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2"/>
  </p:notesMasterIdLst>
  <p:sldIdLst>
    <p:sldId id="256" r:id="rId2"/>
    <p:sldId id="290" r:id="rId3"/>
    <p:sldId id="299" r:id="rId4"/>
    <p:sldId id="293" r:id="rId5"/>
    <p:sldId id="297" r:id="rId6"/>
    <p:sldId id="300" r:id="rId7"/>
    <p:sldId id="301" r:id="rId8"/>
    <p:sldId id="295" r:id="rId9"/>
    <p:sldId id="258" r:id="rId10"/>
    <p:sldId id="281"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7601B"/>
    <a:srgbClr val="E1C5B5"/>
    <a:srgbClr val="E0B362"/>
    <a:srgbClr val="FF99FF"/>
    <a:srgbClr val="FFCCFF"/>
    <a:srgbClr val="FF6600"/>
    <a:srgbClr val="FF5050"/>
    <a:srgbClr val="A7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F3146A-D988-45FD-8F92-A8267698484B}">
  <a:tblStyle styleId="{F5F3146A-D988-45FD-8F92-A826769848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5110" autoAdjust="0"/>
  </p:normalViewPr>
  <p:slideViewPr>
    <p:cSldViewPr snapToGrid="0">
      <p:cViewPr varScale="1">
        <p:scale>
          <a:sx n="125" d="100"/>
          <a:sy n="125" d="100"/>
        </p:scale>
        <p:origin x="-96" y="-6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77DBC-2FD3-487E-9927-9C6F5FE3A119}" type="doc">
      <dgm:prSet loTypeId="urn:microsoft.com/office/officeart/2005/8/layout/hierarchy1" loCatId="hierarchy" qsTypeId="urn:microsoft.com/office/officeart/2005/8/quickstyle/3d2" qsCatId="3D" csTypeId="urn:microsoft.com/office/officeart/2005/8/colors/colorful3" csCatId="colorful" phldr="1"/>
      <dgm:spPr/>
    </dgm:pt>
    <dgm:pt modelId="{E61F560F-00E7-4BD9-851B-6D30FB83D67D}">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1" i="0" u="none" strike="noStrike" cap="none" normalizeH="0" baseline="0">
              <a:ln/>
              <a:solidFill>
                <a:srgbClr val="800000"/>
              </a:solidFill>
            </a:rPr>
            <a:t>Odjela za poslovanje riznice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q-AL" sz="1200" b="0" i="0" u="none" strike="noStrike" cap="none" normalizeH="0" baseline="0" dirty="0">
            <a:ln/>
            <a:effectLst/>
            <a:latin typeface="Arial" charset="0"/>
            <a:ea typeface="Calibri" pitchFamily="34" charset="0"/>
            <a:cs typeface="Times New Roman" pitchFamily="18" charset="0"/>
          </a:endParaRPr>
        </a:p>
      </dgm:t>
    </dgm:pt>
    <dgm:pt modelId="{556C6590-915B-4516-B367-9B11C1C34AF0}" type="parTrans" cxnId="{68A0A4F0-BE0F-4840-A01F-1EAD4C2C193E}">
      <dgm:prSet/>
      <dgm:spPr/>
      <dgm:t>
        <a:bodyPr/>
        <a:lstStyle/>
        <a:p>
          <a:endParaRPr lang="sq-AL"/>
        </a:p>
      </dgm:t>
    </dgm:pt>
    <dgm:pt modelId="{5B1A5C0B-5390-407D-ABCE-0B2CAA94A060}" type="sibTrans" cxnId="{68A0A4F0-BE0F-4840-A01F-1EAD4C2C193E}">
      <dgm:prSet/>
      <dgm:spPr/>
      <dgm:t>
        <a:bodyPr/>
        <a:lstStyle/>
        <a:p>
          <a:endParaRPr lang="sq-AL"/>
        </a:p>
      </dgm:t>
    </dgm:pt>
    <dgm:pt modelId="{ADB565A5-BF8C-44C7-82F9-1BF3C1A491DB}">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dirty="0">
              <a:ln/>
              <a:solidFill>
                <a:srgbClr val="00B050"/>
              </a:solidFill>
              <a:latin typeface="Verdana" pitchFamily="34" charset="0"/>
              <a:ea typeface="Calibri" pitchFamily="34" charset="0"/>
              <a:cs typeface="Times New Roman" pitchFamily="18" charset="0"/>
            </a:rPr>
            <a:t>Sektor za upravljanje</a:t>
          </a: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dirty="0">
              <a:ln/>
              <a:solidFill>
                <a:srgbClr val="00B050"/>
              </a:solidFill>
              <a:latin typeface="Verdana" pitchFamily="34" charset="0"/>
              <a:ea typeface="Calibri" pitchFamily="34" charset="0"/>
              <a:cs typeface="Times New Roman" pitchFamily="18" charset="0"/>
            </a:rPr>
            <a:t>JRR-om</a:t>
          </a:r>
        </a:p>
      </dgm:t>
    </dgm:pt>
    <dgm:pt modelId="{3027725B-BB50-4E9C-9B99-EC7DA30DF13E}" type="parTrans" cxnId="{13FB9C94-7C51-4302-A0AC-4D0778F161DE}">
      <dgm:prSet/>
      <dgm:spPr/>
      <dgm:t>
        <a:bodyPr/>
        <a:lstStyle/>
        <a:p>
          <a:endParaRPr lang="sq-AL"/>
        </a:p>
      </dgm:t>
    </dgm:pt>
    <dgm:pt modelId="{7DC9995E-A320-4E59-87D5-99BF29BF190E}" type="sibTrans" cxnId="{13FB9C94-7C51-4302-A0AC-4D0778F161DE}">
      <dgm:prSet/>
      <dgm:spPr/>
      <dgm:t>
        <a:bodyPr/>
        <a:lstStyle/>
        <a:p>
          <a:endParaRPr lang="sq-AL"/>
        </a:p>
      </dgm:t>
    </dgm:pt>
    <dgm:pt modelId="{833FB2D6-88C9-47F7-A00C-CE9E5E90DA4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a:ln/>
              <a:solidFill>
                <a:schemeClr val="tx1">
                  <a:lumMod val="50000"/>
                  <a:lumOff val="50000"/>
                </a:schemeClr>
              </a:solidFill>
              <a:latin typeface="Verdana" pitchFamily="34" charset="0"/>
              <a:ea typeface="Calibri" pitchFamily="34" charset="0"/>
              <a:cs typeface="Times New Roman" pitchFamily="18" charset="0"/>
            </a:rPr>
            <a:t>Stručnjaci</a:t>
          </a: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a:ln/>
              <a:solidFill>
                <a:schemeClr val="tx1">
                  <a:lumMod val="50000"/>
                  <a:lumOff val="50000"/>
                </a:schemeClr>
              </a:solidFill>
              <a:latin typeface="Verdana" pitchFamily="34" charset="0"/>
              <a:ea typeface="Calibri" pitchFamily="34" charset="0"/>
              <a:cs typeface="Times New Roman" pitchFamily="18" charset="0"/>
            </a:rPr>
            <a:t>(1+4)</a:t>
          </a:r>
        </a:p>
      </dgm:t>
    </dgm:pt>
    <dgm:pt modelId="{694EE80C-A625-488F-A49D-771D56809DE3}" type="parTrans" cxnId="{B2C6128E-631C-4D8D-87F5-B33E4ECE2E60}">
      <dgm:prSet/>
      <dgm:spPr/>
      <dgm:t>
        <a:bodyPr/>
        <a:lstStyle/>
        <a:p>
          <a:endParaRPr lang="sq-AL"/>
        </a:p>
      </dgm:t>
    </dgm:pt>
    <dgm:pt modelId="{9F8BB087-3470-458C-B9C3-DCC6B0E430D0}" type="sibTrans" cxnId="{B2C6128E-631C-4D8D-87F5-B33E4ECE2E60}">
      <dgm:prSet/>
      <dgm:spPr/>
      <dgm:t>
        <a:bodyPr/>
        <a:lstStyle/>
        <a:p>
          <a:endParaRPr lang="sq-AL"/>
        </a:p>
      </dgm:t>
    </dgm:pt>
    <dgm:pt modelId="{D91CEA81-A4DB-41E8-AFD7-18BB2212F97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b="1" i="0" u="none" strike="noStrike" cap="none" normalizeH="0" baseline="0">
              <a:ln/>
              <a:solidFill>
                <a:srgbClr val="FF0066"/>
              </a:solidFill>
            </a:rPr>
            <a:t>36 područnih ureda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q-AL" b="0" i="0" u="none" strike="noStrike" cap="none" normalizeH="0" baseline="0" dirty="0">
            <a:ln/>
            <a:effectLst/>
            <a:latin typeface="Arial" charset="0"/>
            <a:ea typeface="Calibri" pitchFamily="34" charset="0"/>
            <a:cs typeface="Times New Roman" pitchFamily="18" charset="0"/>
          </a:endParaRPr>
        </a:p>
      </dgm:t>
    </dgm:pt>
    <dgm:pt modelId="{D605B57F-CC3A-41B6-8490-A3A6ED4C2A80}" type="parTrans" cxnId="{40FB57D2-E72D-465D-92B1-06757DBB8DC7}">
      <dgm:prSet/>
      <dgm:spPr/>
      <dgm:t>
        <a:bodyPr/>
        <a:lstStyle/>
        <a:p>
          <a:endParaRPr lang="sq-AL"/>
        </a:p>
      </dgm:t>
    </dgm:pt>
    <dgm:pt modelId="{EF8C976C-0535-4CB0-B546-5D19A400788A}" type="sibTrans" cxnId="{40FB57D2-E72D-465D-92B1-06757DBB8DC7}">
      <dgm:prSet/>
      <dgm:spPr/>
      <dgm:t>
        <a:bodyPr/>
        <a:lstStyle/>
        <a:p>
          <a:endParaRPr lang="sq-AL"/>
        </a:p>
      </dgm:t>
    </dgm:pt>
    <dgm:pt modelId="{F28EBE8F-25F7-453A-830D-B8CB6C92668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dirty="0">
              <a:ln/>
              <a:solidFill>
                <a:srgbClr val="00B050"/>
              </a:solidFill>
              <a:latin typeface="Verdana" panose="020B0604030504040204" pitchFamily="34" charset="0"/>
              <a:ea typeface="Verdana" panose="020B0604030504040204" pitchFamily="34" charset="0"/>
              <a:cs typeface="Verdana" panose="020B0604030504040204" pitchFamily="34" charset="0"/>
            </a:rPr>
            <a:t>Sektor za upravljanje likvidnošću</a:t>
          </a:r>
        </a:p>
      </dgm:t>
    </dgm:pt>
    <dgm:pt modelId="{34C03D06-2BBA-43B0-974F-442C56920A90}" type="parTrans" cxnId="{3A9A0F62-6CCB-48F9-A693-DB4C2F42F550}">
      <dgm:prSet/>
      <dgm:spPr/>
      <dgm:t>
        <a:bodyPr/>
        <a:lstStyle/>
        <a:p>
          <a:endParaRPr lang="sq-AL"/>
        </a:p>
      </dgm:t>
    </dgm:pt>
    <dgm:pt modelId="{2DB8E756-AC33-4051-A258-12E590A7ED90}" type="sibTrans" cxnId="{3A9A0F62-6CCB-48F9-A693-DB4C2F42F550}">
      <dgm:prSet/>
      <dgm:spPr/>
      <dgm:t>
        <a:bodyPr/>
        <a:lstStyle/>
        <a:p>
          <a:endParaRPr lang="sq-AL"/>
        </a:p>
      </dgm:t>
    </dgm:pt>
    <dgm:pt modelId="{BF3205E6-FA7F-4261-BC7E-B0ED9058C6B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dirty="0">
              <a:ln/>
              <a:solidFill>
                <a:schemeClr val="tx1">
                  <a:lumMod val="50000"/>
                  <a:lumOff val="50000"/>
                </a:schemeClr>
              </a:solidFill>
              <a:latin typeface="Verdana" pitchFamily="34" charset="0"/>
              <a:ea typeface="Calibri" pitchFamily="34" charset="0"/>
              <a:cs typeface="Times New Roman" pitchFamily="18" charset="0"/>
            </a:rPr>
            <a:t>Stručnjaci</a:t>
          </a: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dirty="0">
              <a:ln/>
              <a:solidFill>
                <a:schemeClr val="tx1">
                  <a:lumMod val="50000"/>
                  <a:lumOff val="50000"/>
                </a:schemeClr>
              </a:solidFill>
              <a:latin typeface="Verdana" pitchFamily="34" charset="0"/>
              <a:ea typeface="Calibri" pitchFamily="34" charset="0"/>
              <a:cs typeface="Times New Roman" pitchFamily="18" charset="0"/>
            </a:rPr>
            <a:t> (1+3)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q-AL" sz="1200" b="0" i="0" u="none" strike="noStrike" cap="none" normalizeH="0" baseline="0" dirty="0">
            <a:ln/>
            <a:solidFill>
              <a:schemeClr val="tx1">
                <a:lumMod val="50000"/>
                <a:lumOff val="50000"/>
              </a:schemeClr>
            </a:solidFill>
            <a:effectLst/>
            <a:latin typeface="Arial" charset="0"/>
            <a:ea typeface="Calibri" pitchFamily="34" charset="0"/>
            <a:cs typeface="Times New Roman" pitchFamily="18" charset="0"/>
          </a:endParaRPr>
        </a:p>
      </dgm:t>
    </dgm:pt>
    <dgm:pt modelId="{099EBEF7-7DBA-4E6E-B0F7-FB61B794D6B6}" type="parTrans" cxnId="{90C20C14-6354-4E74-832D-F3070C365E07}">
      <dgm:prSet/>
      <dgm:spPr/>
      <dgm:t>
        <a:bodyPr/>
        <a:lstStyle/>
        <a:p>
          <a:endParaRPr lang="sq-AL"/>
        </a:p>
      </dgm:t>
    </dgm:pt>
    <dgm:pt modelId="{E71FABFA-8D96-49E6-A6B1-46E0016C3DA3}" type="sibTrans" cxnId="{90C20C14-6354-4E74-832D-F3070C365E07}">
      <dgm:prSet/>
      <dgm:spPr/>
      <dgm:t>
        <a:bodyPr/>
        <a:lstStyle/>
        <a:p>
          <a:endParaRPr lang="sq-AL"/>
        </a:p>
      </dgm:t>
    </dgm:pt>
    <dgm:pt modelId="{5F5D33F3-7DC5-4C3C-B163-94ED726D053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b="1" i="0" u="none" strike="noStrike" cap="none" normalizeH="0" baseline="0">
              <a:ln/>
              <a:solidFill>
                <a:srgbClr val="FF0066"/>
              </a:solidFill>
            </a:rPr>
            <a:t>36 područnih ureda</a:t>
          </a:r>
          <a:r>
            <a:rPr kumimoji="0" lang="hr-HR" b="1" i="0" u="none" strike="noStrike" cap="none" normalizeH="0" baseline="0">
              <a:ln/>
              <a:solidFill>
                <a:srgbClr val="FF0066"/>
              </a:solidFill>
              <a:latin typeface="Verdana" pitchFamily="34" charset="0"/>
              <a:ea typeface="Calibri" pitchFamily="34" charset="0"/>
              <a:cs typeface="Times New Roman" pitchFamily="18" charset="0"/>
            </a:rPr>
            <a:t> </a:t>
          </a:r>
        </a:p>
      </dgm:t>
    </dgm:pt>
    <dgm:pt modelId="{F1C38F27-02E6-4769-BDC0-4EC63D79AA9A}" type="parTrans" cxnId="{4097D93D-8B7B-4923-B903-D60C13C47AE4}">
      <dgm:prSet/>
      <dgm:spPr/>
      <dgm:t>
        <a:bodyPr/>
        <a:lstStyle/>
        <a:p>
          <a:endParaRPr lang="sq-AL"/>
        </a:p>
      </dgm:t>
    </dgm:pt>
    <dgm:pt modelId="{73FE29E1-1F04-4390-877C-A9CD8C35CD92}" type="sibTrans" cxnId="{4097D93D-8B7B-4923-B903-D60C13C47AE4}">
      <dgm:prSet/>
      <dgm:spPr/>
      <dgm:t>
        <a:bodyPr/>
        <a:lstStyle/>
        <a:p>
          <a:endParaRPr lang="sq-AL"/>
        </a:p>
      </dgm:t>
    </dgm:pt>
    <dgm:pt modelId="{592679F2-5C44-435D-9FDE-4B4C4663F5A3}">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800" b="1" i="0" u="none" strike="noStrike" cap="none" normalizeH="0" baseline="0">
              <a:ln/>
              <a:solidFill>
                <a:srgbClr val="00B050"/>
              </a:solidFill>
              <a:latin typeface="Verdana" pitchFamily="34" charset="0"/>
              <a:ea typeface="Calibri" pitchFamily="34" charset="0"/>
              <a:cs typeface="Times New Roman" pitchFamily="18" charset="0"/>
            </a:rPr>
            <a:t>Sektor za financijsko izvještavanje</a:t>
          </a:r>
        </a:p>
      </dgm:t>
    </dgm:pt>
    <dgm:pt modelId="{11E28719-B463-4458-86ED-94BB59A0EE70}" type="parTrans" cxnId="{7C826F67-C83A-4730-93A3-BFF9D8682781}">
      <dgm:prSet/>
      <dgm:spPr/>
      <dgm:t>
        <a:bodyPr/>
        <a:lstStyle/>
        <a:p>
          <a:endParaRPr lang="sq-AL"/>
        </a:p>
      </dgm:t>
    </dgm:pt>
    <dgm:pt modelId="{6A7E49C2-4CC7-4B09-9277-FB33ED3F30D7}" type="sibTrans" cxnId="{7C826F67-C83A-4730-93A3-BFF9D8682781}">
      <dgm:prSet/>
      <dgm:spPr/>
      <dgm:t>
        <a:bodyPr/>
        <a:lstStyle/>
        <a:p>
          <a:endParaRPr lang="sq-AL"/>
        </a:p>
      </dgm:t>
    </dgm:pt>
    <dgm:pt modelId="{AE548B99-1E2E-4447-BA10-010F1C5AACC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dirty="0">
              <a:ln/>
              <a:solidFill>
                <a:schemeClr val="tx1">
                  <a:lumMod val="50000"/>
                  <a:lumOff val="50000"/>
                </a:schemeClr>
              </a:solidFill>
              <a:latin typeface="Verdana" pitchFamily="34" charset="0"/>
              <a:ea typeface="Calibri" pitchFamily="34" charset="0"/>
              <a:cs typeface="Times New Roman" pitchFamily="18" charset="0"/>
            </a:rPr>
            <a:t>Stručnjaci</a:t>
          </a: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dirty="0">
              <a:ln/>
              <a:solidFill>
                <a:schemeClr val="tx1">
                  <a:lumMod val="50000"/>
                  <a:lumOff val="50000"/>
                </a:schemeClr>
              </a:solidFill>
              <a:latin typeface="Verdana" pitchFamily="34" charset="0"/>
              <a:ea typeface="Calibri" pitchFamily="34" charset="0"/>
              <a:cs typeface="Times New Roman" pitchFamily="18" charset="0"/>
            </a:rPr>
            <a:t> (1+4)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q-AL" sz="1200" b="0" i="0" u="none" strike="noStrike" cap="none" normalizeH="0" baseline="0" dirty="0">
            <a:ln/>
            <a:solidFill>
              <a:schemeClr val="tx1">
                <a:lumMod val="50000"/>
                <a:lumOff val="50000"/>
              </a:schemeClr>
            </a:solidFill>
            <a:effectLst/>
            <a:latin typeface="Arial" charset="0"/>
            <a:ea typeface="Calibri" pitchFamily="34" charset="0"/>
            <a:cs typeface="Times New Roman" pitchFamily="18" charset="0"/>
          </a:endParaRPr>
        </a:p>
      </dgm:t>
    </dgm:pt>
    <dgm:pt modelId="{A321E447-1196-495B-906F-222D98CAC37A}" type="parTrans" cxnId="{91F33AF5-5F19-4BA5-AB57-D73F0921A268}">
      <dgm:prSet/>
      <dgm:spPr/>
      <dgm:t>
        <a:bodyPr/>
        <a:lstStyle/>
        <a:p>
          <a:endParaRPr lang="sq-AL"/>
        </a:p>
      </dgm:t>
    </dgm:pt>
    <dgm:pt modelId="{3D74A8D5-CD46-486C-A57B-C6904F2A2E32}" type="sibTrans" cxnId="{91F33AF5-5F19-4BA5-AB57-D73F0921A268}">
      <dgm:prSet/>
      <dgm:spPr/>
      <dgm:t>
        <a:bodyPr/>
        <a:lstStyle/>
        <a:p>
          <a:endParaRPr lang="sq-AL"/>
        </a:p>
      </dgm:t>
    </dgm:pt>
    <dgm:pt modelId="{6BE3DB62-BAC8-431D-9083-ABF9CFE873F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b="1" i="0" u="none" strike="noStrike" cap="none" normalizeH="0" baseline="0">
              <a:ln/>
              <a:solidFill>
                <a:srgbClr val="FF0066"/>
              </a:solidFill>
            </a:rPr>
            <a:t>36 područnih ureda</a:t>
          </a:r>
        </a:p>
      </dgm:t>
    </dgm:pt>
    <dgm:pt modelId="{48E31038-163B-439C-BF1A-E6D89DB8F589}" type="parTrans" cxnId="{3BBE1E9F-289D-41B6-8143-08FDC029725D}">
      <dgm:prSet/>
      <dgm:spPr/>
      <dgm:t>
        <a:bodyPr/>
        <a:lstStyle/>
        <a:p>
          <a:endParaRPr lang="sq-AL"/>
        </a:p>
      </dgm:t>
    </dgm:pt>
    <dgm:pt modelId="{D7B04A0A-0BDF-42B6-A27C-FB667577FF7B}" type="sibTrans" cxnId="{3BBE1E9F-289D-41B6-8143-08FDC029725D}">
      <dgm:prSet/>
      <dgm:spPr/>
      <dgm:t>
        <a:bodyPr/>
        <a:lstStyle/>
        <a:p>
          <a:endParaRPr lang="sq-AL"/>
        </a:p>
      </dgm:t>
    </dgm:pt>
    <dgm:pt modelId="{5A78232B-28FD-413B-8FA9-DC5844B73885}" type="pres">
      <dgm:prSet presAssocID="{67E77DBC-2FD3-487E-9927-9C6F5FE3A119}" presName="hierChild1" presStyleCnt="0">
        <dgm:presLayoutVars>
          <dgm:chPref val="1"/>
          <dgm:dir/>
          <dgm:animOne val="branch"/>
          <dgm:animLvl val="lvl"/>
          <dgm:resizeHandles/>
        </dgm:presLayoutVars>
      </dgm:prSet>
      <dgm:spPr/>
    </dgm:pt>
    <dgm:pt modelId="{087DD92C-B7CB-42DA-B9F8-C3D21F750AAF}" type="pres">
      <dgm:prSet presAssocID="{E61F560F-00E7-4BD9-851B-6D30FB83D67D}" presName="hierRoot1" presStyleCnt="0"/>
      <dgm:spPr/>
    </dgm:pt>
    <dgm:pt modelId="{3D73044F-FD48-4ECE-97D3-6CBC7D0482BE}" type="pres">
      <dgm:prSet presAssocID="{E61F560F-00E7-4BD9-851B-6D30FB83D67D}" presName="composite" presStyleCnt="0"/>
      <dgm:spPr/>
    </dgm:pt>
    <dgm:pt modelId="{0359ACB8-9477-4BF2-AF00-B6D154B92617}" type="pres">
      <dgm:prSet presAssocID="{E61F560F-00E7-4BD9-851B-6D30FB83D67D}" presName="background" presStyleLbl="node0" presStyleIdx="0" presStyleCnt="1"/>
      <dgm:spPr>
        <a:solidFill>
          <a:srgbClr val="C00000"/>
        </a:solidFill>
      </dgm:spPr>
    </dgm:pt>
    <dgm:pt modelId="{114E6EB8-B494-4A23-AA68-1341F7B36148}" type="pres">
      <dgm:prSet presAssocID="{E61F560F-00E7-4BD9-851B-6D30FB83D67D}" presName="text" presStyleLbl="fgAcc0" presStyleIdx="0" presStyleCnt="1" custScaleX="228170">
        <dgm:presLayoutVars>
          <dgm:chPref val="3"/>
        </dgm:presLayoutVars>
      </dgm:prSet>
      <dgm:spPr/>
      <dgm:t>
        <a:bodyPr/>
        <a:lstStyle/>
        <a:p>
          <a:endParaRPr lang="hr-HR"/>
        </a:p>
      </dgm:t>
    </dgm:pt>
    <dgm:pt modelId="{E2AED5BA-D3D7-400A-9CC4-9E2C1FE426A8}" type="pres">
      <dgm:prSet presAssocID="{E61F560F-00E7-4BD9-851B-6D30FB83D67D}" presName="hierChild2" presStyleCnt="0"/>
      <dgm:spPr/>
    </dgm:pt>
    <dgm:pt modelId="{2FBF4A41-7510-4372-9C8A-A94D3EA2AAD6}" type="pres">
      <dgm:prSet presAssocID="{3027725B-BB50-4E9C-9B99-EC7DA30DF13E}" presName="Name10" presStyleLbl="parChTrans1D2" presStyleIdx="0" presStyleCnt="3"/>
      <dgm:spPr/>
      <dgm:t>
        <a:bodyPr/>
        <a:lstStyle/>
        <a:p>
          <a:endParaRPr lang="hr-HR"/>
        </a:p>
      </dgm:t>
    </dgm:pt>
    <dgm:pt modelId="{80536615-C2FA-413E-89BD-0DC09472386E}" type="pres">
      <dgm:prSet presAssocID="{ADB565A5-BF8C-44C7-82F9-1BF3C1A491DB}" presName="hierRoot2" presStyleCnt="0"/>
      <dgm:spPr/>
    </dgm:pt>
    <dgm:pt modelId="{E64AD5F8-C31E-4796-A225-890593F483C4}" type="pres">
      <dgm:prSet presAssocID="{ADB565A5-BF8C-44C7-82F9-1BF3C1A491DB}" presName="composite2" presStyleCnt="0"/>
      <dgm:spPr/>
    </dgm:pt>
    <dgm:pt modelId="{3069C006-1849-4CBC-9B77-BF50ECAAEA8D}" type="pres">
      <dgm:prSet presAssocID="{ADB565A5-BF8C-44C7-82F9-1BF3C1A491DB}" presName="background2" presStyleLbl="node2" presStyleIdx="0" presStyleCnt="3"/>
      <dgm:spPr>
        <a:solidFill>
          <a:srgbClr val="60CF51"/>
        </a:solidFill>
      </dgm:spPr>
    </dgm:pt>
    <dgm:pt modelId="{2AC1B98B-DF32-4799-BABD-556E13808692}" type="pres">
      <dgm:prSet presAssocID="{ADB565A5-BF8C-44C7-82F9-1BF3C1A491DB}" presName="text2" presStyleLbl="fgAcc2" presStyleIdx="0" presStyleCnt="3" custScaleX="192231">
        <dgm:presLayoutVars>
          <dgm:chPref val="3"/>
        </dgm:presLayoutVars>
      </dgm:prSet>
      <dgm:spPr/>
      <dgm:t>
        <a:bodyPr/>
        <a:lstStyle/>
        <a:p>
          <a:endParaRPr lang="hr-HR"/>
        </a:p>
      </dgm:t>
    </dgm:pt>
    <dgm:pt modelId="{10B8F509-3FD0-44EF-898B-938B7F3A3076}" type="pres">
      <dgm:prSet presAssocID="{ADB565A5-BF8C-44C7-82F9-1BF3C1A491DB}" presName="hierChild3" presStyleCnt="0"/>
      <dgm:spPr/>
    </dgm:pt>
    <dgm:pt modelId="{7A29A026-437C-42E0-B7CC-ACE51418DFA1}" type="pres">
      <dgm:prSet presAssocID="{694EE80C-A625-488F-A49D-771D56809DE3}" presName="Name17" presStyleLbl="parChTrans1D3" presStyleIdx="0" presStyleCnt="3"/>
      <dgm:spPr/>
      <dgm:t>
        <a:bodyPr/>
        <a:lstStyle/>
        <a:p>
          <a:endParaRPr lang="hr-HR"/>
        </a:p>
      </dgm:t>
    </dgm:pt>
    <dgm:pt modelId="{006D9777-80A9-4FB2-B668-664EF2D8FEA1}" type="pres">
      <dgm:prSet presAssocID="{833FB2D6-88C9-47F7-A00C-CE9E5E90DA41}" presName="hierRoot3" presStyleCnt="0"/>
      <dgm:spPr/>
    </dgm:pt>
    <dgm:pt modelId="{F1526517-AF0A-441C-882A-EA15F18AFD17}" type="pres">
      <dgm:prSet presAssocID="{833FB2D6-88C9-47F7-A00C-CE9E5E90DA41}" presName="composite3" presStyleCnt="0"/>
      <dgm:spPr/>
    </dgm:pt>
    <dgm:pt modelId="{D6E1B30C-939F-463F-A695-7DD5710E730E}" type="pres">
      <dgm:prSet presAssocID="{833FB2D6-88C9-47F7-A00C-CE9E5E90DA41}" presName="background3" presStyleLbl="node3" presStyleIdx="0" presStyleCnt="3"/>
      <dgm:spPr>
        <a:solidFill>
          <a:schemeClr val="bg1">
            <a:lumMod val="50000"/>
          </a:schemeClr>
        </a:solidFill>
      </dgm:spPr>
    </dgm:pt>
    <dgm:pt modelId="{DE5CC718-B0C1-4802-8803-CD35BCE8AA55}" type="pres">
      <dgm:prSet presAssocID="{833FB2D6-88C9-47F7-A00C-CE9E5E90DA41}" presName="text3" presStyleLbl="fgAcc3" presStyleIdx="0" presStyleCnt="3">
        <dgm:presLayoutVars>
          <dgm:chPref val="3"/>
        </dgm:presLayoutVars>
      </dgm:prSet>
      <dgm:spPr/>
      <dgm:t>
        <a:bodyPr/>
        <a:lstStyle/>
        <a:p>
          <a:endParaRPr lang="hr-HR"/>
        </a:p>
      </dgm:t>
    </dgm:pt>
    <dgm:pt modelId="{6DD193A0-0D5A-4CD3-9166-FE01A5490416}" type="pres">
      <dgm:prSet presAssocID="{833FB2D6-88C9-47F7-A00C-CE9E5E90DA41}" presName="hierChild4" presStyleCnt="0"/>
      <dgm:spPr/>
    </dgm:pt>
    <dgm:pt modelId="{22446FEF-E9D7-437D-8E90-01EDE504596B}" type="pres">
      <dgm:prSet presAssocID="{D605B57F-CC3A-41B6-8490-A3A6ED4C2A80}" presName="Name23" presStyleLbl="parChTrans1D4" presStyleIdx="0" presStyleCnt="3"/>
      <dgm:spPr/>
      <dgm:t>
        <a:bodyPr/>
        <a:lstStyle/>
        <a:p>
          <a:endParaRPr lang="hr-HR"/>
        </a:p>
      </dgm:t>
    </dgm:pt>
    <dgm:pt modelId="{81068C7D-CABE-43AD-BD43-0EFB50679713}" type="pres">
      <dgm:prSet presAssocID="{D91CEA81-A4DB-41E8-AFD7-18BB2212F970}" presName="hierRoot4" presStyleCnt="0"/>
      <dgm:spPr/>
    </dgm:pt>
    <dgm:pt modelId="{9DFD168D-7CB8-480A-9B74-CD6372230A81}" type="pres">
      <dgm:prSet presAssocID="{D91CEA81-A4DB-41E8-AFD7-18BB2212F970}" presName="composite4" presStyleCnt="0"/>
      <dgm:spPr/>
    </dgm:pt>
    <dgm:pt modelId="{66378FC3-B4B9-4C4D-84BD-F519CC293F25}" type="pres">
      <dgm:prSet presAssocID="{D91CEA81-A4DB-41E8-AFD7-18BB2212F970}" presName="background4" presStyleLbl="node4" presStyleIdx="0" presStyleCnt="3"/>
      <dgm:spPr>
        <a:solidFill>
          <a:srgbClr val="FF66FF"/>
        </a:solidFill>
      </dgm:spPr>
    </dgm:pt>
    <dgm:pt modelId="{A36D2965-30B5-40F3-9C68-46EDA6E8FDE8}" type="pres">
      <dgm:prSet presAssocID="{D91CEA81-A4DB-41E8-AFD7-18BB2212F970}" presName="text4" presStyleLbl="fgAcc4" presStyleIdx="0" presStyleCnt="3">
        <dgm:presLayoutVars>
          <dgm:chPref val="3"/>
        </dgm:presLayoutVars>
      </dgm:prSet>
      <dgm:spPr/>
      <dgm:t>
        <a:bodyPr/>
        <a:lstStyle/>
        <a:p>
          <a:endParaRPr lang="hr-HR"/>
        </a:p>
      </dgm:t>
    </dgm:pt>
    <dgm:pt modelId="{9980134F-9DE2-4358-93D7-A86B18932326}" type="pres">
      <dgm:prSet presAssocID="{D91CEA81-A4DB-41E8-AFD7-18BB2212F970}" presName="hierChild5" presStyleCnt="0"/>
      <dgm:spPr/>
    </dgm:pt>
    <dgm:pt modelId="{F4BFA76B-0437-4FC5-9AFA-6015B953C6DC}" type="pres">
      <dgm:prSet presAssocID="{34C03D06-2BBA-43B0-974F-442C56920A90}" presName="Name10" presStyleLbl="parChTrans1D2" presStyleIdx="1" presStyleCnt="3"/>
      <dgm:spPr/>
      <dgm:t>
        <a:bodyPr/>
        <a:lstStyle/>
        <a:p>
          <a:endParaRPr lang="hr-HR"/>
        </a:p>
      </dgm:t>
    </dgm:pt>
    <dgm:pt modelId="{3B023AC6-1F51-4C35-BAEB-AD5D1D236CF1}" type="pres">
      <dgm:prSet presAssocID="{F28EBE8F-25F7-453A-830D-B8CB6C926680}" presName="hierRoot2" presStyleCnt="0"/>
      <dgm:spPr/>
    </dgm:pt>
    <dgm:pt modelId="{463CC1E4-C952-46D7-BF8D-ED94AA6C19AD}" type="pres">
      <dgm:prSet presAssocID="{F28EBE8F-25F7-453A-830D-B8CB6C926680}" presName="composite2" presStyleCnt="0"/>
      <dgm:spPr/>
    </dgm:pt>
    <dgm:pt modelId="{266F7033-B9F5-4A2F-AE22-F954242F1C51}" type="pres">
      <dgm:prSet presAssocID="{F28EBE8F-25F7-453A-830D-B8CB6C926680}" presName="background2" presStyleLbl="node2" presStyleIdx="1" presStyleCnt="3"/>
      <dgm:spPr>
        <a:solidFill>
          <a:srgbClr val="60CF51"/>
        </a:solidFill>
      </dgm:spPr>
    </dgm:pt>
    <dgm:pt modelId="{C1F22A2E-7482-4BF6-999F-C464CD90C25F}" type="pres">
      <dgm:prSet presAssocID="{F28EBE8F-25F7-453A-830D-B8CB6C926680}" presName="text2" presStyleLbl="fgAcc2" presStyleIdx="1" presStyleCnt="3" custScaleX="254156">
        <dgm:presLayoutVars>
          <dgm:chPref val="3"/>
        </dgm:presLayoutVars>
      </dgm:prSet>
      <dgm:spPr/>
      <dgm:t>
        <a:bodyPr/>
        <a:lstStyle/>
        <a:p>
          <a:endParaRPr lang="hr-HR"/>
        </a:p>
      </dgm:t>
    </dgm:pt>
    <dgm:pt modelId="{E9053B15-0F38-4BE6-B153-264ADF56DF31}" type="pres">
      <dgm:prSet presAssocID="{F28EBE8F-25F7-453A-830D-B8CB6C926680}" presName="hierChild3" presStyleCnt="0"/>
      <dgm:spPr/>
    </dgm:pt>
    <dgm:pt modelId="{BE95215F-B229-49D0-8FC7-21FB5E7ECAEF}" type="pres">
      <dgm:prSet presAssocID="{099EBEF7-7DBA-4E6E-B0F7-FB61B794D6B6}" presName="Name17" presStyleLbl="parChTrans1D3" presStyleIdx="1" presStyleCnt="3"/>
      <dgm:spPr/>
      <dgm:t>
        <a:bodyPr/>
        <a:lstStyle/>
        <a:p>
          <a:endParaRPr lang="hr-HR"/>
        </a:p>
      </dgm:t>
    </dgm:pt>
    <dgm:pt modelId="{F93B045D-B293-4712-B3D8-139D3759B79F}" type="pres">
      <dgm:prSet presAssocID="{BF3205E6-FA7F-4261-BC7E-B0ED9058C6B0}" presName="hierRoot3" presStyleCnt="0"/>
      <dgm:spPr/>
    </dgm:pt>
    <dgm:pt modelId="{C494DF8C-A191-46E9-8395-4B0FE8B6AB70}" type="pres">
      <dgm:prSet presAssocID="{BF3205E6-FA7F-4261-BC7E-B0ED9058C6B0}" presName="composite3" presStyleCnt="0"/>
      <dgm:spPr/>
    </dgm:pt>
    <dgm:pt modelId="{97F88D48-AFF2-407C-ADF2-89D90B9A50E7}" type="pres">
      <dgm:prSet presAssocID="{BF3205E6-FA7F-4261-BC7E-B0ED9058C6B0}" presName="background3" presStyleLbl="node3" presStyleIdx="1" presStyleCnt="3"/>
      <dgm:spPr>
        <a:solidFill>
          <a:schemeClr val="bg1">
            <a:lumMod val="50000"/>
          </a:schemeClr>
        </a:solidFill>
      </dgm:spPr>
    </dgm:pt>
    <dgm:pt modelId="{A38C840B-9A6E-4549-BF1A-D47C684E2BAD}" type="pres">
      <dgm:prSet presAssocID="{BF3205E6-FA7F-4261-BC7E-B0ED9058C6B0}" presName="text3" presStyleLbl="fgAcc3" presStyleIdx="1" presStyleCnt="3">
        <dgm:presLayoutVars>
          <dgm:chPref val="3"/>
        </dgm:presLayoutVars>
      </dgm:prSet>
      <dgm:spPr/>
      <dgm:t>
        <a:bodyPr/>
        <a:lstStyle/>
        <a:p>
          <a:endParaRPr lang="hr-HR"/>
        </a:p>
      </dgm:t>
    </dgm:pt>
    <dgm:pt modelId="{0F776FC9-2140-46A0-A367-E7E0C3B39E8C}" type="pres">
      <dgm:prSet presAssocID="{BF3205E6-FA7F-4261-BC7E-B0ED9058C6B0}" presName="hierChild4" presStyleCnt="0"/>
      <dgm:spPr/>
    </dgm:pt>
    <dgm:pt modelId="{41FD96EA-1F21-4FE2-BC78-0C506610EEC7}" type="pres">
      <dgm:prSet presAssocID="{F1C38F27-02E6-4769-BDC0-4EC63D79AA9A}" presName="Name23" presStyleLbl="parChTrans1D4" presStyleIdx="1" presStyleCnt="3"/>
      <dgm:spPr/>
      <dgm:t>
        <a:bodyPr/>
        <a:lstStyle/>
        <a:p>
          <a:endParaRPr lang="hr-HR"/>
        </a:p>
      </dgm:t>
    </dgm:pt>
    <dgm:pt modelId="{A821F037-A43E-4295-ABE1-2A37D44F290B}" type="pres">
      <dgm:prSet presAssocID="{5F5D33F3-7DC5-4C3C-B163-94ED726D0534}" presName="hierRoot4" presStyleCnt="0"/>
      <dgm:spPr/>
    </dgm:pt>
    <dgm:pt modelId="{7894A8D9-0265-4E90-A1D1-074A81C3EB20}" type="pres">
      <dgm:prSet presAssocID="{5F5D33F3-7DC5-4C3C-B163-94ED726D0534}" presName="composite4" presStyleCnt="0"/>
      <dgm:spPr/>
    </dgm:pt>
    <dgm:pt modelId="{4093B447-526A-4861-B1A6-05345D369F30}" type="pres">
      <dgm:prSet presAssocID="{5F5D33F3-7DC5-4C3C-B163-94ED726D0534}" presName="background4" presStyleLbl="node4" presStyleIdx="1" presStyleCnt="3"/>
      <dgm:spPr>
        <a:solidFill>
          <a:srgbClr val="FF66FF"/>
        </a:solidFill>
      </dgm:spPr>
    </dgm:pt>
    <dgm:pt modelId="{B56A0F36-8CB1-4085-86F9-3C8E545FF943}" type="pres">
      <dgm:prSet presAssocID="{5F5D33F3-7DC5-4C3C-B163-94ED726D0534}" presName="text4" presStyleLbl="fgAcc4" presStyleIdx="1" presStyleCnt="3">
        <dgm:presLayoutVars>
          <dgm:chPref val="3"/>
        </dgm:presLayoutVars>
      </dgm:prSet>
      <dgm:spPr/>
      <dgm:t>
        <a:bodyPr/>
        <a:lstStyle/>
        <a:p>
          <a:endParaRPr lang="hr-HR"/>
        </a:p>
      </dgm:t>
    </dgm:pt>
    <dgm:pt modelId="{5405F5DB-4688-4D0C-B9E5-478B41D890B2}" type="pres">
      <dgm:prSet presAssocID="{5F5D33F3-7DC5-4C3C-B163-94ED726D0534}" presName="hierChild5" presStyleCnt="0"/>
      <dgm:spPr/>
    </dgm:pt>
    <dgm:pt modelId="{5BC18D6F-1E14-46D6-B33B-8ACB4EA2B6E5}" type="pres">
      <dgm:prSet presAssocID="{11E28719-B463-4458-86ED-94BB59A0EE70}" presName="Name10" presStyleLbl="parChTrans1D2" presStyleIdx="2" presStyleCnt="3"/>
      <dgm:spPr/>
      <dgm:t>
        <a:bodyPr/>
        <a:lstStyle/>
        <a:p>
          <a:endParaRPr lang="hr-HR"/>
        </a:p>
      </dgm:t>
    </dgm:pt>
    <dgm:pt modelId="{4F5DE3BB-9DC7-4B4D-BA54-1E35276A5C31}" type="pres">
      <dgm:prSet presAssocID="{592679F2-5C44-435D-9FDE-4B4C4663F5A3}" presName="hierRoot2" presStyleCnt="0"/>
      <dgm:spPr/>
    </dgm:pt>
    <dgm:pt modelId="{E956049D-5712-40B6-8D5C-D2BF5F5E7F09}" type="pres">
      <dgm:prSet presAssocID="{592679F2-5C44-435D-9FDE-4B4C4663F5A3}" presName="composite2" presStyleCnt="0"/>
      <dgm:spPr/>
    </dgm:pt>
    <dgm:pt modelId="{EBADA450-0A38-479A-845E-B080DAC4AD38}" type="pres">
      <dgm:prSet presAssocID="{592679F2-5C44-435D-9FDE-4B4C4663F5A3}" presName="background2" presStyleLbl="node2" presStyleIdx="2" presStyleCnt="3"/>
      <dgm:spPr>
        <a:solidFill>
          <a:srgbClr val="60CF51"/>
        </a:solidFill>
      </dgm:spPr>
    </dgm:pt>
    <dgm:pt modelId="{A0FC8A46-937F-49D5-BC8B-75B4B37B3F3C}" type="pres">
      <dgm:prSet presAssocID="{592679F2-5C44-435D-9FDE-4B4C4663F5A3}" presName="text2" presStyleLbl="fgAcc2" presStyleIdx="2" presStyleCnt="3" custScaleX="237618">
        <dgm:presLayoutVars>
          <dgm:chPref val="3"/>
        </dgm:presLayoutVars>
      </dgm:prSet>
      <dgm:spPr/>
      <dgm:t>
        <a:bodyPr/>
        <a:lstStyle/>
        <a:p>
          <a:endParaRPr lang="hr-HR"/>
        </a:p>
      </dgm:t>
    </dgm:pt>
    <dgm:pt modelId="{362FB5EC-4AD3-4CAB-A144-69854BDAF5B0}" type="pres">
      <dgm:prSet presAssocID="{592679F2-5C44-435D-9FDE-4B4C4663F5A3}" presName="hierChild3" presStyleCnt="0"/>
      <dgm:spPr/>
    </dgm:pt>
    <dgm:pt modelId="{9839F9ED-FF97-4CBF-BABD-36EA4F955714}" type="pres">
      <dgm:prSet presAssocID="{A321E447-1196-495B-906F-222D98CAC37A}" presName="Name17" presStyleLbl="parChTrans1D3" presStyleIdx="2" presStyleCnt="3"/>
      <dgm:spPr/>
      <dgm:t>
        <a:bodyPr/>
        <a:lstStyle/>
        <a:p>
          <a:endParaRPr lang="hr-HR"/>
        </a:p>
      </dgm:t>
    </dgm:pt>
    <dgm:pt modelId="{7112B7C9-7996-4B2A-857C-93EA810FE588}" type="pres">
      <dgm:prSet presAssocID="{AE548B99-1E2E-4447-BA10-010F1C5AACC4}" presName="hierRoot3" presStyleCnt="0"/>
      <dgm:spPr/>
    </dgm:pt>
    <dgm:pt modelId="{0A062B73-1CE3-4B9F-9703-0A7A662B17C7}" type="pres">
      <dgm:prSet presAssocID="{AE548B99-1E2E-4447-BA10-010F1C5AACC4}" presName="composite3" presStyleCnt="0"/>
      <dgm:spPr/>
    </dgm:pt>
    <dgm:pt modelId="{B2BD3633-1857-44FF-A2B8-F732E310B8F4}" type="pres">
      <dgm:prSet presAssocID="{AE548B99-1E2E-4447-BA10-010F1C5AACC4}" presName="background3" presStyleLbl="node3" presStyleIdx="2" presStyleCnt="3"/>
      <dgm:spPr>
        <a:solidFill>
          <a:schemeClr val="bg1">
            <a:lumMod val="50000"/>
          </a:schemeClr>
        </a:solidFill>
      </dgm:spPr>
    </dgm:pt>
    <dgm:pt modelId="{3CDD274B-9FB0-44A6-8E5D-1BF382EBECE0}" type="pres">
      <dgm:prSet presAssocID="{AE548B99-1E2E-4447-BA10-010F1C5AACC4}" presName="text3" presStyleLbl="fgAcc3" presStyleIdx="2" presStyleCnt="3">
        <dgm:presLayoutVars>
          <dgm:chPref val="3"/>
        </dgm:presLayoutVars>
      </dgm:prSet>
      <dgm:spPr/>
      <dgm:t>
        <a:bodyPr/>
        <a:lstStyle/>
        <a:p>
          <a:endParaRPr lang="hr-HR"/>
        </a:p>
      </dgm:t>
    </dgm:pt>
    <dgm:pt modelId="{2E6F90B0-655D-4FB4-8F6F-A501DC0A6A6C}" type="pres">
      <dgm:prSet presAssocID="{AE548B99-1E2E-4447-BA10-010F1C5AACC4}" presName="hierChild4" presStyleCnt="0"/>
      <dgm:spPr/>
    </dgm:pt>
    <dgm:pt modelId="{8F1E5FEB-0378-4A69-ACE3-653E1F05C75A}" type="pres">
      <dgm:prSet presAssocID="{48E31038-163B-439C-BF1A-E6D89DB8F589}" presName="Name23" presStyleLbl="parChTrans1D4" presStyleIdx="2" presStyleCnt="3"/>
      <dgm:spPr/>
      <dgm:t>
        <a:bodyPr/>
        <a:lstStyle/>
        <a:p>
          <a:endParaRPr lang="hr-HR"/>
        </a:p>
      </dgm:t>
    </dgm:pt>
    <dgm:pt modelId="{04B04762-E9B9-4E4F-BDF4-1F545E7C9909}" type="pres">
      <dgm:prSet presAssocID="{6BE3DB62-BAC8-431D-9083-ABF9CFE873F8}" presName="hierRoot4" presStyleCnt="0"/>
      <dgm:spPr/>
    </dgm:pt>
    <dgm:pt modelId="{64C0CCA8-8FCD-4B1B-BF24-44CCC66EF5DA}" type="pres">
      <dgm:prSet presAssocID="{6BE3DB62-BAC8-431D-9083-ABF9CFE873F8}" presName="composite4" presStyleCnt="0"/>
      <dgm:spPr/>
    </dgm:pt>
    <dgm:pt modelId="{ADCF86BC-18F9-49D0-ACCE-CD3515F4F195}" type="pres">
      <dgm:prSet presAssocID="{6BE3DB62-BAC8-431D-9083-ABF9CFE873F8}" presName="background4" presStyleLbl="node4" presStyleIdx="2" presStyleCnt="3"/>
      <dgm:spPr>
        <a:solidFill>
          <a:srgbClr val="FF66FF"/>
        </a:solidFill>
      </dgm:spPr>
    </dgm:pt>
    <dgm:pt modelId="{7DD3729C-1FDB-4321-BB49-505B772E1469}" type="pres">
      <dgm:prSet presAssocID="{6BE3DB62-BAC8-431D-9083-ABF9CFE873F8}" presName="text4" presStyleLbl="fgAcc4" presStyleIdx="2" presStyleCnt="3">
        <dgm:presLayoutVars>
          <dgm:chPref val="3"/>
        </dgm:presLayoutVars>
      </dgm:prSet>
      <dgm:spPr/>
      <dgm:t>
        <a:bodyPr/>
        <a:lstStyle/>
        <a:p>
          <a:endParaRPr lang="hr-HR"/>
        </a:p>
      </dgm:t>
    </dgm:pt>
    <dgm:pt modelId="{B1A5B972-A15D-4A9A-930E-0FB2DDC39BDF}" type="pres">
      <dgm:prSet presAssocID="{6BE3DB62-BAC8-431D-9083-ABF9CFE873F8}" presName="hierChild5" presStyleCnt="0"/>
      <dgm:spPr/>
    </dgm:pt>
  </dgm:ptLst>
  <dgm:cxnLst>
    <dgm:cxn modelId="{B2C6128E-631C-4D8D-87F5-B33E4ECE2E60}" srcId="{ADB565A5-BF8C-44C7-82F9-1BF3C1A491DB}" destId="{833FB2D6-88C9-47F7-A00C-CE9E5E90DA41}" srcOrd="0" destOrd="0" parTransId="{694EE80C-A625-488F-A49D-771D56809DE3}" sibTransId="{9F8BB087-3470-458C-B9C3-DCC6B0E430D0}"/>
    <dgm:cxn modelId="{7C826F67-C83A-4730-93A3-BFF9D8682781}" srcId="{E61F560F-00E7-4BD9-851B-6D30FB83D67D}" destId="{592679F2-5C44-435D-9FDE-4B4C4663F5A3}" srcOrd="2" destOrd="0" parTransId="{11E28719-B463-4458-86ED-94BB59A0EE70}" sibTransId="{6A7E49C2-4CC7-4B09-9277-FB33ED3F30D7}"/>
    <dgm:cxn modelId="{40FB57D2-E72D-465D-92B1-06757DBB8DC7}" srcId="{833FB2D6-88C9-47F7-A00C-CE9E5E90DA41}" destId="{D91CEA81-A4DB-41E8-AFD7-18BB2212F970}" srcOrd="0" destOrd="0" parTransId="{D605B57F-CC3A-41B6-8490-A3A6ED4C2A80}" sibTransId="{EF8C976C-0535-4CB0-B546-5D19A400788A}"/>
    <dgm:cxn modelId="{11C8AE06-5F9A-4139-91BD-6D2A96FD696E}" type="presOf" srcId="{E61F560F-00E7-4BD9-851B-6D30FB83D67D}" destId="{114E6EB8-B494-4A23-AA68-1341F7B36148}" srcOrd="0" destOrd="0" presId="urn:microsoft.com/office/officeart/2005/8/layout/hierarchy1"/>
    <dgm:cxn modelId="{B7D6961F-91A4-4078-BC25-E912EDFDB324}" type="presOf" srcId="{48E31038-163B-439C-BF1A-E6D89DB8F589}" destId="{8F1E5FEB-0378-4A69-ACE3-653E1F05C75A}" srcOrd="0" destOrd="0" presId="urn:microsoft.com/office/officeart/2005/8/layout/hierarchy1"/>
    <dgm:cxn modelId="{3E46D903-85DE-455B-8D72-EBA6E7EDA076}" type="presOf" srcId="{3027725B-BB50-4E9C-9B99-EC7DA30DF13E}" destId="{2FBF4A41-7510-4372-9C8A-A94D3EA2AAD6}" srcOrd="0" destOrd="0" presId="urn:microsoft.com/office/officeart/2005/8/layout/hierarchy1"/>
    <dgm:cxn modelId="{F87B0BF1-6B2D-4B50-AAAD-A80FF4E0ACD3}" type="presOf" srcId="{F28EBE8F-25F7-453A-830D-B8CB6C926680}" destId="{C1F22A2E-7482-4BF6-999F-C464CD90C25F}" srcOrd="0" destOrd="0" presId="urn:microsoft.com/office/officeart/2005/8/layout/hierarchy1"/>
    <dgm:cxn modelId="{CC826E9F-8982-47C1-8C45-5688E84902FA}" type="presOf" srcId="{BF3205E6-FA7F-4261-BC7E-B0ED9058C6B0}" destId="{A38C840B-9A6E-4549-BF1A-D47C684E2BAD}" srcOrd="0" destOrd="0" presId="urn:microsoft.com/office/officeart/2005/8/layout/hierarchy1"/>
    <dgm:cxn modelId="{4848D247-E9BC-4E98-BDED-253DD43CD32D}" type="presOf" srcId="{F1C38F27-02E6-4769-BDC0-4EC63D79AA9A}" destId="{41FD96EA-1F21-4FE2-BC78-0C506610EEC7}" srcOrd="0" destOrd="0" presId="urn:microsoft.com/office/officeart/2005/8/layout/hierarchy1"/>
    <dgm:cxn modelId="{4777CB0B-0D48-4F8A-8702-4EA8A33292A2}" type="presOf" srcId="{A321E447-1196-495B-906F-222D98CAC37A}" destId="{9839F9ED-FF97-4CBF-BABD-36EA4F955714}" srcOrd="0" destOrd="0" presId="urn:microsoft.com/office/officeart/2005/8/layout/hierarchy1"/>
    <dgm:cxn modelId="{0C3392F9-8AB8-49C2-BA13-68BA668BB995}" type="presOf" srcId="{833FB2D6-88C9-47F7-A00C-CE9E5E90DA41}" destId="{DE5CC718-B0C1-4802-8803-CD35BCE8AA55}" srcOrd="0" destOrd="0" presId="urn:microsoft.com/office/officeart/2005/8/layout/hierarchy1"/>
    <dgm:cxn modelId="{75A6A471-6F83-473A-9599-3216EE034A23}" type="presOf" srcId="{D605B57F-CC3A-41B6-8490-A3A6ED4C2A80}" destId="{22446FEF-E9D7-437D-8E90-01EDE504596B}" srcOrd="0" destOrd="0" presId="urn:microsoft.com/office/officeart/2005/8/layout/hierarchy1"/>
    <dgm:cxn modelId="{6580A057-5926-40D4-92AE-0C42E9428FF1}" type="presOf" srcId="{592679F2-5C44-435D-9FDE-4B4C4663F5A3}" destId="{A0FC8A46-937F-49D5-BC8B-75B4B37B3F3C}" srcOrd="0" destOrd="0" presId="urn:microsoft.com/office/officeart/2005/8/layout/hierarchy1"/>
    <dgm:cxn modelId="{65F1B8A1-161C-4F63-AB09-F03B55A8FD13}" type="presOf" srcId="{67E77DBC-2FD3-487E-9927-9C6F5FE3A119}" destId="{5A78232B-28FD-413B-8FA9-DC5844B73885}" srcOrd="0" destOrd="0" presId="urn:microsoft.com/office/officeart/2005/8/layout/hierarchy1"/>
    <dgm:cxn modelId="{3978FED4-8F87-4B4F-8C71-7440B54653DF}" type="presOf" srcId="{6BE3DB62-BAC8-431D-9083-ABF9CFE873F8}" destId="{7DD3729C-1FDB-4321-BB49-505B772E1469}" srcOrd="0" destOrd="0" presId="urn:microsoft.com/office/officeart/2005/8/layout/hierarchy1"/>
    <dgm:cxn modelId="{B6D7F6EE-710B-4293-A547-15C20CC1A724}" type="presOf" srcId="{694EE80C-A625-488F-A49D-771D56809DE3}" destId="{7A29A026-437C-42E0-B7CC-ACE51418DFA1}" srcOrd="0" destOrd="0" presId="urn:microsoft.com/office/officeart/2005/8/layout/hierarchy1"/>
    <dgm:cxn modelId="{68A0A4F0-BE0F-4840-A01F-1EAD4C2C193E}" srcId="{67E77DBC-2FD3-487E-9927-9C6F5FE3A119}" destId="{E61F560F-00E7-4BD9-851B-6D30FB83D67D}" srcOrd="0" destOrd="0" parTransId="{556C6590-915B-4516-B367-9B11C1C34AF0}" sibTransId="{5B1A5C0B-5390-407D-ABCE-0B2CAA94A060}"/>
    <dgm:cxn modelId="{90C20C14-6354-4E74-832D-F3070C365E07}" srcId="{F28EBE8F-25F7-453A-830D-B8CB6C926680}" destId="{BF3205E6-FA7F-4261-BC7E-B0ED9058C6B0}" srcOrd="0" destOrd="0" parTransId="{099EBEF7-7DBA-4E6E-B0F7-FB61B794D6B6}" sibTransId="{E71FABFA-8D96-49E6-A6B1-46E0016C3DA3}"/>
    <dgm:cxn modelId="{0E1E2390-7412-4BE3-9919-4CED621773BE}" type="presOf" srcId="{AE548B99-1E2E-4447-BA10-010F1C5AACC4}" destId="{3CDD274B-9FB0-44A6-8E5D-1BF382EBECE0}" srcOrd="0" destOrd="0" presId="urn:microsoft.com/office/officeart/2005/8/layout/hierarchy1"/>
    <dgm:cxn modelId="{13FB9C94-7C51-4302-A0AC-4D0778F161DE}" srcId="{E61F560F-00E7-4BD9-851B-6D30FB83D67D}" destId="{ADB565A5-BF8C-44C7-82F9-1BF3C1A491DB}" srcOrd="0" destOrd="0" parTransId="{3027725B-BB50-4E9C-9B99-EC7DA30DF13E}" sibTransId="{7DC9995E-A320-4E59-87D5-99BF29BF190E}"/>
    <dgm:cxn modelId="{E2377BDD-D744-43E4-A50B-51139B488889}" type="presOf" srcId="{D91CEA81-A4DB-41E8-AFD7-18BB2212F970}" destId="{A36D2965-30B5-40F3-9C68-46EDA6E8FDE8}" srcOrd="0" destOrd="0" presId="urn:microsoft.com/office/officeart/2005/8/layout/hierarchy1"/>
    <dgm:cxn modelId="{C7E0C003-A286-45E4-B43D-498F15D1E4DF}" type="presOf" srcId="{5F5D33F3-7DC5-4C3C-B163-94ED726D0534}" destId="{B56A0F36-8CB1-4085-86F9-3C8E545FF943}" srcOrd="0" destOrd="0" presId="urn:microsoft.com/office/officeart/2005/8/layout/hierarchy1"/>
    <dgm:cxn modelId="{71C13EF5-5B14-45BA-B689-7BEE38481078}" type="presOf" srcId="{34C03D06-2BBA-43B0-974F-442C56920A90}" destId="{F4BFA76B-0437-4FC5-9AFA-6015B953C6DC}" srcOrd="0" destOrd="0" presId="urn:microsoft.com/office/officeart/2005/8/layout/hierarchy1"/>
    <dgm:cxn modelId="{3A9A0F62-6CCB-48F9-A693-DB4C2F42F550}" srcId="{E61F560F-00E7-4BD9-851B-6D30FB83D67D}" destId="{F28EBE8F-25F7-453A-830D-B8CB6C926680}" srcOrd="1" destOrd="0" parTransId="{34C03D06-2BBA-43B0-974F-442C56920A90}" sibTransId="{2DB8E756-AC33-4051-A258-12E590A7ED90}"/>
    <dgm:cxn modelId="{A1F1C029-CE65-44D6-BB59-252036568742}" type="presOf" srcId="{ADB565A5-BF8C-44C7-82F9-1BF3C1A491DB}" destId="{2AC1B98B-DF32-4799-BABD-556E13808692}" srcOrd="0" destOrd="0" presId="urn:microsoft.com/office/officeart/2005/8/layout/hierarchy1"/>
    <dgm:cxn modelId="{4097D93D-8B7B-4923-B903-D60C13C47AE4}" srcId="{BF3205E6-FA7F-4261-BC7E-B0ED9058C6B0}" destId="{5F5D33F3-7DC5-4C3C-B163-94ED726D0534}" srcOrd="0" destOrd="0" parTransId="{F1C38F27-02E6-4769-BDC0-4EC63D79AA9A}" sibTransId="{73FE29E1-1F04-4390-877C-A9CD8C35CD92}"/>
    <dgm:cxn modelId="{68E7A553-EB75-4EC3-935F-130E35C038A2}" type="presOf" srcId="{099EBEF7-7DBA-4E6E-B0F7-FB61B794D6B6}" destId="{BE95215F-B229-49D0-8FC7-21FB5E7ECAEF}" srcOrd="0" destOrd="0" presId="urn:microsoft.com/office/officeart/2005/8/layout/hierarchy1"/>
    <dgm:cxn modelId="{89B2E415-05DA-435D-94CB-A15C65B68748}" type="presOf" srcId="{11E28719-B463-4458-86ED-94BB59A0EE70}" destId="{5BC18D6F-1E14-46D6-B33B-8ACB4EA2B6E5}" srcOrd="0" destOrd="0" presId="urn:microsoft.com/office/officeart/2005/8/layout/hierarchy1"/>
    <dgm:cxn modelId="{91F33AF5-5F19-4BA5-AB57-D73F0921A268}" srcId="{592679F2-5C44-435D-9FDE-4B4C4663F5A3}" destId="{AE548B99-1E2E-4447-BA10-010F1C5AACC4}" srcOrd="0" destOrd="0" parTransId="{A321E447-1196-495B-906F-222D98CAC37A}" sibTransId="{3D74A8D5-CD46-486C-A57B-C6904F2A2E32}"/>
    <dgm:cxn modelId="{3BBE1E9F-289D-41B6-8143-08FDC029725D}" srcId="{AE548B99-1E2E-4447-BA10-010F1C5AACC4}" destId="{6BE3DB62-BAC8-431D-9083-ABF9CFE873F8}" srcOrd="0" destOrd="0" parTransId="{48E31038-163B-439C-BF1A-E6D89DB8F589}" sibTransId="{D7B04A0A-0BDF-42B6-A27C-FB667577FF7B}"/>
    <dgm:cxn modelId="{CE7B89B2-4BC8-4978-940A-A6CA1C54BE32}" type="presParOf" srcId="{5A78232B-28FD-413B-8FA9-DC5844B73885}" destId="{087DD92C-B7CB-42DA-B9F8-C3D21F750AAF}" srcOrd="0" destOrd="0" presId="urn:microsoft.com/office/officeart/2005/8/layout/hierarchy1"/>
    <dgm:cxn modelId="{CF6EAD25-E61D-4A53-9A1F-76C0D6033701}" type="presParOf" srcId="{087DD92C-B7CB-42DA-B9F8-C3D21F750AAF}" destId="{3D73044F-FD48-4ECE-97D3-6CBC7D0482BE}" srcOrd="0" destOrd="0" presId="urn:microsoft.com/office/officeart/2005/8/layout/hierarchy1"/>
    <dgm:cxn modelId="{E67C6F90-D19C-4BDB-A193-658C4920F350}" type="presParOf" srcId="{3D73044F-FD48-4ECE-97D3-6CBC7D0482BE}" destId="{0359ACB8-9477-4BF2-AF00-B6D154B92617}" srcOrd="0" destOrd="0" presId="urn:microsoft.com/office/officeart/2005/8/layout/hierarchy1"/>
    <dgm:cxn modelId="{7E6312F5-FCC9-4C9A-A238-7D2033D32D78}" type="presParOf" srcId="{3D73044F-FD48-4ECE-97D3-6CBC7D0482BE}" destId="{114E6EB8-B494-4A23-AA68-1341F7B36148}" srcOrd="1" destOrd="0" presId="urn:microsoft.com/office/officeart/2005/8/layout/hierarchy1"/>
    <dgm:cxn modelId="{3C9E8BFD-64D9-4ABC-8BA1-96EAE5CDD91F}" type="presParOf" srcId="{087DD92C-B7CB-42DA-B9F8-C3D21F750AAF}" destId="{E2AED5BA-D3D7-400A-9CC4-9E2C1FE426A8}" srcOrd="1" destOrd="0" presId="urn:microsoft.com/office/officeart/2005/8/layout/hierarchy1"/>
    <dgm:cxn modelId="{4C5CFB58-2579-4ED9-8523-76956E2800BE}" type="presParOf" srcId="{E2AED5BA-D3D7-400A-9CC4-9E2C1FE426A8}" destId="{2FBF4A41-7510-4372-9C8A-A94D3EA2AAD6}" srcOrd="0" destOrd="0" presId="urn:microsoft.com/office/officeart/2005/8/layout/hierarchy1"/>
    <dgm:cxn modelId="{5CE5D42E-895B-46B0-AAE7-9E960B899A8A}" type="presParOf" srcId="{E2AED5BA-D3D7-400A-9CC4-9E2C1FE426A8}" destId="{80536615-C2FA-413E-89BD-0DC09472386E}" srcOrd="1" destOrd="0" presId="urn:microsoft.com/office/officeart/2005/8/layout/hierarchy1"/>
    <dgm:cxn modelId="{5EEE8F45-4D1D-4B7D-9B91-EF05A0EDDB8A}" type="presParOf" srcId="{80536615-C2FA-413E-89BD-0DC09472386E}" destId="{E64AD5F8-C31E-4796-A225-890593F483C4}" srcOrd="0" destOrd="0" presId="urn:microsoft.com/office/officeart/2005/8/layout/hierarchy1"/>
    <dgm:cxn modelId="{A10626F4-0516-44E3-AB3F-A2993A39086A}" type="presParOf" srcId="{E64AD5F8-C31E-4796-A225-890593F483C4}" destId="{3069C006-1849-4CBC-9B77-BF50ECAAEA8D}" srcOrd="0" destOrd="0" presId="urn:microsoft.com/office/officeart/2005/8/layout/hierarchy1"/>
    <dgm:cxn modelId="{C89D9C06-4927-41DD-8284-64ACDFD93AFA}" type="presParOf" srcId="{E64AD5F8-C31E-4796-A225-890593F483C4}" destId="{2AC1B98B-DF32-4799-BABD-556E13808692}" srcOrd="1" destOrd="0" presId="urn:microsoft.com/office/officeart/2005/8/layout/hierarchy1"/>
    <dgm:cxn modelId="{B92E97CB-D9AC-45D0-B049-EB3AB50A67C7}" type="presParOf" srcId="{80536615-C2FA-413E-89BD-0DC09472386E}" destId="{10B8F509-3FD0-44EF-898B-938B7F3A3076}" srcOrd="1" destOrd="0" presId="urn:microsoft.com/office/officeart/2005/8/layout/hierarchy1"/>
    <dgm:cxn modelId="{FD59ECC0-EECE-464F-9CA6-7DCBF0827329}" type="presParOf" srcId="{10B8F509-3FD0-44EF-898B-938B7F3A3076}" destId="{7A29A026-437C-42E0-B7CC-ACE51418DFA1}" srcOrd="0" destOrd="0" presId="urn:microsoft.com/office/officeart/2005/8/layout/hierarchy1"/>
    <dgm:cxn modelId="{21466F29-28C4-4C28-B3BC-57254B736E97}" type="presParOf" srcId="{10B8F509-3FD0-44EF-898B-938B7F3A3076}" destId="{006D9777-80A9-4FB2-B668-664EF2D8FEA1}" srcOrd="1" destOrd="0" presId="urn:microsoft.com/office/officeart/2005/8/layout/hierarchy1"/>
    <dgm:cxn modelId="{BC4C76CF-1063-405A-AF46-5E489C9DB0EC}" type="presParOf" srcId="{006D9777-80A9-4FB2-B668-664EF2D8FEA1}" destId="{F1526517-AF0A-441C-882A-EA15F18AFD17}" srcOrd="0" destOrd="0" presId="urn:microsoft.com/office/officeart/2005/8/layout/hierarchy1"/>
    <dgm:cxn modelId="{5EBE38C5-F924-4BE5-B344-2E6CD88A5301}" type="presParOf" srcId="{F1526517-AF0A-441C-882A-EA15F18AFD17}" destId="{D6E1B30C-939F-463F-A695-7DD5710E730E}" srcOrd="0" destOrd="0" presId="urn:microsoft.com/office/officeart/2005/8/layout/hierarchy1"/>
    <dgm:cxn modelId="{970201FC-8C98-4CFA-BCCC-8C6E79A44D59}" type="presParOf" srcId="{F1526517-AF0A-441C-882A-EA15F18AFD17}" destId="{DE5CC718-B0C1-4802-8803-CD35BCE8AA55}" srcOrd="1" destOrd="0" presId="urn:microsoft.com/office/officeart/2005/8/layout/hierarchy1"/>
    <dgm:cxn modelId="{6AE00A21-7838-4CD9-80C3-EA18CEE3638D}" type="presParOf" srcId="{006D9777-80A9-4FB2-B668-664EF2D8FEA1}" destId="{6DD193A0-0D5A-4CD3-9166-FE01A5490416}" srcOrd="1" destOrd="0" presId="urn:microsoft.com/office/officeart/2005/8/layout/hierarchy1"/>
    <dgm:cxn modelId="{EC3F0F50-3360-4CD2-B862-240538520F44}" type="presParOf" srcId="{6DD193A0-0D5A-4CD3-9166-FE01A5490416}" destId="{22446FEF-E9D7-437D-8E90-01EDE504596B}" srcOrd="0" destOrd="0" presId="urn:microsoft.com/office/officeart/2005/8/layout/hierarchy1"/>
    <dgm:cxn modelId="{E5979484-39FE-4020-BC04-0D21CED1A8E2}" type="presParOf" srcId="{6DD193A0-0D5A-4CD3-9166-FE01A5490416}" destId="{81068C7D-CABE-43AD-BD43-0EFB50679713}" srcOrd="1" destOrd="0" presId="urn:microsoft.com/office/officeart/2005/8/layout/hierarchy1"/>
    <dgm:cxn modelId="{01D21C8C-89DE-4FB7-87CB-C5FD6EBE8929}" type="presParOf" srcId="{81068C7D-CABE-43AD-BD43-0EFB50679713}" destId="{9DFD168D-7CB8-480A-9B74-CD6372230A81}" srcOrd="0" destOrd="0" presId="urn:microsoft.com/office/officeart/2005/8/layout/hierarchy1"/>
    <dgm:cxn modelId="{03ECA28E-641F-46BF-822F-30AF9BC155DD}" type="presParOf" srcId="{9DFD168D-7CB8-480A-9B74-CD6372230A81}" destId="{66378FC3-B4B9-4C4D-84BD-F519CC293F25}" srcOrd="0" destOrd="0" presId="urn:microsoft.com/office/officeart/2005/8/layout/hierarchy1"/>
    <dgm:cxn modelId="{3121B37B-617B-4BAE-945D-02D86CDEB604}" type="presParOf" srcId="{9DFD168D-7CB8-480A-9B74-CD6372230A81}" destId="{A36D2965-30B5-40F3-9C68-46EDA6E8FDE8}" srcOrd="1" destOrd="0" presId="urn:microsoft.com/office/officeart/2005/8/layout/hierarchy1"/>
    <dgm:cxn modelId="{56DFED23-4A96-444D-A383-BB9C82A3EACA}" type="presParOf" srcId="{81068C7D-CABE-43AD-BD43-0EFB50679713}" destId="{9980134F-9DE2-4358-93D7-A86B18932326}" srcOrd="1" destOrd="0" presId="urn:microsoft.com/office/officeart/2005/8/layout/hierarchy1"/>
    <dgm:cxn modelId="{6EDA0A4D-504B-4AC5-8129-F4EFBD79FFA4}" type="presParOf" srcId="{E2AED5BA-D3D7-400A-9CC4-9E2C1FE426A8}" destId="{F4BFA76B-0437-4FC5-9AFA-6015B953C6DC}" srcOrd="2" destOrd="0" presId="urn:microsoft.com/office/officeart/2005/8/layout/hierarchy1"/>
    <dgm:cxn modelId="{D9CF51FB-1425-4697-B0C3-CA3C4B091064}" type="presParOf" srcId="{E2AED5BA-D3D7-400A-9CC4-9E2C1FE426A8}" destId="{3B023AC6-1F51-4C35-BAEB-AD5D1D236CF1}" srcOrd="3" destOrd="0" presId="urn:microsoft.com/office/officeart/2005/8/layout/hierarchy1"/>
    <dgm:cxn modelId="{23A15C7C-8C9A-4D7C-A38E-A2575EEFDB51}" type="presParOf" srcId="{3B023AC6-1F51-4C35-BAEB-AD5D1D236CF1}" destId="{463CC1E4-C952-46D7-BF8D-ED94AA6C19AD}" srcOrd="0" destOrd="0" presId="urn:microsoft.com/office/officeart/2005/8/layout/hierarchy1"/>
    <dgm:cxn modelId="{328B9E93-8FB1-4141-8052-EDE4A679ADB3}" type="presParOf" srcId="{463CC1E4-C952-46D7-BF8D-ED94AA6C19AD}" destId="{266F7033-B9F5-4A2F-AE22-F954242F1C51}" srcOrd="0" destOrd="0" presId="urn:microsoft.com/office/officeart/2005/8/layout/hierarchy1"/>
    <dgm:cxn modelId="{82F2147F-F0F5-4BED-ACE1-71918BC53EAA}" type="presParOf" srcId="{463CC1E4-C952-46D7-BF8D-ED94AA6C19AD}" destId="{C1F22A2E-7482-4BF6-999F-C464CD90C25F}" srcOrd="1" destOrd="0" presId="urn:microsoft.com/office/officeart/2005/8/layout/hierarchy1"/>
    <dgm:cxn modelId="{A22899FF-0C39-4AA3-BA63-7A5AAA9D46A1}" type="presParOf" srcId="{3B023AC6-1F51-4C35-BAEB-AD5D1D236CF1}" destId="{E9053B15-0F38-4BE6-B153-264ADF56DF31}" srcOrd="1" destOrd="0" presId="urn:microsoft.com/office/officeart/2005/8/layout/hierarchy1"/>
    <dgm:cxn modelId="{076BA27A-BF22-4BB8-95FF-345C5AF3AA0F}" type="presParOf" srcId="{E9053B15-0F38-4BE6-B153-264ADF56DF31}" destId="{BE95215F-B229-49D0-8FC7-21FB5E7ECAEF}" srcOrd="0" destOrd="0" presId="urn:microsoft.com/office/officeart/2005/8/layout/hierarchy1"/>
    <dgm:cxn modelId="{99FD9E8E-53BB-4CCD-9D9D-F93F5C36A6DF}" type="presParOf" srcId="{E9053B15-0F38-4BE6-B153-264ADF56DF31}" destId="{F93B045D-B293-4712-B3D8-139D3759B79F}" srcOrd="1" destOrd="0" presId="urn:microsoft.com/office/officeart/2005/8/layout/hierarchy1"/>
    <dgm:cxn modelId="{C2186294-6879-4592-934C-0589813825FD}" type="presParOf" srcId="{F93B045D-B293-4712-B3D8-139D3759B79F}" destId="{C494DF8C-A191-46E9-8395-4B0FE8B6AB70}" srcOrd="0" destOrd="0" presId="urn:microsoft.com/office/officeart/2005/8/layout/hierarchy1"/>
    <dgm:cxn modelId="{81A57547-108D-4A39-9EDB-770DF295A91C}" type="presParOf" srcId="{C494DF8C-A191-46E9-8395-4B0FE8B6AB70}" destId="{97F88D48-AFF2-407C-ADF2-89D90B9A50E7}" srcOrd="0" destOrd="0" presId="urn:microsoft.com/office/officeart/2005/8/layout/hierarchy1"/>
    <dgm:cxn modelId="{798EA1C2-FBD1-4815-8B4E-AC8A912261BB}" type="presParOf" srcId="{C494DF8C-A191-46E9-8395-4B0FE8B6AB70}" destId="{A38C840B-9A6E-4549-BF1A-D47C684E2BAD}" srcOrd="1" destOrd="0" presId="urn:microsoft.com/office/officeart/2005/8/layout/hierarchy1"/>
    <dgm:cxn modelId="{0969CF35-921E-4796-B97C-157A66D05535}" type="presParOf" srcId="{F93B045D-B293-4712-B3D8-139D3759B79F}" destId="{0F776FC9-2140-46A0-A367-E7E0C3B39E8C}" srcOrd="1" destOrd="0" presId="urn:microsoft.com/office/officeart/2005/8/layout/hierarchy1"/>
    <dgm:cxn modelId="{AC1CB0A3-C8D3-4F8E-B7A0-ECD24D79F8AE}" type="presParOf" srcId="{0F776FC9-2140-46A0-A367-E7E0C3B39E8C}" destId="{41FD96EA-1F21-4FE2-BC78-0C506610EEC7}" srcOrd="0" destOrd="0" presId="urn:microsoft.com/office/officeart/2005/8/layout/hierarchy1"/>
    <dgm:cxn modelId="{0021005F-B08B-4951-868E-05A4739B1F7A}" type="presParOf" srcId="{0F776FC9-2140-46A0-A367-E7E0C3B39E8C}" destId="{A821F037-A43E-4295-ABE1-2A37D44F290B}" srcOrd="1" destOrd="0" presId="urn:microsoft.com/office/officeart/2005/8/layout/hierarchy1"/>
    <dgm:cxn modelId="{4307E721-3B9D-44BC-80A6-BEC1D38B0703}" type="presParOf" srcId="{A821F037-A43E-4295-ABE1-2A37D44F290B}" destId="{7894A8D9-0265-4E90-A1D1-074A81C3EB20}" srcOrd="0" destOrd="0" presId="urn:microsoft.com/office/officeart/2005/8/layout/hierarchy1"/>
    <dgm:cxn modelId="{474A425D-18F2-4239-A82E-37184C538C55}" type="presParOf" srcId="{7894A8D9-0265-4E90-A1D1-074A81C3EB20}" destId="{4093B447-526A-4861-B1A6-05345D369F30}" srcOrd="0" destOrd="0" presId="urn:microsoft.com/office/officeart/2005/8/layout/hierarchy1"/>
    <dgm:cxn modelId="{E18F0851-9D8E-408B-86BC-875600E0D97F}" type="presParOf" srcId="{7894A8D9-0265-4E90-A1D1-074A81C3EB20}" destId="{B56A0F36-8CB1-4085-86F9-3C8E545FF943}" srcOrd="1" destOrd="0" presId="urn:microsoft.com/office/officeart/2005/8/layout/hierarchy1"/>
    <dgm:cxn modelId="{C52952EF-0840-4A9F-98DC-ABFCEE8B398C}" type="presParOf" srcId="{A821F037-A43E-4295-ABE1-2A37D44F290B}" destId="{5405F5DB-4688-4D0C-B9E5-478B41D890B2}" srcOrd="1" destOrd="0" presId="urn:microsoft.com/office/officeart/2005/8/layout/hierarchy1"/>
    <dgm:cxn modelId="{1A6CA526-7602-42FA-AE86-9F24CA9798B9}" type="presParOf" srcId="{E2AED5BA-D3D7-400A-9CC4-9E2C1FE426A8}" destId="{5BC18D6F-1E14-46D6-B33B-8ACB4EA2B6E5}" srcOrd="4" destOrd="0" presId="urn:microsoft.com/office/officeart/2005/8/layout/hierarchy1"/>
    <dgm:cxn modelId="{A4836797-9DD9-4300-BCAF-7F1A80D9D5BB}" type="presParOf" srcId="{E2AED5BA-D3D7-400A-9CC4-9E2C1FE426A8}" destId="{4F5DE3BB-9DC7-4B4D-BA54-1E35276A5C31}" srcOrd="5" destOrd="0" presId="urn:microsoft.com/office/officeart/2005/8/layout/hierarchy1"/>
    <dgm:cxn modelId="{707C76D3-2220-498A-81E7-D65F5E188C46}" type="presParOf" srcId="{4F5DE3BB-9DC7-4B4D-BA54-1E35276A5C31}" destId="{E956049D-5712-40B6-8D5C-D2BF5F5E7F09}" srcOrd="0" destOrd="0" presId="urn:microsoft.com/office/officeart/2005/8/layout/hierarchy1"/>
    <dgm:cxn modelId="{1341F77A-95C3-407F-9632-F9146E3EC4FE}" type="presParOf" srcId="{E956049D-5712-40B6-8D5C-D2BF5F5E7F09}" destId="{EBADA450-0A38-479A-845E-B080DAC4AD38}" srcOrd="0" destOrd="0" presId="urn:microsoft.com/office/officeart/2005/8/layout/hierarchy1"/>
    <dgm:cxn modelId="{D67F4EE2-E048-4A82-A7BB-E07B517E7778}" type="presParOf" srcId="{E956049D-5712-40B6-8D5C-D2BF5F5E7F09}" destId="{A0FC8A46-937F-49D5-BC8B-75B4B37B3F3C}" srcOrd="1" destOrd="0" presId="urn:microsoft.com/office/officeart/2005/8/layout/hierarchy1"/>
    <dgm:cxn modelId="{81EAC07D-8C49-4FF7-8F04-1C457FF34C68}" type="presParOf" srcId="{4F5DE3BB-9DC7-4B4D-BA54-1E35276A5C31}" destId="{362FB5EC-4AD3-4CAB-A144-69854BDAF5B0}" srcOrd="1" destOrd="0" presId="urn:microsoft.com/office/officeart/2005/8/layout/hierarchy1"/>
    <dgm:cxn modelId="{DE8A292A-97CD-4BA8-B1AB-B1F7758853EA}" type="presParOf" srcId="{362FB5EC-4AD3-4CAB-A144-69854BDAF5B0}" destId="{9839F9ED-FF97-4CBF-BABD-36EA4F955714}" srcOrd="0" destOrd="0" presId="urn:microsoft.com/office/officeart/2005/8/layout/hierarchy1"/>
    <dgm:cxn modelId="{3A75CE1B-8A10-4E93-AE15-ED0E6E82544F}" type="presParOf" srcId="{362FB5EC-4AD3-4CAB-A144-69854BDAF5B0}" destId="{7112B7C9-7996-4B2A-857C-93EA810FE588}" srcOrd="1" destOrd="0" presId="urn:microsoft.com/office/officeart/2005/8/layout/hierarchy1"/>
    <dgm:cxn modelId="{9841E73E-329A-443E-9B49-A9DFDCD30EBB}" type="presParOf" srcId="{7112B7C9-7996-4B2A-857C-93EA810FE588}" destId="{0A062B73-1CE3-4B9F-9703-0A7A662B17C7}" srcOrd="0" destOrd="0" presId="urn:microsoft.com/office/officeart/2005/8/layout/hierarchy1"/>
    <dgm:cxn modelId="{B2F5A16A-BC76-478C-852F-07E6C233CEA3}" type="presParOf" srcId="{0A062B73-1CE3-4B9F-9703-0A7A662B17C7}" destId="{B2BD3633-1857-44FF-A2B8-F732E310B8F4}" srcOrd="0" destOrd="0" presId="urn:microsoft.com/office/officeart/2005/8/layout/hierarchy1"/>
    <dgm:cxn modelId="{8C758F96-67B8-4C70-8E56-D1A68590D4AF}" type="presParOf" srcId="{0A062B73-1CE3-4B9F-9703-0A7A662B17C7}" destId="{3CDD274B-9FB0-44A6-8E5D-1BF382EBECE0}" srcOrd="1" destOrd="0" presId="urn:microsoft.com/office/officeart/2005/8/layout/hierarchy1"/>
    <dgm:cxn modelId="{CA45B8B7-E637-409B-86BC-B4FAEEC1B81A}" type="presParOf" srcId="{7112B7C9-7996-4B2A-857C-93EA810FE588}" destId="{2E6F90B0-655D-4FB4-8F6F-A501DC0A6A6C}" srcOrd="1" destOrd="0" presId="urn:microsoft.com/office/officeart/2005/8/layout/hierarchy1"/>
    <dgm:cxn modelId="{1A927D15-C0EE-4531-8CFF-2E1AFD135200}" type="presParOf" srcId="{2E6F90B0-655D-4FB4-8F6F-A501DC0A6A6C}" destId="{8F1E5FEB-0378-4A69-ACE3-653E1F05C75A}" srcOrd="0" destOrd="0" presId="urn:microsoft.com/office/officeart/2005/8/layout/hierarchy1"/>
    <dgm:cxn modelId="{398D3490-FC83-4A6A-BB71-631783F259AE}" type="presParOf" srcId="{2E6F90B0-655D-4FB4-8F6F-A501DC0A6A6C}" destId="{04B04762-E9B9-4E4F-BDF4-1F545E7C9909}" srcOrd="1" destOrd="0" presId="urn:microsoft.com/office/officeart/2005/8/layout/hierarchy1"/>
    <dgm:cxn modelId="{879E997C-D235-42EB-B417-459A5B76DC4B}" type="presParOf" srcId="{04B04762-E9B9-4E4F-BDF4-1F545E7C9909}" destId="{64C0CCA8-8FCD-4B1B-BF24-44CCC66EF5DA}" srcOrd="0" destOrd="0" presId="urn:microsoft.com/office/officeart/2005/8/layout/hierarchy1"/>
    <dgm:cxn modelId="{A91F52C2-ED43-47F7-9898-13C2A9DF74BF}" type="presParOf" srcId="{64C0CCA8-8FCD-4B1B-BF24-44CCC66EF5DA}" destId="{ADCF86BC-18F9-49D0-ACCE-CD3515F4F195}" srcOrd="0" destOrd="0" presId="urn:microsoft.com/office/officeart/2005/8/layout/hierarchy1"/>
    <dgm:cxn modelId="{79000615-9976-4ED0-9691-5DA2E809C698}" type="presParOf" srcId="{64C0CCA8-8FCD-4B1B-BF24-44CCC66EF5DA}" destId="{7DD3729C-1FDB-4321-BB49-505B772E1469}" srcOrd="1" destOrd="0" presId="urn:microsoft.com/office/officeart/2005/8/layout/hierarchy1"/>
    <dgm:cxn modelId="{54B8E4E2-DB66-4533-B1BB-F2935625A72D}" type="presParOf" srcId="{04B04762-E9B9-4E4F-BDF4-1F545E7C9909}" destId="{B1A5B972-A15D-4A9A-930E-0FB2DDC39BDF}" srcOrd="1" destOrd="0" presId="urn:microsoft.com/office/officeart/2005/8/layout/hierarchy1"/>
  </dgm:cxnLst>
  <dgm:bg>
    <a:gradFill>
      <a:gsLst>
        <a:gs pos="0">
          <a:srgbClr val="FFEFD1"/>
        </a:gs>
        <a:gs pos="64999">
          <a:srgbClr val="F0EBD5"/>
        </a:gs>
        <a:gs pos="100000">
          <a:srgbClr val="D1C39F"/>
        </a:gs>
      </a:gsLst>
      <a:lin ang="5400000" scaled="0"/>
    </a:gradFill>
    <a:effectLst>
      <a:innerShdw blurRad="63500" dist="50800" dir="18900000">
        <a:prstClr val="black"/>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E5FEB-0378-4A69-ACE3-653E1F05C75A}">
      <dsp:nvSpPr>
        <dsp:cNvPr id="0" name=""/>
        <dsp:cNvSpPr/>
      </dsp:nvSpPr>
      <dsp:spPr>
        <a:xfrm>
          <a:off x="7490101" y="3470853"/>
          <a:ext cx="91440" cy="359366"/>
        </a:xfrm>
        <a:custGeom>
          <a:avLst/>
          <a:gdLst/>
          <a:ahLst/>
          <a:cxnLst/>
          <a:rect l="0" t="0" r="0" b="0"/>
          <a:pathLst>
            <a:path>
              <a:moveTo>
                <a:pt x="45720" y="0"/>
              </a:moveTo>
              <a:lnTo>
                <a:pt x="45720" y="35936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839F9ED-FF97-4CBF-BABD-36EA4F955714}">
      <dsp:nvSpPr>
        <dsp:cNvPr id="0" name=""/>
        <dsp:cNvSpPr/>
      </dsp:nvSpPr>
      <dsp:spPr>
        <a:xfrm>
          <a:off x="7490101" y="2326851"/>
          <a:ext cx="91440" cy="359366"/>
        </a:xfrm>
        <a:custGeom>
          <a:avLst/>
          <a:gdLst/>
          <a:ahLst/>
          <a:cxnLst/>
          <a:rect l="0" t="0" r="0" b="0"/>
          <a:pathLst>
            <a:path>
              <a:moveTo>
                <a:pt x="45720" y="0"/>
              </a:moveTo>
              <a:lnTo>
                <a:pt x="45720" y="35936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C18D6F-1E14-46D6-B33B-8ACB4EA2B6E5}">
      <dsp:nvSpPr>
        <dsp:cNvPr id="0" name=""/>
        <dsp:cNvSpPr/>
      </dsp:nvSpPr>
      <dsp:spPr>
        <a:xfrm>
          <a:off x="4503353" y="1182850"/>
          <a:ext cx="3032468" cy="359366"/>
        </a:xfrm>
        <a:custGeom>
          <a:avLst/>
          <a:gdLst/>
          <a:ahLst/>
          <a:cxnLst/>
          <a:rect l="0" t="0" r="0" b="0"/>
          <a:pathLst>
            <a:path>
              <a:moveTo>
                <a:pt x="0" y="0"/>
              </a:moveTo>
              <a:lnTo>
                <a:pt x="0" y="244898"/>
              </a:lnTo>
              <a:lnTo>
                <a:pt x="3032468" y="244898"/>
              </a:lnTo>
              <a:lnTo>
                <a:pt x="3032468" y="359366"/>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1FD96EA-1F21-4FE2-BC78-0C506610EEC7}">
      <dsp:nvSpPr>
        <dsp:cNvPr id="0" name=""/>
        <dsp:cNvSpPr/>
      </dsp:nvSpPr>
      <dsp:spPr>
        <a:xfrm>
          <a:off x="4177221" y="3470853"/>
          <a:ext cx="91440" cy="359366"/>
        </a:xfrm>
        <a:custGeom>
          <a:avLst/>
          <a:gdLst/>
          <a:ahLst/>
          <a:cxnLst/>
          <a:rect l="0" t="0" r="0" b="0"/>
          <a:pathLst>
            <a:path>
              <a:moveTo>
                <a:pt x="45720" y="0"/>
              </a:moveTo>
              <a:lnTo>
                <a:pt x="45720" y="35936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E95215F-B229-49D0-8FC7-21FB5E7ECAEF}">
      <dsp:nvSpPr>
        <dsp:cNvPr id="0" name=""/>
        <dsp:cNvSpPr/>
      </dsp:nvSpPr>
      <dsp:spPr>
        <a:xfrm>
          <a:off x="4177221" y="2326851"/>
          <a:ext cx="91440" cy="359366"/>
        </a:xfrm>
        <a:custGeom>
          <a:avLst/>
          <a:gdLst/>
          <a:ahLst/>
          <a:cxnLst/>
          <a:rect l="0" t="0" r="0" b="0"/>
          <a:pathLst>
            <a:path>
              <a:moveTo>
                <a:pt x="45720" y="0"/>
              </a:moveTo>
              <a:lnTo>
                <a:pt x="45720" y="35936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4BFA76B-0437-4FC5-9AFA-6015B953C6DC}">
      <dsp:nvSpPr>
        <dsp:cNvPr id="0" name=""/>
        <dsp:cNvSpPr/>
      </dsp:nvSpPr>
      <dsp:spPr>
        <a:xfrm>
          <a:off x="4222941" y="1182850"/>
          <a:ext cx="280411" cy="359366"/>
        </a:xfrm>
        <a:custGeom>
          <a:avLst/>
          <a:gdLst/>
          <a:ahLst/>
          <a:cxnLst/>
          <a:rect l="0" t="0" r="0" b="0"/>
          <a:pathLst>
            <a:path>
              <a:moveTo>
                <a:pt x="280411" y="0"/>
              </a:moveTo>
              <a:lnTo>
                <a:pt x="280411" y="244898"/>
              </a:lnTo>
              <a:lnTo>
                <a:pt x="0" y="244898"/>
              </a:lnTo>
              <a:lnTo>
                <a:pt x="0" y="359366"/>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446FEF-E9D7-437D-8E90-01EDE504596B}">
      <dsp:nvSpPr>
        <dsp:cNvPr id="0" name=""/>
        <dsp:cNvSpPr/>
      </dsp:nvSpPr>
      <dsp:spPr>
        <a:xfrm>
          <a:off x="1144753" y="3470853"/>
          <a:ext cx="91440" cy="359366"/>
        </a:xfrm>
        <a:custGeom>
          <a:avLst/>
          <a:gdLst/>
          <a:ahLst/>
          <a:cxnLst/>
          <a:rect l="0" t="0" r="0" b="0"/>
          <a:pathLst>
            <a:path>
              <a:moveTo>
                <a:pt x="45720" y="0"/>
              </a:moveTo>
              <a:lnTo>
                <a:pt x="45720" y="35936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A29A026-437C-42E0-B7CC-ACE51418DFA1}">
      <dsp:nvSpPr>
        <dsp:cNvPr id="0" name=""/>
        <dsp:cNvSpPr/>
      </dsp:nvSpPr>
      <dsp:spPr>
        <a:xfrm>
          <a:off x="1144753" y="2326851"/>
          <a:ext cx="91440" cy="359366"/>
        </a:xfrm>
        <a:custGeom>
          <a:avLst/>
          <a:gdLst/>
          <a:ahLst/>
          <a:cxnLst/>
          <a:rect l="0" t="0" r="0" b="0"/>
          <a:pathLst>
            <a:path>
              <a:moveTo>
                <a:pt x="45720" y="0"/>
              </a:moveTo>
              <a:lnTo>
                <a:pt x="45720" y="35936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BF4A41-7510-4372-9C8A-A94D3EA2AAD6}">
      <dsp:nvSpPr>
        <dsp:cNvPr id="0" name=""/>
        <dsp:cNvSpPr/>
      </dsp:nvSpPr>
      <dsp:spPr>
        <a:xfrm>
          <a:off x="1190473" y="1182850"/>
          <a:ext cx="3312879" cy="359366"/>
        </a:xfrm>
        <a:custGeom>
          <a:avLst/>
          <a:gdLst/>
          <a:ahLst/>
          <a:cxnLst/>
          <a:rect l="0" t="0" r="0" b="0"/>
          <a:pathLst>
            <a:path>
              <a:moveTo>
                <a:pt x="3312879" y="0"/>
              </a:moveTo>
              <a:lnTo>
                <a:pt x="3312879" y="244898"/>
              </a:lnTo>
              <a:lnTo>
                <a:pt x="0" y="244898"/>
              </a:lnTo>
              <a:lnTo>
                <a:pt x="0" y="359366"/>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59ACB8-9477-4BF2-AF00-B6D154B92617}">
      <dsp:nvSpPr>
        <dsp:cNvPr id="0" name=""/>
        <dsp:cNvSpPr/>
      </dsp:nvSpPr>
      <dsp:spPr>
        <a:xfrm>
          <a:off x="3093666" y="398215"/>
          <a:ext cx="2819372" cy="784634"/>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4E6EB8-B494-4A23-AA68-1341F7B36148}">
      <dsp:nvSpPr>
        <dsp:cNvPr id="0" name=""/>
        <dsp:cNvSpPr/>
      </dsp:nvSpPr>
      <dsp:spPr>
        <a:xfrm>
          <a:off x="3230960" y="528644"/>
          <a:ext cx="2819372" cy="78463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1" i="0" u="none" strike="noStrike" kern="1200" cap="none" normalizeH="0" baseline="0">
              <a:ln/>
              <a:solidFill>
                <a:srgbClr val="800000"/>
              </a:solidFill>
            </a:rPr>
            <a:t>Odjela za poslovanje riznice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q-AL" sz="1200" b="0" i="0" u="none" strike="noStrike" kern="1200" cap="none" normalizeH="0" baseline="0" dirty="0">
            <a:ln/>
            <a:effectLst/>
            <a:latin typeface="Arial" charset="0"/>
            <a:ea typeface="Calibri" pitchFamily="34" charset="0"/>
            <a:cs typeface="Times New Roman" pitchFamily="18" charset="0"/>
          </a:endParaRPr>
        </a:p>
      </dsp:txBody>
      <dsp:txXfrm>
        <a:off x="3253941" y="551625"/>
        <a:ext cx="2773410" cy="738672"/>
      </dsp:txXfrm>
    </dsp:sp>
    <dsp:sp modelId="{3069C006-1849-4CBC-9B77-BF50ECAAEA8D}">
      <dsp:nvSpPr>
        <dsp:cNvPr id="0" name=""/>
        <dsp:cNvSpPr/>
      </dsp:nvSpPr>
      <dsp:spPr>
        <a:xfrm>
          <a:off x="2826" y="1542217"/>
          <a:ext cx="2375293" cy="784634"/>
        </a:xfrm>
        <a:prstGeom prst="roundRect">
          <a:avLst>
            <a:gd name="adj" fmla="val 10000"/>
          </a:avLst>
        </a:prstGeom>
        <a:solidFill>
          <a:srgbClr val="60CF5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AC1B98B-DF32-4799-BABD-556E13808692}">
      <dsp:nvSpPr>
        <dsp:cNvPr id="0" name=""/>
        <dsp:cNvSpPr/>
      </dsp:nvSpPr>
      <dsp:spPr>
        <a:xfrm>
          <a:off x="140120" y="1672646"/>
          <a:ext cx="2375293" cy="78463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800" b="1" i="0" u="none" strike="noStrike" kern="1200" cap="none" normalizeH="0" baseline="0" dirty="0">
              <a:ln/>
              <a:solidFill>
                <a:srgbClr val="00B050"/>
              </a:solidFill>
              <a:latin typeface="Verdana" pitchFamily="34" charset="0"/>
              <a:ea typeface="Calibri" pitchFamily="34" charset="0"/>
              <a:cs typeface="Times New Roman" pitchFamily="18" charset="0"/>
            </a:rPr>
            <a:t>Sektor za upravljanje</a:t>
          </a: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800" b="1" i="0" u="none" strike="noStrike" kern="1200" cap="none" normalizeH="0" baseline="0" dirty="0">
              <a:ln/>
              <a:solidFill>
                <a:srgbClr val="00B050"/>
              </a:solidFill>
              <a:latin typeface="Verdana" pitchFamily="34" charset="0"/>
              <a:ea typeface="Calibri" pitchFamily="34" charset="0"/>
              <a:cs typeface="Times New Roman" pitchFamily="18" charset="0"/>
            </a:rPr>
            <a:t>JRR-om</a:t>
          </a:r>
        </a:p>
      </dsp:txBody>
      <dsp:txXfrm>
        <a:off x="163101" y="1695627"/>
        <a:ext cx="2329331" cy="738672"/>
      </dsp:txXfrm>
    </dsp:sp>
    <dsp:sp modelId="{D6E1B30C-939F-463F-A695-7DD5710E730E}">
      <dsp:nvSpPr>
        <dsp:cNvPr id="0" name=""/>
        <dsp:cNvSpPr/>
      </dsp:nvSpPr>
      <dsp:spPr>
        <a:xfrm>
          <a:off x="572650" y="2686218"/>
          <a:ext cx="1235645" cy="784634"/>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5CC718-B0C1-4802-8803-CD35BCE8AA55}">
      <dsp:nvSpPr>
        <dsp:cNvPr id="0" name=""/>
        <dsp:cNvSpPr/>
      </dsp:nvSpPr>
      <dsp:spPr>
        <a:xfrm>
          <a:off x="709944" y="2816648"/>
          <a:ext cx="1235645" cy="7846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kern="1200" cap="none" normalizeH="0" baseline="0">
              <a:ln/>
              <a:solidFill>
                <a:schemeClr val="tx1">
                  <a:lumMod val="50000"/>
                  <a:lumOff val="50000"/>
                </a:schemeClr>
              </a:solidFill>
              <a:latin typeface="Verdana" pitchFamily="34" charset="0"/>
              <a:ea typeface="Calibri" pitchFamily="34" charset="0"/>
              <a:cs typeface="Times New Roman" pitchFamily="18" charset="0"/>
            </a:rPr>
            <a:t>Stručnjaci</a:t>
          </a: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kern="1200" cap="none" normalizeH="0" baseline="0">
              <a:ln/>
              <a:solidFill>
                <a:schemeClr val="tx1">
                  <a:lumMod val="50000"/>
                  <a:lumOff val="50000"/>
                </a:schemeClr>
              </a:solidFill>
              <a:latin typeface="Verdana" pitchFamily="34" charset="0"/>
              <a:ea typeface="Calibri" pitchFamily="34" charset="0"/>
              <a:cs typeface="Times New Roman" pitchFamily="18" charset="0"/>
            </a:rPr>
            <a:t>(1+4)</a:t>
          </a:r>
        </a:p>
      </dsp:txBody>
      <dsp:txXfrm>
        <a:off x="732925" y="2839629"/>
        <a:ext cx="1189683" cy="738672"/>
      </dsp:txXfrm>
    </dsp:sp>
    <dsp:sp modelId="{66378FC3-B4B9-4C4D-84BD-F519CC293F25}">
      <dsp:nvSpPr>
        <dsp:cNvPr id="0" name=""/>
        <dsp:cNvSpPr/>
      </dsp:nvSpPr>
      <dsp:spPr>
        <a:xfrm>
          <a:off x="572650" y="3830220"/>
          <a:ext cx="1235645" cy="784634"/>
        </a:xfrm>
        <a:prstGeom prst="roundRect">
          <a:avLst>
            <a:gd name="adj" fmla="val 10000"/>
          </a:avLst>
        </a:prstGeom>
        <a:solidFill>
          <a:srgbClr val="FF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6D2965-30B5-40F3-9C68-46EDA6E8FDE8}">
      <dsp:nvSpPr>
        <dsp:cNvPr id="0" name=""/>
        <dsp:cNvSpPr/>
      </dsp:nvSpPr>
      <dsp:spPr>
        <a:xfrm>
          <a:off x="709944" y="3960649"/>
          <a:ext cx="1235645" cy="78463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300" b="1" i="0" u="none" strike="noStrike" kern="1200" cap="none" normalizeH="0" baseline="0">
              <a:ln/>
              <a:solidFill>
                <a:srgbClr val="FF0066"/>
              </a:solidFill>
            </a:rPr>
            <a:t>36 područnih ureda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q-AL" sz="1300" b="0" i="0" u="none" strike="noStrike" kern="1200" cap="none" normalizeH="0" baseline="0" dirty="0">
            <a:ln/>
            <a:effectLst/>
            <a:latin typeface="Arial" charset="0"/>
            <a:ea typeface="Calibri" pitchFamily="34" charset="0"/>
            <a:cs typeface="Times New Roman" pitchFamily="18" charset="0"/>
          </a:endParaRPr>
        </a:p>
      </dsp:txBody>
      <dsp:txXfrm>
        <a:off x="732925" y="3983630"/>
        <a:ext cx="1189683" cy="738672"/>
      </dsp:txXfrm>
    </dsp:sp>
    <dsp:sp modelId="{266F7033-B9F5-4A2F-AE22-F954242F1C51}">
      <dsp:nvSpPr>
        <dsp:cNvPr id="0" name=""/>
        <dsp:cNvSpPr/>
      </dsp:nvSpPr>
      <dsp:spPr>
        <a:xfrm>
          <a:off x="2652708" y="1542217"/>
          <a:ext cx="3140467" cy="784634"/>
        </a:xfrm>
        <a:prstGeom prst="roundRect">
          <a:avLst>
            <a:gd name="adj" fmla="val 10000"/>
          </a:avLst>
        </a:prstGeom>
        <a:solidFill>
          <a:srgbClr val="60CF5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F22A2E-7482-4BF6-999F-C464CD90C25F}">
      <dsp:nvSpPr>
        <dsp:cNvPr id="0" name=""/>
        <dsp:cNvSpPr/>
      </dsp:nvSpPr>
      <dsp:spPr>
        <a:xfrm>
          <a:off x="2790002" y="1672646"/>
          <a:ext cx="3140467" cy="78463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800" b="1" i="0" u="none" strike="noStrike" kern="1200" cap="none" normalizeH="0" baseline="0" dirty="0">
              <a:ln/>
              <a:solidFill>
                <a:srgbClr val="00B050"/>
              </a:solidFill>
              <a:latin typeface="Verdana" panose="020B0604030504040204" pitchFamily="34" charset="0"/>
              <a:ea typeface="Verdana" panose="020B0604030504040204" pitchFamily="34" charset="0"/>
              <a:cs typeface="Verdana" panose="020B0604030504040204" pitchFamily="34" charset="0"/>
            </a:rPr>
            <a:t>Sektor za upravljanje likvidnošću</a:t>
          </a:r>
        </a:p>
      </dsp:txBody>
      <dsp:txXfrm>
        <a:off x="2812983" y="1695627"/>
        <a:ext cx="3094505" cy="738672"/>
      </dsp:txXfrm>
    </dsp:sp>
    <dsp:sp modelId="{97F88D48-AFF2-407C-ADF2-89D90B9A50E7}">
      <dsp:nvSpPr>
        <dsp:cNvPr id="0" name=""/>
        <dsp:cNvSpPr/>
      </dsp:nvSpPr>
      <dsp:spPr>
        <a:xfrm>
          <a:off x="3605119" y="2686218"/>
          <a:ext cx="1235645" cy="784634"/>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8C840B-9A6E-4549-BF1A-D47C684E2BAD}">
      <dsp:nvSpPr>
        <dsp:cNvPr id="0" name=""/>
        <dsp:cNvSpPr/>
      </dsp:nvSpPr>
      <dsp:spPr>
        <a:xfrm>
          <a:off x="3742413" y="2816648"/>
          <a:ext cx="1235645" cy="7846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kern="1200" cap="none" normalizeH="0" baseline="0" dirty="0">
              <a:ln/>
              <a:solidFill>
                <a:schemeClr val="tx1">
                  <a:lumMod val="50000"/>
                  <a:lumOff val="50000"/>
                </a:schemeClr>
              </a:solidFill>
              <a:latin typeface="Verdana" pitchFamily="34" charset="0"/>
              <a:ea typeface="Calibri" pitchFamily="34" charset="0"/>
              <a:cs typeface="Times New Roman" pitchFamily="18" charset="0"/>
            </a:rPr>
            <a:t>Stručnjaci</a:t>
          </a: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kern="1200" cap="none" normalizeH="0" baseline="0" dirty="0">
              <a:ln/>
              <a:solidFill>
                <a:schemeClr val="tx1">
                  <a:lumMod val="50000"/>
                  <a:lumOff val="50000"/>
                </a:schemeClr>
              </a:solidFill>
              <a:latin typeface="Verdana" pitchFamily="34" charset="0"/>
              <a:ea typeface="Calibri" pitchFamily="34" charset="0"/>
              <a:cs typeface="Times New Roman" pitchFamily="18" charset="0"/>
            </a:rPr>
            <a:t> (1+3)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q-AL" sz="1200" b="0" i="0" u="none" strike="noStrike" kern="1200" cap="none" normalizeH="0" baseline="0" dirty="0">
            <a:ln/>
            <a:solidFill>
              <a:schemeClr val="tx1">
                <a:lumMod val="50000"/>
                <a:lumOff val="50000"/>
              </a:schemeClr>
            </a:solidFill>
            <a:effectLst/>
            <a:latin typeface="Arial" charset="0"/>
            <a:ea typeface="Calibri" pitchFamily="34" charset="0"/>
            <a:cs typeface="Times New Roman" pitchFamily="18" charset="0"/>
          </a:endParaRPr>
        </a:p>
      </dsp:txBody>
      <dsp:txXfrm>
        <a:off x="3765394" y="2839629"/>
        <a:ext cx="1189683" cy="738672"/>
      </dsp:txXfrm>
    </dsp:sp>
    <dsp:sp modelId="{4093B447-526A-4861-B1A6-05345D369F30}">
      <dsp:nvSpPr>
        <dsp:cNvPr id="0" name=""/>
        <dsp:cNvSpPr/>
      </dsp:nvSpPr>
      <dsp:spPr>
        <a:xfrm>
          <a:off x="3605119" y="3830220"/>
          <a:ext cx="1235645" cy="784634"/>
        </a:xfrm>
        <a:prstGeom prst="roundRect">
          <a:avLst>
            <a:gd name="adj" fmla="val 10000"/>
          </a:avLst>
        </a:prstGeom>
        <a:solidFill>
          <a:srgbClr val="FF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56A0F36-8CB1-4085-86F9-3C8E545FF943}">
      <dsp:nvSpPr>
        <dsp:cNvPr id="0" name=""/>
        <dsp:cNvSpPr/>
      </dsp:nvSpPr>
      <dsp:spPr>
        <a:xfrm>
          <a:off x="3742413" y="3960649"/>
          <a:ext cx="1235645" cy="78463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300" b="1" i="0" u="none" strike="noStrike" kern="1200" cap="none" normalizeH="0" baseline="0">
              <a:ln/>
              <a:solidFill>
                <a:srgbClr val="FF0066"/>
              </a:solidFill>
            </a:rPr>
            <a:t>36 područnih ureda</a:t>
          </a:r>
          <a:r>
            <a:rPr kumimoji="0" lang="hr-HR" sz="1300" b="1" i="0" u="none" strike="noStrike" kern="1200" cap="none" normalizeH="0" baseline="0">
              <a:ln/>
              <a:solidFill>
                <a:srgbClr val="FF0066"/>
              </a:solidFill>
              <a:latin typeface="Verdana" pitchFamily="34" charset="0"/>
              <a:ea typeface="Calibri" pitchFamily="34" charset="0"/>
              <a:cs typeface="Times New Roman" pitchFamily="18" charset="0"/>
            </a:rPr>
            <a:t> </a:t>
          </a:r>
        </a:p>
      </dsp:txBody>
      <dsp:txXfrm>
        <a:off x="3765394" y="3983630"/>
        <a:ext cx="1189683" cy="738672"/>
      </dsp:txXfrm>
    </dsp:sp>
    <dsp:sp modelId="{EBADA450-0A38-479A-845E-B080DAC4AD38}">
      <dsp:nvSpPr>
        <dsp:cNvPr id="0" name=""/>
        <dsp:cNvSpPr/>
      </dsp:nvSpPr>
      <dsp:spPr>
        <a:xfrm>
          <a:off x="6067763" y="1542217"/>
          <a:ext cx="2936116" cy="784634"/>
        </a:xfrm>
        <a:prstGeom prst="roundRect">
          <a:avLst>
            <a:gd name="adj" fmla="val 10000"/>
          </a:avLst>
        </a:prstGeom>
        <a:solidFill>
          <a:srgbClr val="60CF5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FC8A46-937F-49D5-BC8B-75B4B37B3F3C}">
      <dsp:nvSpPr>
        <dsp:cNvPr id="0" name=""/>
        <dsp:cNvSpPr/>
      </dsp:nvSpPr>
      <dsp:spPr>
        <a:xfrm>
          <a:off x="6205057" y="1672646"/>
          <a:ext cx="2936116" cy="78463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800" b="1" i="0" u="none" strike="noStrike" kern="1200" cap="none" normalizeH="0" baseline="0">
              <a:ln/>
              <a:solidFill>
                <a:srgbClr val="00B050"/>
              </a:solidFill>
              <a:latin typeface="Verdana" pitchFamily="34" charset="0"/>
              <a:ea typeface="Calibri" pitchFamily="34" charset="0"/>
              <a:cs typeface="Times New Roman" pitchFamily="18" charset="0"/>
            </a:rPr>
            <a:t>Sektor za financijsko izvještavanje</a:t>
          </a:r>
        </a:p>
      </dsp:txBody>
      <dsp:txXfrm>
        <a:off x="6228038" y="1695627"/>
        <a:ext cx="2890154" cy="738672"/>
      </dsp:txXfrm>
    </dsp:sp>
    <dsp:sp modelId="{B2BD3633-1857-44FF-A2B8-F732E310B8F4}">
      <dsp:nvSpPr>
        <dsp:cNvPr id="0" name=""/>
        <dsp:cNvSpPr/>
      </dsp:nvSpPr>
      <dsp:spPr>
        <a:xfrm>
          <a:off x="6917998" y="2686218"/>
          <a:ext cx="1235645" cy="784634"/>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DD274B-9FB0-44A6-8E5D-1BF382EBECE0}">
      <dsp:nvSpPr>
        <dsp:cNvPr id="0" name=""/>
        <dsp:cNvSpPr/>
      </dsp:nvSpPr>
      <dsp:spPr>
        <a:xfrm>
          <a:off x="7055292" y="2816648"/>
          <a:ext cx="1235645" cy="78463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kern="1200" cap="none" normalizeH="0" baseline="0" dirty="0">
              <a:ln/>
              <a:solidFill>
                <a:schemeClr val="tx1">
                  <a:lumMod val="50000"/>
                  <a:lumOff val="50000"/>
                </a:schemeClr>
              </a:solidFill>
              <a:latin typeface="Verdana" pitchFamily="34" charset="0"/>
              <a:ea typeface="Calibri" pitchFamily="34" charset="0"/>
              <a:cs typeface="Times New Roman" pitchFamily="18" charset="0"/>
            </a:rPr>
            <a:t>Stručnjaci</a:t>
          </a: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kern="1200" cap="none" normalizeH="0" baseline="0" dirty="0">
              <a:ln/>
              <a:solidFill>
                <a:schemeClr val="tx1">
                  <a:lumMod val="50000"/>
                  <a:lumOff val="50000"/>
                </a:schemeClr>
              </a:solidFill>
              <a:latin typeface="Verdana" pitchFamily="34" charset="0"/>
              <a:ea typeface="Calibri" pitchFamily="34" charset="0"/>
              <a:cs typeface="Times New Roman" pitchFamily="18" charset="0"/>
            </a:rPr>
            <a:t> (1+4)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q-AL" sz="1200" b="0" i="0" u="none" strike="noStrike" kern="1200" cap="none" normalizeH="0" baseline="0" dirty="0">
            <a:ln/>
            <a:solidFill>
              <a:schemeClr val="tx1">
                <a:lumMod val="50000"/>
                <a:lumOff val="50000"/>
              </a:schemeClr>
            </a:solidFill>
            <a:effectLst/>
            <a:latin typeface="Arial" charset="0"/>
            <a:ea typeface="Calibri" pitchFamily="34" charset="0"/>
            <a:cs typeface="Times New Roman" pitchFamily="18" charset="0"/>
          </a:endParaRPr>
        </a:p>
      </dsp:txBody>
      <dsp:txXfrm>
        <a:off x="7078273" y="2839629"/>
        <a:ext cx="1189683" cy="738672"/>
      </dsp:txXfrm>
    </dsp:sp>
    <dsp:sp modelId="{ADCF86BC-18F9-49D0-ACCE-CD3515F4F195}">
      <dsp:nvSpPr>
        <dsp:cNvPr id="0" name=""/>
        <dsp:cNvSpPr/>
      </dsp:nvSpPr>
      <dsp:spPr>
        <a:xfrm>
          <a:off x="6917998" y="3830220"/>
          <a:ext cx="1235645" cy="784634"/>
        </a:xfrm>
        <a:prstGeom prst="roundRect">
          <a:avLst>
            <a:gd name="adj" fmla="val 10000"/>
          </a:avLst>
        </a:prstGeom>
        <a:solidFill>
          <a:srgbClr val="FF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DD3729C-1FDB-4321-BB49-505B772E1469}">
      <dsp:nvSpPr>
        <dsp:cNvPr id="0" name=""/>
        <dsp:cNvSpPr/>
      </dsp:nvSpPr>
      <dsp:spPr>
        <a:xfrm>
          <a:off x="7055292" y="3960649"/>
          <a:ext cx="1235645" cy="78463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r-HR" sz="1300" b="1" i="0" u="none" strike="noStrike" kern="1200" cap="none" normalizeH="0" baseline="0">
              <a:ln/>
              <a:solidFill>
                <a:srgbClr val="FF0066"/>
              </a:solidFill>
            </a:rPr>
            <a:t>36 područnih ureda</a:t>
          </a:r>
        </a:p>
      </dsp:txBody>
      <dsp:txXfrm>
        <a:off x="7078273" y="3983630"/>
        <a:ext cx="1189683" cy="7386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828559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56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cd36154fc_19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cd36154fc_19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4320" indent="-274320" eaLnBrk="1" fontAlgn="auto" hangingPunct="1">
              <a:spcAft>
                <a:spcPts val="0"/>
              </a:spcAft>
              <a:buClr>
                <a:srgbClr val="FF33CC"/>
              </a:buClr>
              <a:buFont typeface="Wingdings 2"/>
              <a:buChar char=""/>
              <a:defRPr/>
            </a:pPr>
            <a:r>
              <a:rPr lang="hr-HR" sz="1100" b="0" i="0" u="none" strike="noStrike" cap="none">
                <a:solidFill>
                  <a:schemeClr val="tx1"/>
                </a:solidFill>
                <a:latin typeface="Arial" charset="0"/>
                <a:ea typeface="Arial"/>
                <a:cs typeface="Arial"/>
                <a:sym typeface="Arial"/>
              </a:rPr>
              <a:t>Navedeno je potrebno zbog:</a:t>
            </a:r>
          </a:p>
          <a:p>
            <a:pPr marL="274320" indent="-274320" eaLnBrk="1" fontAlgn="auto" hangingPunct="1">
              <a:spcAft>
                <a:spcPts val="0"/>
              </a:spcAft>
              <a:buClr>
                <a:srgbClr val="FF33CC"/>
              </a:buClr>
              <a:buFont typeface="Monotype Sorts" pitchFamily="2" charset="2"/>
              <a:buChar char="â"/>
              <a:defRPr/>
            </a:pPr>
            <a:r>
              <a:rPr lang="hr-HR" sz="1100" b="0" i="0" u="none" strike="noStrike" cap="none">
                <a:solidFill>
                  <a:schemeClr val="tx1"/>
                </a:solidFill>
                <a:latin typeface="Arial" charset="0"/>
                <a:ea typeface="Arial"/>
                <a:cs typeface="Arial"/>
                <a:sym typeface="Arial"/>
              </a:rPr>
              <a:t>modela tržišne ekonomije,</a:t>
            </a:r>
          </a:p>
          <a:p>
            <a:pPr marL="274320" indent="-274320" eaLnBrk="1" fontAlgn="auto" hangingPunct="1">
              <a:spcAft>
                <a:spcPts val="0"/>
              </a:spcAft>
              <a:buClr>
                <a:srgbClr val="FF33CC"/>
              </a:buClr>
              <a:buFont typeface="Monotype Sorts" pitchFamily="2" charset="2"/>
              <a:buChar char="â"/>
              <a:defRPr/>
            </a:pPr>
            <a:r>
              <a:rPr lang="hr-HR" sz="1100" b="0" i="0" u="none" strike="noStrike" cap="none">
                <a:solidFill>
                  <a:schemeClr val="tx1"/>
                </a:solidFill>
                <a:latin typeface="Arial" charset="0"/>
                <a:ea typeface="Arial"/>
                <a:cs typeface="Arial"/>
                <a:sym typeface="Arial"/>
              </a:rPr>
              <a:t>kontrole rashoda,</a:t>
            </a:r>
          </a:p>
          <a:p>
            <a:pPr marL="274320" indent="-274320" eaLnBrk="1" fontAlgn="auto" hangingPunct="1">
              <a:spcAft>
                <a:spcPts val="0"/>
              </a:spcAft>
              <a:buClr>
                <a:srgbClr val="FF33CC"/>
              </a:buClr>
              <a:buFont typeface="Monotype Sorts" pitchFamily="2" charset="2"/>
              <a:buChar char="â"/>
              <a:defRPr/>
            </a:pPr>
            <a:r>
              <a:rPr lang="hr-HR" sz="1100" b="0" i="0" u="none" strike="noStrike" cap="none">
                <a:solidFill>
                  <a:schemeClr val="tx1"/>
                </a:solidFill>
                <a:latin typeface="Arial" charset="0"/>
                <a:ea typeface="Arial"/>
                <a:cs typeface="Arial"/>
                <a:sym typeface="Arial"/>
              </a:rPr>
              <a:t>uporabe standardnih dokumenata,</a:t>
            </a:r>
          </a:p>
          <a:p>
            <a:pPr marL="274320" indent="-274320" eaLnBrk="1" fontAlgn="auto" hangingPunct="1">
              <a:spcAft>
                <a:spcPts val="0"/>
              </a:spcAft>
              <a:buClr>
                <a:srgbClr val="FF33CC"/>
              </a:buClr>
              <a:buFont typeface="Monotype Sorts" pitchFamily="2" charset="2"/>
              <a:buChar char="â"/>
              <a:defRPr/>
            </a:pPr>
            <a:r>
              <a:rPr lang="hr-HR" sz="1100" b="0" i="0" u="none" strike="noStrike" cap="none">
                <a:solidFill>
                  <a:schemeClr val="tx1"/>
                </a:solidFill>
                <a:latin typeface="Arial" charset="0"/>
                <a:ea typeface="Arial"/>
                <a:cs typeface="Arial"/>
                <a:sym typeface="Arial"/>
              </a:rPr>
              <a:t>informacija,</a:t>
            </a:r>
          </a:p>
          <a:p>
            <a:pPr marL="274320" indent="-274320" eaLnBrk="1" fontAlgn="auto" hangingPunct="1">
              <a:spcAft>
                <a:spcPts val="0"/>
              </a:spcAft>
              <a:buClr>
                <a:srgbClr val="FF33CC"/>
              </a:buClr>
              <a:buFont typeface="Monotype Sorts" pitchFamily="2" charset="2"/>
              <a:buChar char="â"/>
              <a:defRPr/>
            </a:pPr>
            <a:r>
              <a:rPr lang="hr-HR" sz="1100" b="0" i="0" u="none" strike="noStrike" cap="none">
                <a:solidFill>
                  <a:schemeClr val="tx1"/>
                </a:solidFill>
                <a:latin typeface="Arial" charset="0"/>
                <a:ea typeface="Arial"/>
                <a:cs typeface="Arial"/>
                <a:sym typeface="Arial"/>
              </a:rPr>
              <a:t>izdavanja vrijednosnih papira i drugih dužničkih instrumenata,</a:t>
            </a:r>
          </a:p>
          <a:p>
            <a:pPr marL="274320" indent="-274320" eaLnBrk="1" fontAlgn="auto" hangingPunct="1">
              <a:spcAft>
                <a:spcPts val="0"/>
              </a:spcAft>
              <a:buClr>
                <a:srgbClr val="FF33CC"/>
              </a:buClr>
              <a:buFont typeface="Monotype Sorts" pitchFamily="2" charset="2"/>
              <a:buChar char="â"/>
              <a:defRPr/>
            </a:pPr>
            <a:r>
              <a:rPr lang="hr-HR" sz="1100" b="0" i="0" u="none" strike="noStrike" cap="none">
                <a:solidFill>
                  <a:schemeClr val="tx1"/>
                </a:solidFill>
                <a:latin typeface="Arial" charset="0"/>
                <a:ea typeface="Arial"/>
                <a:cs typeface="Arial"/>
                <a:sym typeface="Arial"/>
              </a:rPr>
              <a:t>nije postojao sustav upravljanja novčanim sredstvima,</a:t>
            </a:r>
          </a:p>
          <a:p>
            <a:pPr marL="274320" indent="-274320" eaLnBrk="1" fontAlgn="auto" hangingPunct="1">
              <a:spcAft>
                <a:spcPts val="0"/>
              </a:spcAft>
              <a:buClr>
                <a:srgbClr val="FF33CC"/>
              </a:buClr>
              <a:buFont typeface="Monotype Sorts" pitchFamily="2" charset="2"/>
              <a:buChar char="â"/>
              <a:defRPr/>
            </a:pPr>
            <a:r>
              <a:rPr lang="hr-HR" sz="1100" b="0" i="0" u="none" strike="noStrike" cap="none">
                <a:solidFill>
                  <a:schemeClr val="tx1"/>
                </a:solidFill>
                <a:latin typeface="Arial" charset="0"/>
                <a:ea typeface="Arial"/>
                <a:cs typeface="Arial"/>
                <a:sym typeface="Arial"/>
              </a:rPr>
              <a:t>nije postojao državni računovodstveni sustav. </a:t>
            </a:r>
          </a:p>
          <a:p>
            <a:pPr marL="0" indent="0" eaLnBrk="1" fontAlgn="auto" hangingPunct="1">
              <a:spcAft>
                <a:spcPts val="0"/>
              </a:spcAft>
              <a:buClr>
                <a:srgbClr val="FF33CC"/>
              </a:buClr>
              <a:buFont typeface="Monotype Sorts" pitchFamily="2" charset="2"/>
              <a:buNone/>
              <a:defRPr/>
            </a:pPr>
            <a:endParaRPr lang="en-US" sz="1100" b="0" i="0" u="none" strike="noStrike" kern="1200" cap="none" dirty="0">
              <a:solidFill>
                <a:schemeClr val="tx1"/>
              </a:solidFill>
              <a:latin typeface="Arial" charset="0"/>
              <a:ea typeface="Arial"/>
              <a:cs typeface="Arial"/>
              <a:sym typeface="Arial"/>
            </a:endParaRPr>
          </a:p>
          <a:p>
            <a:r>
              <a:rPr lang="hr-HR" sz="1100" b="0" i="0" u="none" strike="noStrike" cap="none">
                <a:solidFill>
                  <a:schemeClr val="tx1"/>
                </a:solidFill>
                <a:latin typeface="Arial" charset="0"/>
                <a:ea typeface="Arial"/>
                <a:cs typeface="Arial"/>
                <a:sym typeface="Arial"/>
              </a:rPr>
              <a:t>Krenuli smo s funkcijom izvršenja proračuna</a:t>
            </a: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u="sng" dirty="0">
              <a:solidFill>
                <a:schemeClr val="bg1">
                  <a:lumMod val="85000"/>
                </a:schemeClr>
              </a:solidFill>
            </a:endParaRPr>
          </a:p>
          <a:p>
            <a:pPr>
              <a:buNone/>
            </a:pPr>
            <a:r>
              <a:rPr lang="hr-HR" sz="1100" u="sng">
                <a:solidFill>
                  <a:schemeClr val="bg1">
                    <a:lumMod val="85000"/>
                  </a:schemeClr>
                </a:solidFill>
              </a:rPr>
              <a:t>3. Državni računovođa</a:t>
            </a:r>
          </a:p>
          <a:p>
            <a:pPr>
              <a:buNone/>
            </a:pPr>
            <a:r>
              <a:rPr lang="hr-HR" sz="1100" b="0">
                <a:solidFill>
                  <a:schemeClr val="bg1">
                    <a:lumMod val="85000"/>
                  </a:schemeClr>
                </a:solidFill>
              </a:rPr>
              <a:t>3.1. Osoba zadužena za eliminaciju podataka</a:t>
            </a:r>
          </a:p>
          <a:p>
            <a:pPr>
              <a:buNone/>
            </a:pPr>
            <a:r>
              <a:rPr lang="hr-HR" sz="1100" b="0">
                <a:solidFill>
                  <a:schemeClr val="bg1">
                    <a:lumMod val="85000"/>
                  </a:schemeClr>
                </a:solidFill>
              </a:rPr>
              <a:t>3.2. Osoba zadužena za konsolidaciju podataka</a:t>
            </a:r>
          </a:p>
          <a:p>
            <a:pPr>
              <a:buNone/>
            </a:pPr>
            <a:r>
              <a:rPr lang="hr-HR" sz="1100" b="0">
                <a:solidFill>
                  <a:schemeClr val="bg1">
                    <a:lumMod val="85000"/>
                  </a:schemeClr>
                </a:solidFill>
              </a:rPr>
              <a:t>3.3. Osoba zadužena za usklađivanje podataka</a:t>
            </a: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u="sng" dirty="0">
              <a:solidFill>
                <a:schemeClr val="bg1">
                  <a:lumMod val="85000"/>
                </a:schemeClr>
              </a:solidFill>
            </a:endParaRP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q-AL" sz="1100" u="sng" dirty="0">
              <a:solidFill>
                <a:schemeClr val="bg1">
                  <a:lumMod val="85000"/>
                </a:schemeClr>
              </a:solidFill>
            </a:endParaRPr>
          </a:p>
          <a:p>
            <a:endParaRPr lang="en-US" sz="1100" b="0" i="0" u="none" strike="noStrike" kern="1200" cap="none" dirty="0">
              <a:solidFill>
                <a:schemeClr val="tx1"/>
              </a:solidFill>
              <a:latin typeface="Arial" charset="0"/>
              <a:ea typeface="Arial"/>
              <a:cs typeface="Arial"/>
              <a:sym typeface="Arial"/>
            </a:endParaRPr>
          </a:p>
        </p:txBody>
      </p:sp>
    </p:spTree>
    <p:extLst>
      <p:ext uri="{BB962C8B-B14F-4D97-AF65-F5344CB8AC3E}">
        <p14:creationId xmlns:p14="http://schemas.microsoft.com/office/powerpoint/2010/main" val="284477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029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hr-HR" sz="1100" b="1" i="0" u="none" strike="noStrike" cap="none">
                <a:solidFill>
                  <a:srgbClr val="FF0066"/>
                </a:solidFill>
                <a:latin typeface="Arial"/>
                <a:ea typeface="Arial"/>
                <a:cs typeface="Arial"/>
                <a:sym typeface="Arial"/>
              </a:rPr>
              <a:t>Organski zakon o proračunu</a:t>
            </a:r>
          </a:p>
          <a:p>
            <a:pPr marL="139700" indent="0">
              <a:buNone/>
            </a:pPr>
            <a:r>
              <a:rPr lang="hr-HR" sz="1100" b="1" i="0" u="none" strike="noStrike" cap="none">
                <a:solidFill>
                  <a:srgbClr val="FF0066"/>
                </a:solidFill>
                <a:latin typeface="Arial"/>
                <a:ea typeface="Arial"/>
                <a:cs typeface="Arial"/>
                <a:sym typeface="Arial"/>
              </a:rPr>
              <a:t>Neni 4 </a:t>
            </a:r>
            <a:r>
              <a:rPr lang="hr-HR" sz="1100" b="0" i="0" u="none" strike="noStrike" cap="none">
                <a:solidFill>
                  <a:srgbClr val="000000"/>
                </a:solidFill>
                <a:latin typeface="Arial"/>
                <a:ea typeface="Arial"/>
                <a:cs typeface="Arial"/>
                <a:sym typeface="Arial"/>
              </a:rPr>
              <a:t>()</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Parimet e funksionimit të sistemit buxhetor</a:t>
            </a:r>
          </a:p>
          <a:p>
            <a:pPr marL="139700" indent="0">
              <a:buNone/>
            </a:pPr>
            <a:r>
              <a:rPr lang="hr-HR" sz="1100" b="1"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Parimet e funksionimit të sistemit buxhetor janë:	</a:t>
            </a:r>
          </a:p>
          <a:p>
            <a:pPr marL="139700" indent="0">
              <a:buNone/>
            </a:pPr>
            <a:r>
              <a:rPr lang="hr-HR" sz="1100" b="0" i="0" u="none" strike="noStrike" cap="none">
                <a:solidFill>
                  <a:srgbClr val="000000"/>
                </a:solidFill>
                <a:latin typeface="Arial"/>
                <a:ea typeface="Arial"/>
                <a:cs typeface="Arial"/>
                <a:sym typeface="Arial"/>
              </a:rPr>
              <a:t>a) transparenca, parashikueshmëria, gjithëpërfshirja, uniteti dhe universaliteti në menaxhimin e sistemit buxhetor e të fondeve speciale;</a:t>
            </a:r>
          </a:p>
          <a:p>
            <a:pPr marL="139700" indent="0">
              <a:buNone/>
            </a:pPr>
            <a:r>
              <a:rPr lang="hr-HR" sz="1100" b="0" i="0" u="none" strike="noStrike" cap="none">
                <a:solidFill>
                  <a:srgbClr val="000000"/>
                </a:solidFill>
                <a:latin typeface="Arial"/>
                <a:ea typeface="Arial"/>
                <a:cs typeface="Arial"/>
                <a:sym typeface="Arial"/>
              </a:rPr>
              <a:t>b) disiplina fiskale, në përputhje me stabilitetin makroekonomik dhe zhvillimin e qëndrueshëm ekonomik dhe social;</a:t>
            </a:r>
          </a:p>
          <a:p>
            <a:pPr marL="139700" indent="0">
              <a:buNone/>
            </a:pPr>
            <a:r>
              <a:rPr lang="hr-HR" sz="1100" b="0" i="0" u="none" strike="noStrike" cap="none">
                <a:solidFill>
                  <a:srgbClr val="000000"/>
                </a:solidFill>
                <a:latin typeface="Arial"/>
                <a:ea typeface="Arial"/>
                <a:cs typeface="Arial"/>
                <a:sym typeface="Arial"/>
              </a:rPr>
              <a:t>c) shpërndarja e burimeve, në përputhje me objektivat strategjikë të Këshillit të Ministrave;  </a:t>
            </a:r>
          </a:p>
          <a:p>
            <a:pPr marL="139700" indent="0">
              <a:buNone/>
            </a:pPr>
            <a:r>
              <a:rPr lang="hr-HR" sz="1100" b="0" i="0" u="none" strike="noStrike" cap="none">
                <a:solidFill>
                  <a:srgbClr val="000000"/>
                </a:solidFill>
                <a:latin typeface="Arial"/>
                <a:ea typeface="Arial"/>
                <a:cs typeface="Arial"/>
                <a:sym typeface="Arial"/>
              </a:rPr>
              <a:t>ç)  përdorimi ekonomik, efiçent dhe efektiv i burimeve publike;</a:t>
            </a:r>
          </a:p>
          <a:p>
            <a:pPr marL="139700" indent="0">
              <a:buNone/>
            </a:pPr>
            <a:r>
              <a:rPr lang="hr-HR" sz="1100" b="0" i="0" u="none" strike="noStrike" cap="none">
                <a:solidFill>
                  <a:srgbClr val="000000"/>
                </a:solidFill>
                <a:latin typeface="Arial"/>
                <a:ea typeface="Arial"/>
                <a:cs typeface="Arial"/>
                <a:sym typeface="Arial"/>
              </a:rPr>
              <a:t>d) përgjegjësi të qarta për menaxhimin operacional;</a:t>
            </a:r>
          </a:p>
          <a:p>
            <a:pPr marL="139700" indent="0">
              <a:buNone/>
            </a:pPr>
            <a:r>
              <a:rPr lang="hr-HR" sz="1100" b="0" i="0" u="none" strike="noStrike" cap="none">
                <a:solidFill>
                  <a:srgbClr val="000000"/>
                </a:solidFill>
                <a:latin typeface="Arial"/>
                <a:ea typeface="Arial"/>
                <a:cs typeface="Arial"/>
                <a:sym typeface="Arial"/>
              </a:rPr>
              <a:t>dh)  respektimi me rreptësi i tërësisë së procesit;</a:t>
            </a:r>
          </a:p>
          <a:p>
            <a:pPr marL="139700" indent="0">
              <a:buNone/>
            </a:pPr>
            <a:r>
              <a:rPr lang="hr-HR" sz="1100" b="0" i="0" u="none" strike="noStrike" cap="none">
                <a:solidFill>
                  <a:srgbClr val="000000"/>
                </a:solidFill>
                <a:latin typeface="Arial"/>
                <a:ea typeface="Arial"/>
                <a:cs typeface="Arial"/>
                <a:sym typeface="Arial"/>
              </a:rPr>
              <a:t>e) barazia gjinore, e cila i referohet situatës ku burri dhe gruaja gëzojnë mundësi dhe akses të barabartë në të drejta dhe përfitime të së njëjtës natyrë.</a:t>
            </a:r>
          </a:p>
          <a:p>
            <a:pPr marL="139700" indent="0">
              <a:buNone/>
            </a:pPr>
            <a:r>
              <a:rPr lang="hr-HR" sz="1100" b="0" i="0" u="none" strike="noStrike" cap="none">
                <a:solidFill>
                  <a:srgbClr val="000000"/>
                </a:solidFill>
                <a:latin typeface="Arial"/>
                <a:ea typeface="Arial"/>
                <a:cs typeface="Arial"/>
                <a:sym typeface="Arial"/>
              </a:rPr>
              <a:t>Transparenca është parimi, që siguron për Kuvendin, këshillat e njësive të qeverisjes vendore dhe publikun e gjerë të dhëna lehtësisht të disponueshme, të shpejta, të kuptueshme e të krahasueshme, në nivel ndërkombëtar, integriteti i të cilit mund të verifikohet në mënyrë të pavarur, në lidhje me:</a:t>
            </a:r>
          </a:p>
          <a:p>
            <a:pPr marL="139700" indent="0">
              <a:buNone/>
            </a:pPr>
            <a:r>
              <a:rPr lang="hr-HR" sz="1100" b="0" i="0" u="none" strike="noStrike" cap="none">
                <a:solidFill>
                  <a:srgbClr val="000000"/>
                </a:solidFill>
                <a:latin typeface="Arial"/>
                <a:ea typeface="Arial"/>
                <a:cs typeface="Arial"/>
                <a:sym typeface="Arial"/>
              </a:rPr>
              <a:t>a) funksionet, mënyrën e organizimit, veprimtaritë, rolet dhe përgjegjësitë e njësive të qeverisjes së përgjithshme;</a:t>
            </a:r>
          </a:p>
          <a:p>
            <a:pPr marL="139700" indent="0">
              <a:buNone/>
            </a:pPr>
            <a:r>
              <a:rPr lang="hr-HR" sz="1100" b="0" i="0" u="none" strike="noStrike" cap="none">
                <a:solidFill>
                  <a:srgbClr val="000000"/>
                </a:solidFill>
                <a:latin typeface="Arial"/>
                <a:ea typeface="Arial"/>
                <a:cs typeface="Arial"/>
                <a:sym typeface="Arial"/>
              </a:rPr>
              <a:t>b) produktet për objektivat dhe qëllimet e politikës;</a:t>
            </a:r>
          </a:p>
          <a:p>
            <a:pPr marL="139700" indent="0">
              <a:buNone/>
            </a:pPr>
            <a:r>
              <a:rPr lang="hr-HR" sz="1100" b="0" i="0" u="none" strike="noStrike" cap="none">
                <a:solidFill>
                  <a:srgbClr val="000000"/>
                </a:solidFill>
                <a:latin typeface="Arial"/>
                <a:ea typeface="Arial"/>
                <a:cs typeface="Arial"/>
                <a:sym typeface="Arial"/>
              </a:rPr>
              <a:t>c) procesin e përgatitjes së buxhetit;</a:t>
            </a:r>
          </a:p>
          <a:p>
            <a:pPr marL="139700" indent="0">
              <a:buNone/>
            </a:pPr>
            <a:r>
              <a:rPr lang="hr-HR" sz="1100" b="0" i="0" u="none" strike="noStrike" cap="none">
                <a:solidFill>
                  <a:srgbClr val="000000"/>
                </a:solidFill>
                <a:latin typeface="Arial"/>
                <a:ea typeface="Arial"/>
                <a:cs typeface="Arial"/>
                <a:sym typeface="Arial"/>
              </a:rPr>
              <a:t>ç)  parashikimin makroekonomik dhe fiskal;</a:t>
            </a:r>
          </a:p>
          <a:p>
            <a:pPr marL="139700" indent="0">
              <a:buNone/>
            </a:pPr>
            <a:r>
              <a:rPr lang="hr-HR" sz="1100" b="0" i="0" u="none" strike="noStrike" cap="none">
                <a:solidFill>
                  <a:srgbClr val="000000"/>
                </a:solidFill>
                <a:latin typeface="Arial"/>
                <a:ea typeface="Arial"/>
                <a:cs typeface="Arial"/>
                <a:sym typeface="Arial"/>
              </a:rPr>
              <a:t>d) pasqyrat financiare.</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Neni 4/1 </a:t>
            </a:r>
            <a:r>
              <a:rPr lang="hr-HR" sz="1100" b="0" i="0" u="none" strike="noStrike" cap="none">
                <a:solidFill>
                  <a:srgbClr val="000000"/>
                </a:solidFill>
                <a:latin typeface="Arial"/>
                <a:ea typeface="Arial"/>
                <a:cs typeface="Arial"/>
                <a:sym typeface="Arial"/>
              </a:rPr>
              <a:t>()</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Parimet dhe rregullat fiskale</a:t>
            </a:r>
          </a:p>
          <a:p>
            <a:pPr marL="139700" indent="0">
              <a:buNone/>
            </a:pPr>
            <a:r>
              <a:rPr lang="hr-HR" sz="1100" b="0" i="0" u="none" strike="noStrike" cap="none">
                <a:solidFill>
                  <a:srgbClr val="000000"/>
                </a:solidFill>
                <a:latin typeface="Arial"/>
                <a:ea typeface="Arial"/>
                <a:cs typeface="Arial"/>
                <a:sym typeface="Arial"/>
              </a:rPr>
              <a:t>	Buxheti programohet dhe zbatohet duke mbajtur parasysh këto parime: </a:t>
            </a:r>
          </a:p>
          <a:p>
            <a:pPr marL="139700" indent="0">
              <a:buNone/>
            </a:pPr>
            <a:r>
              <a:rPr lang="hr-HR" sz="1100" b="0" i="0" u="none" strike="noStrike" cap="none">
                <a:solidFill>
                  <a:srgbClr val="000000"/>
                </a:solidFill>
                <a:latin typeface="Arial"/>
                <a:ea typeface="Arial"/>
                <a:cs typeface="Arial"/>
                <a:sym typeface="Arial"/>
              </a:rPr>
              <a:t>	1. Qëndrueshmërinë e borxhit publik, që konsiston:</a:t>
            </a:r>
          </a:p>
          <a:p>
            <a:pPr marL="139700" indent="0">
              <a:buNone/>
            </a:pPr>
            <a:r>
              <a:rPr lang="hr-HR" sz="1100" b="0" i="0" u="none" strike="noStrike" cap="none">
                <a:solidFill>
                  <a:srgbClr val="000000"/>
                </a:solidFill>
                <a:latin typeface="Arial"/>
                <a:ea typeface="Arial"/>
                <a:cs typeface="Arial"/>
                <a:sym typeface="Arial"/>
              </a:rPr>
              <a:t>	a) në çdo ligj vjetor të buxhetit, fillestar apo të rishikuar, si dhe në planifikimet e buxhetit afatmesëm, raporti i borxhit publik ndaj Produktit të Brendshëm Bruto do të planifikohet më i ulët se niveli i vlerësuar për vitin pararendës, deri atëherë kur niveli i borxhit të arrijë dhe qëndrojë poshtë nivelit 45 për qind të Produktit të Brendshëm Bruto;</a:t>
            </a:r>
          </a:p>
          <a:p>
            <a:pPr marL="139700" indent="0">
              <a:buNone/>
            </a:pPr>
            <a:r>
              <a:rPr lang="hr-HR" sz="1100" b="0" i="0" u="none" strike="noStrike" cap="none">
                <a:solidFill>
                  <a:srgbClr val="000000"/>
                </a:solidFill>
                <a:latin typeface="Arial"/>
                <a:ea typeface="Arial"/>
                <a:cs typeface="Arial"/>
                <a:sym typeface="Arial"/>
              </a:rPr>
              <a:t>	b) përjashtim nga rregulli i shkronjës “a” mund të bëhet vetëm në rastet e rrethanave të jashtëzakonshme, të përcaktuara në nenin 4/4 të këtij ligji;</a:t>
            </a:r>
          </a:p>
          <a:p>
            <a:pPr marL="139700" indent="0">
              <a:buNone/>
            </a:pPr>
            <a:r>
              <a:rPr lang="hr-HR" sz="1100" b="0" i="0" u="none" strike="noStrike" cap="none">
                <a:solidFill>
                  <a:srgbClr val="000000"/>
                </a:solidFill>
                <a:latin typeface="Arial"/>
                <a:ea typeface="Arial"/>
                <a:cs typeface="Arial"/>
                <a:sym typeface="Arial"/>
              </a:rPr>
              <a:t>	c) vlera e Produktit të Brendshëm Bruto, nominale në lekë, e cila do të përdoret për llogaritjen e raportit të borxhit publik ndaj Produktit të Brendshëm Bruto për vitet buxhetore që planifikohen dhe për vitin pararendës, nuk mund të jetë më e lartë se vlera respektive e parashikuar ose vlerësuar në raportin “Perspektiva ekonomike botërore” (W</a:t>
            </a:r>
            <a:r>
              <a:rPr lang="hr-HR" sz="1100" b="0" i="1" u="none" strike="noStrike" cap="none">
                <a:solidFill>
                  <a:srgbClr val="000000"/>
                </a:solidFill>
                <a:latin typeface="Arial"/>
                <a:ea typeface="Arial"/>
                <a:cs typeface="Arial"/>
                <a:sym typeface="Arial"/>
              </a:rPr>
              <a:t>orld Economic Outlook),</a:t>
            </a:r>
            <a:r>
              <a:rPr lang="hr-HR" sz="1100" b="0" i="0" u="none" strike="noStrike" cap="none">
                <a:solidFill>
                  <a:srgbClr val="000000"/>
                </a:solidFill>
                <a:latin typeface="Arial"/>
                <a:ea typeface="Arial"/>
                <a:cs typeface="Arial"/>
                <a:sym typeface="Arial"/>
              </a:rPr>
              <a:t> të Fondit Monetar Ndërkombëtar, më i fundit i publikuar në kohën kur ligji vjetor i buxhetit dorëzohet për miratim në Kuvend. Kjo dokumentohet qartësisht në relacionin shoqërues të ligjit vjetor të buxhetit; </a:t>
            </a:r>
          </a:p>
          <a:p>
            <a:pPr marL="139700" indent="0">
              <a:buNone/>
            </a:pPr>
            <a:r>
              <a:rPr lang="hr-HR" sz="1100" b="0" i="0" u="none" strike="noStrike" cap="none">
                <a:solidFill>
                  <a:srgbClr val="000000"/>
                </a:solidFill>
                <a:latin typeface="Arial"/>
                <a:ea typeface="Arial"/>
                <a:cs typeface="Arial"/>
                <a:sym typeface="Arial"/>
              </a:rPr>
              <a:t>	ç) në çdo vit buxhetor të planifikuar duhet të përfshihet një kontingjencë e veçantë, prej jo më pak se 0,7 për qind e shpenzimeve totale të buxhetit, për të kompensuar rreziqe potenciale nga luhatjet në kurset e këmbimit ose normat e interesit, me ndikim në nivelin e borxhit;</a:t>
            </a:r>
          </a:p>
          <a:p>
            <a:pPr marL="139700" indent="0">
              <a:buNone/>
            </a:pPr>
            <a:r>
              <a:rPr lang="hr-HR" sz="1100" b="0" i="0" u="none" strike="noStrike" cap="none">
                <a:solidFill>
                  <a:srgbClr val="000000"/>
                </a:solidFill>
                <a:latin typeface="Arial"/>
                <a:ea typeface="Arial"/>
                <a:cs typeface="Arial"/>
                <a:sym typeface="Arial"/>
              </a:rPr>
              <a:t>	d) në çdo ligj vjetor fillestar të buxhetit, si dhe në planifikimet e buxhetit afatmesëm, kur rritja reale e Produktit të Brendshëm Bruto, e parashikuar në raportin respektiv “Perspektiva ekonomike botërore”, të FMN-së, është, të paktën 5 për qind, atëherë deficiti i përgjithshëm nuk mund të jetë më i lartë se  2 për qind e Produktit të Brendshëm Bruto, përveç rasteve të rrethanave të jashtëzakonshme, të përcaktuara në shkronjat “a”, “b” dhe “c”, të nenit 4/4, të këtij ligji;</a:t>
            </a:r>
          </a:p>
          <a:p>
            <a:pPr marL="139700" indent="0">
              <a:buNone/>
            </a:pPr>
            <a:r>
              <a:rPr lang="hr-HR" sz="1100" b="0" i="0" u="none" strike="noStrike" cap="none">
                <a:solidFill>
                  <a:srgbClr val="000000"/>
                </a:solidFill>
                <a:latin typeface="Arial"/>
                <a:ea typeface="Arial"/>
                <a:cs typeface="Arial"/>
                <a:sym typeface="Arial"/>
              </a:rPr>
              <a:t>	dh) në fazat monitoruese të buxheteve faktike, nëse për shkak të rishikimeve të mundshme të PBB-së nominale ose për shkak të ndryshimeve në kurset e këmbimit, që përdoren për vlerësimin e stokut faktik të borxhit publik, rezulton se raporti i borxhit publik ndaj PBB-së nuk është më i ulët, kundrejt nivelit të vitit pararendës, atëherë, si rregull, këto devijime duhet të kompensohen në planifikimet e viteve buxhetore pasuese.</a:t>
            </a:r>
          </a:p>
          <a:p>
            <a:pPr marL="139700" indent="0">
              <a:buNone/>
            </a:pPr>
            <a:r>
              <a:rPr lang="hr-HR" sz="1100" b="0" i="0" u="none" strike="noStrike" cap="none">
                <a:solidFill>
                  <a:srgbClr val="000000"/>
                </a:solidFill>
                <a:latin typeface="Arial"/>
                <a:ea typeface="Arial"/>
                <a:cs typeface="Arial"/>
                <a:sym typeface="Arial"/>
              </a:rPr>
              <a:t>	2. Të ardhurat nga privatizimi nuk janë pjesë e procesit të programimit buxhetor. Në rastet e arkëtimit ato përdoren, jo më pak se 50 për qind, për uljen e borxhit publik dhe pjesa tjetër për investime publike. Pas arritjes së nivelit të borxhit publik, sipas përcaktimeve të shkronjës “a”, të pikës 1, të këtij neni, përdorimi i të ardhurave të arkëtuara nga privatizimet përcaktohet në ligjin vjetor të buxhetit.</a:t>
            </a:r>
          </a:p>
          <a:p>
            <a:pPr marL="139700" indent="0">
              <a:buNone/>
            </a:pPr>
            <a:r>
              <a:rPr lang="hr-HR" sz="1100" b="0" i="0" u="none" strike="noStrike" cap="none">
                <a:solidFill>
                  <a:srgbClr val="000000"/>
                </a:solidFill>
                <a:latin typeface="Arial"/>
                <a:ea typeface="Arial"/>
                <a:cs typeface="Arial"/>
                <a:sym typeface="Arial"/>
              </a:rPr>
              <a:t>	3. Ndryshimet e ligjeve tatimore, me efekte në të ardhurat buxhetore, bëhen një herë në vit, jo më vonë se tre muaj përpara fillimit të vitit të ri fiskal. Ligjet tatimore konsultohen paraprakisht me përfaqësuesit e biznesit dhe grupe të tjera interesi, në strukturat e ngritura për këtë qëllim.</a:t>
            </a:r>
          </a:p>
          <a:p>
            <a:pPr marL="139700" indent="0">
              <a:buNone/>
            </a:pPr>
            <a:r>
              <a:rPr lang="hr-HR" sz="1100" b="0" i="0" u="none" strike="noStrike" cap="none">
                <a:solidFill>
                  <a:srgbClr val="000000"/>
                </a:solidFill>
                <a:latin typeface="Arial"/>
                <a:ea typeface="Arial"/>
                <a:cs typeface="Arial"/>
                <a:sym typeface="Arial"/>
              </a:rPr>
              <a:t>	4. Masa e deficitit buxhetor nuk mund të tejkalojë masën e shpenzimeve kapitale të parashikuara çdo vit në ligjin e buxhetit.</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Neni 4/2</a:t>
            </a:r>
          </a:p>
          <a:p>
            <a:pPr marL="139700" indent="0">
              <a:buNone/>
            </a:pPr>
            <a:r>
              <a:rPr lang="hr-HR" sz="1100" b="1"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Minimizimi i riskut për veprime ekstrabuxhetore</a:t>
            </a:r>
          </a:p>
          <a:p>
            <a:pPr marL="139700" indent="0">
              <a:buNone/>
            </a:pPr>
            <a:r>
              <a:rPr lang="hr-HR" sz="1100" b="1"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	Stoku total i garancive shtetërore, të lëshuara nga qeverisja e përgjithshme, përfshihet në masën 100 për qind të tij si pjesë përbërëse e stokut total të borxhit publik faktik të çdo viti buxhetor. </a:t>
            </a:r>
          </a:p>
          <a:p>
            <a:pPr marL="139700" indent="0">
              <a:buNone/>
            </a:pPr>
            <a:r>
              <a:rPr lang="hr-HR" sz="1100" b="0" i="0" u="none" strike="noStrike" cap="none">
                <a:solidFill>
                  <a:srgbClr val="000000"/>
                </a:solidFill>
                <a:latin typeface="Arial"/>
                <a:ea typeface="Arial"/>
                <a:cs typeface="Arial"/>
                <a:sym typeface="Arial"/>
              </a:rPr>
              <a:t>	Çdo hua e huaj, që merret gjatë një viti buxhetor nga çdo njësi e qeverisjes së përgjithshme, duhet të përfshihet në pasqyrën fiskale të konsoliduar të buxhetit vjetor të qeverisjes së përgjithshme, si pjesë e financimit të deficitit buxhetor.</a:t>
            </a:r>
          </a:p>
          <a:p>
            <a:pPr marL="139700" indent="0">
              <a:buNone/>
            </a:pPr>
            <a:r>
              <a:rPr lang="hr-HR" sz="1100" b="0" i="0" u="none" strike="noStrike" cap="none">
                <a:solidFill>
                  <a:srgbClr val="000000"/>
                </a:solidFill>
                <a:latin typeface="Arial"/>
                <a:ea typeface="Arial"/>
                <a:cs typeface="Arial"/>
                <a:sym typeface="Arial"/>
              </a:rPr>
              <a:t>	Njësitë jo të qeverisjes së përgjithshme, përfituese të fondeve buxhetore dhe/ose garancive shtetërore, u nënshtrohen të njëjtave rregulla dhe procedura për shqyrtimin dhe miratimin e investimeve publike, të zbatueshme nga njësitë e qeverisjes qendrore. Planet financiare vjetore dhe pasqyrat financiare mbi bazë tremujori, të çdo njësie jo të qeverisjes së përgjithshme, dorëzohen në Ministrinë e Financave. </a:t>
            </a:r>
          </a:p>
          <a:p>
            <a:pPr marL="139700" indent="0">
              <a:buNone/>
            </a:pPr>
            <a:r>
              <a:rPr lang="hr-HR" sz="1100" b="0" i="0" u="none" strike="noStrike" cap="none">
                <a:solidFill>
                  <a:srgbClr val="000000"/>
                </a:solidFill>
                <a:latin typeface="Arial"/>
                <a:ea typeface="Arial"/>
                <a:cs typeface="Arial"/>
                <a:sym typeface="Arial"/>
              </a:rPr>
              <a:t>	Ministria e Financave vlerëson dhe miraton, paraprakisht, të gjitha projektet koncesionare dhe të partneritetit publik privat (PPP), si edhe çdo ndryshim të tyre, nga pikëpamja e implikimeve, individuale apo në grup, për shpenzimet buxhetore, deficitin buxhetor, qëndrueshmërinë e borxhit publik dhe detyrimet kontingjente eventuale. </a:t>
            </a:r>
          </a:p>
          <a:p>
            <a:pPr marL="139700" indent="0">
              <a:buNone/>
            </a:pPr>
            <a:r>
              <a:rPr lang="hr-HR" sz="1100" b="0" i="0" u="none" strike="noStrike" cap="none">
                <a:solidFill>
                  <a:srgbClr val="000000"/>
                </a:solidFill>
                <a:latin typeface="Arial"/>
                <a:ea typeface="Arial"/>
                <a:cs typeface="Arial"/>
                <a:sym typeface="Arial"/>
              </a:rPr>
              <a:t>	Shuma e përgjithshme e pagesave vjetore neto, që kryhen nga njësitë e qeverisjes së përgjithshme, të cilat rezultojnë nga kontrata koncesionare apo partneriteti publik privat (PPP), si rregull, nuk duhet të tejkalojnë kufirin prej 5 për qind të të ardhurave tatimore faktike të vitit paraardhës buxhetor. Në rast tejkalimi të këtij kufiri, Këshilli i Ministrave merr masa korrektuese në krahun e të ardhurave buxhetore, të nevojshme dhe të mjaftueshme për t’u rikthyer brenda kufirit të lejuar, gjatë dy viteve të ardhshme buxhetore. </a:t>
            </a:r>
          </a:p>
          <a:p>
            <a:pPr marL="139700" indent="0">
              <a:buNone/>
            </a:pPr>
            <a:r>
              <a:rPr lang="hr-HR" sz="1100" b="0" i="0" u="none" strike="noStrike" cap="none">
                <a:solidFill>
                  <a:srgbClr val="000000"/>
                </a:solidFill>
                <a:latin typeface="Arial"/>
                <a:ea typeface="Arial"/>
                <a:cs typeface="Arial"/>
                <a:sym typeface="Arial"/>
              </a:rPr>
              <a:t>	Kuvendi, në ligjin vjetor të buxhetit, miraton tavanin e vlerës totale të kontratave në përqindje të Produktit të Brendshëm Bruto (PBB), për të gjitha projektet koncesionare/PPP-të ekzistuese dhe ato të kontraktuara rishtazi gjatë vitit buxhetor korrent.</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Neni 4/3</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Kontrolli i ekzekutimit të buxhetit në vitet elektorale</a:t>
            </a:r>
          </a:p>
          <a:p>
            <a:pPr marL="139700" indent="0">
              <a:buNone/>
            </a:pPr>
            <a:r>
              <a:rPr lang="hr-HR" sz="1100" b="1"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	Në vitet buxhetore, gjatë të cilave mbahen zgjedhjet e përgjithshme, ekzekutimi i deficitit buxhetor të qeverisjes së përgjithshme, përveç rasteve të jashtëzakonshme, të parashikuara në nenin 4/4, të këtij ligji, bëhet në përputhje me përcaktimet e këtij neni si më poshtë: </a:t>
            </a:r>
          </a:p>
          <a:p>
            <a:pPr marL="139700" indent="0">
              <a:buNone/>
            </a:pPr>
            <a:r>
              <a:rPr lang="hr-HR" sz="1100" b="0" i="0" u="none" strike="noStrike" cap="none">
                <a:solidFill>
                  <a:srgbClr val="000000"/>
                </a:solidFill>
                <a:latin typeface="Arial"/>
                <a:ea typeface="Arial"/>
                <a:cs typeface="Arial"/>
                <a:sym typeface="Arial"/>
              </a:rPr>
              <a:t>	a) ekzekutimi i deficitit deri në fund të tremujorit të parë të vitit buxhetor nuk mund të jetë më i lartë se 30 për qind e deficitit vjetor të përcaktuar në ligjin e buxhetit vjetor;</a:t>
            </a:r>
          </a:p>
          <a:p>
            <a:pPr marL="139700" indent="0">
              <a:buNone/>
            </a:pPr>
            <a:r>
              <a:rPr lang="hr-HR" sz="1100" b="0" i="0" u="none" strike="noStrike" cap="none">
                <a:solidFill>
                  <a:srgbClr val="000000"/>
                </a:solidFill>
                <a:latin typeface="Arial"/>
                <a:ea typeface="Arial"/>
                <a:cs typeface="Arial"/>
                <a:sym typeface="Arial"/>
              </a:rPr>
              <a:t>	b) ekzekutimi i deficitit deri në fund të gjashtëmujorit të parë të vitit buxhetor nuk mund të jetë më i lartë se 55 për qind e deficitit vjetor të përcaktuar në ligjin e buxhetit vjetor;</a:t>
            </a:r>
          </a:p>
          <a:p>
            <a:pPr marL="139700" indent="0">
              <a:buNone/>
            </a:pPr>
            <a:r>
              <a:rPr lang="hr-HR" sz="1100" b="0" i="0" u="none" strike="noStrike" cap="none">
                <a:solidFill>
                  <a:srgbClr val="000000"/>
                </a:solidFill>
                <a:latin typeface="Arial"/>
                <a:ea typeface="Arial"/>
                <a:cs typeface="Arial"/>
                <a:sym typeface="Arial"/>
              </a:rPr>
              <a:t>	c) ekzekutimi i deficitit deri në fund të nëntëmujorit të parë të vitit buxhetor nuk mund të jetë më i lartë se 80 për qind e deficitit vjetor të përcaktuar në ligjin e buxhetit vjetor.</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Neni 4/4</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Rastet e rrethanave të jashtëzakonshme</a:t>
            </a:r>
          </a:p>
          <a:p>
            <a:pPr marL="139700" indent="0">
              <a:buNone/>
            </a:pPr>
            <a:r>
              <a:rPr lang="hr-HR" sz="1100" b="1"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	Rrethana të jashtëzakonshme, për efekt të këtij ligji, cilësohen rastet kur: </a:t>
            </a:r>
          </a:p>
          <a:p>
            <a:pPr marL="139700" indent="0">
              <a:buNone/>
            </a:pPr>
            <a:r>
              <a:rPr lang="hr-HR" sz="1100" b="0" i="0" u="none" strike="noStrike" cap="none">
                <a:solidFill>
                  <a:srgbClr val="000000"/>
                </a:solidFill>
                <a:latin typeface="Arial"/>
                <a:ea typeface="Arial"/>
                <a:cs typeface="Arial"/>
                <a:sym typeface="Arial"/>
              </a:rPr>
              <a:t>	a) ndodhin katastrofa ose fatkeqësi natyrore, aksidente teknologjike apo situata të tjera, të paparashikueshme dhe jashtë kontrollit të Qeverisë, të cilat rrezikojnë jetën dhe shëndetin e shtetasve shqiptarë;</a:t>
            </a:r>
          </a:p>
          <a:p>
            <a:pPr marL="139700" indent="0">
              <a:buNone/>
            </a:pPr>
            <a:r>
              <a:rPr lang="hr-HR" sz="1100" b="0" i="0" u="none" strike="noStrike" cap="none">
                <a:solidFill>
                  <a:srgbClr val="000000"/>
                </a:solidFill>
                <a:latin typeface="Arial"/>
                <a:ea typeface="Arial"/>
                <a:cs typeface="Arial"/>
                <a:sym typeface="Arial"/>
              </a:rPr>
              <a:t>	b) rrezikohet qëndrueshmëria e sistemit financiar dhe gjykohet e domosdoshme ndërhyrja nga Buxheti i Shtetit; </a:t>
            </a:r>
          </a:p>
          <a:p>
            <a:pPr marL="139700" indent="0">
              <a:buNone/>
            </a:pPr>
            <a:r>
              <a:rPr lang="hr-HR" sz="1100" b="0" i="0" u="none" strike="noStrike" cap="none">
                <a:solidFill>
                  <a:srgbClr val="000000"/>
                </a:solidFill>
                <a:latin typeface="Arial"/>
                <a:ea typeface="Arial"/>
                <a:cs typeface="Arial"/>
                <a:sym typeface="Arial"/>
              </a:rPr>
              <a:t>	c) shpallet gjendja e luftës;</a:t>
            </a:r>
          </a:p>
          <a:p>
            <a:pPr marL="139700" indent="0">
              <a:buNone/>
            </a:pPr>
            <a:r>
              <a:rPr lang="hr-HR" sz="1100" b="0" i="0" u="none" strike="noStrike" cap="none">
                <a:solidFill>
                  <a:srgbClr val="000000"/>
                </a:solidFill>
                <a:latin typeface="Arial"/>
                <a:ea typeface="Arial"/>
                <a:cs typeface="Arial"/>
                <a:sym typeface="Arial"/>
              </a:rPr>
              <a:t>	ç) rritja reale e Produktit të Brendshëm Bruto, e parashikuar në raportin respektiv “Perspektiva ekonomike botërore”, të FMN-së, është 1 për qind ose më e ulët se 1 për qind dhe it publik është dhe qëndron poshtë nivelit prej 60 për qind të Produktit të Brendshëm Bruto.</a:t>
            </a:r>
          </a:p>
          <a:p>
            <a:pPr marL="139700" indent="0">
              <a:buNone/>
            </a:pPr>
            <a:r>
              <a:rPr lang="hr-HR" sz="1100" b="0" i="1" u="none" strike="noStrike" cap="none">
                <a:solidFill>
                  <a:srgbClr val="000000"/>
                </a:solidFill>
                <a:latin typeface="Arial"/>
                <a:ea typeface="Arial"/>
                <a:cs typeface="Arial"/>
                <a:sym typeface="Arial"/>
              </a:rPr>
              <a:t>) Ndryshuar me ligjin nr. 57/201</a:t>
            </a:r>
            <a:r>
              <a:rPr lang="hr-HR" sz="1100" b="0" i="0" u="sng" strike="noStrike" cap="none">
                <a:solidFill>
                  <a:srgbClr val="000000"/>
                </a:solidFill>
                <a:latin typeface="Arial"/>
                <a:ea typeface="Arial"/>
                <a:cs typeface="Arial"/>
                <a:sym typeface="Arial"/>
              </a:rPr>
              <a:t>kur, në të njëjtën kohë, raporti i borxh</a:t>
            </a:r>
            <a:r>
              <a:rPr lang="hr-HR" sz="1100" b="0" i="1" u="none" strike="noStrike" cap="none">
                <a:solidFill>
                  <a:srgbClr val="000000"/>
                </a:solidFill>
                <a:latin typeface="Arial"/>
                <a:ea typeface="Arial"/>
                <a:cs typeface="Arial"/>
                <a:sym typeface="Arial"/>
              </a:rPr>
              <a:t>6.</a:t>
            </a:r>
          </a:p>
          <a:p>
            <a:pPr marL="139700" indent="0">
              <a:buNone/>
            </a:pPr>
            <a:r>
              <a:rPr lang="hr-HR" sz="1100" b="0" i="1" u="none" strike="noStrike" cap="none">
                <a:solidFill>
                  <a:srgbClr val="000000"/>
                </a:solidFill>
                <a:latin typeface="Arial"/>
                <a:ea typeface="Arial"/>
                <a:cs typeface="Arial"/>
                <a:sym typeface="Arial"/>
              </a:rPr>
              <a:t>) Shtuar nenet  4/1, 4/2, 4/3 dhe 4/4 me ligjin nr. 57/2016.</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hr-HR" sz="1100" b="1" i="0" u="none" strike="noStrike" cap="none">
                <a:solidFill>
                  <a:srgbClr val="000000"/>
                </a:solidFill>
                <a:latin typeface="Arial"/>
                <a:ea typeface="Arial"/>
                <a:cs typeface="Arial"/>
                <a:sym typeface="Arial"/>
              </a:rPr>
              <a:t>Neni 28</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Programi buxhetor afatmesëm, i rishikuar</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Ministri i Financave e miraton projektin e programit buxhetor afatmesëm, të rishikuar, vetëm kur kërkesat e këtij programi janë në përputhje me udhëzimin plotësues për përgatitjen e buxhetit. Projekti i miratuar paraqitet në Këshillin e Ministrave, së bashku me projektligjin e buxhetit vjetor.</a:t>
            </a:r>
          </a:p>
          <a:p>
            <a:pPr marL="139700" indent="0">
              <a:buNone/>
            </a:pPr>
            <a:r>
              <a:rPr lang="hr-HR" sz="1100" b="0" i="0" u="none" strike="noStrike" cap="none">
                <a:solidFill>
                  <a:srgbClr val="000000"/>
                </a:solidFill>
                <a:latin typeface="Arial"/>
                <a:ea typeface="Arial"/>
                <a:cs typeface="Arial"/>
                <a:sym typeface="Arial"/>
              </a:rPr>
              <a:t>Ministri i Financave i dërgon për informacion Kuvendit një kopje të programit buxhetor afatmesëm, të miratuar nga Këshilli i Ministrave. </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hr-HR" sz="1100" b="1" i="0" u="none" strike="noStrike" cap="none">
                <a:solidFill>
                  <a:srgbClr val="000000"/>
                </a:solidFill>
                <a:latin typeface="Arial"/>
                <a:ea typeface="Arial"/>
                <a:cs typeface="Arial"/>
                <a:sym typeface="Arial"/>
              </a:rPr>
              <a:t>Neni 29 </a:t>
            </a:r>
            <a:r>
              <a:rPr lang="hr-HR" sz="1100" b="0" i="0" u="none" strike="noStrike" cap="none">
                <a:solidFill>
                  <a:srgbClr val="000000"/>
                </a:solidFill>
                <a:latin typeface="Arial"/>
                <a:ea typeface="Arial"/>
                <a:cs typeface="Arial"/>
                <a:sym typeface="Arial"/>
              </a:rPr>
              <a:t>()</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Projektbuxheti vjetor</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	Ministri i Financave i paraqet për miratim Këshillit të Ministrave projektbuxhetin vjetor, me tavane trevjeçare, mbi bazën e programit buxhetor afatmesëm, bashkë me programin buxhetor afatmesëm, të rishikuar, siç përcaktohet në </a:t>
            </a:r>
            <a:r>
              <a:rPr lang="hr-HR" sz="1100" b="1" i="0" u="none" strike="noStrike" cap="none">
                <a:solidFill>
                  <a:srgbClr val="000000"/>
                </a:solidFill>
                <a:latin typeface="Arial"/>
                <a:ea typeface="Arial"/>
                <a:cs typeface="Arial"/>
                <a:sym typeface="Arial"/>
              </a:rPr>
              <a:t>nenin 28</a:t>
            </a:r>
            <a:r>
              <a:rPr lang="hr-HR" sz="1100" b="0" i="0" u="none" strike="noStrike" cap="none">
                <a:solidFill>
                  <a:srgbClr val="000000"/>
                </a:solidFill>
                <a:latin typeface="Arial"/>
                <a:ea typeface="Arial"/>
                <a:cs typeface="Arial"/>
                <a:sym typeface="Arial"/>
              </a:rPr>
              <a:t>, të këtij ligji. Projektbuxheti vjetor përmban dokumentacionin bazë dhe dokumentacionin shoqërues si më poshtë:</a:t>
            </a:r>
          </a:p>
          <a:p>
            <a:pPr marL="139700" indent="0">
              <a:buNone/>
            </a:pPr>
            <a:r>
              <a:rPr lang="hr-HR" sz="1100" b="0" i="0" u="none" strike="noStrike" cap="none">
                <a:solidFill>
                  <a:srgbClr val="000000"/>
                </a:solidFill>
                <a:latin typeface="Arial"/>
                <a:ea typeface="Arial"/>
                <a:cs typeface="Arial"/>
                <a:sym typeface="Arial"/>
              </a:rPr>
              <a:t>	1. Dokumentacioni bazë: </a:t>
            </a:r>
          </a:p>
          <a:p>
            <a:pPr marL="139700" indent="0">
              <a:buNone/>
            </a:pPr>
            <a:r>
              <a:rPr lang="hr-HR" sz="1100" b="0" i="0" u="none" strike="noStrike" cap="none">
                <a:solidFill>
                  <a:srgbClr val="000000"/>
                </a:solidFill>
                <a:latin typeface="Arial"/>
                <a:ea typeface="Arial"/>
                <a:cs typeface="Arial"/>
                <a:sym typeface="Arial"/>
              </a:rPr>
              <a:t>	a) fondet buxhetore, të parashikuara sipas programeve buxhetore për çdo njësi të qeverisjes qendrore, për vitin e ardhshëm, të ndara në korrente dhe kapitale;</a:t>
            </a:r>
          </a:p>
          <a:p>
            <a:pPr marL="139700" indent="0">
              <a:buNone/>
            </a:pPr>
            <a:r>
              <a:rPr lang="hr-HR" sz="1100" b="0" i="0" u="none" strike="noStrike" cap="none">
                <a:solidFill>
                  <a:srgbClr val="000000"/>
                </a:solidFill>
                <a:latin typeface="Arial"/>
                <a:ea typeface="Arial"/>
                <a:cs typeface="Arial"/>
                <a:sym typeface="Arial"/>
              </a:rPr>
              <a:t>	b) tavanet për çdo program, për vitin e dytë dhe të tretë të PBA-së;</a:t>
            </a:r>
          </a:p>
          <a:p>
            <a:pPr marL="139700" indent="0">
              <a:buNone/>
            </a:pPr>
            <a:r>
              <a:rPr lang="hr-HR" sz="1100" b="0" i="0" u="none" strike="noStrike" cap="none">
                <a:solidFill>
                  <a:srgbClr val="000000"/>
                </a:solidFill>
                <a:latin typeface="Arial"/>
                <a:ea typeface="Arial"/>
                <a:cs typeface="Arial"/>
                <a:sym typeface="Arial"/>
              </a:rPr>
              <a:t>	c) një tabelë përmbledhëse të të ardhurave dhe shpenzimeve të buxhetit, sipas zërave kryesorë, për dy vitet e mëparshme fiskale dhe tre vitet e ardhshme;</a:t>
            </a:r>
          </a:p>
          <a:p>
            <a:pPr marL="139700" indent="0">
              <a:buNone/>
            </a:pPr>
            <a:r>
              <a:rPr lang="hr-HR" sz="1100" b="0" i="0" u="none" strike="noStrike" cap="none">
                <a:solidFill>
                  <a:srgbClr val="000000"/>
                </a:solidFill>
                <a:latin typeface="Arial"/>
                <a:ea typeface="Arial"/>
                <a:cs typeface="Arial"/>
                <a:sym typeface="Arial"/>
              </a:rPr>
              <a:t>	ç) numrin e punonjësve buxhetorë, për çdo njësi të qeverisjes qendrore, për vitin e ardhshëm;</a:t>
            </a:r>
          </a:p>
          <a:p>
            <a:pPr marL="139700" indent="0">
              <a:buNone/>
            </a:pPr>
            <a:r>
              <a:rPr lang="hr-HR" sz="1100" b="0" i="0" u="none" strike="noStrike" cap="none">
                <a:solidFill>
                  <a:srgbClr val="000000"/>
                </a:solidFill>
                <a:latin typeface="Arial"/>
                <a:ea typeface="Arial"/>
                <a:cs typeface="Arial"/>
                <a:sym typeface="Arial"/>
              </a:rPr>
              <a:t>	d) transfertën e pakushtëzuar për çdo njësi të qeverisjes vendore, për vitin e ardhshëm, vetëm totalin e transfertës, për vitin e dytë dhe të tretë të PBA-së.</a:t>
            </a:r>
          </a:p>
          <a:p>
            <a:pPr marL="139700" indent="0">
              <a:buNone/>
            </a:pPr>
            <a:r>
              <a:rPr lang="hr-HR" sz="1100" b="0" i="0" u="none" strike="noStrike" cap="none">
                <a:solidFill>
                  <a:srgbClr val="000000"/>
                </a:solidFill>
                <a:latin typeface="Arial"/>
                <a:ea typeface="Arial"/>
                <a:cs typeface="Arial"/>
                <a:sym typeface="Arial"/>
              </a:rPr>
              <a:t>	2. Dokumentacioni shoqërues: </a:t>
            </a:r>
          </a:p>
          <a:p>
            <a:pPr marL="139700" indent="0">
              <a:buNone/>
            </a:pPr>
            <a:r>
              <a:rPr lang="hr-HR" sz="1100" b="0" i="0" u="none" strike="noStrike" cap="none">
                <a:solidFill>
                  <a:srgbClr val="000000"/>
                </a:solidFill>
                <a:latin typeface="Arial"/>
                <a:ea typeface="Arial"/>
                <a:cs typeface="Arial"/>
                <a:sym typeface="Arial"/>
              </a:rPr>
              <a:t>	a) informacion të detajuar për shpenzimet, sipas klasifikimeve buxhetore;</a:t>
            </a:r>
          </a:p>
          <a:p>
            <a:pPr marL="139700" indent="0">
              <a:buNone/>
            </a:pPr>
            <a:r>
              <a:rPr lang="hr-HR" sz="1100" b="0" i="0" u="none" strike="noStrike" cap="none">
                <a:solidFill>
                  <a:srgbClr val="000000"/>
                </a:solidFill>
                <a:latin typeface="Arial"/>
                <a:ea typeface="Arial"/>
                <a:cs typeface="Arial"/>
                <a:sym typeface="Arial"/>
              </a:rPr>
              <a:t>	b) listën e projekteve të investimeve publike, për çdo program, e cila përmban: </a:t>
            </a:r>
          </a:p>
          <a:p>
            <a:pPr marL="139700" indent="0">
              <a:buNone/>
            </a:pPr>
            <a:r>
              <a:rPr lang="hr-HR" sz="1100" b="0" i="0" u="none" strike="noStrike" cap="none">
                <a:solidFill>
                  <a:srgbClr val="000000"/>
                </a:solidFill>
                <a:latin typeface="Arial"/>
                <a:ea typeface="Arial"/>
                <a:cs typeface="Arial"/>
                <a:sym typeface="Arial"/>
              </a:rPr>
              <a:t>	i) koston e plotë të projekteve; 			</a:t>
            </a:r>
          </a:p>
          <a:p>
            <a:pPr marL="139700" indent="0">
              <a:buNone/>
            </a:pPr>
            <a:r>
              <a:rPr lang="hr-HR" sz="1100" b="0" i="0" u="none" strike="noStrike" cap="none">
                <a:solidFill>
                  <a:srgbClr val="000000"/>
                </a:solidFill>
                <a:latin typeface="Arial"/>
                <a:ea typeface="Arial"/>
                <a:cs typeface="Arial"/>
                <a:sym typeface="Arial"/>
              </a:rPr>
              <a:t>	ii) vlerën e financuar deri në fund të vitit buxhetor paraardhës;</a:t>
            </a:r>
          </a:p>
          <a:p>
            <a:pPr marL="139700" indent="0">
              <a:buNone/>
            </a:pPr>
            <a:r>
              <a:rPr lang="hr-HR" sz="1100" b="0" i="0" u="none" strike="noStrike" cap="none">
                <a:solidFill>
                  <a:srgbClr val="000000"/>
                </a:solidFill>
                <a:latin typeface="Arial"/>
                <a:ea typeface="Arial"/>
                <a:cs typeface="Arial"/>
                <a:sym typeface="Arial"/>
              </a:rPr>
              <a:t>	iii) vlerën e parashikuar për t’u financuar në vitin buxhetor; 	</a:t>
            </a:r>
          </a:p>
          <a:p>
            <a:pPr marL="139700" indent="0">
              <a:buNone/>
            </a:pPr>
            <a:r>
              <a:rPr lang="hr-HR" sz="1100" b="0" i="0" u="none" strike="noStrike" cap="none">
                <a:solidFill>
                  <a:srgbClr val="000000"/>
                </a:solidFill>
                <a:latin typeface="Arial"/>
                <a:ea typeface="Arial"/>
                <a:cs typeface="Arial"/>
                <a:sym typeface="Arial"/>
              </a:rPr>
              <a:t>	iv) vlerën e mbetur për t’u financuar në vitet pasardhëse buxhetore; </a:t>
            </a:r>
          </a:p>
          <a:p>
            <a:pPr marL="139700" indent="0">
              <a:buNone/>
            </a:pPr>
            <a:r>
              <a:rPr lang="hr-HR" sz="1100" b="0" i="0" u="none" strike="noStrike" cap="none">
                <a:solidFill>
                  <a:srgbClr val="000000"/>
                </a:solidFill>
                <a:latin typeface="Arial"/>
                <a:ea typeface="Arial"/>
                <a:cs typeface="Arial"/>
                <a:sym typeface="Arial"/>
              </a:rPr>
              <a:t>	v) burimet e financimit; </a:t>
            </a:r>
          </a:p>
          <a:p>
            <a:pPr marL="139700" indent="0">
              <a:buNone/>
            </a:pPr>
            <a:r>
              <a:rPr lang="hr-HR" sz="1100" b="0" i="0" u="none" strike="noStrike" cap="none">
                <a:solidFill>
                  <a:srgbClr val="000000"/>
                </a:solidFill>
                <a:latin typeface="Arial"/>
                <a:ea typeface="Arial"/>
                <a:cs typeface="Arial"/>
                <a:sym typeface="Arial"/>
              </a:rPr>
              <a:t>	c) një shpjegim për qëllimin dhe kostot e veprimtarive pothuajse fiskale, të ndërmarra nga njësitë jo të qeverisjes së përgjithshme, si dhe një parashtrim të shpenzimeve të taksave; </a:t>
            </a:r>
          </a:p>
          <a:p>
            <a:pPr marL="139700" indent="0">
              <a:buNone/>
            </a:pPr>
            <a:r>
              <a:rPr lang="hr-HR" sz="1100" b="0" i="0" u="none" strike="noStrike" cap="none">
                <a:solidFill>
                  <a:srgbClr val="000000"/>
                </a:solidFill>
                <a:latin typeface="Arial"/>
                <a:ea typeface="Arial"/>
                <a:cs typeface="Arial"/>
                <a:sym typeface="Arial"/>
              </a:rPr>
              <a:t>	ç) listën e njësive shpenzuese, sipas njësive të qeverisjes së përgjithshme nga të cilat varen;</a:t>
            </a:r>
          </a:p>
          <a:p>
            <a:pPr marL="139700" indent="0">
              <a:buNone/>
            </a:pPr>
            <a:r>
              <a:rPr lang="hr-HR" sz="1100" b="0" i="0" u="none" strike="noStrike" cap="none">
                <a:solidFill>
                  <a:srgbClr val="000000"/>
                </a:solidFill>
                <a:latin typeface="Arial"/>
                <a:ea typeface="Arial"/>
                <a:cs typeface="Arial"/>
                <a:sym typeface="Arial"/>
              </a:rPr>
              <a:t>	d) objektivat kryesore të programeve për çdo njësi të qeverisjes qendrore;</a:t>
            </a:r>
          </a:p>
          <a:p>
            <a:pPr marL="139700" indent="0">
              <a:buNone/>
            </a:pPr>
            <a:r>
              <a:rPr lang="hr-HR" sz="1100" b="0" i="0" u="none" strike="noStrike" cap="none">
                <a:solidFill>
                  <a:srgbClr val="000000"/>
                </a:solidFill>
                <a:latin typeface="Arial"/>
                <a:ea typeface="Arial"/>
                <a:cs typeface="Arial"/>
                <a:sym typeface="Arial"/>
              </a:rPr>
              <a:t>	dh) respektimin dhe zbatimin korrekt të parimeve të parashikuara në nenet 4 dhe 4/1, të këtij ligji, në projektbuxhetin e paraqitur;</a:t>
            </a:r>
          </a:p>
          <a:p>
            <a:pPr marL="139700" indent="0">
              <a:buNone/>
            </a:pPr>
            <a:r>
              <a:rPr lang="hr-HR" sz="1100" b="0" i="0" u="none" strike="noStrike" cap="none">
                <a:solidFill>
                  <a:srgbClr val="000000"/>
                </a:solidFill>
                <a:latin typeface="Arial"/>
                <a:ea typeface="Arial"/>
                <a:cs typeface="Arial"/>
                <a:sym typeface="Arial"/>
              </a:rPr>
              <a:t>	e) parashikimet për borxhin publik dhe harmonizimin me objektivat e qëndrueshmërisë fiskale; </a:t>
            </a:r>
          </a:p>
          <a:p>
            <a:pPr marL="139700" indent="0">
              <a:buNone/>
            </a:pPr>
            <a:r>
              <a:rPr lang="hr-HR" sz="1100" b="0" i="0" u="none" strike="noStrike" cap="none">
                <a:solidFill>
                  <a:srgbClr val="000000"/>
                </a:solidFill>
                <a:latin typeface="Arial"/>
                <a:ea typeface="Arial"/>
                <a:cs typeface="Arial"/>
                <a:sym typeface="Arial"/>
              </a:rPr>
              <a:t>	ë) rrisqet fiskale dhe masat mbrojtëse;</a:t>
            </a:r>
          </a:p>
          <a:p>
            <a:pPr marL="139700" indent="0">
              <a:buNone/>
            </a:pPr>
            <a:r>
              <a:rPr lang="hr-HR" sz="1100" b="0" i="0" u="none" strike="noStrike" cap="none">
                <a:solidFill>
                  <a:srgbClr val="000000"/>
                </a:solidFill>
                <a:latin typeface="Arial"/>
                <a:ea typeface="Arial"/>
                <a:cs typeface="Arial"/>
                <a:sym typeface="Arial"/>
              </a:rPr>
              <a:t>	f) detyrimet kontingjente të qeverisjes së përgjithshme dhe mundësinë e shfaqjes së tyre si detyrime në vitin buxhetor pasardhës; </a:t>
            </a:r>
          </a:p>
          <a:p>
            <a:pPr marL="139700" indent="0">
              <a:buNone/>
            </a:pPr>
            <a:r>
              <a:rPr lang="hr-HR" sz="1100" b="0" i="0" u="none" strike="noStrike" cap="none">
                <a:solidFill>
                  <a:srgbClr val="000000"/>
                </a:solidFill>
                <a:latin typeface="Arial"/>
                <a:ea typeface="Arial"/>
                <a:cs typeface="Arial"/>
                <a:sym typeface="Arial"/>
              </a:rPr>
              <a:t>	g) listën e plotë të projekteve koncesionare/PPP në vazhdim, vlerën totale të kontraktuar të investimit dhe implikimet buxhetore për çdo projekt. </a:t>
            </a:r>
          </a:p>
          <a:p>
            <a:pPr marL="139700" indent="0">
              <a:buNone/>
            </a:pPr>
            <a:r>
              <a:rPr lang="hr-HR" sz="1100" b="0" i="0" u="none" strike="noStrike" cap="none">
                <a:solidFill>
                  <a:srgbClr val="000000"/>
                </a:solidFill>
                <a:latin typeface="Arial"/>
                <a:ea typeface="Arial"/>
                <a:cs typeface="Arial"/>
                <a:sym typeface="Arial"/>
              </a:rPr>
              <a:t>	Brenda datës 15 tetor, Këshilli i Ministrave miraton, me vendim, projektbuxhetin vjetor dhe programin buxhetor afatmesëm, të rishikuar.</a:t>
            </a:r>
          </a:p>
          <a:p>
            <a:pPr marL="139700" indent="0">
              <a:buNone/>
            </a:pPr>
            <a:r>
              <a:rPr lang="hr-HR" sz="1100" b="0" i="0" u="none" strike="noStrike" cap="none">
                <a:solidFill>
                  <a:srgbClr val="000000"/>
                </a:solidFill>
                <a:latin typeface="Arial"/>
                <a:ea typeface="Arial"/>
                <a:cs typeface="Arial"/>
                <a:sym typeface="Arial"/>
              </a:rPr>
              <a:t>	Nëpunësi i parë autorizues, brenda 10 ditëve, pas miratimit nga Këshilli i Ministrave të buxhetit vjetor dhe programit buxhetor afatmesëm, të rishikuar, njofton çdo njësi të qeverisjes vendore dhe çdo njësi të fondeve speciale të qeverisjes vendore për transfertat nga njësitë e qeverisjes qendrore dhe pjesën e madhësinë e taksave kombëtare, të ndara në projektbuxhet.</a:t>
            </a:r>
          </a:p>
          <a:p>
            <a:pPr marL="139700" indent="0">
              <a:buNone/>
            </a:pPr>
            <a:r>
              <a:rPr lang="hr-HR" sz="1100" b="0" i="0" u="none" strike="noStrike" cap="none">
                <a:solidFill>
                  <a:srgbClr val="000000"/>
                </a:solidFill>
                <a:latin typeface="Arial"/>
                <a:ea typeface="Arial"/>
                <a:cs typeface="Arial"/>
                <a:sym typeface="Arial"/>
              </a:rPr>
              <a:t>	Brenda datës 20 tetor, Kryeministri, në emër të Këshillit të Ministrave, i paraqet Kuvendit projektbuxhetin vjetor.</a:t>
            </a:r>
          </a:p>
          <a:p>
            <a:pPr marL="139700" indent="0">
              <a:buNone/>
            </a:pPr>
            <a:r>
              <a:rPr lang="hr-HR" sz="1100" b="0" i="0" u="none" strike="noStrike" cap="none">
                <a:solidFill>
                  <a:srgbClr val="000000"/>
                </a:solidFill>
                <a:latin typeface="Arial"/>
                <a:ea typeface="Arial"/>
                <a:cs typeface="Arial"/>
                <a:sym typeface="Arial"/>
              </a:rPr>
              <a:t>	Pas miratimit nga Këshilli i Ministrave, Ministria e Financave publikon informacionin e plotë të projektbuxhetit vjetor. </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Neni 30 </a:t>
            </a:r>
            <a:r>
              <a:rPr lang="hr-HR" sz="1100" b="0" i="0" u="none" strike="noStrike" cap="none">
                <a:solidFill>
                  <a:srgbClr val="000000"/>
                </a:solidFill>
                <a:latin typeface="Arial"/>
                <a:ea typeface="Arial"/>
                <a:cs typeface="Arial"/>
                <a:sym typeface="Arial"/>
              </a:rPr>
              <a:t>()</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Miratimi i projektligjit të buxhetit vjetor </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	Projektligji i buxhetit vjetor miratohet nga Kuvendi, brenda datës 15 dhjetor, sipas përcaktimeve në shkronjat “a”, “b”, “c”, “ç” e “d”, të pikës 1, të </a:t>
            </a:r>
            <a:r>
              <a:rPr lang="hr-HR" sz="1100" b="1" i="0" u="none" strike="noStrike" cap="none">
                <a:solidFill>
                  <a:srgbClr val="000000"/>
                </a:solidFill>
                <a:latin typeface="Arial"/>
                <a:ea typeface="Arial"/>
                <a:cs typeface="Arial"/>
                <a:sym typeface="Arial"/>
              </a:rPr>
              <a:t>nenit 29</a:t>
            </a:r>
            <a:r>
              <a:rPr lang="hr-HR" sz="1100" b="0" i="0" u="none" strike="noStrike" cap="none">
                <a:solidFill>
                  <a:srgbClr val="000000"/>
                </a:solidFill>
                <a:latin typeface="Arial"/>
                <a:ea typeface="Arial"/>
                <a:cs typeface="Arial"/>
                <a:sym typeface="Arial"/>
              </a:rPr>
              <a:t>, të këtij ligji. </a:t>
            </a:r>
          </a:p>
          <a:p>
            <a:pPr marL="139700" indent="0">
              <a:buNone/>
            </a:pPr>
            <a:r>
              <a:rPr lang="hr-HR" sz="1100" b="0" i="0" u="sng" strike="noStrike" cap="none">
                <a:solidFill>
                  <a:srgbClr val="000000"/>
                </a:solidFill>
                <a:latin typeface="Arial"/>
                <a:ea typeface="Arial"/>
                <a:cs typeface="Arial"/>
                <a:sym typeface="Arial"/>
              </a:rPr>
              <a:t>	Këshilli i Ministrave mund </a:t>
            </a:r>
            <a:r>
              <a:rPr lang="hr-HR" sz="1100" b="0" i="0" u="none" strike="noStrike" cap="none">
                <a:solidFill>
                  <a:srgbClr val="000000"/>
                </a:solidFill>
                <a:latin typeface="Arial"/>
                <a:ea typeface="Arial"/>
                <a:cs typeface="Arial"/>
                <a:sym typeface="Arial"/>
              </a:rPr>
              <a:t>të propozojë miratimin e buxhetit vjetor nga Kuvendi edhe në nivel më të detajuar, në përputhje me parimet e përcaktuara në </a:t>
            </a:r>
            <a:r>
              <a:rPr lang="hr-HR" sz="1100" b="1" i="0" u="none" strike="noStrike" cap="none">
                <a:solidFill>
                  <a:srgbClr val="000000"/>
                </a:solidFill>
                <a:latin typeface="Arial"/>
                <a:ea typeface="Arial"/>
                <a:cs typeface="Arial"/>
                <a:sym typeface="Arial"/>
              </a:rPr>
              <a:t>nenin 4,</a:t>
            </a:r>
            <a:r>
              <a:rPr lang="hr-HR" sz="1100" b="0" i="0" u="none" strike="noStrike" cap="none">
                <a:solidFill>
                  <a:srgbClr val="000000"/>
                </a:solidFill>
                <a:latin typeface="Arial"/>
                <a:ea typeface="Arial"/>
                <a:cs typeface="Arial"/>
                <a:sym typeface="Arial"/>
              </a:rPr>
              <a:t> të këtij ligji.</a:t>
            </a:r>
          </a:p>
          <a:p>
            <a:pPr marL="139700" indent="0">
              <a:buNone/>
            </a:pPr>
            <a:r>
              <a:rPr lang="hr-HR" sz="1100" b="0" i="1" u="none" strike="noStrike" cap="none">
                <a:solidFill>
                  <a:srgbClr val="000000"/>
                </a:solidFill>
                <a:latin typeface="Arial"/>
                <a:ea typeface="Arial"/>
                <a:cs typeface="Arial"/>
                <a:sym typeface="Arial"/>
              </a:rPr>
              <a:t>) Ndryshuar me ligjin nr. 57/2016. </a:t>
            </a:r>
          </a:p>
          <a:p>
            <a:pPr marL="139700" indent="0">
              <a:buNone/>
            </a:pPr>
            <a:r>
              <a:rPr lang="hr-HR" sz="1100" b="0" i="1" u="none" strike="noStrike" cap="none">
                <a:solidFill>
                  <a:srgbClr val="000000"/>
                </a:solidFill>
                <a:latin typeface="Arial"/>
                <a:ea typeface="Arial"/>
                <a:cs typeface="Arial"/>
                <a:sym typeface="Arial"/>
              </a:rPr>
              <a:t>)  Ndryshuar me ligjin nr. 57/2016.</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hr-HR" sz="1100" b="1" i="0" u="none" strike="noStrike" cap="none">
                <a:solidFill>
                  <a:srgbClr val="000000"/>
                </a:solidFill>
                <a:latin typeface="Arial"/>
                <a:ea typeface="Arial"/>
                <a:cs typeface="Arial"/>
                <a:sym typeface="Arial"/>
              </a:rPr>
              <a:t>Neni 44</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Rishpërndarja e fondeve buxhetore</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Të drejtat dhe limitet për rishpërndarjen e fondeve të shpërndara dhe të detajuara më parë, kur buxheti miratohet në nivel programi nga Kuvendi, sipas nenit 30 të këtij ligji janë si më poshtë:	 </a:t>
            </a:r>
          </a:p>
          <a:p>
            <a:pPr marL="139700" indent="0">
              <a:buNone/>
            </a:pPr>
            <a:r>
              <a:rPr lang="hr-HR" sz="1100" b="0" i="0" u="none" strike="noStrike" cap="none">
                <a:solidFill>
                  <a:srgbClr val="000000"/>
                </a:solidFill>
                <a:latin typeface="Arial"/>
                <a:ea typeface="Arial"/>
                <a:cs typeface="Arial"/>
                <a:sym typeface="Arial"/>
              </a:rPr>
              <a:t>Për njësitë e qeverisjes qendrore:</a:t>
            </a:r>
          </a:p>
          <a:p>
            <a:pPr marL="139700" indent="0">
              <a:buNone/>
            </a:pPr>
            <a:r>
              <a:rPr lang="hr-HR" sz="1100" b="0" i="0" u="none" strike="noStrike" cap="none">
                <a:solidFill>
                  <a:srgbClr val="000000"/>
                </a:solidFill>
                <a:latin typeface="Arial"/>
                <a:ea typeface="Arial"/>
                <a:cs typeface="Arial"/>
                <a:sym typeface="Arial"/>
              </a:rPr>
              <a:t>a) rishpërndarjet e fondeve ndërmjet programeve, brenda së njëjtës njësi të qeverisjes qendrore dhe për njësi të ndryshme të qeverisjes qendrore, miratohen nga Këshilli i Ministrave dhe nuk tejkalojnë 10 për qind të totalit të programit të miratuar;</a:t>
            </a:r>
          </a:p>
          <a:p>
            <a:pPr marL="139700" indent="0">
              <a:buNone/>
            </a:pPr>
            <a:r>
              <a:rPr lang="hr-HR" sz="1100" b="0" i="0" u="none" strike="noStrike" cap="none">
                <a:solidFill>
                  <a:srgbClr val="000000"/>
                </a:solidFill>
                <a:latin typeface="Arial"/>
                <a:ea typeface="Arial"/>
                <a:cs typeface="Arial"/>
                <a:sym typeface="Arial"/>
              </a:rPr>
              <a:t>b) rishpërndarjet e fondeve të projekteve të investimeve brenda të njëjtit program të njësisë së qeverisjes qendrore miratohen nga Ministri i Financave; </a:t>
            </a:r>
          </a:p>
          <a:p>
            <a:pPr marL="139700" indent="0">
              <a:buNone/>
            </a:pPr>
            <a:r>
              <a:rPr lang="hr-HR" sz="1100" b="0" i="0" u="none" strike="noStrike" cap="none">
                <a:solidFill>
                  <a:srgbClr val="000000"/>
                </a:solidFill>
                <a:latin typeface="Arial"/>
                <a:ea typeface="Arial"/>
                <a:cs typeface="Arial"/>
                <a:sym typeface="Arial"/>
              </a:rPr>
              <a:t>c) rishpërndarjet ndërmjet zërave të shpenzimeve korrente brenda të njëjtit program, miratohen nga nëpunësi i parë autorizues; </a:t>
            </a:r>
          </a:p>
          <a:p>
            <a:pPr marL="139700" indent="0">
              <a:buNone/>
            </a:pPr>
            <a:r>
              <a:rPr lang="hr-HR" sz="1100" b="0" i="0" u="none" strike="noStrike" cap="none">
                <a:solidFill>
                  <a:srgbClr val="000000"/>
                </a:solidFill>
                <a:latin typeface="Arial"/>
                <a:ea typeface="Arial"/>
                <a:cs typeface="Arial"/>
                <a:sym typeface="Arial"/>
              </a:rPr>
              <a:t>ç) rishpërndarjet brenda të njëjtit program dhe zërit  të shpenzimeve korrente, ndërmjet njësive të ndryshme shpenzuese, miratohen nga nëpunësi autorizues i njësisë së qeverisjes qendrore, nga e cila varet njësia shpenzuese.</a:t>
            </a:r>
          </a:p>
          <a:p>
            <a:pPr marL="139700" indent="0">
              <a:buNone/>
            </a:pPr>
            <a:r>
              <a:rPr lang="hr-HR" sz="1100" b="0" i="0" u="none" strike="noStrike" cap="none">
                <a:solidFill>
                  <a:srgbClr val="000000"/>
                </a:solidFill>
                <a:latin typeface="Arial"/>
                <a:ea typeface="Arial"/>
                <a:cs typeface="Arial"/>
                <a:sym typeface="Arial"/>
              </a:rPr>
              <a:t>Për njësitë e qeverisjes vendore, kur buxheti miratohet në nivel programi: </a:t>
            </a:r>
          </a:p>
          <a:p>
            <a:pPr marL="139700" indent="0">
              <a:buNone/>
            </a:pPr>
            <a:r>
              <a:rPr lang="hr-HR" sz="1100" b="0" i="0" u="none" strike="noStrike" cap="none">
                <a:solidFill>
                  <a:srgbClr val="000000"/>
                </a:solidFill>
                <a:latin typeface="Arial"/>
                <a:ea typeface="Arial"/>
                <a:cs typeface="Arial"/>
                <a:sym typeface="Arial"/>
              </a:rPr>
              <a:t>a) rishpërndarjet ndërmjet programeve miratohen nga këshilli i njësisë së qeverisjes vendore;</a:t>
            </a:r>
          </a:p>
          <a:p>
            <a:pPr marL="139700" indent="0">
              <a:buNone/>
            </a:pPr>
            <a:r>
              <a:rPr lang="hr-HR" sz="1100" b="0" i="0" u="none" strike="noStrike" cap="none">
                <a:solidFill>
                  <a:srgbClr val="000000"/>
                </a:solidFill>
                <a:latin typeface="Arial"/>
                <a:ea typeface="Arial"/>
                <a:cs typeface="Arial"/>
                <a:sym typeface="Arial"/>
              </a:rPr>
              <a:t>b) rishpërndarjet e projekteve të investimeve, brenda të njëjtit program, miratohen nga kryetari i njësisë së qeverisjes vendore;</a:t>
            </a:r>
          </a:p>
          <a:p>
            <a:pPr marL="139700" indent="0">
              <a:buNone/>
            </a:pPr>
            <a:r>
              <a:rPr lang="hr-HR" sz="1100" b="0" i="0" u="none" strike="noStrike" cap="none">
                <a:solidFill>
                  <a:srgbClr val="000000"/>
                </a:solidFill>
                <a:latin typeface="Arial"/>
                <a:ea typeface="Arial"/>
                <a:cs typeface="Arial"/>
                <a:sym typeface="Arial"/>
              </a:rPr>
              <a:t>c) rishpërndarjet ndërmjet zërave të shpenzimeve korrente, brenda të njëjtit program, miratohen nga kryetari i njësisë së qeverisjes vendore;  </a:t>
            </a:r>
          </a:p>
          <a:p>
            <a:pPr marL="139700" indent="0">
              <a:buNone/>
            </a:pPr>
            <a:r>
              <a:rPr lang="hr-HR" sz="1100" b="0" i="0" u="none" strike="noStrike" cap="none">
                <a:solidFill>
                  <a:srgbClr val="000000"/>
                </a:solidFill>
                <a:latin typeface="Arial"/>
                <a:ea typeface="Arial"/>
                <a:cs typeface="Arial"/>
                <a:sym typeface="Arial"/>
              </a:rPr>
              <a:t>ç) rishpërndarjet brenda të njëjtit program dhe zërit të shpenzimeve korrente, ndërmjet njësive të ndryshme shpenzuese, miratohen nga nëpunësi autorizues i njësisë së qeverisjes vendore, nga e cila varet njësia shpenzuese.</a:t>
            </a:r>
          </a:p>
          <a:p>
            <a:pPr marL="139700" indent="0">
              <a:buNone/>
            </a:pPr>
            <a:r>
              <a:rPr lang="hr-HR" sz="1100" b="0" i="0" u="none" strike="noStrike" cap="none">
                <a:solidFill>
                  <a:srgbClr val="000000"/>
                </a:solidFill>
                <a:latin typeface="Arial"/>
                <a:ea typeface="Arial"/>
                <a:cs typeface="Arial"/>
                <a:sym typeface="Arial"/>
              </a:rPr>
              <a:t>Nëpunësit autorizues, që kërkojnë të kryejnë rishpërndarje, sipas paragrafit të parë të këtij neni, shkronjat “a”, “b” e “c”, paraqesin te nëpunësi i parë autorizues, me shkrim:</a:t>
            </a:r>
          </a:p>
          <a:p>
            <a:pPr marL="139700" indent="0">
              <a:buNone/>
            </a:pPr>
            <a:r>
              <a:rPr lang="hr-HR" sz="1100" b="0" i="0" u="none" strike="noStrike" cap="none">
                <a:solidFill>
                  <a:srgbClr val="000000"/>
                </a:solidFill>
                <a:latin typeface="Arial"/>
                <a:ea typeface="Arial"/>
                <a:cs typeface="Arial"/>
                <a:sym typeface="Arial"/>
              </a:rPr>
              <a:t>a) arsyet e rishpërndarjes;</a:t>
            </a:r>
          </a:p>
          <a:p>
            <a:pPr marL="139700" indent="0">
              <a:buNone/>
            </a:pPr>
            <a:r>
              <a:rPr lang="hr-HR" sz="1100" b="0" i="0" u="none" strike="noStrike" cap="none">
                <a:solidFill>
                  <a:srgbClr val="000000"/>
                </a:solidFill>
                <a:latin typeface="Arial"/>
                <a:ea typeface="Arial"/>
                <a:cs typeface="Arial"/>
                <a:sym typeface="Arial"/>
              </a:rPr>
              <a:t>b) masën e rishpërndarjes;</a:t>
            </a:r>
          </a:p>
          <a:p>
            <a:pPr marL="139700" indent="0">
              <a:buNone/>
            </a:pPr>
            <a:r>
              <a:rPr lang="hr-HR" sz="1100" b="0" i="0" u="none" strike="noStrike" cap="none">
                <a:solidFill>
                  <a:srgbClr val="000000"/>
                </a:solidFill>
                <a:latin typeface="Arial"/>
                <a:ea typeface="Arial"/>
                <a:cs typeface="Arial"/>
                <a:sym typeface="Arial"/>
              </a:rPr>
              <a:t>c) ndryshimet në shpërndarjen e fondeve, që kërkohen nga rishpërndarja e fondeve buxhetore.</a:t>
            </a:r>
          </a:p>
          <a:p>
            <a:pPr marL="139700" indent="0">
              <a:buNone/>
            </a:pPr>
            <a:r>
              <a:rPr lang="hr-HR" sz="1100" b="0" i="0" u="none" strike="noStrike" cap="none">
                <a:solidFill>
                  <a:srgbClr val="000000"/>
                </a:solidFill>
                <a:latin typeface="Arial"/>
                <a:ea typeface="Arial"/>
                <a:cs typeface="Arial"/>
                <a:sym typeface="Arial"/>
              </a:rPr>
              <a:t>Për rishpërndarjet e bëra sipas paragrafit të parë të këtij neni, shkronja “ç”, nëpunësit autorizues të njësive të qeverisjes qendrore vënë në dijeni nëpunësin e parë autorizues në fund të muajit, gjatë së cilit është marrë vendimi për rishpërndarjen. </a:t>
            </a:r>
          </a:p>
          <a:p>
            <a:pPr marL="139700" indent="0">
              <a:buNone/>
            </a:pPr>
            <a:r>
              <a:rPr lang="hr-HR" sz="1100" b="0" i="0" u="none" strike="noStrike" cap="none">
                <a:solidFill>
                  <a:srgbClr val="000000"/>
                </a:solidFill>
                <a:latin typeface="Arial"/>
                <a:ea typeface="Arial"/>
                <a:cs typeface="Arial"/>
                <a:sym typeface="Arial"/>
              </a:rPr>
              <a:t>Nëpunësit autorizues, që kërkojnë të kryejnë rishpërndarje, sipas paragrafit të dytë të këtij neni, shkronjat “a”, “b” e “c”, vënë në dijeni këshillin e njësisë së qeverisjes vendore, me shkrim, për:</a:t>
            </a:r>
          </a:p>
          <a:p>
            <a:pPr marL="139700" indent="0">
              <a:buNone/>
            </a:pPr>
            <a:r>
              <a:rPr lang="hr-HR" sz="1100" b="0" i="0" u="none" strike="noStrike" cap="none">
                <a:solidFill>
                  <a:srgbClr val="000000"/>
                </a:solidFill>
                <a:latin typeface="Arial"/>
                <a:ea typeface="Arial"/>
                <a:cs typeface="Arial"/>
                <a:sym typeface="Arial"/>
              </a:rPr>
              <a:t>a) arsyet e rishpërndarjes;</a:t>
            </a:r>
          </a:p>
          <a:p>
            <a:pPr marL="139700" indent="0">
              <a:buNone/>
            </a:pPr>
            <a:r>
              <a:rPr lang="hr-HR" sz="1100" b="0" i="0" u="none" strike="noStrike" cap="none">
                <a:solidFill>
                  <a:srgbClr val="000000"/>
                </a:solidFill>
                <a:latin typeface="Arial"/>
                <a:ea typeface="Arial"/>
                <a:cs typeface="Arial"/>
                <a:sym typeface="Arial"/>
              </a:rPr>
              <a:t>b) masën e rishpërndarjes; </a:t>
            </a:r>
          </a:p>
          <a:p>
            <a:pPr marL="139700" indent="0">
              <a:buNone/>
            </a:pPr>
            <a:r>
              <a:rPr lang="hr-HR" sz="1100" b="0" i="0" u="none" strike="noStrike" cap="none">
                <a:solidFill>
                  <a:srgbClr val="000000"/>
                </a:solidFill>
                <a:latin typeface="Arial"/>
                <a:ea typeface="Arial"/>
                <a:cs typeface="Arial"/>
                <a:sym typeface="Arial"/>
              </a:rPr>
              <a:t>c) ndryshimet në shpërndarjen e fondeve, që kërkohen nga rishpërndarja e  fondeve buxhetore.</a:t>
            </a:r>
          </a:p>
          <a:p>
            <a:pPr marL="139700" indent="0">
              <a:buNone/>
            </a:pPr>
            <a:r>
              <a:rPr lang="hr-HR" sz="1100" b="0" i="0" u="none" strike="noStrike" cap="none">
                <a:solidFill>
                  <a:srgbClr val="000000"/>
                </a:solidFill>
                <a:latin typeface="Arial"/>
                <a:ea typeface="Arial"/>
                <a:cs typeface="Arial"/>
                <a:sym typeface="Arial"/>
              </a:rPr>
              <a:t>Nëpunësi i parë autorizues siguron, që rishpërndarjet e miratuara, sipas paragrafit të parë të këtij neni, të reflektohen në sistemin e thesarit. </a:t>
            </a:r>
          </a:p>
          <a:p>
            <a:pPr marL="139700" indent="0">
              <a:buNone/>
            </a:pPr>
            <a:r>
              <a:rPr lang="hr-HR" sz="1100" b="0" i="0" u="none" strike="noStrike" cap="none">
                <a:solidFill>
                  <a:srgbClr val="000000"/>
                </a:solidFill>
                <a:latin typeface="Arial"/>
                <a:ea typeface="Arial"/>
                <a:cs typeface="Arial"/>
                <a:sym typeface="Arial"/>
              </a:rPr>
              <a:t>Nëpunësit autorizues të njësive të qeverisjes vendore, pas miratimit nga këshilli i njësisë së qeverisjes vendore, vënë në dijeni, zyrtarisht, sistemin e thesarit për rishpërndarjet, i cili siguron reflektimin në kohë.</a:t>
            </a:r>
          </a:p>
          <a:p>
            <a:pPr marL="139700" indent="0">
              <a:buNone/>
            </a:pPr>
            <a:r>
              <a:rPr lang="hr-HR" sz="1100" b="0" i="0" u="none" strike="noStrike" cap="none">
                <a:solidFill>
                  <a:srgbClr val="000000"/>
                </a:solidFill>
                <a:latin typeface="Arial"/>
                <a:ea typeface="Arial"/>
                <a:cs typeface="Arial"/>
                <a:sym typeface="Arial"/>
              </a:rPr>
              <a:t>Në rastet e miratimit të buxhetit nga Kuvendi në nivel më të hollësishëm se ai i programit, sipas nenit 30 të këtij ligji, të drejtat dhe limitet për rishpërndarjen e fondeve, të shpërndara dhe të detajuara, përcaktohen në ligjin e buxhetit vjetor.</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hr-HR" sz="1100" b="1" i="0" u="none" strike="noStrike" cap="none">
                <a:solidFill>
                  <a:srgbClr val="000000"/>
                </a:solidFill>
                <a:latin typeface="Arial"/>
                <a:ea typeface="Arial"/>
                <a:cs typeface="Arial"/>
                <a:sym typeface="Arial"/>
              </a:rPr>
              <a:t>Neni 45</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Kërkesat për fonde shtesë</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Nëpunësit autorizues të njësive të qeverisjes qendrore paraqesin pranë nëpunësit të parë autorizues kërkesë për fonde shtesë, për mbulimin e shpenzimeve të paparashikuara në kohën e përgatitjes së buxhetit dhe që nuk mund të shtyhen për vitin buxhetor pasardhës. </a:t>
            </a:r>
          </a:p>
          <a:p>
            <a:pPr marL="139700" indent="0">
              <a:buNone/>
            </a:pPr>
            <a:r>
              <a:rPr lang="hr-HR" sz="1100" b="0" i="0" u="none" strike="noStrike" cap="none">
                <a:solidFill>
                  <a:srgbClr val="000000"/>
                </a:solidFill>
                <a:latin typeface="Arial"/>
                <a:ea typeface="Arial"/>
                <a:cs typeface="Arial"/>
                <a:sym typeface="Arial"/>
              </a:rPr>
              <a:t>Nëpunësit autorizues të njësive të qeverisjes vendore paraqesin kërkesa të tilla pranë këshillit të njësisë përkatëse.</a:t>
            </a:r>
          </a:p>
          <a:p>
            <a:pPr marL="139700" indent="0">
              <a:buNone/>
            </a:pPr>
            <a:r>
              <a:rPr lang="hr-HR" sz="1100" b="0" i="0" u="none" strike="noStrike" cap="none">
                <a:solidFill>
                  <a:srgbClr val="000000"/>
                </a:solidFill>
                <a:latin typeface="Arial"/>
                <a:ea typeface="Arial"/>
                <a:cs typeface="Arial"/>
                <a:sym typeface="Arial"/>
              </a:rPr>
              <a:t>Kërkesa për fonde shtesë shoqërohet me justifikimin e paraqitjes së kërkesës, duke argumentuar:	 </a:t>
            </a:r>
          </a:p>
          <a:p>
            <a:pPr marL="139700" indent="0">
              <a:buNone/>
            </a:pPr>
            <a:r>
              <a:rPr lang="hr-HR" sz="1100" b="0" i="0" u="none" strike="noStrike" cap="none">
                <a:solidFill>
                  <a:srgbClr val="000000"/>
                </a:solidFill>
                <a:latin typeface="Arial"/>
                <a:ea typeface="Arial"/>
                <a:cs typeface="Arial"/>
                <a:sym typeface="Arial"/>
              </a:rPr>
              <a:t>a) arsyet e mosplanifikimit në kohën e përgatitjes së buxhetit;</a:t>
            </a:r>
          </a:p>
          <a:p>
            <a:pPr marL="139700" indent="0">
              <a:buNone/>
            </a:pPr>
            <a:r>
              <a:rPr lang="hr-HR" sz="1100" b="0" i="0" u="none" strike="noStrike" cap="none">
                <a:solidFill>
                  <a:srgbClr val="000000"/>
                </a:solidFill>
                <a:latin typeface="Arial"/>
                <a:ea typeface="Arial"/>
                <a:cs typeface="Arial"/>
                <a:sym typeface="Arial"/>
              </a:rPr>
              <a:t>b) produktet, që përfitohen nga veprimtaritë, që do të financohen nga kërkesat shtesë; </a:t>
            </a:r>
          </a:p>
          <a:p>
            <a:pPr marL="139700" indent="0">
              <a:buNone/>
            </a:pPr>
            <a:r>
              <a:rPr lang="hr-HR" sz="1100" b="0" i="0" u="none" strike="noStrike" cap="none">
                <a:solidFill>
                  <a:srgbClr val="000000"/>
                </a:solidFill>
                <a:latin typeface="Arial"/>
                <a:ea typeface="Arial"/>
                <a:cs typeface="Arial"/>
                <a:sym typeface="Arial"/>
              </a:rPr>
              <a:t>c) kontributin në qëllimet dhe objektivat e politikave; </a:t>
            </a:r>
          </a:p>
          <a:p>
            <a:pPr marL="139700" indent="0">
              <a:buNone/>
            </a:pPr>
            <a:r>
              <a:rPr lang="hr-HR" sz="1100" b="0" i="0" u="none" strike="noStrike" cap="none">
                <a:solidFill>
                  <a:srgbClr val="000000"/>
                </a:solidFill>
                <a:latin typeface="Arial"/>
                <a:ea typeface="Arial"/>
                <a:cs typeface="Arial"/>
                <a:sym typeface="Arial"/>
              </a:rPr>
              <a:t>ç) zërat e tjerë të fondeve buxhetore të miratuara, që mund të reduktohen për të siguruar fondin e nevojshëm, si dhe pasojat që një reduktim i tillë do të kishte mbi arritjen e objektivave të tjerë.</a:t>
            </a:r>
          </a:p>
          <a:p>
            <a:pPr marL="139700" indent="0">
              <a:buNone/>
            </a:pPr>
            <a:r>
              <a:rPr lang="hr-HR" sz="1100" b="0" i="0" u="none" strike="noStrike" cap="none">
                <a:solidFill>
                  <a:srgbClr val="000000"/>
                </a:solidFill>
                <a:latin typeface="Arial"/>
                <a:ea typeface="Arial"/>
                <a:cs typeface="Arial"/>
                <a:sym typeface="Arial"/>
              </a:rPr>
              <a:t>Nëpunësi i parë autorizues shqyrton kërkesat për fonde shtesë të njësive të qeverisjes qendrore dhe i rekomandon Ministrit të Financave refuzimin ose pranimin e kërkesave për fonde shtesë të argumentuara. </a:t>
            </a:r>
          </a:p>
          <a:p>
            <a:pPr marL="139700" indent="0">
              <a:buNone/>
            </a:pPr>
            <a:r>
              <a:rPr lang="hr-HR" sz="1100" b="0" i="0" u="none" strike="noStrike" cap="none">
                <a:solidFill>
                  <a:srgbClr val="000000"/>
                </a:solidFill>
                <a:latin typeface="Arial"/>
                <a:ea typeface="Arial"/>
                <a:cs typeface="Arial"/>
                <a:sym typeface="Arial"/>
              </a:rPr>
              <a:t>Në rast se kërkesa për fonde shtesë plotësohet,  duke respektuar të drejtat dhe limitet e përcaktuara në paragrafin e parë të nenit 44 të këtij ligji, atëherë propozimi dhe miratimi i tyre bëhen sipas përcaktimeve të bëra në këtë nen.</a:t>
            </a:r>
          </a:p>
          <a:p>
            <a:pPr marL="139700" indent="0">
              <a:buNone/>
            </a:pPr>
            <a:r>
              <a:rPr lang="hr-HR" sz="1100" b="0" i="0" u="none" strike="noStrike" cap="none">
                <a:solidFill>
                  <a:srgbClr val="000000"/>
                </a:solidFill>
                <a:latin typeface="Arial"/>
                <a:ea typeface="Arial"/>
                <a:cs typeface="Arial"/>
                <a:sym typeface="Arial"/>
              </a:rPr>
              <a:t>Në rast se kërkesa për fonde shtesë nuk mund të plotësohet,  duke respektuar të drejtat dhe limitet e përcaktuara në nenin 44 të këtij ligji, atëherë Ministri i Financave mund t’i propozojë Këshillit të Ministrave plotësimin e saj, nëpërmjet përdorimit të fondit rezervë të Buxhetit të Shtetit.</a:t>
            </a:r>
          </a:p>
          <a:p>
            <a:pPr marL="139700" indent="0">
              <a:buNone/>
            </a:pPr>
            <a:r>
              <a:rPr lang="hr-HR" sz="1100" b="0" i="0" u="none" strike="noStrike" cap="none">
                <a:solidFill>
                  <a:srgbClr val="000000"/>
                </a:solidFill>
                <a:latin typeface="Arial"/>
                <a:ea typeface="Arial"/>
                <a:cs typeface="Arial"/>
                <a:sym typeface="Arial"/>
              </a:rPr>
              <a:t>Ministri i Financave vë në dijeni, me shkrim, në mënyrë periodike, Kuvendin për kërkesat për shtesë fondesh, të miratuara nga Këshilli i Ministrave, nëpërmjet përdorimit të fondit rezervë të Buxhetit të Shtetit dhe, në bazë të kërkesës së bërë nga kryetari i komisionit parlamentar përgjegjës për financat publike, u përgjigjet pyetjeve të këtij komisioni rreth kësaj çështjeje.</a:t>
            </a:r>
          </a:p>
          <a:p>
            <a:pPr marL="139700" indent="0">
              <a:buNone/>
            </a:pPr>
            <a:r>
              <a:rPr lang="hr-HR" sz="1100" b="0" i="0" u="none" strike="noStrike" cap="none">
                <a:solidFill>
                  <a:srgbClr val="000000"/>
                </a:solidFill>
                <a:latin typeface="Arial"/>
                <a:ea typeface="Arial"/>
                <a:cs typeface="Arial"/>
                <a:sym typeface="Arial"/>
              </a:rPr>
              <a:t>Nëpunësit autorizues të njësive të qeverisjes vendore shqyrtojnë kërkesat për shtesë fondesh të njësive shpenzuese dhe i japin rekomandimet e tyre këshillit të njësisë përkatëse për refuzimin ose pranimin e kërkesës.</a:t>
            </a:r>
          </a:p>
          <a:p>
            <a:pPr marL="139700" indent="0">
              <a:buNone/>
            </a:pPr>
            <a:r>
              <a:rPr lang="hr-HR" sz="1100" b="0" i="0" u="none" strike="noStrike" cap="none">
                <a:solidFill>
                  <a:srgbClr val="000000"/>
                </a:solidFill>
                <a:latin typeface="Arial"/>
                <a:ea typeface="Arial"/>
                <a:cs typeface="Arial"/>
                <a:sym typeface="Arial"/>
              </a:rPr>
              <a:t>Në rast se kërkesa për fonde shtesë plotësohet,  duke respektuar të drejtat dhe limitet e përcaktuara në paragrafin e dytë të nenit 44 të këtij ligji, atëherë propozimi dhe miratimi i tyre bëhen sipas përcaktimeve të bëra në këtë nen. </a:t>
            </a:r>
          </a:p>
          <a:p>
            <a:pPr marL="139700" indent="0">
              <a:buNone/>
            </a:pPr>
            <a:r>
              <a:rPr lang="hr-HR" sz="1100" b="0" i="0" u="none" strike="noStrike" cap="none">
                <a:solidFill>
                  <a:srgbClr val="000000"/>
                </a:solidFill>
                <a:latin typeface="Arial"/>
                <a:ea typeface="Arial"/>
                <a:cs typeface="Arial"/>
                <a:sym typeface="Arial"/>
              </a:rPr>
              <a:t>Në rast se kërkesa për fonde shtesë nuk mund të plotësohet,  duke respektuar të drejtat dhe limitet e përcaktuara në nenin 44 të këtij ligji, atëherë kryetari i njësisë së qeverisjes vendore mund t’i propozojë këshillit përkatës plotësimin e saj, nëpërmjet përdorimit të fondit rezervë të njësisë së qeverisjes vendore.</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Neni 46 </a:t>
            </a:r>
            <a:r>
              <a:rPr lang="hr-HR" sz="1100" b="0" i="0" u="none" strike="noStrike" cap="none">
                <a:solidFill>
                  <a:srgbClr val="000000"/>
                </a:solidFill>
                <a:latin typeface="Arial"/>
                <a:ea typeface="Arial"/>
                <a:cs typeface="Arial"/>
                <a:sym typeface="Arial"/>
              </a:rPr>
              <a:t>()</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1" i="0" u="none" strike="noStrike" cap="none">
                <a:solidFill>
                  <a:srgbClr val="000000"/>
                </a:solidFill>
                <a:latin typeface="Arial"/>
                <a:ea typeface="Arial"/>
                <a:cs typeface="Arial"/>
                <a:sym typeface="Arial"/>
              </a:rPr>
              <a:t>Rishikimi i zbatimit të buxhetit</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Në muajin qershor të çdo viti, por jo më vonë se dita e paraqitjes së programit buxhetor afatmesëm në Këshillin e Ministrave, Ministri i Financave paraqet përpara Këshillit të Ministrave programin buxhetor afatmesëm dhe një raport për zbatimin e buxhetit të vitit në vazhdim, i cili publikohet. Ky raport  përmban:</a:t>
            </a:r>
          </a:p>
          <a:p>
            <a:pPr marL="139700" indent="0">
              <a:buNone/>
            </a:pPr>
            <a:r>
              <a:rPr lang="hr-HR" sz="1100" b="0" i="0" u="none" strike="noStrike" cap="none">
                <a:solidFill>
                  <a:srgbClr val="000000"/>
                </a:solidFill>
                <a:latin typeface="Arial"/>
                <a:ea typeface="Arial"/>
                <a:cs typeface="Arial"/>
                <a:sym typeface="Arial"/>
              </a:rPr>
              <a:t>	a) një vlerësim të përgjithshëm të situatës ekonomike të vendit, të treguesve makroekonomikë, fiskalë dhe buxhetorë për periudhën 5-mujore të vitit korrent;</a:t>
            </a:r>
          </a:p>
          <a:p>
            <a:pPr marL="139700" indent="0">
              <a:buNone/>
            </a:pPr>
            <a:r>
              <a:rPr lang="hr-HR" sz="1100" b="0" i="0" u="none" strike="noStrike" cap="none">
                <a:solidFill>
                  <a:srgbClr val="000000"/>
                </a:solidFill>
                <a:latin typeface="Arial"/>
                <a:ea typeface="Arial"/>
                <a:cs typeface="Arial"/>
                <a:sym typeface="Arial"/>
              </a:rPr>
              <a:t>	b) një vlerësim të pritshëm të treguesve makroekonomikë, fiskalë dhe buxhetorë deri në fund të vitit korrent;</a:t>
            </a:r>
          </a:p>
          <a:p>
            <a:pPr marL="139700" indent="0">
              <a:buNone/>
            </a:pPr>
            <a:r>
              <a:rPr lang="hr-HR" sz="1100" b="0" i="0" u="none" strike="noStrike" cap="none">
                <a:solidFill>
                  <a:srgbClr val="000000"/>
                </a:solidFill>
                <a:latin typeface="Arial"/>
                <a:ea typeface="Arial"/>
                <a:cs typeface="Arial"/>
                <a:sym typeface="Arial"/>
              </a:rPr>
              <a:t>	c) masat që parashikohen të ndërmerren nga Qeveria, me qëllim që treguesit të realizohen sipas parashikimeve; </a:t>
            </a:r>
          </a:p>
          <a:p>
            <a:pPr marL="139700" indent="0">
              <a:buNone/>
            </a:pPr>
            <a:r>
              <a:rPr lang="hr-HR" sz="1100" b="0" i="0" u="none" strike="noStrike" cap="none">
                <a:solidFill>
                  <a:srgbClr val="000000"/>
                </a:solidFill>
                <a:latin typeface="Arial"/>
                <a:ea typeface="Arial"/>
                <a:cs typeface="Arial"/>
                <a:sym typeface="Arial"/>
              </a:rPr>
              <a:t>	ç)  propozimin e Ministrit të Financave për rishikimin apo jo të buxhetit.</a:t>
            </a:r>
          </a:p>
          <a:p>
            <a:pPr marL="139700" indent="0">
              <a:buNone/>
            </a:pPr>
            <a:r>
              <a:rPr lang="hr-HR" sz="1100" b="0" i="0" u="none" strike="noStrike" cap="none">
                <a:solidFill>
                  <a:srgbClr val="000000"/>
                </a:solidFill>
                <a:latin typeface="Arial"/>
                <a:ea typeface="Arial"/>
                <a:cs typeface="Arial"/>
                <a:sym typeface="Arial"/>
              </a:rPr>
              <a:t> </a:t>
            </a:r>
          </a:p>
          <a:p>
            <a:pPr marL="139700" indent="0">
              <a:buNone/>
            </a:pPr>
            <a:r>
              <a:rPr lang="hr-HR" sz="1100" b="0" i="0" u="none" strike="noStrike" cap="none">
                <a:solidFill>
                  <a:srgbClr val="000000"/>
                </a:solidFill>
                <a:latin typeface="Arial"/>
                <a:ea typeface="Arial"/>
                <a:cs typeface="Arial"/>
                <a:sym typeface="Arial"/>
              </a:rPr>
              <a:t>Në rast se Këshilli i Ministrave vendos për ndryshimin e ligjit të buxhetit vjetor, procedura e ndryshimit të tij është e njëjtë me procedurat e përcaktuara në nenin 29 të këtij ligji, për miratimin e Buxhetit të propozuar të shtetit. </a:t>
            </a:r>
          </a:p>
          <a:p>
            <a:pPr marL="139700" indent="0">
              <a:buNone/>
            </a:pPr>
            <a:r>
              <a:rPr lang="hr-HR" sz="1100" b="0" i="0" u="sng" strike="noStrike" cap="none">
                <a:solidFill>
                  <a:srgbClr val="000000"/>
                </a:solidFill>
                <a:latin typeface="Arial"/>
                <a:ea typeface="Arial"/>
                <a:cs typeface="Arial"/>
                <a:sym typeface="Arial"/>
              </a:rPr>
              <a:t>Në rast se miratimi i ndryshimeve nuk </a:t>
            </a:r>
            <a:r>
              <a:rPr lang="hr-HR" sz="1100" b="0" i="0" u="none" strike="noStrike" cap="none">
                <a:solidFill>
                  <a:srgbClr val="000000"/>
                </a:solidFill>
                <a:latin typeface="Arial"/>
                <a:ea typeface="Arial"/>
                <a:cs typeface="Arial"/>
                <a:sym typeface="Arial"/>
              </a:rPr>
              <a:t>bëhet brenda muajit korrik, atëherë propozimi për ndryshimin e ligjit të buxhetit vjetor votohet me procedurë të përshpejtuar.</a:t>
            </a:r>
          </a:p>
          <a:p>
            <a:pPr marL="139700" indent="0">
              <a:buNone/>
            </a:pPr>
            <a:r>
              <a:rPr lang="hr-HR" sz="1100" b="0" i="1" u="none" strike="noStrike" cap="none">
                <a:solidFill>
                  <a:srgbClr val="000000"/>
                </a:solidFill>
                <a:latin typeface="Arial"/>
                <a:ea typeface="Arial"/>
                <a:cs typeface="Arial"/>
                <a:sym typeface="Arial"/>
              </a:rPr>
              <a:t>)  Ndryshuar me ligjin nr. 57/2016.</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endParaRPr lang="en-US" dirty="0"/>
          </a:p>
        </p:txBody>
      </p:sp>
    </p:spTree>
    <p:extLst>
      <p:ext uri="{BB962C8B-B14F-4D97-AF65-F5344CB8AC3E}">
        <p14:creationId xmlns:p14="http://schemas.microsoft.com/office/powerpoint/2010/main" val="87848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a:t>Vezano uz točku 2.4. na slajdu 5.</a:t>
            </a:r>
          </a:p>
        </p:txBody>
      </p:sp>
    </p:spTree>
    <p:extLst>
      <p:ext uri="{BB962C8B-B14F-4D97-AF65-F5344CB8AC3E}">
        <p14:creationId xmlns:p14="http://schemas.microsoft.com/office/powerpoint/2010/main" val="72708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r-HR"/>
              <a:t>Vezano uz točku 2.4. na slajdu 5.</a:t>
            </a:r>
          </a:p>
        </p:txBody>
      </p:sp>
    </p:spTree>
    <p:extLst>
      <p:ext uri="{BB962C8B-B14F-4D97-AF65-F5344CB8AC3E}">
        <p14:creationId xmlns:p14="http://schemas.microsoft.com/office/powerpoint/2010/main" val="74494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155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32479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Death_to_stock_photography_Vibrant-(9-of-10).jpg"/>
          <p:cNvPicPr preferRelativeResize="0"/>
          <p:nvPr/>
        </p:nvPicPr>
        <p:blipFill>
          <a:blip r:embed="rId2">
            <a:alphaModFix/>
          </a:blip>
          <a:stretch>
            <a:fillRect/>
          </a:stretch>
        </p:blipFill>
        <p:spPr>
          <a:xfrm>
            <a:off x="1990452" y="-15575"/>
            <a:ext cx="1037700" cy="1037700"/>
          </a:xfrm>
          <a:prstGeom prst="rect">
            <a:avLst/>
          </a:prstGeom>
          <a:noFill/>
          <a:ln>
            <a:noFill/>
          </a:ln>
        </p:spPr>
      </p:pic>
      <p:pic>
        <p:nvPicPr>
          <p:cNvPr id="11" name="Google Shape;11;p2" descr="Death_to_stock_communicate_hands_2.jpg"/>
          <p:cNvPicPr preferRelativeResize="0"/>
          <p:nvPr/>
        </p:nvPicPr>
        <p:blipFill>
          <a:blip r:embed="rId3">
            <a:alphaModFix/>
          </a:blip>
          <a:stretch>
            <a:fillRect/>
          </a:stretch>
        </p:blipFill>
        <p:spPr>
          <a:xfrm>
            <a:off x="8041323" y="1991825"/>
            <a:ext cx="1159828" cy="1159800"/>
          </a:xfrm>
          <a:prstGeom prst="rect">
            <a:avLst/>
          </a:prstGeom>
          <a:noFill/>
          <a:ln>
            <a:noFill/>
          </a:ln>
        </p:spPr>
      </p:pic>
      <p:pic>
        <p:nvPicPr>
          <p:cNvPr id="12" name="Google Shape;12;p2" descr="Death_to_stock_photography_Vibrant-(10-of-10).jpg"/>
          <p:cNvPicPr preferRelativeResize="0"/>
          <p:nvPr/>
        </p:nvPicPr>
        <p:blipFill>
          <a:blip r:embed="rId4">
            <a:alphaModFix/>
          </a:blip>
          <a:stretch>
            <a:fillRect/>
          </a:stretch>
        </p:blipFill>
        <p:spPr>
          <a:xfrm>
            <a:off x="-70425" y="3081825"/>
            <a:ext cx="2070675" cy="2070675"/>
          </a:xfrm>
          <a:prstGeom prst="rect">
            <a:avLst/>
          </a:prstGeom>
          <a:noFill/>
          <a:ln>
            <a:noFill/>
          </a:ln>
        </p:spPr>
      </p:pic>
      <p:pic>
        <p:nvPicPr>
          <p:cNvPr id="13" name="Google Shape;13;p2" descr="Death_to_stock_communicate_hands_5.jpg"/>
          <p:cNvPicPr preferRelativeResize="0"/>
          <p:nvPr/>
        </p:nvPicPr>
        <p:blipFill>
          <a:blip r:embed="rId5">
            <a:alphaModFix/>
          </a:blip>
          <a:stretch>
            <a:fillRect/>
          </a:stretch>
        </p:blipFill>
        <p:spPr>
          <a:xfrm>
            <a:off x="7143750" y="2225"/>
            <a:ext cx="2057400" cy="2057400"/>
          </a:xfrm>
          <a:prstGeom prst="rect">
            <a:avLst/>
          </a:prstGeom>
          <a:noFill/>
          <a:ln>
            <a:noFill/>
          </a:ln>
        </p:spPr>
      </p:pic>
      <p:pic>
        <p:nvPicPr>
          <p:cNvPr id="14" name="Google Shape;14;p2" descr="Death_to_stock_communicate_hands_9-.jpg"/>
          <p:cNvPicPr preferRelativeResize="0"/>
          <p:nvPr/>
        </p:nvPicPr>
        <p:blipFill>
          <a:blip r:embed="rId6">
            <a:alphaModFix/>
          </a:blip>
          <a:stretch>
            <a:fillRect/>
          </a:stretch>
        </p:blipFill>
        <p:spPr>
          <a:xfrm>
            <a:off x="-71493" y="1017182"/>
            <a:ext cx="2070675" cy="2070675"/>
          </a:xfrm>
          <a:prstGeom prst="rect">
            <a:avLst/>
          </a:prstGeom>
          <a:noFill/>
          <a:ln>
            <a:noFill/>
          </a:ln>
        </p:spPr>
      </p:pic>
      <p:sp>
        <p:nvSpPr>
          <p:cNvPr id="15" name="Google Shape;15;p2"/>
          <p:cNvSpPr/>
          <p:nvPr/>
        </p:nvSpPr>
        <p:spPr>
          <a:xfrm>
            <a:off x="-72627" y="2048176"/>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65073" y="4114876"/>
            <a:ext cx="1037700" cy="10377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7;p2" descr="DeathtoStock_Clementine10.jpg"/>
          <p:cNvPicPr preferRelativeResize="0"/>
          <p:nvPr/>
        </p:nvPicPr>
        <p:blipFill>
          <a:blip r:embed="rId7">
            <a:alphaModFix/>
          </a:blip>
          <a:stretch>
            <a:fillRect/>
          </a:stretch>
        </p:blipFill>
        <p:spPr>
          <a:xfrm>
            <a:off x="4056643" y="4111407"/>
            <a:ext cx="1037700" cy="1037675"/>
          </a:xfrm>
          <a:prstGeom prst="rect">
            <a:avLst/>
          </a:prstGeom>
          <a:noFill/>
          <a:ln>
            <a:noFill/>
          </a:ln>
        </p:spPr>
      </p:pic>
      <p:pic>
        <p:nvPicPr>
          <p:cNvPr id="18" name="Google Shape;18;p2" descr="Death_to_stock_communicate_hands_4.jpg"/>
          <p:cNvPicPr preferRelativeResize="0"/>
          <p:nvPr/>
        </p:nvPicPr>
        <p:blipFill>
          <a:blip r:embed="rId8">
            <a:alphaModFix/>
          </a:blip>
          <a:stretch>
            <a:fillRect/>
          </a:stretch>
        </p:blipFill>
        <p:spPr>
          <a:xfrm>
            <a:off x="7142538" y="3085375"/>
            <a:ext cx="2070675" cy="2070675"/>
          </a:xfrm>
          <a:prstGeom prst="rect">
            <a:avLst/>
          </a:prstGeom>
          <a:noFill/>
          <a:ln>
            <a:noFill/>
          </a:ln>
        </p:spPr>
      </p:pic>
      <p:pic>
        <p:nvPicPr>
          <p:cNvPr id="19" name="Google Shape;19;p2" descr="DeathtoStock_Simplify3.jpg"/>
          <p:cNvPicPr preferRelativeResize="0"/>
          <p:nvPr/>
        </p:nvPicPr>
        <p:blipFill>
          <a:blip r:embed="rId9">
            <a:alphaModFix/>
          </a:blip>
          <a:stretch>
            <a:fillRect/>
          </a:stretch>
        </p:blipFill>
        <p:spPr>
          <a:xfrm>
            <a:off x="-66600" y="-18106"/>
            <a:ext cx="1037700" cy="1037733"/>
          </a:xfrm>
          <a:prstGeom prst="rect">
            <a:avLst/>
          </a:prstGeom>
          <a:noFill/>
          <a:ln>
            <a:noFill/>
          </a:ln>
        </p:spPr>
      </p:pic>
      <p:pic>
        <p:nvPicPr>
          <p:cNvPr id="20" name="Google Shape;20;p2" descr="Death_to_stock_communicate_hands_1.jpg"/>
          <p:cNvPicPr preferRelativeResize="0"/>
          <p:nvPr/>
        </p:nvPicPr>
        <p:blipFill>
          <a:blip r:embed="rId10">
            <a:alphaModFix/>
          </a:blip>
          <a:stretch>
            <a:fillRect/>
          </a:stretch>
        </p:blipFill>
        <p:spPr>
          <a:xfrm>
            <a:off x="5082294" y="-18075"/>
            <a:ext cx="1037700" cy="1037700"/>
          </a:xfrm>
          <a:prstGeom prst="rect">
            <a:avLst/>
          </a:prstGeom>
          <a:noFill/>
          <a:ln>
            <a:noFill/>
          </a:ln>
        </p:spPr>
      </p:pic>
      <p:pic>
        <p:nvPicPr>
          <p:cNvPr id="21" name="Google Shape;21;p2" descr="Death_to_stock_communicate_hands_3.jpg"/>
          <p:cNvPicPr preferRelativeResize="0"/>
          <p:nvPr/>
        </p:nvPicPr>
        <p:blipFill>
          <a:blip r:embed="rId11">
            <a:alphaModFix/>
          </a:blip>
          <a:stretch>
            <a:fillRect/>
          </a:stretch>
        </p:blipFill>
        <p:spPr>
          <a:xfrm>
            <a:off x="3018950" y="4105800"/>
            <a:ext cx="1037700" cy="1037700"/>
          </a:xfrm>
          <a:prstGeom prst="rect">
            <a:avLst/>
          </a:prstGeom>
          <a:noFill/>
          <a:ln>
            <a:noFill/>
          </a:ln>
        </p:spPr>
      </p:pic>
      <p:sp>
        <p:nvSpPr>
          <p:cNvPr id="22" name="Google Shape;22;p2"/>
          <p:cNvSpPr/>
          <p:nvPr/>
        </p:nvSpPr>
        <p:spPr>
          <a:xfrm flipH="1">
            <a:off x="971550" y="-6120"/>
            <a:ext cx="1028700" cy="1028700"/>
          </a:xfrm>
          <a:prstGeom prst="rect">
            <a:avLst/>
          </a:prstGeom>
          <a:solidFill>
            <a:srgbClr val="B0D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2000250" y="4114889"/>
            <a:ext cx="1028700" cy="1028700"/>
          </a:xfrm>
          <a:prstGeom prst="rect">
            <a:avLst/>
          </a:prstGeom>
          <a:solidFill>
            <a:srgbClr val="ED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3028950" y="0"/>
            <a:ext cx="1028700" cy="1028700"/>
          </a:xfrm>
          <a:prstGeom prst="rect">
            <a:avLst/>
          </a:prstGeom>
          <a:solidFill>
            <a:srgbClr val="CE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5086350" y="4114889"/>
            <a:ext cx="1028700" cy="1028700"/>
          </a:xfrm>
          <a:prstGeom prst="rect">
            <a:avLst/>
          </a:prstGeom>
          <a:solidFill>
            <a:srgbClr val="71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6115050" y="4114889"/>
            <a:ext cx="1028700" cy="102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6117975" y="-9556"/>
            <a:ext cx="1028700" cy="1028700"/>
          </a:xfrm>
          <a:prstGeom prst="rect">
            <a:avLst/>
          </a:prstGeom>
          <a:solidFill>
            <a:srgbClr val="37A9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4057650" y="0"/>
            <a:ext cx="1028700" cy="1028700"/>
          </a:xfrm>
          <a:prstGeom prst="rect">
            <a:avLst/>
          </a:prstGeom>
          <a:solidFill>
            <a:srgbClr val="FAA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000250" y="1019175"/>
            <a:ext cx="5143500" cy="309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ctrTitle"/>
          </p:nvPr>
        </p:nvSpPr>
        <p:spPr>
          <a:xfrm>
            <a:off x="2961550" y="1991825"/>
            <a:ext cx="3220800" cy="1159800"/>
          </a:xfrm>
          <a:prstGeom prst="rect">
            <a:avLst/>
          </a:prstGeom>
        </p:spPr>
        <p:txBody>
          <a:bodyPr spcFirstLastPara="1" wrap="square" lIns="91425" tIns="91425" rIns="91425" bIns="91425" anchor="ctr" anchorCtr="0"/>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
        <p:nvSpPr>
          <p:cNvPr id="31" name="Google Shape;31;p2"/>
          <p:cNvSpPr/>
          <p:nvPr/>
        </p:nvSpPr>
        <p:spPr>
          <a:xfrm flipH="1">
            <a:off x="7144834" y="2563116"/>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2507334" y="500441"/>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flipH="1">
            <a:off x="8172291" y="8"/>
            <a:ext cx="971700" cy="9714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566118" y="-49"/>
            <a:ext cx="518700" cy="518700"/>
          </a:xfrm>
          <a:prstGeom prst="rect">
            <a:avLst/>
          </a:prstGeom>
          <a:solidFill>
            <a:srgbClr val="CEDBE0">
              <a:alpha val="3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flipH="1">
            <a:off x="453009" y="-59"/>
            <a:ext cx="518700" cy="518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138685" y="3085376"/>
            <a:ext cx="1037700" cy="10377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flipH="1">
            <a:off x="7143750" y="2057450"/>
            <a:ext cx="1037700" cy="1037700"/>
          </a:xfrm>
          <a:prstGeom prst="rect">
            <a:avLst/>
          </a:prstGeom>
          <a:solidFill>
            <a:srgbClr val="CE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195"/>
        <p:cNvGrpSpPr/>
        <p:nvPr/>
      </p:nvGrpSpPr>
      <p:grpSpPr>
        <a:xfrm>
          <a:off x="0" y="0"/>
          <a:ext cx="0" cy="0"/>
          <a:chOff x="0" y="0"/>
          <a:chExt cx="0" cy="0"/>
        </a:xfrm>
      </p:grpSpPr>
      <p:pic>
        <p:nvPicPr>
          <p:cNvPr id="196" name="Google Shape;196;p10" descr="Death_to_stock_communicate_hands_2.jpg"/>
          <p:cNvPicPr preferRelativeResize="0"/>
          <p:nvPr/>
        </p:nvPicPr>
        <p:blipFill>
          <a:blip r:embed="rId2">
            <a:alphaModFix/>
          </a:blip>
          <a:stretch>
            <a:fillRect/>
          </a:stretch>
        </p:blipFill>
        <p:spPr>
          <a:xfrm>
            <a:off x="8213282" y="1857008"/>
            <a:ext cx="930717" cy="930717"/>
          </a:xfrm>
          <a:prstGeom prst="rect">
            <a:avLst/>
          </a:prstGeom>
          <a:noFill/>
          <a:ln>
            <a:noFill/>
          </a:ln>
        </p:spPr>
      </p:pic>
      <p:pic>
        <p:nvPicPr>
          <p:cNvPr id="197" name="Google Shape;197;p10" descr="Death_to_stock_communicate_hands_5.jpg"/>
          <p:cNvPicPr preferRelativeResize="0"/>
          <p:nvPr/>
        </p:nvPicPr>
        <p:blipFill>
          <a:blip r:embed="rId3">
            <a:alphaModFix/>
          </a:blip>
          <a:stretch>
            <a:fillRect/>
          </a:stretch>
        </p:blipFill>
        <p:spPr>
          <a:xfrm>
            <a:off x="7280639" y="16"/>
            <a:ext cx="1863360" cy="1863358"/>
          </a:xfrm>
          <a:prstGeom prst="rect">
            <a:avLst/>
          </a:prstGeom>
          <a:noFill/>
          <a:ln>
            <a:noFill/>
          </a:ln>
        </p:spPr>
      </p:pic>
      <p:sp>
        <p:nvSpPr>
          <p:cNvPr id="198" name="Google Shape;198;p10"/>
          <p:cNvSpPr/>
          <p:nvPr/>
        </p:nvSpPr>
        <p:spPr>
          <a:xfrm>
            <a:off x="7284049" y="1858486"/>
            <a:ext cx="930600" cy="930600"/>
          </a:xfrm>
          <a:prstGeom prst="rect">
            <a:avLst/>
          </a:prstGeom>
          <a:solidFill>
            <a:srgbClr val="CE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8213336" y="2787740"/>
            <a:ext cx="930600" cy="930600"/>
          </a:xfrm>
          <a:prstGeom prst="rect">
            <a:avLst/>
          </a:prstGeom>
          <a:solidFill>
            <a:srgbClr val="71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7284049" y="9"/>
            <a:ext cx="930600" cy="9306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6" y="4212884"/>
            <a:ext cx="930600" cy="930600"/>
          </a:xfrm>
          <a:prstGeom prst="rect">
            <a:avLst/>
          </a:prstGeom>
          <a:solidFill>
            <a:srgbClr val="FAA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0" y="3747713"/>
            <a:ext cx="465300" cy="465300"/>
          </a:xfrm>
          <a:prstGeom prst="rect">
            <a:avLst/>
          </a:prstGeom>
          <a:solidFill>
            <a:srgbClr val="CE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465164" y="4212881"/>
            <a:ext cx="465300" cy="4653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6818876" y="-1"/>
            <a:ext cx="465300" cy="465300"/>
          </a:xfrm>
          <a:prstGeom prst="rect">
            <a:avLst/>
          </a:prstGeom>
          <a:solidFill>
            <a:srgbClr val="FAA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7748094" y="2317122"/>
            <a:ext cx="465300" cy="4653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10"/>
          <p:cNvGrpSpPr/>
          <p:nvPr/>
        </p:nvGrpSpPr>
        <p:grpSpPr>
          <a:xfrm>
            <a:off x="7519838" y="241965"/>
            <a:ext cx="446726" cy="446700"/>
            <a:chOff x="1923675" y="1633650"/>
            <a:chExt cx="436000" cy="435975"/>
          </a:xfrm>
        </p:grpSpPr>
        <p:sp>
          <p:nvSpPr>
            <p:cNvPr id="207" name="Google Shape;207;p10"/>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0"/>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3">
  <p:cSld name="BLANK_1_1">
    <p:spTree>
      <p:nvGrpSpPr>
        <p:cNvPr id="1" name="Shape 235"/>
        <p:cNvGrpSpPr/>
        <p:nvPr/>
      </p:nvGrpSpPr>
      <p:grpSpPr>
        <a:xfrm>
          <a:off x="0" y="0"/>
          <a:ext cx="0" cy="0"/>
          <a:chOff x="0" y="0"/>
          <a:chExt cx="0" cy="0"/>
        </a:xfrm>
      </p:grpSpPr>
      <p:pic>
        <p:nvPicPr>
          <p:cNvPr id="236" name="Google Shape;236;p12" descr="DeathtoStock_Clementine10.jpg"/>
          <p:cNvPicPr preferRelativeResize="0"/>
          <p:nvPr/>
        </p:nvPicPr>
        <p:blipFill>
          <a:blip r:embed="rId2">
            <a:alphaModFix/>
          </a:blip>
          <a:stretch>
            <a:fillRect/>
          </a:stretch>
        </p:blipFill>
        <p:spPr>
          <a:xfrm>
            <a:off x="7277752" y="1861709"/>
            <a:ext cx="933085" cy="933088"/>
          </a:xfrm>
          <a:prstGeom prst="rect">
            <a:avLst/>
          </a:prstGeom>
          <a:noFill/>
          <a:ln>
            <a:noFill/>
          </a:ln>
        </p:spPr>
      </p:pic>
      <p:pic>
        <p:nvPicPr>
          <p:cNvPr id="237" name="Google Shape;237;p12" descr="Death_to_stock_communicate_hands_9-.jpg"/>
          <p:cNvPicPr preferRelativeResize="0"/>
          <p:nvPr/>
        </p:nvPicPr>
        <p:blipFill>
          <a:blip r:embed="rId3">
            <a:alphaModFix/>
          </a:blip>
          <a:stretch>
            <a:fillRect/>
          </a:stretch>
        </p:blipFill>
        <p:spPr>
          <a:xfrm>
            <a:off x="7275841" y="8"/>
            <a:ext cx="1868082" cy="1868085"/>
          </a:xfrm>
          <a:prstGeom prst="rect">
            <a:avLst/>
          </a:prstGeom>
          <a:noFill/>
          <a:ln>
            <a:noFill/>
          </a:ln>
        </p:spPr>
      </p:pic>
      <p:sp>
        <p:nvSpPr>
          <p:cNvPr id="238" name="Google Shape;238;p12"/>
          <p:cNvSpPr/>
          <p:nvPr/>
        </p:nvSpPr>
        <p:spPr>
          <a:xfrm>
            <a:off x="6344788" y="12"/>
            <a:ext cx="933000" cy="933000"/>
          </a:xfrm>
          <a:prstGeom prst="rect">
            <a:avLst/>
          </a:prstGeom>
          <a:solidFill>
            <a:srgbClr val="CE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2"/>
          <p:cNvSpPr/>
          <p:nvPr/>
        </p:nvSpPr>
        <p:spPr>
          <a:xfrm>
            <a:off x="8210900" y="1862680"/>
            <a:ext cx="933000" cy="933000"/>
          </a:xfrm>
          <a:prstGeom prst="rect">
            <a:avLst/>
          </a:prstGeom>
          <a:solidFill>
            <a:srgbClr val="71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2"/>
          <p:cNvSpPr/>
          <p:nvPr/>
        </p:nvSpPr>
        <p:spPr>
          <a:xfrm>
            <a:off x="8210893" y="930219"/>
            <a:ext cx="933000" cy="9330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2"/>
          <p:cNvSpPr/>
          <p:nvPr/>
        </p:nvSpPr>
        <p:spPr>
          <a:xfrm>
            <a:off x="-287" y="3743870"/>
            <a:ext cx="933000" cy="933000"/>
          </a:xfrm>
          <a:prstGeom prst="rect">
            <a:avLst/>
          </a:prstGeom>
          <a:solidFill>
            <a:srgbClr val="B0D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2"/>
          <p:cNvSpPr/>
          <p:nvPr/>
        </p:nvSpPr>
        <p:spPr>
          <a:xfrm>
            <a:off x="-293" y="4676847"/>
            <a:ext cx="466500" cy="466500"/>
          </a:xfrm>
          <a:prstGeom prst="rect">
            <a:avLst/>
          </a:prstGeom>
          <a:solidFill>
            <a:srgbClr val="CE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2"/>
          <p:cNvSpPr/>
          <p:nvPr/>
        </p:nvSpPr>
        <p:spPr>
          <a:xfrm>
            <a:off x="-301" y="3743867"/>
            <a:ext cx="466500" cy="4665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2"/>
          <p:cNvSpPr/>
          <p:nvPr/>
        </p:nvSpPr>
        <p:spPr>
          <a:xfrm>
            <a:off x="8677502" y="2798991"/>
            <a:ext cx="466500" cy="466500"/>
          </a:xfrm>
          <a:prstGeom prst="rect">
            <a:avLst/>
          </a:prstGeom>
          <a:solidFill>
            <a:srgbClr val="B0D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2"/>
          <p:cNvSpPr/>
          <p:nvPr/>
        </p:nvSpPr>
        <p:spPr>
          <a:xfrm>
            <a:off x="7277744" y="0"/>
            <a:ext cx="466500" cy="466500"/>
          </a:xfrm>
          <a:prstGeom prst="rect">
            <a:avLst/>
          </a:prstGeom>
          <a:solidFill>
            <a:srgbClr val="7198A9">
              <a:alpha val="4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12"/>
          <p:cNvGrpSpPr/>
          <p:nvPr/>
        </p:nvGrpSpPr>
        <p:grpSpPr>
          <a:xfrm>
            <a:off x="8431833" y="1151245"/>
            <a:ext cx="490565" cy="490565"/>
            <a:chOff x="5941025" y="3634400"/>
            <a:chExt cx="467650" cy="467650"/>
          </a:xfrm>
        </p:grpSpPr>
        <p:sp>
          <p:nvSpPr>
            <p:cNvPr id="247" name="Google Shape;247;p1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2"/>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lvl1pPr lvl="0" algn="ctr" rtl="0">
              <a:buNone/>
              <a:defRPr sz="1000">
                <a:solidFill>
                  <a:srgbClr val="FFFFFF"/>
                </a:solidFill>
                <a:latin typeface="Arvo"/>
                <a:ea typeface="Arvo"/>
                <a:cs typeface="Arvo"/>
                <a:sym typeface="Arvo"/>
              </a:defRPr>
            </a:lvl1pPr>
            <a:lvl2pPr lvl="1" algn="ctr" rtl="0">
              <a:buNone/>
              <a:defRPr sz="1000">
                <a:solidFill>
                  <a:srgbClr val="FFFFFF"/>
                </a:solidFill>
                <a:latin typeface="Arvo"/>
                <a:ea typeface="Arvo"/>
                <a:cs typeface="Arvo"/>
                <a:sym typeface="Arvo"/>
              </a:defRPr>
            </a:lvl2pPr>
            <a:lvl3pPr lvl="2" algn="ctr" rtl="0">
              <a:buNone/>
              <a:defRPr sz="1000">
                <a:solidFill>
                  <a:srgbClr val="FFFFFF"/>
                </a:solidFill>
                <a:latin typeface="Arvo"/>
                <a:ea typeface="Arvo"/>
                <a:cs typeface="Arvo"/>
                <a:sym typeface="Arvo"/>
              </a:defRPr>
            </a:lvl3pPr>
            <a:lvl4pPr lvl="3" algn="ctr" rtl="0">
              <a:buNone/>
              <a:defRPr sz="1000">
                <a:solidFill>
                  <a:srgbClr val="FFFFFF"/>
                </a:solidFill>
                <a:latin typeface="Arvo"/>
                <a:ea typeface="Arvo"/>
                <a:cs typeface="Arvo"/>
                <a:sym typeface="Arvo"/>
              </a:defRPr>
            </a:lvl4pPr>
            <a:lvl5pPr lvl="4" algn="ctr" rtl="0">
              <a:buNone/>
              <a:defRPr sz="1000">
                <a:solidFill>
                  <a:srgbClr val="FFFFFF"/>
                </a:solidFill>
                <a:latin typeface="Arvo"/>
                <a:ea typeface="Arvo"/>
                <a:cs typeface="Arvo"/>
                <a:sym typeface="Arvo"/>
              </a:defRPr>
            </a:lvl5pPr>
            <a:lvl6pPr lvl="5" algn="ctr" rtl="0">
              <a:buNone/>
              <a:defRPr sz="1000">
                <a:solidFill>
                  <a:srgbClr val="FFFFFF"/>
                </a:solidFill>
                <a:latin typeface="Arvo"/>
                <a:ea typeface="Arvo"/>
                <a:cs typeface="Arvo"/>
                <a:sym typeface="Arvo"/>
              </a:defRPr>
            </a:lvl6pPr>
            <a:lvl7pPr lvl="6" algn="ctr" rtl="0">
              <a:buNone/>
              <a:defRPr sz="1000">
                <a:solidFill>
                  <a:srgbClr val="FFFFFF"/>
                </a:solidFill>
                <a:latin typeface="Arvo"/>
                <a:ea typeface="Arvo"/>
                <a:cs typeface="Arvo"/>
                <a:sym typeface="Arvo"/>
              </a:defRPr>
            </a:lvl7pPr>
            <a:lvl8pPr lvl="7" algn="ctr" rtl="0">
              <a:buNone/>
              <a:defRPr sz="1000">
                <a:solidFill>
                  <a:srgbClr val="FFFFFF"/>
                </a:solidFill>
                <a:latin typeface="Arvo"/>
                <a:ea typeface="Arvo"/>
                <a:cs typeface="Arvo"/>
                <a:sym typeface="Arvo"/>
              </a:defRPr>
            </a:lvl8pPr>
            <a:lvl9pPr lvl="8" algn="ctr" rtl="0">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 y="4624800"/>
            <a:ext cx="518700" cy="5187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Arvo"/>
                <a:ea typeface="Arvo"/>
                <a:cs typeface="Arvo"/>
                <a:sym typeface="Arvo"/>
              </a:defRPr>
            </a:lvl1pPr>
            <a:lvl2pPr lvl="1" algn="ctr">
              <a:buNone/>
              <a:defRPr sz="1000">
                <a:solidFill>
                  <a:srgbClr val="FFFFFF"/>
                </a:solidFill>
                <a:latin typeface="Arvo"/>
                <a:ea typeface="Arvo"/>
                <a:cs typeface="Arvo"/>
                <a:sym typeface="Arvo"/>
              </a:defRPr>
            </a:lvl2pPr>
            <a:lvl3pPr lvl="2" algn="ctr">
              <a:buNone/>
              <a:defRPr sz="1000">
                <a:solidFill>
                  <a:srgbClr val="FFFFFF"/>
                </a:solidFill>
                <a:latin typeface="Arvo"/>
                <a:ea typeface="Arvo"/>
                <a:cs typeface="Arvo"/>
                <a:sym typeface="Arvo"/>
              </a:defRPr>
            </a:lvl3pPr>
            <a:lvl4pPr lvl="3" algn="ctr">
              <a:buNone/>
              <a:defRPr sz="1000">
                <a:solidFill>
                  <a:srgbClr val="FFFFFF"/>
                </a:solidFill>
                <a:latin typeface="Arvo"/>
                <a:ea typeface="Arvo"/>
                <a:cs typeface="Arvo"/>
                <a:sym typeface="Arvo"/>
              </a:defRPr>
            </a:lvl4pPr>
            <a:lvl5pPr lvl="4" algn="ctr">
              <a:buNone/>
              <a:defRPr sz="1000">
                <a:solidFill>
                  <a:srgbClr val="FFFFFF"/>
                </a:solidFill>
                <a:latin typeface="Arvo"/>
                <a:ea typeface="Arvo"/>
                <a:cs typeface="Arvo"/>
                <a:sym typeface="Arvo"/>
              </a:defRPr>
            </a:lvl5pPr>
            <a:lvl6pPr lvl="5" algn="ctr">
              <a:buNone/>
              <a:defRPr sz="1000">
                <a:solidFill>
                  <a:srgbClr val="FFFFFF"/>
                </a:solidFill>
                <a:latin typeface="Arvo"/>
                <a:ea typeface="Arvo"/>
                <a:cs typeface="Arvo"/>
                <a:sym typeface="Arvo"/>
              </a:defRPr>
            </a:lvl6pPr>
            <a:lvl7pPr lvl="6" algn="ctr">
              <a:buNone/>
              <a:defRPr sz="1000">
                <a:solidFill>
                  <a:srgbClr val="FFFFFF"/>
                </a:solidFill>
                <a:latin typeface="Arvo"/>
                <a:ea typeface="Arvo"/>
                <a:cs typeface="Arvo"/>
                <a:sym typeface="Arvo"/>
              </a:defRPr>
            </a:lvl7pPr>
            <a:lvl8pPr lvl="7" algn="ctr">
              <a:buNone/>
              <a:defRPr sz="1000">
                <a:solidFill>
                  <a:srgbClr val="FFFFFF"/>
                </a:solidFill>
                <a:latin typeface="Arvo"/>
                <a:ea typeface="Arvo"/>
                <a:cs typeface="Arvo"/>
                <a:sym typeface="Arvo"/>
              </a:defRPr>
            </a:lvl8pPr>
            <a:lvl9pPr lvl="8" algn="ctr">
              <a:buNone/>
              <a:defRPr sz="1000">
                <a:solidFill>
                  <a:srgbClr val="FFFFFF"/>
                </a:solidFill>
                <a:latin typeface="Arvo"/>
                <a:ea typeface="Arvo"/>
                <a:cs typeface="Arvo"/>
                <a:sym typeface="Arvo"/>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7" name="Google Shape;7;p1"/>
          <p:cNvSpPr txBox="1">
            <a:spLocks noGrp="1"/>
          </p:cNvSpPr>
          <p:nvPr>
            <p:ph type="title"/>
          </p:nvPr>
        </p:nvSpPr>
        <p:spPr>
          <a:xfrm>
            <a:off x="1842475" y="1197075"/>
            <a:ext cx="4115400" cy="621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7198A9"/>
              </a:buClr>
              <a:buSzPts val="1400"/>
              <a:buFont typeface="Arvo"/>
              <a:buNone/>
              <a:defRPr>
                <a:solidFill>
                  <a:srgbClr val="7198A9"/>
                </a:solidFill>
                <a:latin typeface="Arvo"/>
                <a:ea typeface="Arvo"/>
                <a:cs typeface="Arvo"/>
                <a:sym typeface="Arvo"/>
              </a:defRPr>
            </a:lvl1pPr>
            <a:lvl2pPr lvl="1">
              <a:spcBef>
                <a:spcPts val="0"/>
              </a:spcBef>
              <a:spcAft>
                <a:spcPts val="0"/>
              </a:spcAft>
              <a:buClr>
                <a:srgbClr val="7198A9"/>
              </a:buClr>
              <a:buSzPts val="1400"/>
              <a:buFont typeface="Arvo"/>
              <a:buNone/>
              <a:defRPr>
                <a:solidFill>
                  <a:srgbClr val="7198A9"/>
                </a:solidFill>
                <a:latin typeface="Arvo"/>
                <a:ea typeface="Arvo"/>
                <a:cs typeface="Arvo"/>
                <a:sym typeface="Arvo"/>
              </a:defRPr>
            </a:lvl2pPr>
            <a:lvl3pPr lvl="2">
              <a:spcBef>
                <a:spcPts val="0"/>
              </a:spcBef>
              <a:spcAft>
                <a:spcPts val="0"/>
              </a:spcAft>
              <a:buClr>
                <a:srgbClr val="7198A9"/>
              </a:buClr>
              <a:buSzPts val="1400"/>
              <a:buFont typeface="Arvo"/>
              <a:buNone/>
              <a:defRPr>
                <a:solidFill>
                  <a:srgbClr val="7198A9"/>
                </a:solidFill>
                <a:latin typeface="Arvo"/>
                <a:ea typeface="Arvo"/>
                <a:cs typeface="Arvo"/>
                <a:sym typeface="Arvo"/>
              </a:defRPr>
            </a:lvl3pPr>
            <a:lvl4pPr lvl="3">
              <a:spcBef>
                <a:spcPts val="0"/>
              </a:spcBef>
              <a:spcAft>
                <a:spcPts val="0"/>
              </a:spcAft>
              <a:buClr>
                <a:srgbClr val="7198A9"/>
              </a:buClr>
              <a:buSzPts val="1400"/>
              <a:buFont typeface="Arvo"/>
              <a:buNone/>
              <a:defRPr>
                <a:solidFill>
                  <a:srgbClr val="7198A9"/>
                </a:solidFill>
                <a:latin typeface="Arvo"/>
                <a:ea typeface="Arvo"/>
                <a:cs typeface="Arvo"/>
                <a:sym typeface="Arvo"/>
              </a:defRPr>
            </a:lvl4pPr>
            <a:lvl5pPr lvl="4">
              <a:spcBef>
                <a:spcPts val="0"/>
              </a:spcBef>
              <a:spcAft>
                <a:spcPts val="0"/>
              </a:spcAft>
              <a:buClr>
                <a:srgbClr val="7198A9"/>
              </a:buClr>
              <a:buSzPts val="1400"/>
              <a:buFont typeface="Arvo"/>
              <a:buNone/>
              <a:defRPr>
                <a:solidFill>
                  <a:srgbClr val="7198A9"/>
                </a:solidFill>
                <a:latin typeface="Arvo"/>
                <a:ea typeface="Arvo"/>
                <a:cs typeface="Arvo"/>
                <a:sym typeface="Arvo"/>
              </a:defRPr>
            </a:lvl5pPr>
            <a:lvl6pPr lvl="5">
              <a:spcBef>
                <a:spcPts val="0"/>
              </a:spcBef>
              <a:spcAft>
                <a:spcPts val="0"/>
              </a:spcAft>
              <a:buClr>
                <a:srgbClr val="7198A9"/>
              </a:buClr>
              <a:buSzPts val="1400"/>
              <a:buFont typeface="Arvo"/>
              <a:buNone/>
              <a:defRPr>
                <a:solidFill>
                  <a:srgbClr val="7198A9"/>
                </a:solidFill>
                <a:latin typeface="Arvo"/>
                <a:ea typeface="Arvo"/>
                <a:cs typeface="Arvo"/>
                <a:sym typeface="Arvo"/>
              </a:defRPr>
            </a:lvl6pPr>
            <a:lvl7pPr lvl="6">
              <a:spcBef>
                <a:spcPts val="0"/>
              </a:spcBef>
              <a:spcAft>
                <a:spcPts val="0"/>
              </a:spcAft>
              <a:buClr>
                <a:srgbClr val="7198A9"/>
              </a:buClr>
              <a:buSzPts val="1400"/>
              <a:buFont typeface="Arvo"/>
              <a:buNone/>
              <a:defRPr>
                <a:solidFill>
                  <a:srgbClr val="7198A9"/>
                </a:solidFill>
                <a:latin typeface="Arvo"/>
                <a:ea typeface="Arvo"/>
                <a:cs typeface="Arvo"/>
                <a:sym typeface="Arvo"/>
              </a:defRPr>
            </a:lvl7pPr>
            <a:lvl8pPr lvl="7">
              <a:spcBef>
                <a:spcPts val="0"/>
              </a:spcBef>
              <a:spcAft>
                <a:spcPts val="0"/>
              </a:spcAft>
              <a:buClr>
                <a:srgbClr val="7198A9"/>
              </a:buClr>
              <a:buSzPts val="1400"/>
              <a:buFont typeface="Arvo"/>
              <a:buNone/>
              <a:defRPr>
                <a:solidFill>
                  <a:srgbClr val="7198A9"/>
                </a:solidFill>
                <a:latin typeface="Arvo"/>
                <a:ea typeface="Arvo"/>
                <a:cs typeface="Arvo"/>
                <a:sym typeface="Arvo"/>
              </a:defRPr>
            </a:lvl8pPr>
            <a:lvl9pPr lvl="8">
              <a:spcBef>
                <a:spcPts val="0"/>
              </a:spcBef>
              <a:spcAft>
                <a:spcPts val="0"/>
              </a:spcAft>
              <a:buClr>
                <a:srgbClr val="7198A9"/>
              </a:buClr>
              <a:buSzPts val="1400"/>
              <a:buFont typeface="Arvo"/>
              <a:buNone/>
              <a:defRPr>
                <a:solidFill>
                  <a:srgbClr val="7198A9"/>
                </a:solidFill>
                <a:latin typeface="Arvo"/>
                <a:ea typeface="Arvo"/>
                <a:cs typeface="Arvo"/>
                <a:sym typeface="Arvo"/>
              </a:defRPr>
            </a:lvl9pPr>
          </a:lstStyle>
          <a:p>
            <a:endParaRPr/>
          </a:p>
        </p:txBody>
      </p:sp>
      <p:sp>
        <p:nvSpPr>
          <p:cNvPr id="8" name="Google Shape;8;p1"/>
          <p:cNvSpPr txBox="1">
            <a:spLocks noGrp="1"/>
          </p:cNvSpPr>
          <p:nvPr>
            <p:ph type="body" idx="1"/>
          </p:nvPr>
        </p:nvSpPr>
        <p:spPr>
          <a:xfrm>
            <a:off x="1842475" y="1918281"/>
            <a:ext cx="4115400" cy="2702700"/>
          </a:xfrm>
          <a:prstGeom prst="rect">
            <a:avLst/>
          </a:prstGeom>
          <a:noFill/>
          <a:ln>
            <a:noFill/>
          </a:ln>
        </p:spPr>
        <p:txBody>
          <a:bodyPr spcFirstLastPara="1" wrap="square" lIns="91425" tIns="91425" rIns="91425" bIns="91425" anchor="t" anchorCtr="0"/>
          <a:lstStyle>
            <a:lvl1pPr marL="457200" lvl="0" indent="-330200">
              <a:spcBef>
                <a:spcPts val="600"/>
              </a:spcBef>
              <a:spcAft>
                <a:spcPts val="0"/>
              </a:spcAft>
              <a:buClr>
                <a:srgbClr val="CEDBE0"/>
              </a:buClr>
              <a:buSzPts val="1600"/>
              <a:buFont typeface="Muli"/>
              <a:buChar char="■"/>
              <a:defRPr sz="1600">
                <a:solidFill>
                  <a:srgbClr val="4D778A"/>
                </a:solidFill>
                <a:latin typeface="Muli"/>
                <a:ea typeface="Muli"/>
                <a:cs typeface="Muli"/>
                <a:sym typeface="Muli"/>
              </a:defRPr>
            </a:lvl1pPr>
            <a:lvl2pPr marL="914400" lvl="1" indent="-330200">
              <a:spcBef>
                <a:spcPts val="0"/>
              </a:spcBef>
              <a:spcAft>
                <a:spcPts val="0"/>
              </a:spcAft>
              <a:buClr>
                <a:srgbClr val="CEDBE0"/>
              </a:buClr>
              <a:buSzPts val="1600"/>
              <a:buFont typeface="Muli"/>
              <a:buChar char="□"/>
              <a:defRPr sz="1600">
                <a:solidFill>
                  <a:srgbClr val="4D778A"/>
                </a:solidFill>
                <a:latin typeface="Muli"/>
                <a:ea typeface="Muli"/>
                <a:cs typeface="Muli"/>
                <a:sym typeface="Muli"/>
              </a:defRPr>
            </a:lvl2pPr>
            <a:lvl3pPr marL="1371600" lvl="2" indent="-330200">
              <a:spcBef>
                <a:spcPts val="0"/>
              </a:spcBef>
              <a:spcAft>
                <a:spcPts val="0"/>
              </a:spcAft>
              <a:buClr>
                <a:srgbClr val="CEDBE0"/>
              </a:buClr>
              <a:buSzPts val="1600"/>
              <a:buFont typeface="Muli"/>
              <a:buChar char="▫"/>
              <a:defRPr sz="1600">
                <a:solidFill>
                  <a:srgbClr val="4D778A"/>
                </a:solidFill>
                <a:latin typeface="Muli"/>
                <a:ea typeface="Muli"/>
                <a:cs typeface="Muli"/>
                <a:sym typeface="Muli"/>
              </a:defRPr>
            </a:lvl3pPr>
            <a:lvl4pPr marL="1828800" lvl="3" indent="-330200">
              <a:spcBef>
                <a:spcPts val="0"/>
              </a:spcBef>
              <a:spcAft>
                <a:spcPts val="0"/>
              </a:spcAft>
              <a:buClr>
                <a:srgbClr val="CEDBE0"/>
              </a:buClr>
              <a:buSzPts val="1600"/>
              <a:buFont typeface="Muli"/>
              <a:buChar char="▫"/>
              <a:defRPr sz="1600">
                <a:solidFill>
                  <a:srgbClr val="4D778A"/>
                </a:solidFill>
                <a:latin typeface="Muli"/>
                <a:ea typeface="Muli"/>
                <a:cs typeface="Muli"/>
                <a:sym typeface="Muli"/>
              </a:defRPr>
            </a:lvl4pPr>
            <a:lvl5pPr marL="2286000" lvl="4"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5pPr>
            <a:lvl6pPr marL="2743200" lvl="5"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6pPr>
            <a:lvl7pPr marL="3200400" lvl="6"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7pPr>
            <a:lvl8pPr marL="3657600" lvl="7"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8pPr>
            <a:lvl9pPr marL="4114800" lvl="8" indent="-330200">
              <a:spcBef>
                <a:spcPts val="0"/>
              </a:spcBef>
              <a:spcAft>
                <a:spcPts val="0"/>
              </a:spcAft>
              <a:buClr>
                <a:srgbClr val="4D778A"/>
              </a:buClr>
              <a:buSzPts val="1600"/>
              <a:buFont typeface="Muli"/>
              <a:buChar char="■"/>
              <a:defRPr sz="1600">
                <a:solidFill>
                  <a:srgbClr val="4D778A"/>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8"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emf"/><Relationship Id="rId12"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emf"/><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4"/>
          <p:cNvSpPr txBox="1">
            <a:spLocks noGrp="1"/>
          </p:cNvSpPr>
          <p:nvPr>
            <p:ph type="ctrTitle"/>
          </p:nvPr>
        </p:nvSpPr>
        <p:spPr>
          <a:xfrm>
            <a:off x="2161309" y="1773382"/>
            <a:ext cx="4845133" cy="1697181"/>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hr-HR" sz="2000" b="1"/>
              <a:t>Razvoj kontrola rashoda u procesima izvršenja proračuna i javne nabave</a:t>
            </a:r>
          </a:p>
        </p:txBody>
      </p:sp>
      <p:pic>
        <p:nvPicPr>
          <p:cNvPr id="2" name="Picture 1"/>
          <p:cNvPicPr>
            <a:picLocks noChangeAspect="1"/>
          </p:cNvPicPr>
          <p:nvPr/>
        </p:nvPicPr>
        <p:blipFill>
          <a:blip r:embed="rId3"/>
          <a:stretch>
            <a:fillRect/>
          </a:stretch>
        </p:blipFill>
        <p:spPr>
          <a:xfrm>
            <a:off x="6130636" y="0"/>
            <a:ext cx="3135023" cy="1593273"/>
          </a:xfrm>
          <a:prstGeom prst="rect">
            <a:avLst/>
          </a:prstGeom>
        </p:spPr>
      </p:pic>
      <p:sp>
        <p:nvSpPr>
          <p:cNvPr id="5" name="TextBox 4"/>
          <p:cNvSpPr txBox="1"/>
          <p:nvPr/>
        </p:nvSpPr>
        <p:spPr>
          <a:xfrm>
            <a:off x="7284459" y="4835723"/>
            <a:ext cx="1981200" cy="276999"/>
          </a:xfrm>
          <a:prstGeom prst="rect">
            <a:avLst/>
          </a:prstGeom>
          <a:noFill/>
        </p:spPr>
        <p:txBody>
          <a:bodyPr wrap="square" rtlCol="0">
            <a:spAutoFit/>
          </a:bodyPr>
          <a:lstStyle/>
          <a:p>
            <a:r>
              <a:rPr lang="hr-HR" sz="1200" dirty="0"/>
              <a:t>Budimpešta, Mađarska</a:t>
            </a: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846" y="4107873"/>
            <a:ext cx="2067790" cy="103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593273"/>
            <a:ext cx="2068224" cy="148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426036" y="1583115"/>
            <a:ext cx="1905000" cy="307777"/>
          </a:xfrm>
          <a:prstGeom prst="rect">
            <a:avLst/>
          </a:prstGeom>
          <a:noFill/>
        </p:spPr>
        <p:txBody>
          <a:bodyPr wrap="square" rtlCol="0">
            <a:spAutoFit/>
          </a:bodyPr>
          <a:lstStyle/>
          <a:p>
            <a:r>
              <a:rPr lang="hr-HR"/>
              <a:t>Albanska riznica</a:t>
            </a: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89" y="0"/>
            <a:ext cx="2066926" cy="103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608367"/>
            <a:ext cx="2068223" cy="122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62800" y="3085147"/>
            <a:ext cx="2068224" cy="492443"/>
          </a:xfrm>
          <a:prstGeom prst="rect">
            <a:avLst/>
          </a:prstGeom>
          <a:noFill/>
        </p:spPr>
        <p:txBody>
          <a:bodyPr wrap="square" rtlCol="0">
            <a:spAutoFit/>
          </a:bodyPr>
          <a:lstStyle/>
          <a:p>
            <a:r>
              <a:rPr lang="hr-HR" dirty="0"/>
              <a:t>PEMPAL 2019. </a:t>
            </a:r>
          </a:p>
          <a:p>
            <a:r>
              <a:rPr lang="hr-HR" sz="1200" dirty="0"/>
              <a:t>Plenarna sjednica TCOP-a</a:t>
            </a:r>
          </a:p>
        </p:txBody>
      </p:sp>
      <p:pic>
        <p:nvPicPr>
          <p:cNvPr id="13" name="Picture 12"/>
          <p:cNvPicPr>
            <a:picLocks noChangeAspect="1"/>
          </p:cNvPicPr>
          <p:nvPr/>
        </p:nvPicPr>
        <p:blipFill>
          <a:blip r:embed="rId8"/>
          <a:stretch>
            <a:fillRect/>
          </a:stretch>
        </p:blipFill>
        <p:spPr>
          <a:xfrm>
            <a:off x="-51089" y="3085146"/>
            <a:ext cx="2047796" cy="1313671"/>
          </a:xfrm>
          <a:prstGeom prst="rect">
            <a:avLst/>
          </a:prstGeom>
        </p:spPr>
      </p:pic>
      <p:pic>
        <p:nvPicPr>
          <p:cNvPr id="7" name="Picture 6"/>
          <p:cNvPicPr>
            <a:picLocks noChangeAspect="1"/>
          </p:cNvPicPr>
          <p:nvPr/>
        </p:nvPicPr>
        <p:blipFill>
          <a:blip r:embed="rId9"/>
          <a:stretch>
            <a:fillRect/>
          </a:stretch>
        </p:blipFill>
        <p:spPr>
          <a:xfrm>
            <a:off x="1987439" y="3615385"/>
            <a:ext cx="1041432" cy="1528115"/>
          </a:xfrm>
          <a:prstGeom prst="rect">
            <a:avLst/>
          </a:prstGeom>
        </p:spPr>
      </p:pic>
      <p:pic>
        <p:nvPicPr>
          <p:cNvPr id="14" name="Picture 13"/>
          <p:cNvPicPr>
            <a:picLocks noChangeAspect="1"/>
          </p:cNvPicPr>
          <p:nvPr/>
        </p:nvPicPr>
        <p:blipFill>
          <a:blip r:embed="rId10"/>
          <a:stretch>
            <a:fillRect/>
          </a:stretch>
        </p:blipFill>
        <p:spPr>
          <a:xfrm>
            <a:off x="-51089" y="1890892"/>
            <a:ext cx="2032288" cy="1184097"/>
          </a:xfrm>
          <a:prstGeom prst="rect">
            <a:avLst/>
          </a:prstGeom>
        </p:spPr>
      </p:pic>
      <p:sp>
        <p:nvSpPr>
          <p:cNvPr id="3" name="TextBox 2"/>
          <p:cNvSpPr txBox="1"/>
          <p:nvPr/>
        </p:nvSpPr>
        <p:spPr>
          <a:xfrm>
            <a:off x="-320722" y="4351050"/>
            <a:ext cx="2482031" cy="830997"/>
          </a:xfrm>
          <a:prstGeom prst="rect">
            <a:avLst/>
          </a:prstGeom>
          <a:noFill/>
        </p:spPr>
        <p:txBody>
          <a:bodyPr wrap="square" rtlCol="0">
            <a:spAutoFit/>
          </a:bodyPr>
          <a:lstStyle/>
          <a:p>
            <a:r>
              <a:rPr lang="hr-HR" sz="1200"/>
              <a:t>     </a:t>
            </a:r>
            <a:r>
              <a:rPr lang="hr-HR" sz="1200" i="1"/>
              <a:t>Pripremila: </a:t>
            </a:r>
          </a:p>
          <a:p>
            <a:pPr algn="ctr"/>
            <a:r>
              <a:rPr lang="hr-HR" sz="1200"/>
              <a:t>Mimoza Pilkati</a:t>
            </a:r>
          </a:p>
          <a:p>
            <a:pPr algn="ctr"/>
            <a:r>
              <a:rPr lang="hr-HR" sz="1200"/>
              <a:t>Direktorica </a:t>
            </a:r>
          </a:p>
          <a:p>
            <a:pPr algn="ctr"/>
            <a:r>
              <a:rPr lang="hr-HR" sz="1000"/>
              <a:t>Odjela za poslovanje riznice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9"/>
          <p:cNvSpPr txBox="1">
            <a:spLocks noGrp="1"/>
          </p:cNvSpPr>
          <p:nvPr>
            <p:ph type="ctrTitle" idx="4294967295"/>
          </p:nvPr>
        </p:nvSpPr>
        <p:spPr>
          <a:xfrm>
            <a:off x="925725" y="592750"/>
            <a:ext cx="54210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1800"/>
              <a:t>Hvala na pažnji!</a:t>
            </a:r>
          </a:p>
        </p:txBody>
      </p:sp>
      <p:sp>
        <p:nvSpPr>
          <p:cNvPr id="497" name="Google Shape;497;p39"/>
          <p:cNvSpPr txBox="1">
            <a:spLocks noGrp="1"/>
          </p:cNvSpPr>
          <p:nvPr>
            <p:ph type="subTitle" idx="4294967295"/>
          </p:nvPr>
        </p:nvSpPr>
        <p:spPr>
          <a:xfrm>
            <a:off x="925725" y="1792372"/>
            <a:ext cx="5421000" cy="1588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sz="3600" b="1"/>
              <a:t>Pitanja?</a:t>
            </a:r>
          </a:p>
          <a:p>
            <a:pPr marL="0" lvl="0" indent="0" algn="l" rtl="0">
              <a:spcBef>
                <a:spcPts val="600"/>
              </a:spcBef>
              <a:spcAft>
                <a:spcPts val="0"/>
              </a:spcAft>
              <a:buClr>
                <a:schemeClr val="dk1"/>
              </a:buClr>
              <a:buSzPts val="1100"/>
              <a:buFont typeface="Arial"/>
              <a:buNone/>
            </a:pPr>
            <a:r>
              <a:rPr lang="hr-HR"/>
              <a:t>Obratite mi se na mimoza.peco@financa.gov.al</a:t>
            </a:r>
          </a:p>
        </p:txBody>
      </p:sp>
      <p:sp>
        <p:nvSpPr>
          <p:cNvPr id="498" name="Google Shape;498;p39"/>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lang="en"/>
          </a:p>
        </p:txBody>
      </p:sp>
      <p:pic>
        <p:nvPicPr>
          <p:cNvPr id="2" name="Picture 1"/>
          <p:cNvPicPr>
            <a:picLocks noChangeAspect="1"/>
          </p:cNvPicPr>
          <p:nvPr/>
        </p:nvPicPr>
        <p:blipFill>
          <a:blip r:embed="rId3"/>
          <a:stretch>
            <a:fillRect/>
          </a:stretch>
        </p:blipFill>
        <p:spPr>
          <a:xfrm>
            <a:off x="7295015" y="0"/>
            <a:ext cx="1855275" cy="1865086"/>
          </a:xfrm>
          <a:prstGeom prst="rect">
            <a:avLst/>
          </a:prstGeom>
        </p:spPr>
      </p:pic>
      <p:pic>
        <p:nvPicPr>
          <p:cNvPr id="3" name="Picture 2"/>
          <p:cNvPicPr>
            <a:picLocks noChangeAspect="1"/>
          </p:cNvPicPr>
          <p:nvPr/>
        </p:nvPicPr>
        <p:blipFill>
          <a:blip r:embed="rId4"/>
          <a:stretch>
            <a:fillRect/>
          </a:stretch>
        </p:blipFill>
        <p:spPr>
          <a:xfrm>
            <a:off x="8167104" y="1865086"/>
            <a:ext cx="976896" cy="914400"/>
          </a:xfrm>
          <a:prstGeom prst="rect">
            <a:avLst/>
          </a:prstGeom>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37871"/>
            <a:ext cx="907043" cy="56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txBox="1">
            <a:spLocks noGrp="1"/>
          </p:cNvSpPr>
          <p:nvPr>
            <p:ph type="title" idx="4294967295"/>
          </p:nvPr>
        </p:nvSpPr>
        <p:spPr>
          <a:xfrm>
            <a:off x="298150" y="192991"/>
            <a:ext cx="2758800" cy="8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r-HR" sz="2800" b="1"/>
              <a:t>Sadržaj</a:t>
            </a:r>
          </a:p>
        </p:txBody>
      </p:sp>
      <p:sp>
        <p:nvSpPr>
          <p:cNvPr id="266" name="Google Shape;266;p25"/>
          <p:cNvSpPr/>
          <p:nvPr/>
        </p:nvSpPr>
        <p:spPr>
          <a:xfrm>
            <a:off x="3759030" y="3738863"/>
            <a:ext cx="2718300" cy="749700"/>
          </a:xfrm>
          <a:prstGeom prst="homePlate">
            <a:avLst>
              <a:gd name="adj" fmla="val 35440"/>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267" name="Google Shape;267;p25"/>
          <p:cNvSpPr/>
          <p:nvPr/>
        </p:nvSpPr>
        <p:spPr>
          <a:xfrm>
            <a:off x="3759031" y="3003935"/>
            <a:ext cx="3488400" cy="749700"/>
          </a:xfrm>
          <a:prstGeom prst="homePlate">
            <a:avLst>
              <a:gd name="adj" fmla="val 35440"/>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268" name="Google Shape;268;p25"/>
          <p:cNvSpPr/>
          <p:nvPr/>
        </p:nvSpPr>
        <p:spPr>
          <a:xfrm>
            <a:off x="3759030" y="2258772"/>
            <a:ext cx="2227500" cy="749700"/>
          </a:xfrm>
          <a:prstGeom prst="homePlate">
            <a:avLst>
              <a:gd name="adj" fmla="val 35440"/>
            </a:avLst>
          </a:pr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269" name="Google Shape;269;p25"/>
          <p:cNvSpPr/>
          <p:nvPr/>
        </p:nvSpPr>
        <p:spPr>
          <a:xfrm>
            <a:off x="3759031" y="1508916"/>
            <a:ext cx="2554800" cy="749700"/>
          </a:xfrm>
          <a:prstGeom prst="homePlate">
            <a:avLst>
              <a:gd name="adj" fmla="val 35440"/>
            </a:avLst>
          </a:pr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1100"/>
              <a:buNone/>
            </a:pPr>
            <a:endParaRPr/>
          </a:p>
        </p:txBody>
      </p:sp>
      <p:sp>
        <p:nvSpPr>
          <p:cNvPr id="270" name="Google Shape;270;p25"/>
          <p:cNvSpPr/>
          <p:nvPr/>
        </p:nvSpPr>
        <p:spPr>
          <a:xfrm>
            <a:off x="2898297" y="1319186"/>
            <a:ext cx="882600" cy="954000"/>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1" name="Google Shape;271;p25"/>
          <p:cNvSpPr/>
          <p:nvPr/>
        </p:nvSpPr>
        <p:spPr>
          <a:xfrm>
            <a:off x="2892403" y="2131252"/>
            <a:ext cx="888600" cy="880200"/>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2" name="Google Shape;272;p25"/>
          <p:cNvSpPr/>
          <p:nvPr/>
        </p:nvSpPr>
        <p:spPr>
          <a:xfrm rot="10800000" flipH="1">
            <a:off x="2892221" y="3007612"/>
            <a:ext cx="888900" cy="876000"/>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3" name="Google Shape;273;p25"/>
          <p:cNvSpPr/>
          <p:nvPr/>
        </p:nvSpPr>
        <p:spPr>
          <a:xfrm rot="10800000" flipH="1">
            <a:off x="2894448" y="3752039"/>
            <a:ext cx="886500" cy="939600"/>
          </a:xfrm>
          <a:custGeom>
            <a:avLst/>
            <a:gdLst/>
            <a:ahLst/>
            <a:cxnLst/>
            <a:rect l="l" t="t" r="r" b="b"/>
            <a:pathLst>
              <a:path w="120000" h="120000" extrusionOk="0">
                <a:moveTo>
                  <a:pt x="277" y="0"/>
                </a:moveTo>
                <a:lnTo>
                  <a:pt x="120000" y="25882"/>
                </a:lnTo>
                <a:lnTo>
                  <a:pt x="120000" y="120000"/>
                </a:lnTo>
                <a:lnTo>
                  <a:pt x="0" y="105098"/>
                </a:lnTo>
                <a:cubicBezTo>
                  <a:pt x="184" y="70065"/>
                  <a:pt x="92" y="35032"/>
                  <a:pt x="277" y="0"/>
                </a:cubicBezTo>
                <a:close/>
              </a:path>
            </a:pathLst>
          </a:cu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4" name="Google Shape;274;p25"/>
          <p:cNvSpPr/>
          <p:nvPr/>
        </p:nvSpPr>
        <p:spPr>
          <a:xfrm rot="10800000">
            <a:off x="2022738" y="3754687"/>
            <a:ext cx="878100" cy="941700"/>
          </a:xfrm>
          <a:custGeom>
            <a:avLst/>
            <a:gdLst/>
            <a:ahLst/>
            <a:cxnLst/>
            <a:rect l="l" t="t" r="r" b="b"/>
            <a:pathLst>
              <a:path w="120000" h="120000" extrusionOk="0">
                <a:moveTo>
                  <a:pt x="33" y="0"/>
                </a:moveTo>
                <a:lnTo>
                  <a:pt x="120000" y="25565"/>
                </a:lnTo>
                <a:lnTo>
                  <a:pt x="120000" y="120000"/>
                </a:lnTo>
                <a:lnTo>
                  <a:pt x="313" y="105130"/>
                </a:lnTo>
                <a:cubicBezTo>
                  <a:pt x="499" y="70173"/>
                  <a:pt x="-152" y="34956"/>
                  <a:pt x="33" y="0"/>
                </a:cubicBezTo>
                <a:close/>
              </a:path>
            </a:pathLst>
          </a:cu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5" name="Google Shape;275;p25"/>
          <p:cNvSpPr/>
          <p:nvPr/>
        </p:nvSpPr>
        <p:spPr>
          <a:xfrm flipH="1">
            <a:off x="2018279" y="2133952"/>
            <a:ext cx="882900" cy="8760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chemeClr val="bg2">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6" name="Google Shape;276;p25"/>
          <p:cNvSpPr/>
          <p:nvPr/>
        </p:nvSpPr>
        <p:spPr>
          <a:xfrm flipH="1">
            <a:off x="2016085" y="1321233"/>
            <a:ext cx="886800" cy="9396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7" name="Google Shape;277;p25"/>
          <p:cNvSpPr/>
          <p:nvPr/>
        </p:nvSpPr>
        <p:spPr>
          <a:xfrm rot="10800000">
            <a:off x="2021437" y="3010119"/>
            <a:ext cx="877500" cy="872100"/>
          </a:xfrm>
          <a:custGeom>
            <a:avLst/>
            <a:gdLst/>
            <a:ahLst/>
            <a:cxnLst/>
            <a:rect l="l" t="t" r="r" b="b"/>
            <a:pathLst>
              <a:path w="120000" h="120000" extrusionOk="0">
                <a:moveTo>
                  <a:pt x="120000" y="120000"/>
                </a:moveTo>
                <a:lnTo>
                  <a:pt x="54" y="120000"/>
                </a:lnTo>
                <a:cubicBezTo>
                  <a:pt x="240" y="79812"/>
                  <a:pt x="-132" y="40187"/>
                  <a:pt x="53" y="0"/>
                </a:cubicBezTo>
                <a:lnTo>
                  <a:pt x="120000" y="16766"/>
                </a:lnTo>
                <a:close/>
              </a:path>
            </a:pathLst>
          </a:cu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8" name="Google Shape;278;p25"/>
          <p:cNvSpPr/>
          <p:nvPr/>
        </p:nvSpPr>
        <p:spPr>
          <a:xfrm>
            <a:off x="1985550" y="1420346"/>
            <a:ext cx="477600" cy="329040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79" name="Google Shape;279;p25"/>
          <p:cNvSpPr txBox="1"/>
          <p:nvPr/>
        </p:nvSpPr>
        <p:spPr>
          <a:xfrm>
            <a:off x="3878923" y="1660996"/>
            <a:ext cx="596700" cy="4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400" b="1" i="0" u="none" strike="noStrike" cap="none">
                <a:solidFill>
                  <a:srgbClr val="FFFFFF"/>
                </a:solidFill>
                <a:latin typeface="Nixie One"/>
                <a:ea typeface="Nixie One"/>
                <a:cs typeface="Nixie One"/>
                <a:sym typeface="Nixie One"/>
              </a:rPr>
              <a:t>1.</a:t>
            </a:r>
          </a:p>
        </p:txBody>
      </p:sp>
      <p:cxnSp>
        <p:nvCxnSpPr>
          <p:cNvPr id="280" name="Google Shape;280;p25"/>
          <p:cNvCxnSpPr/>
          <p:nvPr/>
        </p:nvCxnSpPr>
        <p:spPr>
          <a:xfrm>
            <a:off x="4475989" y="1682588"/>
            <a:ext cx="0" cy="393000"/>
          </a:xfrm>
          <a:prstGeom prst="straightConnector1">
            <a:avLst/>
          </a:prstGeom>
          <a:noFill/>
          <a:ln w="9525" cap="rnd" cmpd="sng">
            <a:solidFill>
              <a:srgbClr val="FFFFFF"/>
            </a:solidFill>
            <a:prstDash val="solid"/>
            <a:round/>
            <a:headEnd type="none" w="sm" len="sm"/>
            <a:tailEnd type="none" w="sm" len="sm"/>
          </a:ln>
        </p:spPr>
      </p:cxnSp>
      <p:sp>
        <p:nvSpPr>
          <p:cNvPr id="282" name="Google Shape;282;p25"/>
          <p:cNvSpPr txBox="1"/>
          <p:nvPr/>
        </p:nvSpPr>
        <p:spPr>
          <a:xfrm>
            <a:off x="3878949" y="2398771"/>
            <a:ext cx="596700" cy="4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400" b="1" i="0" u="none" strike="noStrike" cap="none">
                <a:solidFill>
                  <a:srgbClr val="FFFFFF"/>
                </a:solidFill>
                <a:latin typeface="Nixie One"/>
                <a:ea typeface="Nixie One"/>
                <a:cs typeface="Nixie One"/>
                <a:sym typeface="Nixie One"/>
              </a:rPr>
              <a:t>2.</a:t>
            </a:r>
          </a:p>
        </p:txBody>
      </p:sp>
      <p:cxnSp>
        <p:nvCxnSpPr>
          <p:cNvPr id="283" name="Google Shape;283;p25"/>
          <p:cNvCxnSpPr/>
          <p:nvPr/>
        </p:nvCxnSpPr>
        <p:spPr>
          <a:xfrm>
            <a:off x="4475988" y="2420358"/>
            <a:ext cx="0" cy="393000"/>
          </a:xfrm>
          <a:prstGeom prst="straightConnector1">
            <a:avLst/>
          </a:prstGeom>
          <a:noFill/>
          <a:ln w="9525" cap="rnd" cmpd="sng">
            <a:solidFill>
              <a:srgbClr val="FFFFFF"/>
            </a:solidFill>
            <a:prstDash val="solid"/>
            <a:round/>
            <a:headEnd type="none" w="sm" len="sm"/>
            <a:tailEnd type="none" w="sm" len="sm"/>
          </a:ln>
        </p:spPr>
      </p:cxnSp>
      <p:sp>
        <p:nvSpPr>
          <p:cNvPr id="285" name="Google Shape;285;p25"/>
          <p:cNvSpPr txBox="1"/>
          <p:nvPr/>
        </p:nvSpPr>
        <p:spPr>
          <a:xfrm>
            <a:off x="3878948" y="3157796"/>
            <a:ext cx="596700" cy="4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400" b="1" i="0" u="none" strike="noStrike" cap="none">
                <a:solidFill>
                  <a:srgbClr val="FFFFFF"/>
                </a:solidFill>
                <a:latin typeface="Nixie One"/>
                <a:ea typeface="Nixie One"/>
                <a:cs typeface="Nixie One"/>
                <a:sym typeface="Nixie One"/>
              </a:rPr>
              <a:t>3.</a:t>
            </a:r>
          </a:p>
        </p:txBody>
      </p:sp>
      <p:cxnSp>
        <p:nvCxnSpPr>
          <p:cNvPr id="286" name="Google Shape;286;p25"/>
          <p:cNvCxnSpPr/>
          <p:nvPr/>
        </p:nvCxnSpPr>
        <p:spPr>
          <a:xfrm>
            <a:off x="4475988" y="3179384"/>
            <a:ext cx="0" cy="393000"/>
          </a:xfrm>
          <a:prstGeom prst="straightConnector1">
            <a:avLst/>
          </a:prstGeom>
          <a:noFill/>
          <a:ln w="9525" cap="rnd" cmpd="sng">
            <a:solidFill>
              <a:srgbClr val="FFFFFF"/>
            </a:solidFill>
            <a:prstDash val="solid"/>
            <a:round/>
            <a:headEnd type="none" w="sm" len="sm"/>
            <a:tailEnd type="none" w="sm" len="sm"/>
          </a:ln>
        </p:spPr>
      </p:cxnSp>
      <p:sp>
        <p:nvSpPr>
          <p:cNvPr id="288" name="Google Shape;288;p25"/>
          <p:cNvSpPr txBox="1"/>
          <p:nvPr/>
        </p:nvSpPr>
        <p:spPr>
          <a:xfrm>
            <a:off x="3878949" y="3888396"/>
            <a:ext cx="596700" cy="44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r-HR" sz="2400" b="1" i="0" u="none" strike="noStrike" cap="none">
                <a:solidFill>
                  <a:srgbClr val="FFFFFF"/>
                </a:solidFill>
                <a:latin typeface="Nixie One"/>
                <a:ea typeface="Nixie One"/>
                <a:cs typeface="Nixie One"/>
                <a:sym typeface="Nixie One"/>
              </a:rPr>
              <a:t>4.</a:t>
            </a:r>
          </a:p>
        </p:txBody>
      </p:sp>
      <p:cxnSp>
        <p:nvCxnSpPr>
          <p:cNvPr id="289" name="Google Shape;289;p25"/>
          <p:cNvCxnSpPr/>
          <p:nvPr/>
        </p:nvCxnSpPr>
        <p:spPr>
          <a:xfrm>
            <a:off x="4475986" y="3909976"/>
            <a:ext cx="0" cy="393000"/>
          </a:xfrm>
          <a:prstGeom prst="straightConnector1">
            <a:avLst/>
          </a:prstGeom>
          <a:noFill/>
          <a:ln w="9525" cap="rnd" cmpd="sng">
            <a:solidFill>
              <a:srgbClr val="FFFFFF"/>
            </a:solidFill>
            <a:prstDash val="solid"/>
            <a:round/>
            <a:headEnd type="none" w="sm" len="sm"/>
            <a:tailEnd type="none" w="sm" len="sm"/>
          </a:ln>
        </p:spPr>
      </p:cxnSp>
      <p:sp>
        <p:nvSpPr>
          <p:cNvPr id="291" name="Google Shape;291;p25"/>
          <p:cNvSpPr/>
          <p:nvPr/>
        </p:nvSpPr>
        <p:spPr>
          <a:xfrm flipH="1">
            <a:off x="3787126" y="1509779"/>
            <a:ext cx="91800" cy="297870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292" name="Google Shape;292;p25"/>
          <p:cNvSpPr txBox="1"/>
          <p:nvPr/>
        </p:nvSpPr>
        <p:spPr>
          <a:xfrm>
            <a:off x="5433000" y="4508645"/>
            <a:ext cx="3711000" cy="516300"/>
          </a:xfrm>
          <a:prstGeom prst="rect">
            <a:avLst/>
          </a:prstGeom>
          <a:noFill/>
          <a:ln>
            <a:noFill/>
          </a:ln>
        </p:spPr>
        <p:txBody>
          <a:bodyPr spcFirstLastPara="1" wrap="square" lIns="91425" tIns="91425" rIns="91425" bIns="91425" anchor="ctr" anchorCtr="0">
            <a:noAutofit/>
          </a:bodyPr>
          <a:lstStyle/>
          <a:p>
            <a:pPr marL="0" lvl="0" indent="0" algn="r" rtl="0">
              <a:spcBef>
                <a:spcPts val="600"/>
              </a:spcBef>
              <a:spcAft>
                <a:spcPts val="0"/>
              </a:spcAft>
              <a:buNone/>
            </a:pPr>
            <a:endParaRPr sz="1200" b="1" dirty="0">
              <a:solidFill>
                <a:srgbClr val="18637B"/>
              </a:solidFill>
              <a:latin typeface="Nixie One"/>
              <a:ea typeface="Nixie One"/>
              <a:cs typeface="Nixie One"/>
              <a:sym typeface="Nixie One"/>
            </a:endParaRPr>
          </a:p>
        </p:txBody>
      </p:sp>
      <p:sp>
        <p:nvSpPr>
          <p:cNvPr id="293" name="Google Shape;293;p25"/>
          <p:cNvSpPr/>
          <p:nvPr/>
        </p:nvSpPr>
        <p:spPr>
          <a:xfrm>
            <a:off x="3188124" y="1646372"/>
            <a:ext cx="327815" cy="286064"/>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25"/>
          <p:cNvGrpSpPr/>
          <p:nvPr/>
        </p:nvGrpSpPr>
        <p:grpSpPr>
          <a:xfrm>
            <a:off x="3185080" y="2471070"/>
            <a:ext cx="333902" cy="333902"/>
            <a:chOff x="5941025" y="3634400"/>
            <a:chExt cx="467650" cy="467650"/>
          </a:xfrm>
        </p:grpSpPr>
        <p:sp>
          <p:nvSpPr>
            <p:cNvPr id="295" name="Google Shape;295;p25"/>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5"/>
          <p:cNvGrpSpPr/>
          <p:nvPr/>
        </p:nvGrpSpPr>
        <p:grpSpPr>
          <a:xfrm>
            <a:off x="3167257" y="3251163"/>
            <a:ext cx="369549" cy="274765"/>
            <a:chOff x="5247525" y="3007275"/>
            <a:chExt cx="517575" cy="384825"/>
          </a:xfrm>
        </p:grpSpPr>
        <p:sp>
          <p:nvSpPr>
            <p:cNvPr id="302" name="Google Shape;302;p25"/>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5"/>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25"/>
          <p:cNvGrpSpPr/>
          <p:nvPr/>
        </p:nvGrpSpPr>
        <p:grpSpPr>
          <a:xfrm>
            <a:off x="3199432" y="4053762"/>
            <a:ext cx="305199" cy="319997"/>
            <a:chOff x="5961125" y="1623900"/>
            <a:chExt cx="427450" cy="448175"/>
          </a:xfrm>
        </p:grpSpPr>
        <p:sp>
          <p:nvSpPr>
            <p:cNvPr id="305" name="Google Shape;305;p25"/>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5"/>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5"/>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5"/>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5"/>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2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lang="en"/>
          </a:p>
        </p:txBody>
      </p:sp>
      <p:pic>
        <p:nvPicPr>
          <p:cNvPr id="3" name="Picture 2"/>
          <p:cNvPicPr>
            <a:picLocks noChangeAspect="1"/>
          </p:cNvPicPr>
          <p:nvPr/>
        </p:nvPicPr>
        <p:blipFill>
          <a:blip r:embed="rId3"/>
          <a:stretch>
            <a:fillRect/>
          </a:stretch>
        </p:blipFill>
        <p:spPr>
          <a:xfrm>
            <a:off x="965623" y="776713"/>
            <a:ext cx="6736443" cy="4202654"/>
          </a:xfrm>
          <a:prstGeom prst="rect">
            <a:avLst/>
          </a:prstGeom>
        </p:spPr>
      </p:pic>
      <p:pic>
        <p:nvPicPr>
          <p:cNvPr id="2" name="Picture 1"/>
          <p:cNvPicPr>
            <a:picLocks noChangeAspect="1"/>
          </p:cNvPicPr>
          <p:nvPr/>
        </p:nvPicPr>
        <p:blipFill>
          <a:blip r:embed="rId4"/>
          <a:stretch>
            <a:fillRect/>
          </a:stretch>
        </p:blipFill>
        <p:spPr>
          <a:xfrm>
            <a:off x="6477330" y="176806"/>
            <a:ext cx="2666670" cy="2573118"/>
          </a:xfrm>
          <a:prstGeom prst="rect">
            <a:avLst/>
          </a:prstGeom>
        </p:spPr>
      </p:pic>
      <p:sp>
        <p:nvSpPr>
          <p:cNvPr id="52" name="Google Shape;287;p25"/>
          <p:cNvSpPr txBox="1"/>
          <p:nvPr/>
        </p:nvSpPr>
        <p:spPr>
          <a:xfrm>
            <a:off x="4216044" y="1269233"/>
            <a:ext cx="2245268" cy="574200"/>
          </a:xfrm>
          <a:prstGeom prst="rect">
            <a:avLst/>
          </a:prstGeom>
          <a:noFill/>
          <a:ln>
            <a:noFill/>
          </a:ln>
        </p:spPr>
        <p:txBody>
          <a:bodyPr spcFirstLastPara="1" wrap="square" lIns="91425" tIns="45700" rIns="91425" bIns="45700" anchor="ctr" anchorCtr="0">
            <a:noAutofit/>
          </a:bodyPr>
          <a:lstStyle/>
          <a:p>
            <a:pPr marL="0" marR="0" lvl="0" indent="0" algn="l" rtl="0">
              <a:lnSpc>
                <a:spcPct val="83333"/>
              </a:lnSpc>
              <a:spcBef>
                <a:spcPts val="0"/>
              </a:spcBef>
              <a:spcAft>
                <a:spcPts val="0"/>
              </a:spcAft>
              <a:buNone/>
            </a:pPr>
            <a:r>
              <a:rPr lang="hr-HR" sz="1600" b="1" i="0" u="none" strike="noStrike" cap="none">
                <a:solidFill>
                  <a:srgbClr val="FFFFFF"/>
                </a:solidFill>
                <a:latin typeface="Nixie One"/>
                <a:ea typeface="Nixie One"/>
                <a:cs typeface="Nixie One"/>
                <a:sym typeface="Nixie One"/>
              </a:rPr>
              <a:t>Albanski sustav riznice</a:t>
            </a:r>
          </a:p>
        </p:txBody>
      </p:sp>
      <p:sp>
        <p:nvSpPr>
          <p:cNvPr id="53" name="Google Shape;281;p25"/>
          <p:cNvSpPr txBox="1"/>
          <p:nvPr/>
        </p:nvSpPr>
        <p:spPr>
          <a:xfrm>
            <a:off x="4236879" y="2216158"/>
            <a:ext cx="1749650" cy="445500"/>
          </a:xfrm>
          <a:prstGeom prst="rect">
            <a:avLst/>
          </a:prstGeom>
          <a:noFill/>
          <a:ln>
            <a:noFill/>
          </a:ln>
        </p:spPr>
        <p:txBody>
          <a:bodyPr spcFirstLastPara="1" wrap="square" lIns="91425" tIns="45700" rIns="91425" bIns="45700" anchor="ctr" anchorCtr="0">
            <a:noAutofit/>
          </a:bodyPr>
          <a:lstStyle/>
          <a:p>
            <a:pPr marL="0" marR="0" lvl="0" indent="0" algn="l" rtl="0">
              <a:lnSpc>
                <a:spcPct val="83333"/>
              </a:lnSpc>
              <a:spcBef>
                <a:spcPts val="0"/>
              </a:spcBef>
              <a:spcAft>
                <a:spcPts val="0"/>
              </a:spcAft>
              <a:buNone/>
            </a:pPr>
            <a:r>
              <a:rPr lang="hr-HR" b="1" i="0" u="none" strike="noStrike" cap="none">
                <a:solidFill>
                  <a:srgbClr val="FFFFFF"/>
                </a:solidFill>
                <a:latin typeface="Nixie One"/>
                <a:ea typeface="Nixie One"/>
                <a:cs typeface="Nixie One"/>
                <a:sym typeface="Nixie One"/>
              </a:rPr>
              <a:t>Središnje kontrole alokacija proračunskih jedinica</a:t>
            </a:r>
          </a:p>
        </p:txBody>
      </p:sp>
      <p:sp>
        <p:nvSpPr>
          <p:cNvPr id="54" name="Google Shape;284;p25"/>
          <p:cNvSpPr txBox="1"/>
          <p:nvPr/>
        </p:nvSpPr>
        <p:spPr>
          <a:xfrm>
            <a:off x="4262536" y="3092376"/>
            <a:ext cx="2865397" cy="460500"/>
          </a:xfrm>
          <a:prstGeom prst="rect">
            <a:avLst/>
          </a:prstGeom>
          <a:noFill/>
          <a:ln>
            <a:noFill/>
          </a:ln>
        </p:spPr>
        <p:txBody>
          <a:bodyPr spcFirstLastPara="1" wrap="square" lIns="91425" tIns="45700" rIns="91425" bIns="45700" anchor="ctr" anchorCtr="0">
            <a:noAutofit/>
          </a:bodyPr>
          <a:lstStyle/>
          <a:p>
            <a:pPr marL="0" marR="0" lvl="0" indent="0" algn="l" rtl="0">
              <a:lnSpc>
                <a:spcPct val="83333"/>
              </a:lnSpc>
              <a:spcBef>
                <a:spcPts val="0"/>
              </a:spcBef>
              <a:spcAft>
                <a:spcPts val="0"/>
              </a:spcAft>
              <a:buNone/>
            </a:pPr>
            <a:r>
              <a:rPr lang="hr-HR" sz="1600" b="1" i="0" u="none" strike="noStrike" cap="none">
                <a:solidFill>
                  <a:srgbClr val="FFFFFF"/>
                </a:solidFill>
                <a:latin typeface="Nixie One"/>
                <a:ea typeface="Nixie One"/>
                <a:cs typeface="Nixie One"/>
                <a:sym typeface="Nixie One"/>
              </a:rPr>
              <a:t>Kontrole koje se primjenjuju tijekom procesa plaćanja</a:t>
            </a:r>
          </a:p>
        </p:txBody>
      </p:sp>
      <p:sp>
        <p:nvSpPr>
          <p:cNvPr id="55" name="Google Shape;290;p25"/>
          <p:cNvSpPr txBox="1"/>
          <p:nvPr/>
        </p:nvSpPr>
        <p:spPr>
          <a:xfrm>
            <a:off x="4270876" y="3920303"/>
            <a:ext cx="2304736" cy="574200"/>
          </a:xfrm>
          <a:prstGeom prst="rect">
            <a:avLst/>
          </a:prstGeom>
          <a:noFill/>
          <a:ln>
            <a:noFill/>
          </a:ln>
        </p:spPr>
        <p:txBody>
          <a:bodyPr spcFirstLastPara="1" wrap="square" lIns="91425" tIns="45700" rIns="91425" bIns="45700" anchor="ctr" anchorCtr="0">
            <a:noAutofit/>
          </a:bodyPr>
          <a:lstStyle/>
          <a:p>
            <a:pPr marL="0" marR="0" lvl="0" indent="0" algn="l" rtl="0">
              <a:lnSpc>
                <a:spcPct val="83333"/>
              </a:lnSpc>
              <a:spcBef>
                <a:spcPts val="0"/>
              </a:spcBef>
              <a:spcAft>
                <a:spcPts val="0"/>
              </a:spcAft>
              <a:buNone/>
            </a:pPr>
            <a:r>
              <a:rPr lang="hr-HR" sz="1600" b="1" i="0" u="none" strike="noStrike" cap="none">
                <a:solidFill>
                  <a:srgbClr val="FFFFFF"/>
                </a:solidFill>
                <a:latin typeface="Nixie One"/>
                <a:ea typeface="Nixie One"/>
                <a:cs typeface="Nixie One"/>
                <a:sym typeface="Nixie One"/>
              </a:rPr>
              <a:t>Inicijative za reviziju pristupa</a:t>
            </a:r>
          </a:p>
        </p:txBody>
      </p:sp>
      <p:pic>
        <p:nvPicPr>
          <p:cNvPr id="56" name="Picture 55"/>
          <p:cNvPicPr/>
          <p:nvPr/>
        </p:nvPicPr>
        <p:blipFill>
          <a:blip r:embed="rId5">
            <a:extLst>
              <a:ext uri="{28A0092B-C50C-407E-A947-70E740481C1C}">
                <a14:useLocalDpi xmlns:a14="http://schemas.microsoft.com/office/drawing/2010/main" val="0"/>
              </a:ext>
            </a:extLst>
          </a:blip>
          <a:srcRect/>
          <a:stretch>
            <a:fillRect/>
          </a:stretch>
        </p:blipFill>
        <p:spPr bwMode="auto">
          <a:xfrm>
            <a:off x="1678967" y="1001661"/>
            <a:ext cx="551857" cy="827139"/>
          </a:xfrm>
          <a:prstGeom prst="rect">
            <a:avLst/>
          </a:prstGeom>
          <a:noFill/>
          <a:ln>
            <a:noFill/>
          </a:ln>
        </p:spPr>
      </p:pic>
      <p:pic>
        <p:nvPicPr>
          <p:cNvPr id="5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759" y="2965076"/>
            <a:ext cx="461270" cy="7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9553" y="2003611"/>
            <a:ext cx="484094" cy="84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0126" y="3973606"/>
            <a:ext cx="524204" cy="77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2384" y="4000471"/>
            <a:ext cx="192077" cy="20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10"/>
          <a:srcRect t="1500"/>
          <a:stretch>
            <a:fillRect/>
          </a:stretch>
        </p:blipFill>
        <p:spPr bwMode="auto">
          <a:xfrm>
            <a:off x="2265829" y="2008889"/>
            <a:ext cx="1006448" cy="788099"/>
          </a:xfrm>
          <a:prstGeom prst="rect">
            <a:avLst/>
          </a:prstGeom>
          <a:noFill/>
          <a:ln w="9525">
            <a:noFill/>
            <a:miter lim="800000"/>
            <a:headEnd/>
            <a:tailEnd/>
          </a:ln>
        </p:spPr>
      </p:pic>
      <p:pic>
        <p:nvPicPr>
          <p:cNvPr id="1029" name="Picture 5"/>
          <p:cNvPicPr>
            <a:picLocks noChangeAspect="1" noChangeArrowheads="1"/>
          </p:cNvPicPr>
          <p:nvPr/>
        </p:nvPicPr>
        <p:blipFill>
          <a:blip r:embed="rId11"/>
          <a:srcRect/>
          <a:stretch>
            <a:fillRect/>
          </a:stretch>
        </p:blipFill>
        <p:spPr bwMode="auto">
          <a:xfrm>
            <a:off x="2259106" y="2944906"/>
            <a:ext cx="1001806" cy="820270"/>
          </a:xfrm>
          <a:prstGeom prst="rect">
            <a:avLst/>
          </a:prstGeom>
          <a:noFill/>
          <a:ln w="9525">
            <a:noFill/>
            <a:miter lim="800000"/>
            <a:headEnd/>
            <a:tailEnd/>
          </a:ln>
        </p:spPr>
      </p:pic>
      <p:pic>
        <p:nvPicPr>
          <p:cNvPr id="61" name="Picture 15"/>
          <p:cNvPicPr>
            <a:picLocks noChangeAspect="1" noChangeArrowheads="1"/>
          </p:cNvPicPr>
          <p:nvPr/>
        </p:nvPicPr>
        <p:blipFill>
          <a:blip r:embed="rId12"/>
          <a:srcRect t="31509"/>
          <a:stretch>
            <a:fillRect/>
          </a:stretch>
        </p:blipFill>
        <p:spPr bwMode="auto">
          <a:xfrm>
            <a:off x="2339789" y="1091300"/>
            <a:ext cx="806823" cy="715856"/>
          </a:xfrm>
          <a:prstGeom prst="rect">
            <a:avLst/>
          </a:prstGeom>
          <a:noFill/>
          <a:ln w="9525">
            <a:noFill/>
            <a:miter lim="800000"/>
            <a:headEnd/>
            <a:tailEnd/>
          </a:ln>
        </p:spPr>
      </p:pic>
      <p:pic>
        <p:nvPicPr>
          <p:cNvPr id="62" name="Picture 61"/>
          <p:cNvPicPr>
            <a:picLocks noChangeAspect="1"/>
          </p:cNvPicPr>
          <p:nvPr/>
        </p:nvPicPr>
        <p:blipFill>
          <a:blip r:embed="rId13"/>
          <a:stretch>
            <a:fillRect/>
          </a:stretch>
        </p:blipFill>
        <p:spPr>
          <a:xfrm>
            <a:off x="7387772" y="3952875"/>
            <a:ext cx="1756228" cy="1190625"/>
          </a:xfrm>
          <a:prstGeom prst="rect">
            <a:avLst/>
          </a:prstGeom>
        </p:spPr>
      </p:pic>
    </p:spTree>
    <p:extLst>
      <p:ext uri="{BB962C8B-B14F-4D97-AF65-F5344CB8AC3E}">
        <p14:creationId xmlns:p14="http://schemas.microsoft.com/office/powerpoint/2010/main" val="299579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a:t>
            </a:fld>
            <a:endParaRPr lang="en" smtClean="0"/>
          </a:p>
        </p:txBody>
      </p:sp>
      <p:pic>
        <p:nvPicPr>
          <p:cNvPr id="5122" name="Picture 2"/>
          <p:cNvPicPr>
            <a:picLocks noChangeAspect="1" noChangeArrowheads="1"/>
          </p:cNvPicPr>
          <p:nvPr/>
        </p:nvPicPr>
        <p:blipFill>
          <a:blip r:embed="rId2"/>
          <a:srcRect/>
          <a:stretch>
            <a:fillRect/>
          </a:stretch>
        </p:blipFill>
        <p:spPr bwMode="auto">
          <a:xfrm>
            <a:off x="0" y="395021"/>
            <a:ext cx="9144000" cy="4748479"/>
          </a:xfrm>
          <a:prstGeom prst="rect">
            <a:avLst/>
          </a:prstGeom>
          <a:noFill/>
          <a:ln w="9525">
            <a:noFill/>
            <a:miter lim="800000"/>
            <a:headEnd/>
            <a:tailEnd/>
          </a:ln>
          <a:scene3d>
            <a:camera prst="orthographicFront"/>
            <a:lightRig rig="threePt" dir="t"/>
          </a:scene3d>
          <a:sp3d extrusionH="76200" contourW="12700">
            <a:bevelT prst="angle"/>
            <a:bevelB prst="angle"/>
            <a:extrusionClr>
              <a:schemeClr val="accent6">
                <a:lumMod val="60000"/>
                <a:lumOff val="40000"/>
              </a:schemeClr>
            </a:extrusionClr>
            <a:contourClr>
              <a:schemeClr val="accent2"/>
            </a:contourClr>
          </a:sp3d>
        </p:spPr>
      </p:pic>
      <p:sp>
        <p:nvSpPr>
          <p:cNvPr id="4" name="TextBox 3"/>
          <p:cNvSpPr txBox="1"/>
          <p:nvPr/>
        </p:nvSpPr>
        <p:spPr>
          <a:xfrm>
            <a:off x="0" y="0"/>
            <a:ext cx="9144000" cy="307777"/>
          </a:xfrm>
          <a:prstGeom prst="rect">
            <a:avLst/>
          </a:prstGeom>
          <a:blipFill>
            <a:blip r:embed="rId3"/>
            <a:tile tx="0" ty="0" sx="100000" sy="100000" flip="none" algn="tl"/>
          </a:blipFill>
          <a:scene3d>
            <a:camera prst="orthographicFront"/>
            <a:lightRig rig="sunset" dir="tl"/>
          </a:scene3d>
          <a:sp3d extrusionH="76200" contourW="12700" prstMaterial="flat">
            <a:bevelT prst="angle"/>
            <a:bevelB prst="angle"/>
            <a:extrusionClr>
              <a:schemeClr val="bg2">
                <a:lumMod val="20000"/>
                <a:lumOff val="80000"/>
              </a:schemeClr>
            </a:extrusionClr>
            <a:contourClr>
              <a:schemeClr val="tx1">
                <a:lumMod val="50000"/>
                <a:lumOff val="50000"/>
              </a:schemeClr>
            </a:contourClr>
          </a:sp3d>
        </p:spPr>
        <p:txBody>
          <a:bodyPr wrap="square" rtlCol="0">
            <a:spAutoFit/>
            <a:sp3d extrusionH="25400" contourW="8890">
              <a:bevelT w="38100" h="31750"/>
              <a:contourClr>
                <a:schemeClr val="accent2">
                  <a:shade val="75000"/>
                </a:schemeClr>
              </a:contourClr>
            </a:sp3d>
          </a:bodyPr>
          <a:lstStyle/>
          <a:p>
            <a:pPr algn="ctr"/>
            <a:r>
              <a:rPr lang="hr-H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hr-HR" sz="1200" b="1" dirty="0">
                <a:ln w="11430"/>
                <a:solidFill>
                  <a:srgbClr val="C00000"/>
                </a:solidFill>
                <a:effectLst>
                  <a:outerShdw blurRad="50800" dist="39000" dir="5460000" algn="tl">
                    <a:srgbClr val="000000">
                      <a:alpha val="38000"/>
                    </a:srgbClr>
                  </a:outerShdw>
                </a:effectLst>
              </a:rPr>
              <a:t>AGFIS</a:t>
            </a:r>
            <a:r>
              <a:rPr lang="hr-H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moduli informacijskog sustava financija albanske vlade (</a:t>
            </a:r>
            <a:r>
              <a:rPr lang="hr-HR" sz="1200" b="1" i="1" dirty="0" err="1">
                <a:ln w="11430"/>
                <a:solidFill>
                  <a:srgbClr val="C00000"/>
                </a:solidFill>
                <a:effectLst>
                  <a:outerShdw blurRad="50800" dist="39000" dir="5460000" algn="tl">
                    <a:srgbClr val="000000">
                      <a:alpha val="38000"/>
                    </a:srgbClr>
                  </a:outerShdw>
                </a:effectLst>
              </a:rPr>
              <a:t>A</a:t>
            </a:r>
            <a:r>
              <a:rPr lang="hr-HR" sz="1200" b="1"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lbanian</a:t>
            </a:r>
            <a:r>
              <a:rPr lang="hr-HR" sz="1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hr-HR" sz="1200" b="1" i="1" dirty="0" err="1">
                <a:ln w="11430"/>
                <a:solidFill>
                  <a:srgbClr val="C00000"/>
                </a:solidFill>
                <a:effectLst>
                  <a:outerShdw blurRad="50800" dist="39000" dir="5460000" algn="tl">
                    <a:srgbClr val="000000">
                      <a:alpha val="38000"/>
                    </a:srgbClr>
                  </a:outerShdw>
                </a:effectLst>
              </a:rPr>
              <a:t>G</a:t>
            </a:r>
            <a:r>
              <a:rPr lang="hr-HR" sz="1200" b="1"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overnment</a:t>
            </a:r>
            <a:r>
              <a:rPr lang="hr-HR" sz="1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hr-HR" sz="1200" b="1" i="1" dirty="0">
                <a:ln w="11430"/>
                <a:solidFill>
                  <a:srgbClr val="C00000"/>
                </a:solidFill>
                <a:effectLst>
                  <a:outerShdw blurRad="50800" dist="39000" dir="5460000" algn="tl">
                    <a:srgbClr val="000000">
                      <a:alpha val="38000"/>
                    </a:srgbClr>
                  </a:outerShdw>
                </a:effectLst>
              </a:rPr>
              <a:t>F</a:t>
            </a:r>
            <a:r>
              <a:rPr lang="hr-HR" sz="1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inancial </a:t>
            </a:r>
            <a:r>
              <a:rPr lang="hr-HR" sz="1200" b="1" i="1" dirty="0" err="1">
                <a:ln w="11430"/>
                <a:solidFill>
                  <a:srgbClr val="C00000"/>
                </a:solidFill>
                <a:effectLst>
                  <a:outerShdw blurRad="50800" dist="39000" dir="5460000" algn="tl">
                    <a:srgbClr val="000000">
                      <a:alpha val="38000"/>
                    </a:srgbClr>
                  </a:outerShdw>
                </a:effectLst>
              </a:rPr>
              <a:t>I</a:t>
            </a:r>
            <a:r>
              <a:rPr lang="hr-HR" sz="1200" b="1"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nformation</a:t>
            </a:r>
            <a:r>
              <a:rPr lang="hr-HR" sz="1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hr-HR" sz="1200" b="1" i="1" dirty="0" err="1">
                <a:ln w="11430"/>
                <a:solidFill>
                  <a:srgbClr val="C00000"/>
                </a:solidFill>
                <a:effectLst>
                  <a:outerShdw blurRad="50800" dist="39000" dir="5460000" algn="tl">
                    <a:srgbClr val="000000">
                      <a:alpha val="38000"/>
                    </a:srgbClr>
                  </a:outerShdw>
                </a:effectLst>
              </a:rPr>
              <a:t>S</a:t>
            </a:r>
            <a:r>
              <a:rPr lang="hr-HR" sz="1200" b="1"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ystem</a:t>
            </a:r>
            <a:r>
              <a:rPr lang="hr-HR" sz="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5" name="TextBox 4"/>
          <p:cNvSpPr txBox="1"/>
          <p:nvPr/>
        </p:nvSpPr>
        <p:spPr>
          <a:xfrm>
            <a:off x="2128723" y="1097281"/>
            <a:ext cx="855879" cy="246221"/>
          </a:xfrm>
          <a:prstGeom prst="rect">
            <a:avLst/>
          </a:prstGeom>
          <a:noFill/>
        </p:spPr>
        <p:txBody>
          <a:bodyPr wrap="square" rtlCol="0">
            <a:spAutoFit/>
          </a:bodyPr>
          <a:lstStyle/>
          <a:p>
            <a:r>
              <a:rPr lang="hr-HR" sz="1000" b="1">
                <a:latin typeface="Aharoni" pitchFamily="2" charset="-79"/>
                <a:cs typeface="Aharoni" pitchFamily="2" charset="-79"/>
              </a:rPr>
              <a:t>Kupnja</a:t>
            </a:r>
          </a:p>
        </p:txBody>
      </p:sp>
      <p:sp>
        <p:nvSpPr>
          <p:cNvPr id="8" name="TextBox 7"/>
          <p:cNvSpPr txBox="1"/>
          <p:nvPr/>
        </p:nvSpPr>
        <p:spPr>
          <a:xfrm>
            <a:off x="2098243" y="2171396"/>
            <a:ext cx="855879" cy="246221"/>
          </a:xfrm>
          <a:prstGeom prst="rect">
            <a:avLst/>
          </a:prstGeom>
          <a:noFill/>
        </p:spPr>
        <p:txBody>
          <a:bodyPr wrap="square" rtlCol="0">
            <a:spAutoFit/>
          </a:bodyPr>
          <a:lstStyle/>
          <a:p>
            <a:r>
              <a:rPr lang="hr-HR" sz="1000" b="1">
                <a:latin typeface="Aharoni" pitchFamily="2" charset="-79"/>
                <a:cs typeface="Aharoni" pitchFamily="2" charset="-79"/>
              </a:rPr>
              <a:t>Obveze</a:t>
            </a:r>
          </a:p>
        </p:txBody>
      </p:sp>
      <p:sp>
        <p:nvSpPr>
          <p:cNvPr id="9" name="TextBox 8"/>
          <p:cNvSpPr txBox="1"/>
          <p:nvPr/>
        </p:nvSpPr>
        <p:spPr>
          <a:xfrm>
            <a:off x="2149449" y="3458872"/>
            <a:ext cx="855879" cy="246221"/>
          </a:xfrm>
          <a:prstGeom prst="rect">
            <a:avLst/>
          </a:prstGeom>
          <a:noFill/>
        </p:spPr>
        <p:txBody>
          <a:bodyPr wrap="square" rtlCol="0">
            <a:spAutoFit/>
          </a:bodyPr>
          <a:lstStyle/>
          <a:p>
            <a:r>
              <a:rPr lang="hr-HR" sz="1000" b="1">
                <a:latin typeface="Aharoni" pitchFamily="2" charset="-79"/>
                <a:cs typeface="Aharoni" pitchFamily="2" charset="-79"/>
              </a:rPr>
              <a:t>Dugotrajna imovina</a:t>
            </a:r>
          </a:p>
        </p:txBody>
      </p:sp>
      <p:sp>
        <p:nvSpPr>
          <p:cNvPr id="10" name="TextBox 9"/>
          <p:cNvSpPr txBox="1"/>
          <p:nvPr/>
        </p:nvSpPr>
        <p:spPr>
          <a:xfrm>
            <a:off x="117044" y="3508858"/>
            <a:ext cx="1316736" cy="246221"/>
          </a:xfrm>
          <a:prstGeom prst="rect">
            <a:avLst/>
          </a:prstGeom>
          <a:noFill/>
        </p:spPr>
        <p:txBody>
          <a:bodyPr wrap="square" rtlCol="0">
            <a:spAutoFit/>
          </a:bodyPr>
          <a:lstStyle/>
          <a:p>
            <a:r>
              <a:rPr lang="hr-HR" sz="1000" b="1">
                <a:latin typeface="Aharoni" pitchFamily="2" charset="-79"/>
                <a:cs typeface="Aharoni" pitchFamily="2" charset="-79"/>
              </a:rPr>
              <a:t>Upravljanje novčanim sredstvima</a:t>
            </a:r>
          </a:p>
        </p:txBody>
      </p:sp>
      <p:sp>
        <p:nvSpPr>
          <p:cNvPr id="11" name="TextBox 10"/>
          <p:cNvSpPr txBox="1"/>
          <p:nvPr/>
        </p:nvSpPr>
        <p:spPr>
          <a:xfrm>
            <a:off x="2040941" y="4767073"/>
            <a:ext cx="1014375" cy="246221"/>
          </a:xfrm>
          <a:prstGeom prst="rect">
            <a:avLst/>
          </a:prstGeom>
          <a:noFill/>
        </p:spPr>
        <p:txBody>
          <a:bodyPr wrap="square" rtlCol="0">
            <a:spAutoFit/>
          </a:bodyPr>
          <a:lstStyle/>
          <a:p>
            <a:r>
              <a:rPr lang="hr-HR" sz="1000" b="1">
                <a:latin typeface="Aharoni" pitchFamily="2" charset="-79"/>
                <a:cs typeface="Aharoni" pitchFamily="2" charset="-79"/>
              </a:rPr>
              <a:t>Primici</a:t>
            </a:r>
          </a:p>
        </p:txBody>
      </p:sp>
      <p:sp>
        <p:nvSpPr>
          <p:cNvPr id="12" name="TextBox 11"/>
          <p:cNvSpPr txBox="1"/>
          <p:nvPr/>
        </p:nvSpPr>
        <p:spPr>
          <a:xfrm>
            <a:off x="4601262" y="2938273"/>
            <a:ext cx="1167994" cy="246221"/>
          </a:xfrm>
          <a:prstGeom prst="rect">
            <a:avLst/>
          </a:prstGeom>
          <a:noFill/>
        </p:spPr>
        <p:txBody>
          <a:bodyPr wrap="square" rtlCol="0">
            <a:spAutoFit/>
          </a:bodyPr>
          <a:lstStyle/>
          <a:p>
            <a:r>
              <a:rPr lang="hr-HR" sz="1000" b="1">
                <a:latin typeface="Aharoni" pitchFamily="2" charset="-79"/>
                <a:cs typeface="Aharoni" pitchFamily="2" charset="-79"/>
              </a:rPr>
              <a:t>Glavna knjiga</a:t>
            </a:r>
          </a:p>
        </p:txBody>
      </p:sp>
      <p:sp>
        <p:nvSpPr>
          <p:cNvPr id="13" name="TextBox 12"/>
          <p:cNvSpPr txBox="1"/>
          <p:nvPr/>
        </p:nvSpPr>
        <p:spPr>
          <a:xfrm>
            <a:off x="5779007" y="4693921"/>
            <a:ext cx="870509" cy="246221"/>
          </a:xfrm>
          <a:prstGeom prst="rect">
            <a:avLst/>
          </a:prstGeom>
          <a:noFill/>
        </p:spPr>
        <p:txBody>
          <a:bodyPr wrap="square" rtlCol="0">
            <a:spAutoFit/>
          </a:bodyPr>
          <a:lstStyle/>
          <a:p>
            <a:r>
              <a:rPr lang="hr-HR" sz="1000" b="1">
                <a:latin typeface="Aharoni" pitchFamily="2" charset="-79"/>
                <a:cs typeface="Aharoni" pitchFamily="2" charset="-79"/>
              </a:rPr>
              <a:t>Proračun</a:t>
            </a:r>
          </a:p>
        </p:txBody>
      </p:sp>
      <p:sp>
        <p:nvSpPr>
          <p:cNvPr id="14" name="TextBox 13"/>
          <p:cNvSpPr txBox="1"/>
          <p:nvPr/>
        </p:nvSpPr>
        <p:spPr>
          <a:xfrm>
            <a:off x="5559552" y="1102158"/>
            <a:ext cx="1331365" cy="246221"/>
          </a:xfrm>
          <a:prstGeom prst="rect">
            <a:avLst/>
          </a:prstGeom>
          <a:noFill/>
        </p:spPr>
        <p:txBody>
          <a:bodyPr wrap="square" rtlCol="0">
            <a:spAutoFit/>
          </a:bodyPr>
          <a:lstStyle/>
          <a:p>
            <a:r>
              <a:rPr lang="hr-HR" sz="1000" b="1">
                <a:latin typeface="Aharoni" pitchFamily="2" charset="-79"/>
                <a:cs typeface="Aharoni" pitchFamily="2" charset="-79"/>
              </a:rPr>
              <a:t>Vanjski sustavi</a:t>
            </a:r>
          </a:p>
        </p:txBody>
      </p:sp>
      <p:sp>
        <p:nvSpPr>
          <p:cNvPr id="15" name="TextBox 14"/>
          <p:cNvSpPr txBox="1"/>
          <p:nvPr/>
        </p:nvSpPr>
        <p:spPr>
          <a:xfrm>
            <a:off x="6130138" y="2855672"/>
            <a:ext cx="775411" cy="246221"/>
          </a:xfrm>
          <a:prstGeom prst="rect">
            <a:avLst/>
          </a:prstGeom>
          <a:noFill/>
        </p:spPr>
        <p:txBody>
          <a:bodyPr wrap="square" rtlCol="0">
            <a:spAutoFit/>
          </a:bodyPr>
          <a:lstStyle/>
          <a:p>
            <a:r>
              <a:rPr lang="hr-HR" sz="1000" b="1">
                <a:latin typeface="Aharoni" pitchFamily="2" charset="-79"/>
                <a:cs typeface="Aharoni" pitchFamily="2" charset="-79"/>
              </a:rPr>
              <a:t>Izmjene</a:t>
            </a:r>
          </a:p>
        </p:txBody>
      </p:sp>
      <p:sp>
        <p:nvSpPr>
          <p:cNvPr id="17" name="TextBox 16"/>
          <p:cNvSpPr txBox="1"/>
          <p:nvPr/>
        </p:nvSpPr>
        <p:spPr>
          <a:xfrm>
            <a:off x="8236915" y="1799539"/>
            <a:ext cx="811987" cy="400110"/>
          </a:xfrm>
          <a:prstGeom prst="rect">
            <a:avLst/>
          </a:prstGeom>
          <a:noFill/>
        </p:spPr>
        <p:txBody>
          <a:bodyPr wrap="square" rtlCol="0">
            <a:spAutoFit/>
          </a:bodyPr>
          <a:lstStyle/>
          <a:p>
            <a:r>
              <a:rPr lang="hr-HR" sz="1000" b="1">
                <a:solidFill>
                  <a:schemeClr val="bg1"/>
                </a:solidFill>
              </a:rPr>
              <a:t>Financijski izvještaji</a:t>
            </a:r>
          </a:p>
        </p:txBody>
      </p:sp>
      <p:sp>
        <p:nvSpPr>
          <p:cNvPr id="18" name="TextBox 17"/>
          <p:cNvSpPr txBox="1"/>
          <p:nvPr/>
        </p:nvSpPr>
        <p:spPr>
          <a:xfrm>
            <a:off x="8243011" y="2595677"/>
            <a:ext cx="811987" cy="400110"/>
          </a:xfrm>
          <a:prstGeom prst="rect">
            <a:avLst/>
          </a:prstGeom>
          <a:noFill/>
        </p:spPr>
        <p:txBody>
          <a:bodyPr wrap="square" rtlCol="0">
            <a:spAutoFit/>
          </a:bodyPr>
          <a:lstStyle/>
          <a:p>
            <a:r>
              <a:rPr lang="hr-HR" sz="1000" b="1">
                <a:solidFill>
                  <a:schemeClr val="bg1"/>
                </a:solidFill>
              </a:rPr>
              <a:t>Upiti vezani uz evidenciju</a:t>
            </a:r>
          </a:p>
        </p:txBody>
      </p:sp>
      <p:sp>
        <p:nvSpPr>
          <p:cNvPr id="19" name="TextBox 18"/>
          <p:cNvSpPr txBox="1"/>
          <p:nvPr/>
        </p:nvSpPr>
        <p:spPr>
          <a:xfrm>
            <a:off x="8229600" y="3304032"/>
            <a:ext cx="1002182" cy="677108"/>
          </a:xfrm>
          <a:prstGeom prst="rect">
            <a:avLst/>
          </a:prstGeom>
          <a:noFill/>
        </p:spPr>
        <p:txBody>
          <a:bodyPr wrap="square" rtlCol="0">
            <a:spAutoFit/>
          </a:bodyPr>
          <a:lstStyle/>
          <a:p>
            <a:r>
              <a:rPr lang="hr-HR" sz="1000" b="1">
                <a:solidFill>
                  <a:schemeClr val="bg1"/>
                </a:solidFill>
              </a:rPr>
              <a:t>Financijski izvještaji </a:t>
            </a:r>
            <a:r>
              <a:rPr lang="hr-HR" sz="1000" b="0" i="1">
                <a:solidFill>
                  <a:schemeClr val="bg1"/>
                </a:solidFill>
              </a:rPr>
              <a:t>(bilanca)</a:t>
            </a:r>
            <a:r>
              <a:rPr lang="hr-HR" sz="1000" b="1">
                <a:solidFill>
                  <a:schemeClr val="bg1"/>
                </a:solidFill>
              </a:rPr>
              <a:t> Upit</a:t>
            </a:r>
          </a:p>
        </p:txBody>
      </p:sp>
      <p:sp>
        <p:nvSpPr>
          <p:cNvPr id="20" name="TextBox 19"/>
          <p:cNvSpPr txBox="1"/>
          <p:nvPr/>
        </p:nvSpPr>
        <p:spPr>
          <a:xfrm>
            <a:off x="804672" y="2309166"/>
            <a:ext cx="1024128" cy="400110"/>
          </a:xfrm>
          <a:prstGeom prst="rect">
            <a:avLst/>
          </a:prstGeom>
          <a:noFill/>
        </p:spPr>
        <p:txBody>
          <a:bodyPr wrap="square" rtlCol="0">
            <a:spAutoFit/>
          </a:bodyPr>
          <a:lstStyle/>
          <a:p>
            <a:r>
              <a:rPr lang="hr-HR" sz="1000">
                <a:latin typeface="Arial Unicode MS" pitchFamily="34" charset="-128"/>
                <a:ea typeface="Arial Unicode MS" pitchFamily="34" charset="-128"/>
                <a:cs typeface="Arial Unicode MS" pitchFamily="34" charset="-128"/>
              </a:rPr>
              <a:t>Bankovno usklađivanje</a:t>
            </a:r>
          </a:p>
        </p:txBody>
      </p:sp>
      <p:sp>
        <p:nvSpPr>
          <p:cNvPr id="21" name="TextBox 20"/>
          <p:cNvSpPr txBox="1"/>
          <p:nvPr/>
        </p:nvSpPr>
        <p:spPr>
          <a:xfrm>
            <a:off x="825399" y="3836824"/>
            <a:ext cx="1024128" cy="400110"/>
          </a:xfrm>
          <a:prstGeom prst="rect">
            <a:avLst/>
          </a:prstGeom>
          <a:noFill/>
        </p:spPr>
        <p:txBody>
          <a:bodyPr wrap="square" rtlCol="0">
            <a:spAutoFit/>
          </a:bodyPr>
          <a:lstStyle/>
          <a:p>
            <a:r>
              <a:rPr lang="hr-HR" sz="1000">
                <a:latin typeface="Arial Unicode MS" pitchFamily="34" charset="-128"/>
                <a:ea typeface="Arial Unicode MS" pitchFamily="34" charset="-128"/>
                <a:cs typeface="Arial Unicode MS" pitchFamily="34" charset="-128"/>
              </a:rPr>
              <a:t>Bankovno usklađivanje</a:t>
            </a:r>
          </a:p>
        </p:txBody>
      </p:sp>
      <p:sp>
        <p:nvSpPr>
          <p:cNvPr id="22" name="TextBox 21"/>
          <p:cNvSpPr txBox="1"/>
          <p:nvPr/>
        </p:nvSpPr>
        <p:spPr>
          <a:xfrm>
            <a:off x="0" y="1283819"/>
            <a:ext cx="2860243" cy="246221"/>
          </a:xfrm>
          <a:prstGeom prst="rect">
            <a:avLst/>
          </a:prstGeom>
          <a:noFill/>
        </p:spPr>
        <p:txBody>
          <a:bodyPr wrap="square" rtlCol="0">
            <a:spAutoFit/>
          </a:bodyPr>
          <a:lstStyle/>
          <a:p>
            <a:r>
              <a:rPr lang="hr-HR" sz="1000">
                <a:latin typeface="Arial Unicode MS" pitchFamily="34" charset="-128"/>
                <a:ea typeface="Arial Unicode MS" pitchFamily="34" charset="-128"/>
                <a:cs typeface="Arial Unicode MS" pitchFamily="34" charset="-128"/>
              </a:rPr>
              <a:t>Račun u skladu s izdanom obvezom</a:t>
            </a:r>
          </a:p>
        </p:txBody>
      </p:sp>
      <p:sp>
        <p:nvSpPr>
          <p:cNvPr id="23" name="TextBox 22"/>
          <p:cNvSpPr txBox="1"/>
          <p:nvPr/>
        </p:nvSpPr>
        <p:spPr>
          <a:xfrm>
            <a:off x="3150412" y="551080"/>
            <a:ext cx="1911706" cy="553998"/>
          </a:xfrm>
          <a:prstGeom prst="rect">
            <a:avLst/>
          </a:prstGeom>
          <a:noFill/>
        </p:spPr>
        <p:txBody>
          <a:bodyPr wrap="square" rtlCol="0">
            <a:spAutoFit/>
          </a:bodyPr>
          <a:lstStyle/>
          <a:p>
            <a:r>
              <a:rPr lang="hr-HR" sz="1000" dirty="0">
                <a:latin typeface="Arial Unicode MS" pitchFamily="34" charset="-128"/>
                <a:ea typeface="Arial Unicode MS" pitchFamily="34" charset="-128"/>
                <a:cs typeface="Arial Unicode MS" pitchFamily="34" charset="-128"/>
              </a:rPr>
              <a:t>Zahtjevi (15 institucija)</a:t>
            </a:r>
          </a:p>
          <a:p>
            <a:r>
              <a:rPr lang="hr-HR" sz="1000" dirty="0">
                <a:latin typeface="Arial Unicode MS" pitchFamily="34" charset="-128"/>
                <a:ea typeface="Arial Unicode MS" pitchFamily="34" charset="-128"/>
                <a:cs typeface="Arial Unicode MS" pitchFamily="34" charset="-128"/>
              </a:rPr>
              <a:t>Obveze (sve institucije) (ugovori/narudžbenica)</a:t>
            </a:r>
          </a:p>
        </p:txBody>
      </p:sp>
      <p:sp>
        <p:nvSpPr>
          <p:cNvPr id="24" name="TextBox 23"/>
          <p:cNvSpPr txBox="1"/>
          <p:nvPr/>
        </p:nvSpPr>
        <p:spPr>
          <a:xfrm>
            <a:off x="6917738" y="382833"/>
            <a:ext cx="2226262" cy="1092607"/>
          </a:xfrm>
          <a:prstGeom prst="rect">
            <a:avLst/>
          </a:prstGeom>
          <a:blipFill>
            <a:blip r:embed="rId3"/>
            <a:tile tx="0" ty="0" sx="100000" sy="100000" flip="none" algn="tl"/>
          </a:blipFill>
          <a:ln>
            <a:solidFill>
              <a:srgbClr val="FFC000"/>
            </a:solidFill>
          </a:ln>
          <a:scene3d>
            <a:camera prst="orthographicFront"/>
            <a:lightRig rig="threePt" dir="t"/>
          </a:scene3d>
          <a:sp3d prstMaterial="dkEdge"/>
        </p:spPr>
        <p:txBody>
          <a:bodyPr wrap="square" rtlCol="0">
            <a:spAutoFit/>
          </a:bodyPr>
          <a:lstStyle/>
          <a:p>
            <a:r>
              <a:rPr lang="hr-HR" sz="650" dirty="0">
                <a:solidFill>
                  <a:schemeClr val="tx1"/>
                </a:solidFill>
                <a:latin typeface="Arial Unicode MS" pitchFamily="34" charset="-128"/>
                <a:ea typeface="Arial Unicode MS" pitchFamily="34" charset="-128"/>
                <a:cs typeface="Arial Unicode MS" pitchFamily="34" charset="-128"/>
              </a:rPr>
              <a:t>1. dnevni podaci bankovnog sustava (sučelje)</a:t>
            </a:r>
          </a:p>
          <a:p>
            <a:r>
              <a:rPr lang="hr-HR" sz="650" dirty="0">
                <a:solidFill>
                  <a:schemeClr val="tx1"/>
                </a:solidFill>
                <a:latin typeface="Arial Unicode MS" pitchFamily="34" charset="-128"/>
                <a:ea typeface="Arial Unicode MS" pitchFamily="34" charset="-128"/>
                <a:cs typeface="Arial Unicode MS" pitchFamily="34" charset="-128"/>
              </a:rPr>
              <a:t>2. dnevni podaci poreznog sustava (sučelje)</a:t>
            </a:r>
          </a:p>
          <a:p>
            <a:r>
              <a:rPr lang="hr-HR" sz="650" dirty="0">
                <a:solidFill>
                  <a:schemeClr val="tx1"/>
                </a:solidFill>
                <a:latin typeface="Arial Unicode MS" pitchFamily="34" charset="-128"/>
                <a:ea typeface="Arial Unicode MS" pitchFamily="34" charset="-128"/>
                <a:cs typeface="Arial Unicode MS" pitchFamily="34" charset="-128"/>
              </a:rPr>
              <a:t>3. mjesečni podaci carinskog sustava (ručno)</a:t>
            </a:r>
          </a:p>
          <a:p>
            <a:r>
              <a:rPr lang="hr-HR" sz="650" dirty="0">
                <a:solidFill>
                  <a:schemeClr val="tx1"/>
                </a:solidFill>
                <a:latin typeface="Arial Unicode MS" pitchFamily="34" charset="-128"/>
                <a:ea typeface="Arial Unicode MS" pitchFamily="34" charset="-128"/>
                <a:cs typeface="Arial Unicode MS" pitchFamily="34" charset="-128"/>
              </a:rPr>
              <a:t>4. mjesečni podaci sustava socijalnog osiguranja (ručno)</a:t>
            </a:r>
          </a:p>
          <a:p>
            <a:r>
              <a:rPr lang="hr-HR" sz="650" dirty="0">
                <a:solidFill>
                  <a:schemeClr val="tx1"/>
                </a:solidFill>
                <a:latin typeface="Arial Unicode MS" pitchFamily="34" charset="-128"/>
                <a:ea typeface="Arial Unicode MS" pitchFamily="34" charset="-128"/>
                <a:cs typeface="Arial Unicode MS" pitchFamily="34" charset="-128"/>
              </a:rPr>
              <a:t>5. sustav obveznog fonda za zdravstveno osiguranje</a:t>
            </a:r>
          </a:p>
          <a:p>
            <a:r>
              <a:rPr lang="hr-HR" sz="650" dirty="0">
                <a:solidFill>
                  <a:schemeClr val="tx1"/>
                </a:solidFill>
                <a:latin typeface="Arial Unicode MS" pitchFamily="34" charset="-128"/>
                <a:ea typeface="Arial Unicode MS" pitchFamily="34" charset="-128"/>
                <a:cs typeface="Arial Unicode MS" pitchFamily="34" charset="-128"/>
              </a:rPr>
              <a:t>6. mjesečni podaci jedinica za provedbu projekata </a:t>
            </a:r>
          </a:p>
          <a:p>
            <a:r>
              <a:rPr lang="hr-HR" sz="650" dirty="0">
                <a:solidFill>
                  <a:schemeClr val="tx1"/>
                </a:solidFill>
                <a:latin typeface="Arial Unicode MS" pitchFamily="34" charset="-128"/>
                <a:ea typeface="Arial Unicode MS" pitchFamily="34" charset="-128"/>
                <a:cs typeface="Arial Unicode MS" pitchFamily="34" charset="-128"/>
              </a:rPr>
              <a:t>stranog financiranja (ručno)</a:t>
            </a:r>
          </a:p>
          <a:p>
            <a:r>
              <a:rPr lang="hr-HR" sz="650" dirty="0">
                <a:solidFill>
                  <a:schemeClr val="tx1"/>
                </a:solidFill>
                <a:latin typeface="Arial Unicode MS" pitchFamily="34" charset="-128"/>
                <a:ea typeface="Arial Unicode MS" pitchFamily="34" charset="-128"/>
                <a:cs typeface="Arial Unicode MS" pitchFamily="34" charset="-128"/>
              </a:rPr>
              <a:t>7. godišnji podaci o imovini/inventaru </a:t>
            </a:r>
          </a:p>
          <a:p>
            <a:r>
              <a:rPr lang="hr-HR" sz="650" dirty="0">
                <a:solidFill>
                  <a:schemeClr val="tx1"/>
                </a:solidFill>
                <a:latin typeface="Arial Unicode MS" pitchFamily="34" charset="-128"/>
                <a:ea typeface="Arial Unicode MS" pitchFamily="34" charset="-128"/>
                <a:cs typeface="Arial Unicode MS" pitchFamily="34" charset="-128"/>
              </a:rPr>
              <a:t>(ručno u 13. razdoblju) </a:t>
            </a:r>
          </a:p>
        </p:txBody>
      </p:sp>
      <p:sp>
        <p:nvSpPr>
          <p:cNvPr id="25" name="TextBox 24"/>
          <p:cNvSpPr txBox="1"/>
          <p:nvPr/>
        </p:nvSpPr>
        <p:spPr>
          <a:xfrm>
            <a:off x="3135782" y="1750773"/>
            <a:ext cx="1573987" cy="246221"/>
          </a:xfrm>
          <a:prstGeom prst="rect">
            <a:avLst/>
          </a:prstGeom>
          <a:noFill/>
        </p:spPr>
        <p:txBody>
          <a:bodyPr wrap="square" rtlCol="0">
            <a:spAutoFit/>
          </a:bodyPr>
          <a:lstStyle/>
          <a:p>
            <a:r>
              <a:rPr lang="hr-HR" sz="1000">
                <a:latin typeface="Arial Unicode MS" pitchFamily="34" charset="-128"/>
                <a:ea typeface="Arial Unicode MS" pitchFamily="34" charset="-128"/>
                <a:cs typeface="Arial Unicode MS" pitchFamily="34" charset="-128"/>
              </a:rPr>
              <a:t>Rashodi/plaćanja</a:t>
            </a:r>
          </a:p>
        </p:txBody>
      </p:sp>
      <p:sp>
        <p:nvSpPr>
          <p:cNvPr id="26" name="TextBox 25"/>
          <p:cNvSpPr txBox="1"/>
          <p:nvPr/>
        </p:nvSpPr>
        <p:spPr>
          <a:xfrm>
            <a:off x="2479853" y="2540815"/>
            <a:ext cx="2040941" cy="246221"/>
          </a:xfrm>
          <a:prstGeom prst="rect">
            <a:avLst/>
          </a:prstGeom>
          <a:noFill/>
        </p:spPr>
        <p:txBody>
          <a:bodyPr wrap="square" rtlCol="0">
            <a:spAutoFit/>
          </a:bodyPr>
          <a:lstStyle/>
          <a:p>
            <a:r>
              <a:rPr lang="hr-HR" sz="1000">
                <a:latin typeface="Arial Unicode MS" pitchFamily="34" charset="-128"/>
                <a:ea typeface="Arial Unicode MS" pitchFamily="34" charset="-128"/>
                <a:cs typeface="Arial Unicode MS" pitchFamily="34" charset="-128"/>
              </a:rPr>
              <a:t>Automatsko dodavanje imovine</a:t>
            </a:r>
          </a:p>
        </p:txBody>
      </p:sp>
      <p:sp>
        <p:nvSpPr>
          <p:cNvPr id="27" name="TextBox 26"/>
          <p:cNvSpPr txBox="1"/>
          <p:nvPr/>
        </p:nvSpPr>
        <p:spPr>
          <a:xfrm>
            <a:off x="3186987" y="3257703"/>
            <a:ext cx="1780034" cy="861774"/>
          </a:xfrm>
          <a:prstGeom prst="rect">
            <a:avLst/>
          </a:prstGeom>
          <a:noFill/>
        </p:spPr>
        <p:txBody>
          <a:bodyPr wrap="square" rtlCol="0">
            <a:spAutoFit/>
          </a:bodyPr>
          <a:lstStyle/>
          <a:p>
            <a:r>
              <a:rPr lang="hr-HR" sz="1000">
                <a:latin typeface="Arial Unicode MS" pitchFamily="34" charset="-128"/>
                <a:ea typeface="Arial Unicode MS" pitchFamily="34" charset="-128"/>
                <a:cs typeface="Arial Unicode MS" pitchFamily="34" charset="-128"/>
              </a:rPr>
              <a:t>Kapitalizacija/prijenosi/deprecijacija/rashodovanje imovine</a:t>
            </a:r>
          </a:p>
          <a:p>
            <a:r>
              <a:rPr lang="hr-HR" sz="1000" i="1">
                <a:latin typeface="Arial Unicode MS" pitchFamily="34" charset="-128"/>
                <a:ea typeface="Arial Unicode MS" pitchFamily="34" charset="-128"/>
                <a:cs typeface="Arial Unicode MS" pitchFamily="34" charset="-128"/>
              </a:rPr>
              <a:t>(svakodnevno se koristi u samo 6 institucija)</a:t>
            </a:r>
          </a:p>
        </p:txBody>
      </p:sp>
      <p:sp>
        <p:nvSpPr>
          <p:cNvPr id="28" name="TextBox 27"/>
          <p:cNvSpPr txBox="1"/>
          <p:nvPr/>
        </p:nvSpPr>
        <p:spPr>
          <a:xfrm>
            <a:off x="3260140" y="4647592"/>
            <a:ext cx="1573987" cy="246221"/>
          </a:xfrm>
          <a:prstGeom prst="rect">
            <a:avLst/>
          </a:prstGeom>
          <a:noFill/>
        </p:spPr>
        <p:txBody>
          <a:bodyPr wrap="square" rtlCol="0">
            <a:spAutoFit/>
          </a:bodyPr>
          <a:lstStyle/>
          <a:p>
            <a:r>
              <a:rPr lang="hr-HR" sz="1000">
                <a:latin typeface="Arial Unicode MS" pitchFamily="34" charset="-128"/>
                <a:ea typeface="Arial Unicode MS" pitchFamily="34" charset="-128"/>
                <a:cs typeface="Arial Unicode MS" pitchFamily="34" charset="-128"/>
              </a:rPr>
              <a:t>Neporezni prihodi</a:t>
            </a:r>
          </a:p>
        </p:txBody>
      </p:sp>
      <p:sp>
        <p:nvSpPr>
          <p:cNvPr id="29" name="TextBox 28"/>
          <p:cNvSpPr txBox="1"/>
          <p:nvPr/>
        </p:nvSpPr>
        <p:spPr>
          <a:xfrm>
            <a:off x="6054547" y="3579573"/>
            <a:ext cx="1573987" cy="400110"/>
          </a:xfrm>
          <a:prstGeom prst="rect">
            <a:avLst/>
          </a:prstGeom>
          <a:noFill/>
        </p:spPr>
        <p:txBody>
          <a:bodyPr wrap="square" rtlCol="0">
            <a:spAutoFit/>
          </a:bodyPr>
          <a:lstStyle/>
          <a:p>
            <a:r>
              <a:rPr lang="hr-HR" sz="1000">
                <a:latin typeface="Arial Unicode MS" pitchFamily="34" charset="-128"/>
                <a:ea typeface="Arial Unicode MS" pitchFamily="34" charset="-128"/>
                <a:cs typeface="Arial Unicode MS" pitchFamily="34" charset="-128"/>
              </a:rPr>
              <a:t>Odobreni proračun, rebalans, isplata</a:t>
            </a:r>
          </a:p>
        </p:txBody>
      </p:sp>
      <p:cxnSp>
        <p:nvCxnSpPr>
          <p:cNvPr id="31" name="Curved Connector 30"/>
          <p:cNvCxnSpPr/>
          <p:nvPr/>
        </p:nvCxnSpPr>
        <p:spPr>
          <a:xfrm rot="5400000">
            <a:off x="5157216" y="1441094"/>
            <a:ext cx="987552" cy="665684"/>
          </a:xfrm>
          <a:prstGeom prst="curvedConnector3">
            <a:avLst>
              <a:gd name="adj1" fmla="val 38889"/>
            </a:avLst>
          </a:prstGeom>
          <a:ln w="1905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Right Arrow 36"/>
          <p:cNvSpPr/>
          <p:nvPr/>
        </p:nvSpPr>
        <p:spPr>
          <a:xfrm>
            <a:off x="6832397" y="863194"/>
            <a:ext cx="16824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a:t>
            </a:fld>
            <a:endParaRPr lang="en" smtClean="0"/>
          </a:p>
        </p:txBody>
      </p:sp>
      <p:graphicFrame>
        <p:nvGraphicFramePr>
          <p:cNvPr id="9" name="Diagram 8"/>
          <p:cNvGraphicFramePr/>
          <p:nvPr>
            <p:extLst>
              <p:ext uri="{D42A27DB-BD31-4B8C-83A1-F6EECF244321}">
                <p14:modId xmlns:p14="http://schemas.microsoft.com/office/powerpoint/2010/main" val="423597953"/>
              </p:ext>
            </p:extLst>
          </p:nvPr>
        </p:nvGraphicFramePr>
        <p:xfrm>
          <a:off x="0" y="0"/>
          <a:ext cx="91440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97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5</a:t>
            </a:fld>
            <a:endParaRPr lang="en" smtClean="0"/>
          </a:p>
        </p:txBody>
      </p:sp>
      <p:pic>
        <p:nvPicPr>
          <p:cNvPr id="3074" name="Picture 2"/>
          <p:cNvPicPr>
            <a:picLocks noChangeAspect="1" noChangeArrowheads="1"/>
          </p:cNvPicPr>
          <p:nvPr/>
        </p:nvPicPr>
        <p:blipFill>
          <a:blip r:embed="rId3"/>
          <a:srcRect/>
          <a:stretch>
            <a:fillRect/>
          </a:stretch>
        </p:blipFill>
        <p:spPr bwMode="auto">
          <a:xfrm>
            <a:off x="0" y="0"/>
            <a:ext cx="9144001" cy="5143500"/>
          </a:xfrm>
          <a:prstGeom prst="rect">
            <a:avLst/>
          </a:prstGeom>
          <a:blipFill>
            <a:blip r:embed="rId4"/>
            <a:tile tx="0" ty="0" sx="100000" sy="100000" flip="none" algn="tl"/>
          </a:blipFill>
          <a:ln w="9525">
            <a:noFill/>
            <a:miter lim="800000"/>
            <a:headEnd/>
            <a:tailEnd/>
          </a:ln>
        </p:spPr>
      </p:pic>
      <p:sp>
        <p:nvSpPr>
          <p:cNvPr id="4" name="Rectangle 3"/>
          <p:cNvSpPr/>
          <p:nvPr/>
        </p:nvSpPr>
        <p:spPr>
          <a:xfrm>
            <a:off x="682953" y="212349"/>
            <a:ext cx="5817618" cy="349776"/>
          </a:xfrm>
          <a:prstGeom prst="rect">
            <a:avLst/>
          </a:prstGeom>
        </p:spPr>
        <p:txBody>
          <a:bodyPr wrap="none">
            <a:spAutoFit/>
          </a:bodyPr>
          <a:lstStyle/>
          <a:p>
            <a:pPr lvl="0" algn="ctr">
              <a:lnSpc>
                <a:spcPct val="83333"/>
              </a:lnSpc>
            </a:pPr>
            <a:r>
              <a:rPr lang="hr-HR" sz="2000" b="1">
                <a:solidFill>
                  <a:srgbClr val="0070C0"/>
                </a:solidFill>
                <a:latin typeface="Tw Cen MT" pitchFamily="34" charset="0"/>
                <a:ea typeface="Nixie One"/>
                <a:cs typeface="Nixie One"/>
                <a:sym typeface="Nixie One"/>
              </a:rPr>
              <a:t>2. Središnje kontrole alokacija proračunskih jedinica</a:t>
            </a:r>
          </a:p>
        </p:txBody>
      </p:sp>
      <p:sp>
        <p:nvSpPr>
          <p:cNvPr id="5" name="TextBox 4"/>
          <p:cNvSpPr txBox="1"/>
          <p:nvPr/>
        </p:nvSpPr>
        <p:spPr>
          <a:xfrm>
            <a:off x="1470353" y="3943171"/>
            <a:ext cx="3460091" cy="1200329"/>
          </a:xfrm>
          <a:prstGeom prst="rect">
            <a:avLst/>
          </a:prstGeom>
          <a:solidFill>
            <a:schemeClr val="accent1">
              <a:lumMod val="40000"/>
              <a:lumOff val="60000"/>
            </a:schemeClr>
          </a:solidFill>
          <a:ln>
            <a:noFill/>
          </a:ln>
          <a:effectLst>
            <a:innerShdw blurRad="114300">
              <a:prstClr val="black"/>
            </a:innerShdw>
          </a:effectLst>
          <a:scene3d>
            <a:camera prst="orthographicFront"/>
            <a:lightRig rig="threePt" dir="t"/>
          </a:scene3d>
          <a:sp3d>
            <a:bevelT/>
          </a:sp3d>
        </p:spPr>
        <p:txBody>
          <a:bodyPr wrap="square" rtlCol="0">
            <a:spAutoFit/>
          </a:bodyPr>
          <a:lstStyle/>
          <a:p>
            <a:r>
              <a:rPr lang="hr-HR" sz="1200" b="1" dirty="0">
                <a:solidFill>
                  <a:schemeClr val="accent1">
                    <a:lumMod val="50000"/>
                  </a:schemeClr>
                </a:solidFill>
                <a:latin typeface="Tw Cen MT" pitchFamily="34" charset="0"/>
              </a:rPr>
              <a:t>2.1.</a:t>
            </a:r>
            <a:r>
              <a:rPr lang="hr-HR" sz="1200" b="1" dirty="0">
                <a:solidFill>
                  <a:srgbClr val="FF6600"/>
                </a:solidFill>
                <a:latin typeface="Tw Cen MT" pitchFamily="34" charset="0"/>
              </a:rPr>
              <a:t>/3</a:t>
            </a:r>
            <a:r>
              <a:rPr lang="hr-HR" sz="1200" b="1" dirty="0">
                <a:solidFill>
                  <a:schemeClr val="accent1">
                    <a:lumMod val="50000"/>
                  </a:schemeClr>
                </a:solidFill>
                <a:latin typeface="Tw Cen MT" pitchFamily="34" charset="0"/>
              </a:rPr>
              <a:t>. </a:t>
            </a:r>
            <a:r>
              <a:rPr lang="hr-HR" sz="1200" dirty="0">
                <a:latin typeface="Tw Cen MT" pitchFamily="34" charset="0"/>
              </a:rPr>
              <a:t>Odobreni srednjoročni središnji proračun detaljno je prikazan na godišnjoj razini za resorna ministarstva/središnje institucije; prema funkcionalnoj i ekonomskoj klasifikaciji na troznamenkastoj razini (računski plan sedmeroznamenkasti); </a:t>
            </a:r>
            <a:r>
              <a:rPr lang="hr-HR" sz="1200" b="1" dirty="0">
                <a:solidFill>
                  <a:srgbClr val="FF6600"/>
                </a:solidFill>
                <a:latin typeface="Tw Cen MT" pitchFamily="34" charset="0"/>
              </a:rPr>
              <a:t>kontrole također na troznamenkastoj razini</a:t>
            </a:r>
            <a:r>
              <a:rPr lang="hr-HR" sz="1200" dirty="0">
                <a:latin typeface="Tw Cen MT" pitchFamily="34" charset="0"/>
              </a:rPr>
              <a:t>.</a:t>
            </a:r>
          </a:p>
        </p:txBody>
      </p:sp>
      <p:sp>
        <p:nvSpPr>
          <p:cNvPr id="6" name="TextBox 5"/>
          <p:cNvSpPr txBox="1"/>
          <p:nvPr/>
        </p:nvSpPr>
        <p:spPr>
          <a:xfrm>
            <a:off x="95097" y="1666646"/>
            <a:ext cx="3958743" cy="1107996"/>
          </a:xfrm>
          <a:prstGeom prst="rect">
            <a:avLst/>
          </a:prstGeom>
          <a:solidFill>
            <a:schemeClr val="accent3">
              <a:lumMod val="60000"/>
              <a:lumOff val="40000"/>
            </a:schemeClr>
          </a:solidFill>
          <a:ln>
            <a:noFill/>
          </a:ln>
          <a:effectLst>
            <a:innerShdw blurRad="114300">
              <a:prstClr val="black"/>
            </a:innerShdw>
          </a:effectLst>
          <a:scene3d>
            <a:camera prst="orthographicFront"/>
            <a:lightRig rig="threePt" dir="t"/>
          </a:scene3d>
          <a:sp3d>
            <a:bevelT/>
          </a:sp3d>
        </p:spPr>
        <p:txBody>
          <a:bodyPr wrap="square" rtlCol="0">
            <a:spAutoFit/>
          </a:bodyPr>
          <a:lstStyle/>
          <a:p>
            <a:r>
              <a:rPr lang="hr-HR" sz="1100" b="1" dirty="0">
                <a:solidFill>
                  <a:schemeClr val="accent4">
                    <a:lumMod val="75000"/>
                  </a:schemeClr>
                </a:solidFill>
                <a:latin typeface="Tw Cen MT" pitchFamily="34" charset="0"/>
              </a:rPr>
              <a:t>2.2.</a:t>
            </a:r>
            <a:r>
              <a:rPr lang="hr-HR" sz="1100" b="1" dirty="0">
                <a:solidFill>
                  <a:srgbClr val="7030A0"/>
                </a:solidFill>
                <a:latin typeface="Tw Cen MT" pitchFamily="34" charset="0"/>
              </a:rPr>
              <a:t> </a:t>
            </a:r>
            <a:r>
              <a:rPr lang="hr-HR" sz="1100" dirty="0">
                <a:latin typeface="Tw Cen MT" pitchFamily="34" charset="0"/>
              </a:rPr>
              <a:t>Konsolidirani podaci fiskalnih pokazatelja središnje države (središnja/lokalna vlast i posebni fondovi) raščlanjeni su na mjesečnoj razini prema ekonomskoj klasifikaciji. </a:t>
            </a:r>
            <a:r>
              <a:rPr lang="hr-HR" sz="1100" dirty="0">
                <a:solidFill>
                  <a:schemeClr val="tx2">
                    <a:lumMod val="50000"/>
                  </a:schemeClr>
                </a:solidFill>
                <a:latin typeface="Tw Cen MT" pitchFamily="34" charset="0"/>
              </a:rPr>
              <a:t>Nakon prilagodbe te ciljne vrijednosti služe kao mjesečni limiti (gornje granice) za izradu projekcija novčanih tokova triju agregiranih stavki: plaće, kapitalni rashodi i drugo za svaku potrošačku jedinicu.</a:t>
            </a:r>
          </a:p>
        </p:txBody>
      </p:sp>
      <p:sp>
        <p:nvSpPr>
          <p:cNvPr id="7" name="TextBox 6"/>
          <p:cNvSpPr txBox="1"/>
          <p:nvPr/>
        </p:nvSpPr>
        <p:spPr>
          <a:xfrm>
            <a:off x="6825081" y="635205"/>
            <a:ext cx="2172615" cy="1200329"/>
          </a:xfrm>
          <a:prstGeom prst="rect">
            <a:avLst/>
          </a:prstGeom>
          <a:solidFill>
            <a:srgbClr val="FF5050"/>
          </a:solidFill>
          <a:ln>
            <a:noFill/>
          </a:ln>
          <a:effectLst>
            <a:innerShdw blurRad="114300">
              <a:prstClr val="black"/>
            </a:innerShdw>
          </a:effectLst>
          <a:scene3d>
            <a:camera prst="orthographicFront"/>
            <a:lightRig rig="threePt" dir="t"/>
          </a:scene3d>
          <a:sp3d>
            <a:bevelT/>
          </a:sp3d>
        </p:spPr>
        <p:txBody>
          <a:bodyPr wrap="square" rtlCol="0">
            <a:spAutoFit/>
          </a:bodyPr>
          <a:lstStyle/>
          <a:p>
            <a:r>
              <a:rPr lang="hr-HR" sz="1200" b="1" dirty="0">
                <a:solidFill>
                  <a:schemeClr val="bg2">
                    <a:lumMod val="75000"/>
                  </a:schemeClr>
                </a:solidFill>
                <a:latin typeface="Tw Cen MT" pitchFamily="34" charset="0"/>
              </a:rPr>
              <a:t>2.5.</a:t>
            </a:r>
            <a:r>
              <a:rPr lang="hr-HR" sz="1200" b="1" dirty="0">
                <a:solidFill>
                  <a:schemeClr val="bg1"/>
                </a:solidFill>
                <a:latin typeface="Tw Cen MT" pitchFamily="34" charset="0"/>
              </a:rPr>
              <a:t> </a:t>
            </a:r>
            <a:r>
              <a:rPr lang="hr-HR" sz="1200" b="1" dirty="0">
                <a:solidFill>
                  <a:schemeClr val="bg1"/>
                </a:solidFill>
                <a:latin typeface="Tw Cen MT" pitchFamily="34" charset="0"/>
              </a:rPr>
              <a:t>Kontrole alokacija potrošačkih jedinica izvršavaju se automatski s pomoću </a:t>
            </a:r>
            <a:r>
              <a:rPr lang="hr-HR" sz="1200" dirty="0">
                <a:solidFill>
                  <a:schemeClr val="bg2">
                    <a:lumMod val="75000"/>
                  </a:schemeClr>
                </a:solidFill>
                <a:latin typeface="Tw Cen MT" pitchFamily="34" charset="0"/>
              </a:rPr>
              <a:t>AGFIS-a</a:t>
            </a:r>
            <a:r>
              <a:rPr lang="hr-HR" sz="1200" b="1" i="1" dirty="0">
                <a:latin typeface="Tw Cen MT" pitchFamily="34" charset="0"/>
              </a:rPr>
              <a:t> </a:t>
            </a:r>
            <a:r>
              <a:rPr lang="hr-HR" sz="1200" b="1" dirty="0">
                <a:solidFill>
                  <a:schemeClr val="bg1"/>
                </a:solidFill>
                <a:latin typeface="Tw Cen MT" pitchFamily="34" charset="0"/>
              </a:rPr>
              <a:t>koji odbija njihove fakture bez godišnjeg proračunskog plana.</a:t>
            </a:r>
          </a:p>
        </p:txBody>
      </p:sp>
      <p:sp>
        <p:nvSpPr>
          <p:cNvPr id="8" name="TextBox 7"/>
          <p:cNvSpPr txBox="1"/>
          <p:nvPr/>
        </p:nvSpPr>
        <p:spPr>
          <a:xfrm>
            <a:off x="438912" y="774194"/>
            <a:ext cx="5054803" cy="830997"/>
          </a:xfrm>
          <a:prstGeom prst="rect">
            <a:avLst/>
          </a:prstGeom>
          <a:solidFill>
            <a:srgbClr val="FFCCFF"/>
          </a:solidFill>
          <a:ln>
            <a:noFill/>
          </a:ln>
          <a:effectLst>
            <a:innerShdw blurRad="114300">
              <a:schemeClr val="accent5"/>
            </a:innerShdw>
          </a:effectLst>
          <a:scene3d>
            <a:camera prst="orthographicFront"/>
            <a:lightRig rig="threePt" dir="t"/>
          </a:scene3d>
          <a:sp3d>
            <a:bevelT/>
          </a:sp3d>
        </p:spPr>
        <p:txBody>
          <a:bodyPr wrap="square" rtlCol="0">
            <a:spAutoFit/>
          </a:bodyPr>
          <a:lstStyle/>
          <a:p>
            <a:r>
              <a:rPr lang="hr-HR" sz="1200" b="1">
                <a:solidFill>
                  <a:srgbClr val="FF0066"/>
                </a:solidFill>
                <a:latin typeface="Tw Cen MT" pitchFamily="34" charset="0"/>
              </a:rPr>
              <a:t>2.6. </a:t>
            </a:r>
            <a:r>
              <a:rPr lang="hr-HR" sz="1200">
                <a:latin typeface="Tw Cen MT" pitchFamily="34" charset="0"/>
              </a:rPr>
              <a:t>Odobreni srednjoročni središnji proračun za svaku potrošačku jedinicu bilježi se u AGFIS-u u Glavnoj upravi za proračun (GDB) koja je dio Ministarstva financija i gospodarstva. Okružni uredi riznice (TDO) dobivaju od GDB-a protokolni dokument za provjeru usklađenosti s podacima AGFIS-a.</a:t>
            </a:r>
          </a:p>
        </p:txBody>
      </p:sp>
      <p:sp>
        <p:nvSpPr>
          <p:cNvPr id="9" name="TextBox 8"/>
          <p:cNvSpPr txBox="1"/>
          <p:nvPr/>
        </p:nvSpPr>
        <p:spPr>
          <a:xfrm>
            <a:off x="5515661" y="2794407"/>
            <a:ext cx="3533241" cy="2246769"/>
          </a:xfrm>
          <a:prstGeom prst="rect">
            <a:avLst/>
          </a:prstGeom>
          <a:blipFill>
            <a:blip r:embed="rId5"/>
            <a:tile tx="0" ty="0" sx="100000" sy="100000" flip="none" algn="tl"/>
          </a:blipFill>
          <a:ln>
            <a:noFill/>
          </a:ln>
          <a:effectLst>
            <a:innerShdw blurRad="114300">
              <a:prstClr val="black"/>
            </a:innerShdw>
          </a:effectLst>
          <a:scene3d>
            <a:camera prst="orthographicFront"/>
            <a:lightRig rig="threePt" dir="t"/>
          </a:scene3d>
          <a:sp3d>
            <a:bevelT/>
          </a:sp3d>
        </p:spPr>
        <p:txBody>
          <a:bodyPr wrap="square" rtlCol="0">
            <a:spAutoFit/>
          </a:bodyPr>
          <a:lstStyle/>
          <a:p>
            <a:r>
              <a:rPr lang="hr-HR" sz="1000" b="1">
                <a:solidFill>
                  <a:srgbClr val="87601B"/>
                </a:solidFill>
                <a:latin typeface="Tw Cen MT" pitchFamily="34" charset="0"/>
              </a:rPr>
              <a:t>2.4. Potrošačke jedinice revidiraju svoje alokacije (članak 44. OBL-a):</a:t>
            </a:r>
          </a:p>
          <a:p>
            <a:pPr>
              <a:buFontTx/>
              <a:buChar char="-"/>
            </a:pPr>
            <a:r>
              <a:rPr lang="hr-HR" sz="1000" b="1">
                <a:latin typeface="Tw Cen MT" pitchFamily="34" charset="0"/>
              </a:rPr>
              <a:t>-</a:t>
            </a:r>
            <a:r>
              <a:rPr lang="hr-HR" sz="1000" b="1">
                <a:solidFill>
                  <a:srgbClr val="87601B"/>
                </a:solidFill>
                <a:latin typeface="Tw Cen MT" pitchFamily="34" charset="0"/>
              </a:rPr>
              <a:t>Uz odobrenje </a:t>
            </a:r>
            <a:r>
              <a:rPr lang="hr-HR" sz="1000" b="1">
                <a:solidFill>
                  <a:srgbClr val="C00000"/>
                </a:solidFill>
                <a:latin typeface="Tw Cen MT" pitchFamily="34" charset="0"/>
              </a:rPr>
              <a:t>ovlaštenog dužnosnika resornog ministarstva</a:t>
            </a:r>
            <a:r>
              <a:rPr lang="hr-HR" sz="1000" b="1">
                <a:solidFill>
                  <a:srgbClr val="87601B"/>
                </a:solidFill>
                <a:latin typeface="Tw Cen MT" pitchFamily="34" charset="0"/>
              </a:rPr>
              <a:t> za jednu stavku operativnih rashoda podređenih jedinica za isti program.</a:t>
            </a:r>
          </a:p>
          <a:p>
            <a:pPr>
              <a:buFontTx/>
              <a:buChar char="-"/>
            </a:pPr>
            <a:r>
              <a:rPr lang="hr-HR" sz="1000" b="1">
                <a:latin typeface="Tw Cen MT" pitchFamily="34" charset="0"/>
              </a:rPr>
              <a:t>-</a:t>
            </a:r>
            <a:r>
              <a:rPr lang="hr-HR" sz="1000" b="1">
                <a:solidFill>
                  <a:srgbClr val="87601B"/>
                </a:solidFill>
                <a:latin typeface="Tw Cen MT" pitchFamily="34" charset="0"/>
              </a:rPr>
              <a:t>Uz odobrenje </a:t>
            </a:r>
            <a:r>
              <a:rPr lang="hr-HR" sz="1000" b="1">
                <a:solidFill>
                  <a:srgbClr val="C00000"/>
                </a:solidFill>
                <a:latin typeface="Tw Cen MT" pitchFamily="34" charset="0"/>
              </a:rPr>
              <a:t>ministra financija</a:t>
            </a:r>
            <a:r>
              <a:rPr lang="hr-HR" sz="1000" b="1">
                <a:solidFill>
                  <a:srgbClr val="87601B"/>
                </a:solidFill>
                <a:latin typeface="Tw Cen MT" pitchFamily="34" charset="0"/>
              </a:rPr>
              <a:t> za jedan projekt kapitalnih rashoda u programu resornog ministarstva.</a:t>
            </a:r>
          </a:p>
          <a:p>
            <a:pPr>
              <a:buFontTx/>
              <a:buChar char="-"/>
            </a:pPr>
            <a:r>
              <a:rPr lang="hr-HR" sz="1000" b="1">
                <a:latin typeface="Tw Cen MT" pitchFamily="34" charset="0"/>
              </a:rPr>
              <a:t>-</a:t>
            </a:r>
            <a:r>
              <a:rPr lang="hr-HR" sz="1000" b="1">
                <a:solidFill>
                  <a:srgbClr val="87601B"/>
                </a:solidFill>
                <a:latin typeface="Tw Cen MT" pitchFamily="34" charset="0"/>
              </a:rPr>
              <a:t>Uz odobrenje </a:t>
            </a:r>
            <a:r>
              <a:rPr lang="hr-HR" sz="1000" b="1">
                <a:solidFill>
                  <a:srgbClr val="C00000"/>
                </a:solidFill>
                <a:latin typeface="Tw Cen MT" pitchFamily="34" charset="0"/>
              </a:rPr>
              <a:t>primarnog ovlaštenog dužnosnika </a:t>
            </a:r>
            <a:r>
              <a:rPr lang="hr-HR" sz="1000" b="1">
                <a:solidFill>
                  <a:srgbClr val="87601B"/>
                </a:solidFill>
                <a:latin typeface="Tw Cen MT" pitchFamily="34" charset="0"/>
              </a:rPr>
              <a:t>za stavke kapitalnih rashoda istog programa.</a:t>
            </a:r>
          </a:p>
          <a:p>
            <a:pPr>
              <a:buFontTx/>
              <a:buChar char="-"/>
            </a:pPr>
            <a:r>
              <a:rPr lang="hr-HR" sz="1000" b="1">
                <a:latin typeface="Tw Cen MT" pitchFamily="34" charset="0"/>
              </a:rPr>
              <a:t>-</a:t>
            </a:r>
            <a:r>
              <a:rPr lang="hr-HR" sz="1000" b="1">
                <a:solidFill>
                  <a:srgbClr val="87601B"/>
                </a:solidFill>
                <a:latin typeface="Tw Cen MT" pitchFamily="34" charset="0"/>
              </a:rPr>
              <a:t>Uz odobrenje </a:t>
            </a:r>
            <a:r>
              <a:rPr lang="hr-HR" sz="1000" b="1">
                <a:solidFill>
                  <a:srgbClr val="C00000"/>
                </a:solidFill>
                <a:latin typeface="Tw Cen MT" pitchFamily="34" charset="0"/>
              </a:rPr>
              <a:t>Vijeća ministara </a:t>
            </a:r>
            <a:r>
              <a:rPr lang="hr-HR" sz="1000" b="1">
                <a:solidFill>
                  <a:srgbClr val="87601B"/>
                </a:solidFill>
                <a:latin typeface="Tw Cen MT" pitchFamily="34" charset="0"/>
              </a:rPr>
              <a:t>za programe do </a:t>
            </a:r>
            <a:r>
              <a:rPr lang="hr-HR" sz="1000" b="1">
                <a:solidFill>
                  <a:srgbClr val="00B050"/>
                </a:solidFill>
                <a:latin typeface="Tw Cen MT" pitchFamily="34" charset="0"/>
              </a:rPr>
              <a:t>10 % </a:t>
            </a:r>
            <a:r>
              <a:rPr lang="hr-HR" sz="1000" b="1">
                <a:solidFill>
                  <a:srgbClr val="87601B"/>
                </a:solidFill>
                <a:latin typeface="Tw Cen MT" pitchFamily="34" charset="0"/>
              </a:rPr>
              <a:t>ukupnih operativnih rashoda ili kapitalnih rashoda jednog resornog ministarstva ili više njih, poštujući ukupne odobrene gornje granice. </a:t>
            </a:r>
          </a:p>
          <a:p>
            <a:pPr>
              <a:buFontTx/>
              <a:buChar char="-"/>
            </a:pPr>
            <a:r>
              <a:rPr lang="hr-HR" sz="1000" b="1">
                <a:latin typeface="Tw Cen MT" pitchFamily="34" charset="0"/>
              </a:rPr>
              <a:t>-</a:t>
            </a:r>
            <a:r>
              <a:rPr lang="hr-HR" sz="1000" b="1">
                <a:solidFill>
                  <a:srgbClr val="87601B"/>
                </a:solidFill>
                <a:latin typeface="Tw Cen MT" pitchFamily="34" charset="0"/>
              </a:rPr>
              <a:t>Uz odobrenje </a:t>
            </a:r>
            <a:r>
              <a:rPr lang="hr-HR" sz="1000" b="1">
                <a:solidFill>
                  <a:srgbClr val="C00000"/>
                </a:solidFill>
                <a:latin typeface="Tw Cen MT" pitchFamily="34" charset="0"/>
              </a:rPr>
              <a:t>Parlamenta </a:t>
            </a:r>
            <a:r>
              <a:rPr lang="hr-HR" sz="1000" b="1">
                <a:solidFill>
                  <a:srgbClr val="87601B"/>
                </a:solidFill>
                <a:latin typeface="Tw Cen MT" pitchFamily="34" charset="0"/>
              </a:rPr>
              <a:t>za programe </a:t>
            </a:r>
            <a:r>
              <a:rPr lang="hr-HR" sz="1000" b="1">
                <a:solidFill>
                  <a:srgbClr val="00B050"/>
                </a:solidFill>
                <a:latin typeface="Tw Cen MT" pitchFamily="34" charset="0"/>
              </a:rPr>
              <a:t>iznad 10 %.</a:t>
            </a: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775411" cy="69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lang="en" smtClean="0"/>
          </a:p>
        </p:txBody>
      </p:sp>
      <p:pic>
        <p:nvPicPr>
          <p:cNvPr id="3" name="Picture 2"/>
          <p:cNvPicPr>
            <a:picLocks noChangeAspect="1"/>
          </p:cNvPicPr>
          <p:nvPr/>
        </p:nvPicPr>
        <p:blipFill>
          <a:blip r:embed="rId3"/>
          <a:stretch>
            <a:fillRect/>
          </a:stretch>
        </p:blipFill>
        <p:spPr>
          <a:xfrm>
            <a:off x="-1" y="396949"/>
            <a:ext cx="9143999" cy="4216615"/>
          </a:xfrm>
          <a:prstGeom prst="rect">
            <a:avLst/>
          </a:prstGeom>
          <a:ln>
            <a:solidFill>
              <a:schemeClr val="accent1"/>
            </a:solidFill>
          </a:ln>
        </p:spPr>
      </p:pic>
      <p:sp>
        <p:nvSpPr>
          <p:cNvPr id="5" name="TextBox 4"/>
          <p:cNvSpPr txBox="1"/>
          <p:nvPr/>
        </p:nvSpPr>
        <p:spPr>
          <a:xfrm>
            <a:off x="1041991" y="99237"/>
            <a:ext cx="5351721" cy="307777"/>
          </a:xfrm>
          <a:prstGeom prst="rect">
            <a:avLst/>
          </a:prstGeom>
          <a:noFill/>
        </p:spPr>
        <p:txBody>
          <a:bodyPr wrap="square" rtlCol="0">
            <a:spAutoFit/>
          </a:bodyPr>
          <a:lstStyle/>
          <a:p>
            <a:r>
              <a:rPr lang="hr-HR" b="1">
                <a:solidFill>
                  <a:srgbClr val="0070C0"/>
                </a:solidFill>
              </a:rPr>
              <a:t>Raščlanjeni prvotni proračunski plan prema institucijama</a:t>
            </a:r>
          </a:p>
        </p:txBody>
      </p:sp>
    </p:spTree>
    <p:extLst>
      <p:ext uri="{BB962C8B-B14F-4D97-AF65-F5344CB8AC3E}">
        <p14:creationId xmlns:p14="http://schemas.microsoft.com/office/powerpoint/2010/main" val="253773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7</a:t>
            </a:fld>
            <a:endParaRPr lang="en" smtClean="0"/>
          </a:p>
        </p:txBody>
      </p:sp>
      <p:pic>
        <p:nvPicPr>
          <p:cNvPr id="3" name="Picture 2"/>
          <p:cNvPicPr>
            <a:picLocks noChangeAspect="1"/>
          </p:cNvPicPr>
          <p:nvPr/>
        </p:nvPicPr>
        <p:blipFill>
          <a:blip r:embed="rId3"/>
          <a:stretch>
            <a:fillRect/>
          </a:stretch>
        </p:blipFill>
        <p:spPr>
          <a:xfrm>
            <a:off x="1" y="241005"/>
            <a:ext cx="9144000" cy="4437196"/>
          </a:xfrm>
          <a:prstGeom prst="rect">
            <a:avLst/>
          </a:prstGeom>
          <a:ln>
            <a:solidFill>
              <a:schemeClr val="accent1"/>
            </a:solidFill>
          </a:ln>
        </p:spPr>
      </p:pic>
      <p:sp>
        <p:nvSpPr>
          <p:cNvPr id="4" name="TextBox 3"/>
          <p:cNvSpPr txBox="1"/>
          <p:nvPr/>
        </p:nvSpPr>
        <p:spPr>
          <a:xfrm>
            <a:off x="2006009" y="0"/>
            <a:ext cx="4451497" cy="307777"/>
          </a:xfrm>
          <a:prstGeom prst="rect">
            <a:avLst/>
          </a:prstGeom>
          <a:noFill/>
        </p:spPr>
        <p:txBody>
          <a:bodyPr wrap="square" rtlCol="0">
            <a:spAutoFit/>
          </a:bodyPr>
          <a:lstStyle/>
          <a:p>
            <a:r>
              <a:rPr lang="hr-HR" b="1">
                <a:solidFill>
                  <a:srgbClr val="0070C0"/>
                </a:solidFill>
              </a:rPr>
              <a:t>Format proračunskih transfera</a:t>
            </a:r>
          </a:p>
        </p:txBody>
      </p:sp>
    </p:spTree>
    <p:extLst>
      <p:ext uri="{BB962C8B-B14F-4D97-AF65-F5344CB8AC3E}">
        <p14:creationId xmlns:p14="http://schemas.microsoft.com/office/powerpoint/2010/main" val="297271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8</a:t>
            </a:fld>
            <a:endParaRPr lang="en" smtClean="0"/>
          </a:p>
        </p:txBody>
      </p:sp>
      <p:pic>
        <p:nvPicPr>
          <p:cNvPr id="1026" name="Picture 2"/>
          <p:cNvPicPr>
            <a:picLocks noChangeAspect="1" noChangeArrowheads="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4" name="Rectangle 3"/>
          <p:cNvSpPr/>
          <p:nvPr/>
        </p:nvSpPr>
        <p:spPr>
          <a:xfrm>
            <a:off x="1454875" y="270663"/>
            <a:ext cx="6708888" cy="347788"/>
          </a:xfrm>
          <a:prstGeom prst="rect">
            <a:avLst/>
          </a:prstGeom>
        </p:spPr>
        <p:txBody>
          <a:bodyPr wrap="none">
            <a:spAutoFit/>
          </a:bodyPr>
          <a:lstStyle/>
          <a:p>
            <a:pPr lvl="0">
              <a:lnSpc>
                <a:spcPct val="83333"/>
              </a:lnSpc>
            </a:pPr>
            <a:r>
              <a:rPr lang="hr-HR" sz="2000" b="1">
                <a:solidFill>
                  <a:srgbClr val="0070C0"/>
                </a:solidFill>
                <a:latin typeface="Nixie One"/>
                <a:ea typeface="Nixie One"/>
                <a:cs typeface="Nixie One"/>
                <a:sym typeface="Nixie One"/>
              </a:rPr>
              <a:t>3. Kontrole koje se primjenjuju tijekom procesa plaćanja</a:t>
            </a:r>
          </a:p>
        </p:txBody>
      </p:sp>
      <p:sp>
        <p:nvSpPr>
          <p:cNvPr id="5" name="TextBox 4"/>
          <p:cNvSpPr txBox="1"/>
          <p:nvPr/>
        </p:nvSpPr>
        <p:spPr>
          <a:xfrm>
            <a:off x="109728" y="1309420"/>
            <a:ext cx="677108" cy="2092148"/>
          </a:xfrm>
          <a:prstGeom prst="rect">
            <a:avLst/>
          </a:prstGeom>
          <a:noFill/>
        </p:spPr>
        <p:txBody>
          <a:bodyPr vert="vert270" wrap="square" rtlCol="0">
            <a:spAutoFit/>
          </a:bodyPr>
          <a:lstStyle/>
          <a:p>
            <a:r>
              <a:rPr lang="hr-HR" sz="1800" b="1">
                <a:solidFill>
                  <a:srgbClr val="0070C0"/>
                </a:solidFill>
              </a:rPr>
              <a:t>Sustav riznice</a:t>
            </a:r>
          </a:p>
          <a:p>
            <a:endParaRPr lang="en-US" b="1" dirty="0">
              <a:solidFill>
                <a:srgbClr val="0070C0"/>
              </a:solidFill>
            </a:endParaRPr>
          </a:p>
        </p:txBody>
      </p:sp>
      <p:sp>
        <p:nvSpPr>
          <p:cNvPr id="6" name="TextBox 5"/>
          <p:cNvSpPr txBox="1"/>
          <p:nvPr/>
        </p:nvSpPr>
        <p:spPr>
          <a:xfrm rot="16200000">
            <a:off x="7959830" y="1966569"/>
            <a:ext cx="2092148" cy="369332"/>
          </a:xfrm>
          <a:prstGeom prst="rect">
            <a:avLst/>
          </a:prstGeom>
          <a:noFill/>
          <a:scene3d>
            <a:camera prst="orthographicFront">
              <a:rot lat="600000" lon="0" rev="0"/>
            </a:camera>
            <a:lightRig rig="threePt" dir="t"/>
          </a:scene3d>
        </p:spPr>
        <p:txBody>
          <a:bodyPr wrap="square" rtlCol="0">
            <a:spAutoFit/>
          </a:bodyPr>
          <a:lstStyle/>
          <a:p>
            <a:r>
              <a:rPr lang="hr-HR" sz="1800" b="1">
                <a:solidFill>
                  <a:srgbClr val="00B050"/>
                </a:solidFill>
              </a:rPr>
              <a:t>Albanska banka</a:t>
            </a:r>
          </a:p>
        </p:txBody>
      </p:sp>
      <p:pic>
        <p:nvPicPr>
          <p:cNvPr id="1027" name="Picture 3"/>
          <p:cNvPicPr>
            <a:picLocks noChangeAspect="1" noChangeArrowheads="1"/>
          </p:cNvPicPr>
          <p:nvPr/>
        </p:nvPicPr>
        <p:blipFill>
          <a:blip r:embed="rId3"/>
          <a:srcRect/>
          <a:stretch>
            <a:fillRect/>
          </a:stretch>
        </p:blipFill>
        <p:spPr bwMode="auto">
          <a:xfrm>
            <a:off x="0" y="1"/>
            <a:ext cx="1259128" cy="1185062"/>
          </a:xfrm>
          <a:prstGeom prst="rect">
            <a:avLst/>
          </a:prstGeom>
          <a:noFill/>
          <a:ln w="9525">
            <a:noFill/>
            <a:miter lim="800000"/>
            <a:headEnd/>
            <a:tailEnd/>
          </a:ln>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0459" y="163896"/>
            <a:ext cx="1203541" cy="94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391575" y="3684814"/>
            <a:ext cx="2752425" cy="1458686"/>
          </a:xfrm>
          <a:prstGeom prst="rect">
            <a:avLst/>
          </a:prstGeom>
          <a:noFill/>
          <a:ln>
            <a:noFill/>
          </a:ln>
        </p:spPr>
      </p:pic>
      <p:sp>
        <p:nvSpPr>
          <p:cNvPr id="10" name="TextBox 9"/>
          <p:cNvSpPr txBox="1"/>
          <p:nvPr/>
        </p:nvSpPr>
        <p:spPr>
          <a:xfrm>
            <a:off x="1265532" y="1185062"/>
            <a:ext cx="892454" cy="523220"/>
          </a:xfrm>
          <a:prstGeom prst="rect">
            <a:avLst/>
          </a:prstGeom>
          <a:noFill/>
        </p:spPr>
        <p:txBody>
          <a:bodyPr wrap="square" rtlCol="0">
            <a:spAutoFit/>
          </a:bodyPr>
          <a:lstStyle/>
          <a:p>
            <a:pPr algn="ctr"/>
            <a:r>
              <a:rPr lang="hr-HR" b="1">
                <a:latin typeface="+mj-lt"/>
              </a:rPr>
              <a:t>1.</a:t>
            </a:r>
          </a:p>
          <a:p>
            <a:r>
              <a:rPr lang="hr-HR" b="1">
                <a:latin typeface="Agency FB" pitchFamily="34" charset="0"/>
              </a:rPr>
              <a:t>Zahtjevi</a:t>
            </a:r>
          </a:p>
        </p:txBody>
      </p:sp>
      <p:sp>
        <p:nvSpPr>
          <p:cNvPr id="11" name="TextBox 10"/>
          <p:cNvSpPr txBox="1"/>
          <p:nvPr/>
        </p:nvSpPr>
        <p:spPr>
          <a:xfrm>
            <a:off x="2516428" y="1183841"/>
            <a:ext cx="1038760" cy="523220"/>
          </a:xfrm>
          <a:prstGeom prst="rect">
            <a:avLst/>
          </a:prstGeom>
          <a:noFill/>
        </p:spPr>
        <p:txBody>
          <a:bodyPr wrap="square" rtlCol="0">
            <a:spAutoFit/>
          </a:bodyPr>
          <a:lstStyle/>
          <a:p>
            <a:pPr algn="ctr"/>
            <a:r>
              <a:rPr lang="hr-HR" b="1">
                <a:latin typeface="+mn-lt"/>
              </a:rPr>
              <a:t>2.</a:t>
            </a:r>
          </a:p>
          <a:p>
            <a:r>
              <a:rPr lang="hr-HR" b="1">
                <a:latin typeface="Agency FB" pitchFamily="34" charset="0"/>
              </a:rPr>
              <a:t>Preuzeta obveza</a:t>
            </a:r>
          </a:p>
        </p:txBody>
      </p:sp>
      <p:sp>
        <p:nvSpPr>
          <p:cNvPr id="12" name="TextBox 11"/>
          <p:cNvSpPr txBox="1"/>
          <p:nvPr/>
        </p:nvSpPr>
        <p:spPr>
          <a:xfrm>
            <a:off x="3884371" y="1183844"/>
            <a:ext cx="907086" cy="523220"/>
          </a:xfrm>
          <a:prstGeom prst="rect">
            <a:avLst/>
          </a:prstGeom>
          <a:noFill/>
        </p:spPr>
        <p:txBody>
          <a:bodyPr wrap="square" rtlCol="0">
            <a:spAutoFit/>
          </a:bodyPr>
          <a:lstStyle/>
          <a:p>
            <a:pPr algn="ctr"/>
            <a:r>
              <a:rPr lang="hr-HR" b="1">
                <a:solidFill>
                  <a:schemeClr val="bg1">
                    <a:lumMod val="95000"/>
                  </a:schemeClr>
                </a:solidFill>
                <a:latin typeface="+mn-lt"/>
              </a:rPr>
              <a:t>3.</a:t>
            </a:r>
          </a:p>
          <a:p>
            <a:r>
              <a:rPr lang="hr-HR" b="1">
                <a:solidFill>
                  <a:schemeClr val="bg1">
                    <a:lumMod val="95000"/>
                  </a:schemeClr>
                </a:solidFill>
                <a:latin typeface="Agency FB" pitchFamily="34" charset="0"/>
              </a:rPr>
              <a:t>Rashodi</a:t>
            </a:r>
          </a:p>
        </p:txBody>
      </p:sp>
      <p:sp>
        <p:nvSpPr>
          <p:cNvPr id="13" name="TextBox 12"/>
          <p:cNvSpPr txBox="1"/>
          <p:nvPr/>
        </p:nvSpPr>
        <p:spPr>
          <a:xfrm>
            <a:off x="5149901" y="1139953"/>
            <a:ext cx="987552" cy="707886"/>
          </a:xfrm>
          <a:prstGeom prst="rect">
            <a:avLst/>
          </a:prstGeom>
          <a:noFill/>
        </p:spPr>
        <p:txBody>
          <a:bodyPr wrap="square" rtlCol="0">
            <a:spAutoFit/>
          </a:bodyPr>
          <a:lstStyle/>
          <a:p>
            <a:pPr algn="ctr"/>
            <a:r>
              <a:rPr lang="hr-HR" b="1">
                <a:solidFill>
                  <a:schemeClr val="bg1">
                    <a:lumMod val="95000"/>
                  </a:schemeClr>
                </a:solidFill>
                <a:latin typeface="+mn-lt"/>
              </a:rPr>
              <a:t>4.</a:t>
            </a:r>
          </a:p>
          <a:p>
            <a:pPr algn="ctr"/>
            <a:r>
              <a:rPr lang="hr-HR" b="1">
                <a:solidFill>
                  <a:schemeClr val="bg1">
                    <a:lumMod val="95000"/>
                  </a:schemeClr>
                </a:solidFill>
                <a:latin typeface="Agency FB" pitchFamily="34" charset="0"/>
              </a:rPr>
              <a:t>Plaćanje </a:t>
            </a:r>
            <a:r>
              <a:rPr lang="hr-HR" sz="1000">
                <a:solidFill>
                  <a:schemeClr val="tx1"/>
                </a:solidFill>
                <a:latin typeface="Agency FB" pitchFamily="34" charset="0"/>
              </a:rPr>
              <a:t>(centralizirano)</a:t>
            </a:r>
          </a:p>
        </p:txBody>
      </p:sp>
      <p:sp>
        <p:nvSpPr>
          <p:cNvPr id="14" name="TextBox 13"/>
          <p:cNvSpPr txBox="1"/>
          <p:nvPr/>
        </p:nvSpPr>
        <p:spPr>
          <a:xfrm>
            <a:off x="6408113" y="1191158"/>
            <a:ext cx="1075335" cy="523220"/>
          </a:xfrm>
          <a:prstGeom prst="rect">
            <a:avLst/>
          </a:prstGeom>
          <a:noFill/>
        </p:spPr>
        <p:txBody>
          <a:bodyPr wrap="square" rtlCol="0">
            <a:spAutoFit/>
          </a:bodyPr>
          <a:lstStyle/>
          <a:p>
            <a:pPr algn="ctr"/>
            <a:r>
              <a:rPr lang="hr-HR" b="1">
                <a:solidFill>
                  <a:schemeClr val="bg1">
                    <a:lumMod val="95000"/>
                  </a:schemeClr>
                </a:solidFill>
                <a:latin typeface="+mn-lt"/>
              </a:rPr>
              <a:t>5.</a:t>
            </a:r>
            <a:r>
              <a:rPr lang="hr-HR" b="1">
                <a:solidFill>
                  <a:schemeClr val="bg1">
                    <a:lumMod val="95000"/>
                  </a:schemeClr>
                </a:solidFill>
                <a:latin typeface="Agency FB" pitchFamily="34" charset="0"/>
              </a:rPr>
              <a:t> </a:t>
            </a:r>
          </a:p>
          <a:p>
            <a:r>
              <a:rPr lang="hr-HR" b="1">
                <a:solidFill>
                  <a:schemeClr val="bg1">
                    <a:lumMod val="95000"/>
                  </a:schemeClr>
                </a:solidFill>
                <a:latin typeface="Agency FB" pitchFamily="34" charset="0"/>
              </a:rPr>
              <a:t>Usklađivanje</a:t>
            </a:r>
          </a:p>
        </p:txBody>
      </p:sp>
      <p:sp>
        <p:nvSpPr>
          <p:cNvPr id="15" name="TextBox 14"/>
          <p:cNvSpPr txBox="1"/>
          <p:nvPr/>
        </p:nvSpPr>
        <p:spPr>
          <a:xfrm>
            <a:off x="1207008" y="1697126"/>
            <a:ext cx="1155802" cy="1708160"/>
          </a:xfrm>
          <a:prstGeom prst="rect">
            <a:avLst/>
          </a:prstGeom>
          <a:noFill/>
        </p:spPr>
        <p:txBody>
          <a:bodyPr wrap="square" rtlCol="0">
            <a:spAutoFit/>
          </a:bodyPr>
          <a:lstStyle/>
          <a:p>
            <a:r>
              <a:rPr lang="hr-HR" sz="1200" dirty="0">
                <a:latin typeface="Arial Narrow" panose="020B0606020202030204" pitchFamily="34" charset="0"/>
              </a:rPr>
              <a:t>Zamrznut srednjoročni proračun </a:t>
            </a:r>
          </a:p>
          <a:p>
            <a:endParaRPr lang="en-US" sz="700" b="1" dirty="0">
              <a:latin typeface="Agency FB" pitchFamily="34" charset="0"/>
            </a:endParaRPr>
          </a:p>
          <a:p>
            <a:endParaRPr lang="en-US" sz="700" b="1" dirty="0">
              <a:latin typeface="Agency FB" pitchFamily="34" charset="0"/>
            </a:endParaRPr>
          </a:p>
          <a:p>
            <a:endParaRPr lang="en-US" sz="700" b="1" dirty="0">
              <a:latin typeface="Agency FB" pitchFamily="34" charset="0"/>
            </a:endParaRPr>
          </a:p>
          <a:p>
            <a:r>
              <a:rPr lang="hr-HR" sz="1200" b="1" dirty="0">
                <a:solidFill>
                  <a:srgbClr val="FF0066"/>
                </a:solidFill>
                <a:latin typeface="Agency FB" pitchFamily="34" charset="0"/>
              </a:rPr>
              <a:t>14 </a:t>
            </a:r>
            <a:r>
              <a:rPr lang="hr-HR" sz="1200" dirty="0">
                <a:latin typeface="Arial Narrow" panose="020B0606020202030204" pitchFamily="34" charset="0"/>
              </a:rPr>
              <a:t>resornih ministarstava</a:t>
            </a:r>
          </a:p>
          <a:p>
            <a:pPr algn="ctr"/>
            <a:r>
              <a:rPr lang="hr-HR" sz="1200" dirty="0">
                <a:latin typeface="Agency FB" pitchFamily="34" charset="0"/>
                <a:sym typeface="Wingdings 2"/>
              </a:rPr>
              <a:t></a:t>
            </a:r>
          </a:p>
          <a:p>
            <a:r>
              <a:rPr lang="hr-HR" sz="1200" dirty="0" smtClean="0">
                <a:latin typeface="Arial Narrow" panose="020B0606020202030204" pitchFamily="34" charset="0"/>
              </a:rPr>
              <a:t>Općina </a:t>
            </a:r>
            <a:r>
              <a:rPr lang="hr-HR" sz="1200" b="1" dirty="0" smtClean="0">
                <a:solidFill>
                  <a:srgbClr val="FF0066"/>
                </a:solidFill>
                <a:latin typeface="Agency FB" pitchFamily="34" charset="0"/>
              </a:rPr>
              <a:t>Tirana</a:t>
            </a:r>
            <a:r>
              <a:rPr lang="hr-HR" sz="1200" dirty="0" smtClean="0">
                <a:latin typeface="Agency FB" pitchFamily="34" charset="0"/>
              </a:rPr>
              <a:t> </a:t>
            </a:r>
            <a:endParaRPr lang="hr-HR" sz="1200" dirty="0">
              <a:latin typeface="Agency FB" pitchFamily="34" charset="0"/>
            </a:endParaRPr>
          </a:p>
        </p:txBody>
      </p:sp>
      <p:sp>
        <p:nvSpPr>
          <p:cNvPr id="16" name="TextBox 15"/>
          <p:cNvSpPr txBox="1"/>
          <p:nvPr/>
        </p:nvSpPr>
        <p:spPr>
          <a:xfrm>
            <a:off x="2509113" y="1726387"/>
            <a:ext cx="1148487" cy="1708160"/>
          </a:xfrm>
          <a:prstGeom prst="rect">
            <a:avLst/>
          </a:prstGeom>
          <a:noFill/>
        </p:spPr>
        <p:txBody>
          <a:bodyPr wrap="square" rtlCol="0">
            <a:spAutoFit/>
          </a:bodyPr>
          <a:lstStyle/>
          <a:p>
            <a:r>
              <a:rPr lang="hr-HR" sz="1200" dirty="0">
                <a:latin typeface="Arial Narrow" panose="020B0606020202030204" pitchFamily="34" charset="0"/>
              </a:rPr>
              <a:t>Zamrznut</a:t>
            </a:r>
            <a:r>
              <a:rPr lang="hr-HR" sz="1200" dirty="0">
                <a:latin typeface="Agency FB" pitchFamily="34" charset="0"/>
              </a:rPr>
              <a:t> </a:t>
            </a:r>
            <a:r>
              <a:rPr lang="hr-HR" sz="1200" dirty="0">
                <a:latin typeface="Arial Narrow" panose="020B0606020202030204" pitchFamily="34" charset="0"/>
              </a:rPr>
              <a:t>srednjoročni</a:t>
            </a:r>
            <a:r>
              <a:rPr lang="hr-HR" sz="1200" dirty="0">
                <a:latin typeface="Agency FB" pitchFamily="34" charset="0"/>
              </a:rPr>
              <a:t> </a:t>
            </a:r>
            <a:r>
              <a:rPr lang="hr-HR" sz="1200" dirty="0">
                <a:latin typeface="Arial Narrow" panose="020B0606020202030204" pitchFamily="34" charset="0"/>
              </a:rPr>
              <a:t>proračun</a:t>
            </a:r>
          </a:p>
          <a:p>
            <a:endParaRPr lang="en-US" sz="700" b="1" dirty="0">
              <a:latin typeface="Agency FB" pitchFamily="34" charset="0"/>
            </a:endParaRPr>
          </a:p>
          <a:p>
            <a:endParaRPr lang="en-US" sz="700" b="1" dirty="0">
              <a:latin typeface="Agency FB" pitchFamily="34" charset="0"/>
            </a:endParaRPr>
          </a:p>
          <a:p>
            <a:endParaRPr lang="en-US" sz="700" b="1" dirty="0">
              <a:latin typeface="Agency FB" pitchFamily="34" charset="0"/>
            </a:endParaRPr>
          </a:p>
          <a:p>
            <a:pPr>
              <a:buClr>
                <a:srgbClr val="FF0066"/>
              </a:buClr>
              <a:buFont typeface="Wingdings" pitchFamily="2" charset="2"/>
              <a:buChar char="q"/>
            </a:pPr>
            <a:r>
              <a:rPr lang="hr-HR" sz="1200" b="1" dirty="0">
                <a:latin typeface="Agency FB" pitchFamily="34" charset="0"/>
              </a:rPr>
              <a:t>Središnja</a:t>
            </a:r>
            <a:r>
              <a:rPr lang="hr-HR" sz="1200" dirty="0">
                <a:latin typeface="Agency FB" pitchFamily="34" charset="0"/>
              </a:rPr>
              <a:t> država</a:t>
            </a:r>
          </a:p>
          <a:p>
            <a:pPr>
              <a:buClr>
                <a:srgbClr val="FF0066"/>
              </a:buClr>
              <a:buFont typeface="Wingdings" pitchFamily="2" charset="2"/>
              <a:buChar char="q"/>
            </a:pPr>
            <a:r>
              <a:rPr lang="hr-HR" sz="1200" b="1" dirty="0">
                <a:latin typeface="Agency FB" pitchFamily="34" charset="0"/>
              </a:rPr>
              <a:t>Lokalne</a:t>
            </a:r>
            <a:r>
              <a:rPr lang="hr-HR" sz="1200" dirty="0">
                <a:latin typeface="Agency FB" pitchFamily="34" charset="0"/>
              </a:rPr>
              <a:t> razine vlasti</a:t>
            </a:r>
          </a:p>
        </p:txBody>
      </p:sp>
      <p:sp>
        <p:nvSpPr>
          <p:cNvPr id="17" name="TextBox 16"/>
          <p:cNvSpPr txBox="1"/>
          <p:nvPr/>
        </p:nvSpPr>
        <p:spPr>
          <a:xfrm>
            <a:off x="3818535" y="1719073"/>
            <a:ext cx="1104595" cy="1785104"/>
          </a:xfrm>
          <a:prstGeom prst="rect">
            <a:avLst/>
          </a:prstGeom>
          <a:noFill/>
        </p:spPr>
        <p:txBody>
          <a:bodyPr wrap="square" rtlCol="0">
            <a:spAutoFit/>
          </a:bodyPr>
          <a:lstStyle/>
          <a:p>
            <a:r>
              <a:rPr lang="hr-HR" sz="1200">
                <a:solidFill>
                  <a:schemeClr val="bg1">
                    <a:lumMod val="95000"/>
                  </a:schemeClr>
                </a:solidFill>
                <a:latin typeface="Agency FB" pitchFamily="34" charset="0"/>
              </a:rPr>
              <a:t>Račun u skladu s izdanom obvezom</a:t>
            </a:r>
          </a:p>
          <a:p>
            <a:endParaRPr lang="en-US" sz="1200" dirty="0">
              <a:solidFill>
                <a:schemeClr val="bg1">
                  <a:lumMod val="95000"/>
                </a:schemeClr>
              </a:solidFill>
              <a:latin typeface="Agency FB" pitchFamily="34" charset="0"/>
            </a:endParaRPr>
          </a:p>
          <a:p>
            <a:pPr>
              <a:buClr>
                <a:srgbClr val="FF0066"/>
              </a:buClr>
              <a:buFont typeface="Wingdings" pitchFamily="2" charset="2"/>
              <a:buChar char="q"/>
            </a:pPr>
            <a:r>
              <a:rPr lang="hr-HR" sz="1200" b="1">
                <a:solidFill>
                  <a:schemeClr val="bg1">
                    <a:lumMod val="95000"/>
                  </a:schemeClr>
                </a:solidFill>
                <a:latin typeface="Agency FB" pitchFamily="34" charset="0"/>
              </a:rPr>
              <a:t>Središnja</a:t>
            </a:r>
            <a:r>
              <a:rPr lang="hr-HR" sz="1200">
                <a:solidFill>
                  <a:schemeClr val="bg1">
                    <a:lumMod val="95000"/>
                  </a:schemeClr>
                </a:solidFill>
                <a:latin typeface="Agency FB" pitchFamily="34" charset="0"/>
              </a:rPr>
              <a:t> država</a:t>
            </a:r>
          </a:p>
          <a:p>
            <a:pPr>
              <a:buClr>
                <a:srgbClr val="FF0066"/>
              </a:buClr>
              <a:buFont typeface="Wingdings" pitchFamily="2" charset="2"/>
              <a:buChar char="q"/>
            </a:pPr>
            <a:r>
              <a:rPr lang="hr-HR" sz="1200" b="1">
                <a:solidFill>
                  <a:schemeClr val="bg1">
                    <a:lumMod val="95000"/>
                  </a:schemeClr>
                </a:solidFill>
                <a:latin typeface="Agency FB" pitchFamily="34" charset="0"/>
              </a:rPr>
              <a:t>Lokalne</a:t>
            </a:r>
            <a:r>
              <a:rPr lang="hr-HR" sz="1200">
                <a:solidFill>
                  <a:schemeClr val="bg1">
                    <a:lumMod val="95000"/>
                  </a:schemeClr>
                </a:solidFill>
                <a:latin typeface="Agency FB" pitchFamily="34" charset="0"/>
              </a:rPr>
              <a:t> razine vlasti</a:t>
            </a:r>
          </a:p>
          <a:p>
            <a:endParaRPr lang="en-US" dirty="0">
              <a:solidFill>
                <a:schemeClr val="bg1">
                  <a:lumMod val="95000"/>
                </a:schemeClr>
              </a:solidFill>
              <a:latin typeface="Agency FB" pitchFamily="34" charset="0"/>
            </a:endParaRPr>
          </a:p>
        </p:txBody>
      </p:sp>
      <p:sp>
        <p:nvSpPr>
          <p:cNvPr id="18" name="TextBox 17"/>
          <p:cNvSpPr txBox="1"/>
          <p:nvPr/>
        </p:nvSpPr>
        <p:spPr>
          <a:xfrm>
            <a:off x="5127956" y="1755648"/>
            <a:ext cx="1067104" cy="1785104"/>
          </a:xfrm>
          <a:prstGeom prst="rect">
            <a:avLst/>
          </a:prstGeom>
          <a:noFill/>
        </p:spPr>
        <p:txBody>
          <a:bodyPr wrap="square" rtlCol="0">
            <a:spAutoFit/>
          </a:bodyPr>
          <a:lstStyle/>
          <a:p>
            <a:r>
              <a:rPr lang="hr-HR" sz="1000" dirty="0">
                <a:solidFill>
                  <a:schemeClr val="bg1"/>
                </a:solidFill>
                <a:latin typeface="Arial Narrow" panose="020B0606020202030204" pitchFamily="34" charset="0"/>
              </a:rPr>
              <a:t>Račun se provjerava automatski uz izradu mjesečnih projekcija novčanih tokova</a:t>
            </a:r>
          </a:p>
          <a:p>
            <a:endParaRPr lang="en-US" sz="1000" dirty="0">
              <a:solidFill>
                <a:schemeClr val="bg1"/>
              </a:solidFill>
              <a:latin typeface="Arial Narrow" panose="020B0606020202030204" pitchFamily="34" charset="0"/>
              <a:sym typeface="Chivo"/>
            </a:endParaRPr>
          </a:p>
          <a:p>
            <a:r>
              <a:rPr lang="hr-HR" sz="1000" dirty="0">
                <a:solidFill>
                  <a:schemeClr val="bg1"/>
                </a:solidFill>
                <a:latin typeface="Arial Narrow" panose="020B0606020202030204" pitchFamily="34" charset="0"/>
                <a:sym typeface="Chivo"/>
              </a:rPr>
              <a:t>Elektronički transferi središnjoj banci zatim poslovnoj banci</a:t>
            </a:r>
          </a:p>
        </p:txBody>
      </p:sp>
      <p:sp>
        <p:nvSpPr>
          <p:cNvPr id="19" name="TextBox 18"/>
          <p:cNvSpPr txBox="1"/>
          <p:nvPr/>
        </p:nvSpPr>
        <p:spPr>
          <a:xfrm>
            <a:off x="6378853" y="1806855"/>
            <a:ext cx="1185064" cy="1708160"/>
          </a:xfrm>
          <a:prstGeom prst="rect">
            <a:avLst/>
          </a:prstGeom>
          <a:noFill/>
        </p:spPr>
        <p:txBody>
          <a:bodyPr wrap="square" rtlCol="0">
            <a:spAutoFit/>
          </a:bodyPr>
          <a:lstStyle/>
          <a:p>
            <a:r>
              <a:rPr lang="hr-HR" dirty="0" smtClean="0">
                <a:solidFill>
                  <a:schemeClr val="bg1">
                    <a:lumMod val="95000"/>
                  </a:schemeClr>
                </a:solidFill>
                <a:latin typeface="Agency FB" pitchFamily="34" charset="0"/>
              </a:rPr>
              <a:t>1. Bakarski sustav</a:t>
            </a:r>
            <a:endParaRPr lang="hr-HR" dirty="0">
              <a:solidFill>
                <a:schemeClr val="bg1">
                  <a:lumMod val="95000"/>
                </a:schemeClr>
              </a:solidFill>
              <a:latin typeface="Agency FB" pitchFamily="34" charset="0"/>
            </a:endParaRPr>
          </a:p>
          <a:p>
            <a:endParaRPr lang="en-US" sz="700" dirty="0">
              <a:solidFill>
                <a:schemeClr val="bg1">
                  <a:lumMod val="95000"/>
                </a:schemeClr>
              </a:solidFill>
              <a:latin typeface="Agency FB" pitchFamily="34" charset="0"/>
            </a:endParaRPr>
          </a:p>
          <a:p>
            <a:r>
              <a:rPr lang="hr-HR" dirty="0">
                <a:solidFill>
                  <a:schemeClr val="bg1">
                    <a:lumMod val="95000"/>
                  </a:schemeClr>
                </a:solidFill>
                <a:latin typeface="Agency FB" pitchFamily="34" charset="0"/>
              </a:rPr>
              <a:t>2. Financijski izvještaji o višegodišnjim obvezama za razdoblje 3+1 godina</a:t>
            </a:r>
          </a:p>
        </p:txBody>
      </p:sp>
      <p:sp>
        <p:nvSpPr>
          <p:cNvPr id="20" name="TextBox 19"/>
          <p:cNvSpPr txBox="1"/>
          <p:nvPr/>
        </p:nvSpPr>
        <p:spPr>
          <a:xfrm>
            <a:off x="168248" y="3496665"/>
            <a:ext cx="6298389" cy="1400383"/>
          </a:xfrm>
          <a:prstGeom prst="rect">
            <a:avLst/>
          </a:prstGeom>
          <a:noFill/>
        </p:spPr>
        <p:txBody>
          <a:bodyPr wrap="square" rtlCol="0">
            <a:spAutoFit/>
          </a:bodyPr>
          <a:lstStyle/>
          <a:p>
            <a:r>
              <a:rPr lang="hr-HR" sz="1200" dirty="0"/>
              <a:t>Kontrole se izvršavaju s pomoću:</a:t>
            </a:r>
          </a:p>
          <a:p>
            <a:pPr>
              <a:buClr>
                <a:srgbClr val="C00000"/>
              </a:buClr>
              <a:buFont typeface="Arial" pitchFamily="34" charset="0"/>
              <a:buChar char="•"/>
            </a:pPr>
            <a:r>
              <a:rPr lang="hr-HR" sz="1200" dirty="0"/>
              <a:t>  AGFIS-a prema gore navedenoj shemi</a:t>
            </a:r>
          </a:p>
          <a:p>
            <a:pPr>
              <a:buClr>
                <a:srgbClr val="C00000"/>
              </a:buClr>
              <a:buFont typeface="Arial" pitchFamily="34" charset="0"/>
              <a:buChar char="•"/>
            </a:pPr>
            <a:r>
              <a:rPr lang="hr-HR" sz="1200" dirty="0"/>
              <a:t> TDO-ovi ovlašćuju ručne zahtjeve za nabavom u skladu sa srednjoročnim  </a:t>
            </a:r>
          </a:p>
          <a:p>
            <a:pPr>
              <a:buClr>
                <a:srgbClr val="C00000"/>
              </a:buClr>
            </a:pPr>
            <a:r>
              <a:rPr lang="hr-HR" sz="1200" dirty="0"/>
              <a:t>  proračunom, prema šiframa projekata/proizvoda (faza zahtjeva)</a:t>
            </a:r>
          </a:p>
          <a:p>
            <a:pPr>
              <a:buClr>
                <a:srgbClr val="C00000"/>
              </a:buClr>
              <a:buFont typeface="Arial" pitchFamily="34" charset="0"/>
              <a:buChar char="•"/>
            </a:pPr>
            <a:r>
              <a:rPr lang="hr-HR" sz="1200" dirty="0"/>
              <a:t> Mjesečni financijski izvještaji o neplaćenim višegodišnjim obvezama </a:t>
            </a:r>
          </a:p>
          <a:p>
            <a:pPr>
              <a:buClr>
                <a:srgbClr val="C00000"/>
              </a:buClr>
            </a:pPr>
            <a:r>
              <a:rPr lang="hr-HR" sz="1100" dirty="0">
                <a:solidFill>
                  <a:schemeClr val="tx2">
                    <a:lumMod val="50000"/>
                  </a:schemeClr>
                </a:solidFill>
              </a:rPr>
              <a:t>   (zadnji stupac izvještaja izračunan prema podacima iz prethodnog stupca o godišnjim </a:t>
            </a:r>
            <a:r>
              <a:rPr lang="hr-HR" sz="1100" dirty="0" smtClean="0">
                <a:solidFill>
                  <a:schemeClr val="tx2">
                    <a:lumMod val="50000"/>
                  </a:schemeClr>
                </a:solidFill>
              </a:rPr>
              <a:t>obvezama, rashodima</a:t>
            </a:r>
            <a:r>
              <a:rPr lang="hr-HR" sz="1100" dirty="0">
                <a:solidFill>
                  <a:schemeClr val="tx2">
                    <a:lumMod val="50000"/>
                  </a:schemeClr>
                </a:solidFill>
              </a:rPr>
              <a:t>, plaćanjima)</a:t>
            </a:r>
            <a:r>
              <a:rPr lang="hr-HR" sz="1200" dirty="0"/>
              <a:t> za sve potrošačke jedinice (središnja i lokalna vlast).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txBox="1">
            <a:spLocks noGrp="1"/>
          </p:cNvSpPr>
          <p:nvPr>
            <p:ph type="ctrTitle" idx="4294967295"/>
          </p:nvPr>
        </p:nvSpPr>
        <p:spPr>
          <a:xfrm>
            <a:off x="2362810" y="190196"/>
            <a:ext cx="6162212" cy="43900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2000" b="1"/>
              <a:t>4.Inicijative za reviziju pristupa</a:t>
            </a:r>
          </a:p>
        </p:txBody>
      </p:sp>
      <p:sp>
        <p:nvSpPr>
          <p:cNvPr id="287" name="Google Shape;287;p16"/>
          <p:cNvSpPr txBox="1">
            <a:spLocks noGrp="1"/>
          </p:cNvSpPr>
          <p:nvPr>
            <p:ph type="subTitle" idx="4294967295"/>
          </p:nvPr>
        </p:nvSpPr>
        <p:spPr>
          <a:xfrm>
            <a:off x="2447286" y="602004"/>
            <a:ext cx="4816708" cy="2070857"/>
          </a:xfrm>
          <a:prstGeom prst="rect">
            <a:avLst/>
          </a:prstGeom>
        </p:spPr>
        <p:txBody>
          <a:bodyPr spcFirstLastPara="1" wrap="square" lIns="91425" tIns="91425" rIns="91425" bIns="91425" anchor="t" anchorCtr="0">
            <a:noAutofit/>
          </a:bodyPr>
          <a:lstStyle/>
          <a:p>
            <a:pPr marL="0" indent="0">
              <a:buClr>
                <a:srgbClr val="FF0066"/>
              </a:buClr>
              <a:buSzPts val="1100"/>
            </a:pPr>
            <a:endParaRPr lang="en" sz="1500" dirty="0">
              <a:solidFill>
                <a:srgbClr val="7198A9"/>
              </a:solidFill>
              <a:latin typeface="Arvo"/>
              <a:ea typeface="Arvo"/>
              <a:cs typeface="Arvo"/>
              <a:sym typeface="Arvo"/>
            </a:endParaRPr>
          </a:p>
          <a:p>
            <a:pPr marL="0" indent="0" algn="just">
              <a:buClr>
                <a:srgbClr val="FF0066"/>
              </a:buClr>
              <a:buSzPts val="1100"/>
            </a:pPr>
            <a:r>
              <a:rPr lang="hr-HR" sz="1500" dirty="0" smtClean="0">
                <a:solidFill>
                  <a:srgbClr val="7198A9"/>
                </a:solidFill>
                <a:latin typeface="Arvo"/>
                <a:ea typeface="Arvo"/>
                <a:cs typeface="Arvo"/>
                <a:sym typeface="Arvo"/>
              </a:rPr>
              <a:t> Automatizacija </a:t>
            </a:r>
            <a:r>
              <a:rPr lang="hr-HR" sz="1500" dirty="0">
                <a:solidFill>
                  <a:srgbClr val="7198A9"/>
                </a:solidFill>
                <a:latin typeface="Arvo"/>
                <a:ea typeface="Arvo"/>
                <a:cs typeface="Arvo"/>
                <a:sym typeface="Arvo"/>
              </a:rPr>
              <a:t>ojačava disciplinu.</a:t>
            </a:r>
          </a:p>
          <a:p>
            <a:pPr marL="0" indent="0" algn="just">
              <a:buClr>
                <a:srgbClr val="FF0066"/>
              </a:buClr>
              <a:buSzPts val="1100"/>
              <a:buNone/>
            </a:pPr>
            <a:endParaRPr lang="en" sz="1500" dirty="0">
              <a:solidFill>
                <a:srgbClr val="7198A9"/>
              </a:solidFill>
              <a:latin typeface="Arvo"/>
              <a:ea typeface="Arvo"/>
              <a:cs typeface="Arvo"/>
              <a:sym typeface="Arvo"/>
            </a:endParaRPr>
          </a:p>
          <a:p>
            <a:pPr marL="0" indent="0" algn="just">
              <a:buClr>
                <a:srgbClr val="FF0066"/>
              </a:buClr>
              <a:buSzPts val="1100"/>
            </a:pPr>
            <a:r>
              <a:rPr lang="hr-HR" sz="1500" dirty="0" smtClean="0">
                <a:solidFill>
                  <a:srgbClr val="7198A9"/>
                </a:solidFill>
                <a:latin typeface="Arvo"/>
                <a:ea typeface="Arvo"/>
                <a:cs typeface="Arvo"/>
                <a:sym typeface="Arvo"/>
              </a:rPr>
              <a:t> AGFIS </a:t>
            </a:r>
            <a:r>
              <a:rPr lang="hr-HR" sz="1500" dirty="0">
                <a:solidFill>
                  <a:srgbClr val="7198A9"/>
                </a:solidFill>
                <a:latin typeface="Arvo"/>
                <a:ea typeface="Arvo"/>
                <a:cs typeface="Arvo"/>
                <a:sym typeface="Arvo"/>
              </a:rPr>
              <a:t>i sustav javne nabave još uvijek nisu povezani. Sastavni dio projekta AFMIS koji financira Svjetska banka, a koji će biti dovršen 2019.</a:t>
            </a:r>
          </a:p>
          <a:p>
            <a:pPr marL="0" indent="0">
              <a:buClr>
                <a:srgbClr val="FF0066"/>
              </a:buClr>
              <a:buSzPts val="1100"/>
              <a:buNone/>
            </a:pPr>
            <a:endParaRPr lang="en" sz="1500" dirty="0">
              <a:solidFill>
                <a:srgbClr val="7198A9"/>
              </a:solidFill>
              <a:latin typeface="Arvo"/>
              <a:ea typeface="Arvo"/>
              <a:cs typeface="Arvo"/>
              <a:sym typeface="Arvo"/>
            </a:endParaRPr>
          </a:p>
        </p:txBody>
      </p:sp>
      <p:sp>
        <p:nvSpPr>
          <p:cNvPr id="288" name="Google Shape;288;p16"/>
          <p:cNvSpPr txBox="1">
            <a:spLocks noGrp="1"/>
          </p:cNvSpPr>
          <p:nvPr>
            <p:ph type="sldNum" idx="12"/>
          </p:nvPr>
        </p:nvSpPr>
        <p:spPr>
          <a:xfrm>
            <a:off x="0" y="4678200"/>
            <a:ext cx="465300" cy="465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b="1"/>
              <a:pPr marL="0" lvl="0" indent="0" algn="ctr" rtl="0">
                <a:spcBef>
                  <a:spcPts val="0"/>
                </a:spcBef>
                <a:spcAft>
                  <a:spcPts val="0"/>
                </a:spcAft>
                <a:buNone/>
              </a:pPr>
              <a:t>9</a:t>
            </a:fld>
            <a:endParaRPr lang="en" b="1"/>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994" y="1747384"/>
            <a:ext cx="1880006" cy="107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srcRect/>
          <a:stretch>
            <a:fillRect/>
          </a:stretch>
        </p:blipFill>
        <p:spPr bwMode="auto">
          <a:xfrm>
            <a:off x="0" y="0"/>
            <a:ext cx="2435961" cy="2594459"/>
          </a:xfrm>
          <a:prstGeom prst="rect">
            <a:avLst/>
          </a:prstGeom>
          <a:noFill/>
          <a:ln w="9525">
            <a:noFill/>
            <a:miter lim="800000"/>
            <a:headEnd/>
            <a:tailEnd/>
          </a:ln>
        </p:spPr>
      </p:pic>
      <p:pic>
        <p:nvPicPr>
          <p:cNvPr id="4098" name="Picture 2"/>
          <p:cNvPicPr>
            <a:picLocks noChangeAspect="1" noChangeArrowheads="1"/>
          </p:cNvPicPr>
          <p:nvPr/>
        </p:nvPicPr>
        <p:blipFill>
          <a:blip r:embed="rId5"/>
          <a:srcRect/>
          <a:stretch>
            <a:fillRect/>
          </a:stretch>
        </p:blipFill>
        <p:spPr bwMode="auto">
          <a:xfrm>
            <a:off x="7936992" y="0"/>
            <a:ext cx="1207008" cy="843507"/>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7897146" y="0"/>
            <a:ext cx="412922" cy="387706"/>
          </a:xfrm>
          <a:prstGeom prst="rect">
            <a:avLst/>
          </a:prstGeom>
        </p:spPr>
      </p:pic>
      <p:pic>
        <p:nvPicPr>
          <p:cNvPr id="9" name="Picture 2"/>
          <p:cNvPicPr>
            <a:picLocks noChangeAspect="1" noChangeArrowheads="1"/>
          </p:cNvPicPr>
          <p:nvPr/>
        </p:nvPicPr>
        <p:blipFill>
          <a:blip r:embed="rId7" cstate="print"/>
          <a:srcRect/>
          <a:stretch>
            <a:fillRect/>
          </a:stretch>
        </p:blipFill>
        <p:spPr bwMode="auto">
          <a:xfrm>
            <a:off x="7611102" y="3814742"/>
            <a:ext cx="1633728" cy="990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extBox 1"/>
          <p:cNvSpPr txBox="1"/>
          <p:nvPr/>
        </p:nvSpPr>
        <p:spPr>
          <a:xfrm>
            <a:off x="705286" y="2903909"/>
            <a:ext cx="6558708" cy="2246769"/>
          </a:xfrm>
          <a:prstGeom prst="rect">
            <a:avLst/>
          </a:prstGeom>
          <a:noFill/>
        </p:spPr>
        <p:txBody>
          <a:bodyPr wrap="square" rtlCol="0">
            <a:spAutoFit/>
          </a:bodyPr>
          <a:lstStyle/>
          <a:p>
            <a:pPr marL="285750" indent="-285750" algn="just">
              <a:buClr>
                <a:srgbClr val="FF0066"/>
              </a:buClr>
              <a:buFont typeface="Wingdings" panose="05000000000000000000" pitchFamily="2" charset="2"/>
              <a:buChar char="§"/>
            </a:pPr>
            <a:r>
              <a:rPr lang="hr-HR">
                <a:solidFill>
                  <a:schemeClr val="tx1"/>
                </a:solidFill>
                <a:latin typeface="Arvo"/>
                <a:ea typeface="Arvo"/>
                <a:cs typeface="Arvo"/>
                <a:sym typeface="Arvo"/>
              </a:rPr>
              <a:t>Koliko je potrebno da se odobri svaka faza u procesu plaćanja? </a:t>
            </a:r>
            <a:r>
              <a:rPr lang="hr-HR">
                <a:solidFill>
                  <a:srgbClr val="7198A9"/>
                </a:solidFill>
                <a:latin typeface="Arvo"/>
                <a:ea typeface="Arvo"/>
                <a:cs typeface="Arvo"/>
                <a:sym typeface="Arvo"/>
              </a:rPr>
              <a:t>Jedan dan odgode nakon bilježenja računa u AGFIS-u i određivanja dnevnog novčanog limita; vrijeme programa koje je izvršeno nakon radnog vremena zbog kapaciteta. Prije toga odvija se u stvarnom vremenu jer se račun provjerava zajedno s godišnjim proračunskim planom i mjesečnom projekcijom novčanih tokova. Od siječnja 2017. moguće je zabilježiti račun usklađen s godišnjim proračunskim planom i nakon obračuna u glavnoj knjizi, račun će se provjeriti s mjesečnom projekcijom novčanih tokova Razdvojili smo te kontrole radi izbjegavanja nastanka nepodmirenih obveza.</a:t>
            </a:r>
          </a:p>
          <a:p>
            <a:endParaRPr lang="en-US" dirty="0"/>
          </a:p>
        </p:txBody>
      </p:sp>
    </p:spTree>
  </p:cSld>
  <p:clrMapOvr>
    <a:masterClrMapping/>
  </p:clrMapOvr>
</p:sld>
</file>

<file path=ppt/theme/theme1.xml><?xml version="1.0" encoding="utf-8"?>
<a:theme xmlns:a="http://schemas.openxmlformats.org/drawingml/2006/main" name="Titan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TotalTime>
  <Words>946</Words>
  <Application>Microsoft Office PowerPoint</Application>
  <PresentationFormat>On-screen Show (16:9)</PresentationFormat>
  <Paragraphs>331</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Titania template</vt:lpstr>
      <vt:lpstr>Razvoj kontrola rashoda u procesima izvršenja proračuna i javne nabave</vt:lpstr>
      <vt:lpstr>Sadržaj</vt:lpstr>
      <vt:lpstr>PowerPoint Presentation</vt:lpstr>
      <vt:lpstr>PowerPoint Presentation</vt:lpstr>
      <vt:lpstr>PowerPoint Presentation</vt:lpstr>
      <vt:lpstr>PowerPoint Presentation</vt:lpstr>
      <vt:lpstr>PowerPoint Presentation</vt:lpstr>
      <vt:lpstr>PowerPoint Presentation</vt:lpstr>
      <vt:lpstr>4.Inicijative za reviziju pristupa</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Mimoza Peco</dc:creator>
  <cp:lastModifiedBy>Željka</cp:lastModifiedBy>
  <cp:revision>132</cp:revision>
  <dcterms:modified xsi:type="dcterms:W3CDTF">2019-07-04T14:18:37Z</dcterms:modified>
</cp:coreProperties>
</file>