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13"/>
  </p:notesMasterIdLst>
  <p:sldIdLst>
    <p:sldId id="256" r:id="rId2"/>
    <p:sldId id="257" r:id="rId3"/>
    <p:sldId id="261" r:id="rId4"/>
    <p:sldId id="293" r:id="rId5"/>
    <p:sldId id="325" r:id="rId6"/>
    <p:sldId id="277" r:id="rId7"/>
    <p:sldId id="276" r:id="rId8"/>
    <p:sldId id="279" r:id="rId9"/>
    <p:sldId id="312" r:id="rId10"/>
    <p:sldId id="326" r:id="rId11"/>
    <p:sldId id="274" r:id="rId12"/>
  </p:sldIdLst>
  <p:sldSz cx="108807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E6"/>
    <a:srgbClr val="FFEEB9"/>
    <a:srgbClr val="140DA7"/>
    <a:srgbClr val="07A97F"/>
    <a:srgbClr val="034E65"/>
    <a:srgbClr val="B88C00"/>
    <a:srgbClr val="00355C"/>
    <a:srgbClr val="003B50"/>
    <a:srgbClr val="E2E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3CD656-F59E-63C4-C414-4DDE946325CD}" v="3" dt="2023-05-18T17:09:00.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81" autoAdjust="0"/>
  </p:normalViewPr>
  <p:slideViewPr>
    <p:cSldViewPr>
      <p:cViewPr varScale="1">
        <p:scale>
          <a:sx n="62" d="100"/>
          <a:sy n="62" d="100"/>
        </p:scale>
        <p:origin x="1060" y="52"/>
      </p:cViewPr>
      <p:guideLst>
        <p:guide orient="horz" pos="2160"/>
        <p:guide pos="342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8478E-52D2-4B92-B341-83613B85CD8C}" type="datetimeFigureOut">
              <a:rPr lang="en-US" smtClean="0"/>
              <a:pPr/>
              <a:t>5/18/2023</a:t>
            </a:fld>
            <a:endParaRPr lang="en-US" dirty="0"/>
          </a:p>
        </p:txBody>
      </p:sp>
      <p:sp>
        <p:nvSpPr>
          <p:cNvPr id="4" name="Slide Image Placeholder 3"/>
          <p:cNvSpPr>
            <a:spLocks noGrp="1" noRot="1" noChangeAspect="1"/>
          </p:cNvSpPr>
          <p:nvPr>
            <p:ph type="sldImg" idx="2"/>
          </p:nvPr>
        </p:nvSpPr>
        <p:spPr>
          <a:xfrm>
            <a:off x="709613" y="685800"/>
            <a:ext cx="54387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F7D1C-02CC-4FFC-A54A-6D0FF684D51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45720" algn="l">
              <a:spcBef>
                <a:spcPct val="20000"/>
              </a:spcBef>
              <a:buClr>
                <a:schemeClr val="accent3"/>
              </a:buClr>
              <a:buSzPct val="95000"/>
            </a:pPr>
            <a:r>
              <a:rPr lang="hr-HR" sz="1200">
                <a:solidFill>
                  <a:schemeClr val="tx1"/>
                </a:solidFill>
                <a:latin typeface="+mn-lt"/>
                <a:ea typeface="+mn-ea"/>
                <a:cs typeface="+mn-cs"/>
              </a:rPr>
              <a:t>Najprije želim naglasiti da </a:t>
            </a:r>
            <a:r>
              <a:rPr lang="hr-HR" sz="1200" b="1">
                <a:solidFill>
                  <a:schemeClr val="tx1"/>
                </a:solidFill>
                <a:latin typeface="+mn-lt"/>
                <a:ea typeface="+mn-ea"/>
                <a:cs typeface="+mn-cs"/>
              </a:rPr>
              <a:t>je teško jasno razlučiti je li CENTRALIZIRANI ili DECENTRALIZIRANI model bolji te da to zahtijeva pažljivo razmatranje. </a:t>
            </a:r>
          </a:p>
          <a:p>
            <a:pPr marR="45720" algn="l">
              <a:spcBef>
                <a:spcPct val="20000"/>
              </a:spcBef>
              <a:buClr>
                <a:schemeClr val="accent3"/>
              </a:buClr>
              <a:buSzPct val="95000"/>
            </a:pPr>
            <a:r>
              <a:rPr lang="hr-HR" sz="1200" b="0">
                <a:solidFill>
                  <a:schemeClr val="tx1"/>
                </a:solidFill>
                <a:latin typeface="+mn-lt"/>
                <a:ea typeface="+mn-ea"/>
                <a:cs typeface="+mn-cs"/>
              </a:rPr>
              <a:t>Albanija je mala zemlja površine 28.748 kvadratnih kilometara i s 2,8 milijuna stanovnika. Trenutačno je geografsko širenje </a:t>
            </a:r>
            <a:r>
              <a:rPr lang="hr-HR" sz="1200">
                <a:solidFill>
                  <a:schemeClr val="accent1">
                    <a:lumMod val="10000"/>
                  </a:schemeClr>
                </a:solidFill>
                <a:latin typeface="+mn-lt"/>
                <a:ea typeface="+mn-ea"/>
                <a:cs typeface="+mn-cs"/>
              </a:rPr>
              <a:t>Okružnih ureda riznice (TDO-ova) prisutno na ovoj karti, a sustav riznice AGFIS-IT</a:t>
            </a:r>
            <a:r>
              <a:rPr lang="hr-HR" sz="1200" baseline="0">
                <a:solidFill>
                  <a:schemeClr val="accent1">
                    <a:lumMod val="10000"/>
                  </a:schemeClr>
                </a:solidFill>
                <a:latin typeface="+mn-lt"/>
                <a:ea typeface="+mn-ea"/>
                <a:cs typeface="+mn-cs"/>
              </a:rPr>
              <a:t> predstavljen je dijagramom na sljedećem slajdu br. 2, koji je centraliziran, jer se sve transakcije opće države plaćaju centralno iz AGFIS-a Središnjoj banci kao fiskalnom posredniku vlade, posredniku do komercijalnih bankovnih računa korisnika.</a:t>
            </a:r>
            <a:r>
              <a:rPr lang="hr-HR" sz="1200">
                <a:latin typeface="+mn-lt"/>
                <a:ea typeface="+mn-ea"/>
                <a:cs typeface="+mn-cs"/>
              </a:rPr>
              <a:t> </a:t>
            </a:r>
            <a:r>
              <a:rPr lang="hr-HR" sz="1200" baseline="0">
                <a:solidFill>
                  <a:schemeClr val="accent1">
                    <a:lumMod val="10000"/>
                  </a:schemeClr>
                </a:solidFill>
                <a:latin typeface="+mn-lt"/>
                <a:ea typeface="+mn-ea"/>
                <a:cs typeface="+mn-cs"/>
              </a:rPr>
              <a:t> </a:t>
            </a:r>
          </a:p>
          <a:p>
            <a:pPr marR="45720" algn="l">
              <a:spcBef>
                <a:spcPct val="20000"/>
              </a:spcBef>
              <a:buClr>
                <a:schemeClr val="accent3"/>
              </a:buClr>
              <a:buSzPct val="95000"/>
            </a:pPr>
            <a:r>
              <a:rPr lang="hr-HR" sz="1200">
                <a:solidFill>
                  <a:schemeClr val="accent1">
                    <a:lumMod val="10000"/>
                  </a:schemeClr>
                </a:solidFill>
                <a:latin typeface="+mn-lt"/>
                <a:ea typeface="+mn-ea"/>
                <a:cs typeface="+mn-cs"/>
              </a:rPr>
              <a:t>Debata</a:t>
            </a:r>
            <a:r>
              <a:rPr lang="hr-HR" sz="1200">
                <a:solidFill>
                  <a:schemeClr val="tx1"/>
                </a:solidFill>
                <a:latin typeface="+mn-lt"/>
                <a:ea typeface="+mn-ea"/>
                <a:cs typeface="+mn-cs"/>
              </a:rPr>
              <a:t> o centraliziranoj u odnosu na decentraliziranu strukturu riznice nije nešto novo. Već dugo je predmet rasprave i izvor frustracija. Svaki strukturni model nudi koristi za globalnu organizaciju</a:t>
            </a:r>
            <a:r>
              <a:rPr lang="hr-HR" sz="1200" baseline="0">
                <a:solidFill>
                  <a:schemeClr val="tx1"/>
                </a:solidFill>
                <a:latin typeface="+mn-lt"/>
                <a:ea typeface="+mn-ea"/>
                <a:cs typeface="+mn-cs"/>
              </a:rPr>
              <a:t> o kojoj ćemo raspravljati na ovoj plenarnoj sjednici. Stoga će sadržaj ove prezentacije uključivati (slajd br. 2):</a:t>
            </a:r>
          </a:p>
        </p:txBody>
      </p:sp>
      <p:sp>
        <p:nvSpPr>
          <p:cNvPr id="4" name="Slide Number Placeholder 3"/>
          <p:cNvSpPr>
            <a:spLocks noGrp="1"/>
          </p:cNvSpPr>
          <p:nvPr>
            <p:ph type="sldNum" sz="quarter" idx="10"/>
          </p:nvPr>
        </p:nvSpPr>
        <p:spPr/>
        <p:txBody>
          <a:bodyPr/>
          <a:lstStyle/>
          <a:p>
            <a:fld id="{5F6F7D1C-02CC-4FFC-A54A-6D0FF684D51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228600" indent="-228600">
              <a:buAutoNum type="arabicPeriod"/>
            </a:pPr>
            <a:r>
              <a:rPr lang="hr-HR" dirty="0"/>
              <a:t>Kontrola transakcija i centralizirano plaćanje putem JRR-a</a:t>
            </a:r>
          </a:p>
          <a:p>
            <a:pPr marL="228600" indent="-228600">
              <a:buAutoNum type="arabicPeriod"/>
            </a:pPr>
            <a:r>
              <a:rPr lang="hr-HR" sz="1200" dirty="0">
                <a:solidFill>
                  <a:schemeClr val="accent5">
                    <a:lumMod val="50000"/>
                  </a:schemeClr>
                </a:solidFill>
                <a:latin typeface="+mn-lt"/>
                <a:ea typeface="+mn-ea"/>
                <a:cs typeface="+mn-cs"/>
              </a:rPr>
              <a:t>Ovlasti za donošenje važnih odluka za upravljanje gotovinom (što je glavna funkcija među funkcijama riznice) održava najviši rukovoditelj koji analizira financijski položaj opće države prikazan u dnevnom financijskom izvještaju koji generira računovodstveni sustav (centralna, lokalna i posebna sredstva)</a:t>
            </a:r>
          </a:p>
          <a:p>
            <a:pPr marL="228600" indent="-228600">
              <a:buAutoNum type="arabicPeriod"/>
            </a:pPr>
            <a:r>
              <a:rPr lang="hr-HR" sz="1200" dirty="0">
                <a:solidFill>
                  <a:schemeClr val="accent5">
                    <a:lumMod val="50000"/>
                  </a:schemeClr>
                </a:solidFill>
                <a:latin typeface="+mn-lt"/>
                <a:ea typeface="+mn-ea"/>
                <a:cs typeface="+mn-cs"/>
              </a:rPr>
              <a:t>IT sustav koji se upotrebljava za poslovanje riznice </a:t>
            </a:r>
            <a:r>
              <a:rPr lang="hr-HR" sz="1200" dirty="0">
                <a:solidFill>
                  <a:schemeClr val="tx1"/>
                </a:solidFill>
                <a:latin typeface="+mn-lt"/>
                <a:ea typeface="+mn-ea"/>
                <a:cs typeface="+mn-cs"/>
              </a:rPr>
              <a:t>Što se tiče specifičnog sadržaja za Albaniju, </a:t>
            </a:r>
            <a:r>
              <a:rPr lang="hr-HR" sz="1200" b="1" dirty="0">
                <a:solidFill>
                  <a:schemeClr val="tx1"/>
                </a:solidFill>
                <a:latin typeface="+mn-lt"/>
                <a:ea typeface="+mn-ea"/>
                <a:cs typeface="+mn-cs"/>
              </a:rPr>
              <a:t>zanimljivo</a:t>
            </a:r>
            <a:r>
              <a:rPr lang="hr-HR" sz="1200" dirty="0">
                <a:solidFill>
                  <a:schemeClr val="tx1"/>
                </a:solidFill>
                <a:latin typeface="+mn-lt"/>
                <a:ea typeface="+mn-ea"/>
                <a:cs typeface="+mn-cs"/>
              </a:rPr>
              <a:t> je kod vaše prezentacije da naglašava da je </a:t>
            </a:r>
            <a:r>
              <a:rPr lang="hr-HR" sz="1200" b="1" dirty="0">
                <a:solidFill>
                  <a:schemeClr val="tx1"/>
                </a:solidFill>
                <a:latin typeface="+mn-lt"/>
                <a:ea typeface="+mn-ea"/>
                <a:cs typeface="+mn-cs"/>
              </a:rPr>
              <a:t>Albanija centralizirala svoje sustave putem digitalizacije</a:t>
            </a:r>
            <a:r>
              <a:rPr lang="hr-HR" sz="1200" dirty="0">
                <a:solidFill>
                  <a:schemeClr val="tx1"/>
                </a:solidFill>
                <a:latin typeface="+mn-lt"/>
                <a:ea typeface="+mn-ea"/>
                <a:cs typeface="+mn-cs"/>
              </a:rPr>
              <a:t>, što znači da su kontrole itd. decentralizirane na resorna ministarstva, ali također centralizirane na riznicu. Stoga je kod Albanije model specifičnog sadržaja kombinacija,</a:t>
            </a:r>
            <a:r>
              <a:rPr lang="hr-HR" sz="1200" baseline="0" dirty="0">
                <a:solidFill>
                  <a:schemeClr val="tx1"/>
                </a:solidFill>
                <a:latin typeface="+mn-lt"/>
                <a:ea typeface="+mn-ea"/>
                <a:cs typeface="+mn-cs"/>
              </a:rPr>
              <a:t> npr. obveza se bilježi u AGFIS-u iz online potrošačke jedinice, no prethodno dobiva odobrenje riznice, a zatim je dostupna za objavu i usklađivanje s fakturama koje će se plaćati elektronički putem JRR-a u Središnjoj banci.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hr-HR" sz="1200" dirty="0">
                <a:solidFill>
                  <a:schemeClr val="tx1"/>
                </a:solidFill>
                <a:latin typeface="+mn-lt"/>
                <a:ea typeface="+mn-ea"/>
                <a:cs typeface="+mn-cs"/>
              </a:rPr>
              <a:t>Centralna automatizacija stvara priliku za jačanje financijske/fiskalne discipline i za </a:t>
            </a:r>
            <a:r>
              <a:rPr lang="hr-HR" sz="1200" baseline="0" dirty="0">
                <a:solidFill>
                  <a:schemeClr val="tx1"/>
                </a:solidFill>
                <a:latin typeface="+mn-lt"/>
                <a:ea typeface="+mn-ea"/>
                <a:cs typeface="+mn-cs"/>
              </a:rPr>
              <a:t>praćenje revizije </a:t>
            </a:r>
            <a:r>
              <a:rPr lang="hr-HR" sz="1200" dirty="0">
                <a:solidFill>
                  <a:schemeClr val="tx1"/>
                </a:solidFill>
                <a:latin typeface="+mn-lt"/>
                <a:ea typeface="+mn-ea"/>
                <a:cs typeface="+mn-cs"/>
              </a:rPr>
              <a:t>za kontrole u regionalnim riznicama i sjedištu riznice. Oboje zajedno obavlja monitoring potrošačkih jedinica kontrolirajući </a:t>
            </a:r>
            <a:r>
              <a:rPr lang="hr-HR" sz="1200" b="1" dirty="0">
                <a:solidFill>
                  <a:schemeClr val="tx1"/>
                </a:solidFill>
                <a:latin typeface="+mn-lt"/>
                <a:ea typeface="+mn-ea"/>
                <a:cs typeface="+mn-cs"/>
              </a:rPr>
              <a:t>dosljednost sa zakonodavstvom </a:t>
            </a:r>
            <a:r>
              <a:rPr lang="hr-HR" sz="1200" b="0" dirty="0">
                <a:solidFill>
                  <a:schemeClr val="tx1"/>
                </a:solidFill>
                <a:latin typeface="+mn-lt"/>
                <a:ea typeface="+mn-ea"/>
                <a:cs typeface="+mn-cs"/>
              </a:rPr>
              <a:t>kako bi se dobio adekvatan konsolidirani financijski položaj vlade generiranjem financijskih izvještaja utvrđenih međunarodnim standardima (PULSAR-IPSAS)  iz AFGIS-a.</a:t>
            </a:r>
          </a:p>
          <a:p>
            <a:pPr marL="228600" indent="-228600">
              <a:buNone/>
            </a:pPr>
            <a:r>
              <a:rPr lang="hr-HR" sz="1200" dirty="0">
                <a:solidFill>
                  <a:schemeClr val="tx1"/>
                </a:solidFill>
                <a:latin typeface="+mn-lt"/>
                <a:ea typeface="+mn-ea"/>
                <a:cs typeface="+mn-cs"/>
              </a:rPr>
              <a:t>Što se tiče specifičnog sadržaja za Albaniju, </a:t>
            </a:r>
            <a:r>
              <a:rPr lang="hr-HR" sz="1200" b="1" dirty="0">
                <a:solidFill>
                  <a:schemeClr val="tx1"/>
                </a:solidFill>
                <a:latin typeface="+mn-lt"/>
                <a:ea typeface="+mn-ea"/>
                <a:cs typeface="+mn-cs"/>
              </a:rPr>
              <a:t>zanimljivo</a:t>
            </a:r>
            <a:r>
              <a:rPr lang="hr-HR" sz="1200" dirty="0">
                <a:solidFill>
                  <a:schemeClr val="tx1"/>
                </a:solidFill>
                <a:latin typeface="+mn-lt"/>
                <a:ea typeface="+mn-ea"/>
                <a:cs typeface="+mn-cs"/>
              </a:rPr>
              <a:t> je kod vaše prezentacije da naglašava da je </a:t>
            </a:r>
            <a:r>
              <a:rPr lang="hr-HR" sz="1200" b="1" dirty="0">
                <a:solidFill>
                  <a:schemeClr val="tx1"/>
                </a:solidFill>
                <a:latin typeface="+mn-lt"/>
                <a:ea typeface="+mn-ea"/>
                <a:cs typeface="+mn-cs"/>
              </a:rPr>
              <a:t>Albanija centralizirala svoje sustave putem digitalizacije</a:t>
            </a:r>
            <a:r>
              <a:rPr lang="hr-HR" sz="1200" dirty="0">
                <a:solidFill>
                  <a:schemeClr val="tx1"/>
                </a:solidFill>
                <a:latin typeface="+mn-lt"/>
                <a:ea typeface="+mn-ea"/>
                <a:cs typeface="+mn-cs"/>
              </a:rPr>
              <a:t>, što znači da su kontrole itd. decentralizirane na resorna ministarstva, ali također centralizirane na riznicu. Stoga je model kombinacija,</a:t>
            </a:r>
            <a:r>
              <a:rPr lang="hr-HR" sz="1200" baseline="0" dirty="0">
                <a:solidFill>
                  <a:schemeClr val="tx1"/>
                </a:solidFill>
                <a:latin typeface="+mn-lt"/>
                <a:ea typeface="+mn-ea"/>
                <a:cs typeface="+mn-cs"/>
              </a:rPr>
              <a:t> npr. obveza se bilježi u AGFIS-u iz online potrošačke jedinice, no prethodno dobiva odobrenje riznice, a zatim je dostupna za objavu i usklađivanje s fakturama koje će se plaćati elektronički putem JRR-a u Središnjoj banci. </a:t>
            </a:r>
          </a:p>
          <a:p>
            <a:pPr marL="228600" indent="-228600">
              <a:buNone/>
            </a:pPr>
            <a:endParaRPr lang="en-US" sz="1200" b="0" i="0" kern="1200" dirty="0">
              <a:solidFill>
                <a:schemeClr val="tx1"/>
              </a:solidFill>
              <a:latin typeface="+mn-lt"/>
              <a:ea typeface="+mn-ea"/>
              <a:cs typeface="+mn-cs"/>
            </a:endParaRPr>
          </a:p>
          <a:p>
            <a:pPr marL="228600" indent="-228600">
              <a:buNone/>
            </a:pPr>
            <a:endParaRPr lang="en-US" sz="1200" b="0" i="0" kern="1200" dirty="0">
              <a:solidFill>
                <a:schemeClr val="tx1"/>
              </a:solidFill>
              <a:latin typeface="+mn-lt"/>
              <a:ea typeface="+mn-ea"/>
              <a:cs typeface="+mn-cs"/>
            </a:endParaRPr>
          </a:p>
          <a:p>
            <a:pPr marL="228600" indent="-228600">
              <a:buNone/>
            </a:pPr>
            <a:r>
              <a:rPr lang="hr-HR" sz="1200" b="0" i="0" dirty="0">
                <a:solidFill>
                  <a:schemeClr val="tx1"/>
                </a:solidFill>
                <a:latin typeface="+mn-lt"/>
                <a:ea typeface="+mn-ea"/>
                <a:cs typeface="+mn-cs"/>
              </a:rPr>
              <a:t>Koncentriranje kontrole nad aktivnošću ili organizacijom u jednom nadležnom tijelu (npr. </a:t>
            </a:r>
            <a:r>
              <a:rPr lang="hr-HR" sz="1200" b="1" i="0" dirty="0">
                <a:solidFill>
                  <a:schemeClr val="tx1"/>
                </a:solidFill>
                <a:latin typeface="+mn-lt"/>
                <a:ea typeface="+mn-ea"/>
                <a:cs typeface="+mn-cs"/>
              </a:rPr>
              <a:t>centralizacija</a:t>
            </a:r>
            <a:r>
              <a:rPr lang="hr-HR" sz="1200" b="0" i="0" dirty="0">
                <a:solidFill>
                  <a:schemeClr val="tx1"/>
                </a:solidFill>
                <a:latin typeface="+mn-lt"/>
                <a:ea typeface="+mn-ea"/>
                <a:cs typeface="+mn-cs"/>
              </a:rPr>
              <a:t> sve financijske moći u rukama vođa)</a:t>
            </a:r>
          </a:p>
          <a:p>
            <a:pPr marL="228600" indent="-228600">
              <a:buNone/>
            </a:pPr>
            <a:r>
              <a:rPr lang="hr-HR" sz="1200" b="0" i="0" dirty="0">
                <a:solidFill>
                  <a:schemeClr val="tx1"/>
                </a:solidFill>
                <a:latin typeface="+mn-lt"/>
                <a:ea typeface="+mn-ea"/>
                <a:cs typeface="+mn-cs"/>
              </a:rPr>
              <a:t>Prijenos kontrole nad aktivnošću ili organizacijom na nekoliko lokalnih ureda ili nadležnih tijela umjesto zadržavanja na jednom. (npr. </a:t>
            </a:r>
            <a:r>
              <a:rPr lang="hr-HR" sz="1200" b="1" i="0" dirty="0">
                <a:solidFill>
                  <a:schemeClr val="tx1"/>
                </a:solidFill>
                <a:latin typeface="+mn-lt"/>
                <a:ea typeface="+mn-ea"/>
                <a:cs typeface="+mn-cs"/>
              </a:rPr>
              <a:t>decentralizacija</a:t>
            </a:r>
            <a:r>
              <a:rPr lang="hr-HR" sz="1200" b="0" i="0" dirty="0">
                <a:solidFill>
                  <a:schemeClr val="tx1"/>
                </a:solidFill>
                <a:latin typeface="+mn-lt"/>
                <a:ea typeface="+mn-ea"/>
                <a:cs typeface="+mn-cs"/>
              </a:rPr>
              <a:t> poslovnih usluga)</a:t>
            </a:r>
          </a:p>
          <a:p>
            <a:pPr marL="228600" indent="-228600">
              <a:buNone/>
            </a:pPr>
            <a:endParaRPr lang="en-US" sz="1200" b="0" i="0" kern="1200" dirty="0">
              <a:solidFill>
                <a:schemeClr val="tx1"/>
              </a:solidFill>
              <a:latin typeface="+mn-lt"/>
              <a:ea typeface="+mn-ea"/>
              <a:cs typeface="+mn-cs"/>
            </a:endParaRPr>
          </a:p>
          <a:p>
            <a:pPr marL="228600" indent="-228600">
              <a:buNone/>
            </a:pPr>
            <a:r>
              <a:rPr lang="hr-HR" dirty="0"/>
              <a:t>  Automatizacija sama po sebi nije dovoljna; potrebno je osposobljeno osoblje za planiranje, provedbu i monitoring formuliranja i izvršenja proračuna </a:t>
            </a:r>
          </a:p>
          <a:p>
            <a:pPr marL="228600" indent="-228600">
              <a:buNone/>
            </a:pPr>
            <a:r>
              <a:rPr lang="hr-HR" dirty="0"/>
              <a:t>Ključno osoblje riznice / IT odjela / resornih ministarstava ili osoblje zaduženo za proračun, uključujući više službenike, mora razumjeti koncepte upravljanja javnim financijama kako bi moglo unositi financijske informacije, prikupljati i analizirati relevantne podatke, izrađivati i upotrebljavati izvještaje </a:t>
            </a:r>
          </a:p>
          <a:p>
            <a:pPr marL="228600" indent="-228600">
              <a:buNone/>
            </a:pPr>
            <a:r>
              <a:rPr lang="hr-HR" dirty="0"/>
              <a:t> Razviti svijest o koristima i uporabama automatiziranog i integriranog ISFU-a. Zašto? - Omogućuje nesmetanu komunikaciju i interoperabilnost (npr. upravljanje plaćama vlade, poreznom upravom, tokovima vanjske pomoći itd.) – Stvaranje novih ideja za poboljšanja ISFU-a i procesa donošenja odluka – Smanjenje otpora prema promjenama osposobljavanjem, seminarima itd.	Izazovi – Promjena tempa implementacije u nekim komponentama može utjecati na tempo drugih – Raznolikost ciljeva među različitim komponentama – Upravljanje stalnim razvojem i širenjem ISF-a s jedne strane i stalnim promjenama u regulatornom okviru upravljanja javnim financijama s druge </a:t>
            </a:r>
          </a:p>
          <a:p>
            <a:pPr marL="228600" indent="-228600">
              <a:buNone/>
            </a:pPr>
            <a:r>
              <a:rPr lang="hr-HR" dirty="0"/>
              <a:t>sustav plaćanja poreznih obveza </a:t>
            </a:r>
          </a:p>
          <a:p>
            <a:pPr marL="228600" indent="-228600">
              <a:buNone/>
            </a:pPr>
            <a:r>
              <a:rPr lang="hr-HR" dirty="0"/>
              <a:t>Banka ne može izvršiti nijedno plaćanja, iz bilo kojeg razloga, ako porezni obveznik ne dostavi nalog za plaćanje generiran novim poreznim sustavom.</a:t>
            </a:r>
          </a:p>
          <a:p>
            <a:pPr marL="228600" indent="-228600">
              <a:buNone/>
            </a:pPr>
            <a:r>
              <a:rPr lang="hr-HR" b="1" dirty="0"/>
              <a:t>Kontrola riznice i plaćanja </a:t>
            </a:r>
          </a:p>
          <a:p>
            <a:pPr marL="228600" indent="-228600">
              <a:buNone/>
            </a:pPr>
            <a:r>
              <a:rPr lang="hr-HR" dirty="0"/>
              <a:t>Kontrole rashoda koji nisu povezani s plaćama prvenstveno su </a:t>
            </a:r>
            <a:r>
              <a:rPr lang="hr-HR" i="1" dirty="0"/>
              <a:t>ex ante</a:t>
            </a:r>
            <a:r>
              <a:rPr lang="hr-HR" dirty="0"/>
              <a:t> provjere vaučera. Postoji vrlo malo funkcionalnosti unutarnje revizije u </a:t>
            </a:r>
            <a:r>
              <a:rPr lang="hr-HR" i="1" dirty="0"/>
              <a:t>ex post</a:t>
            </a:r>
            <a:r>
              <a:rPr lang="hr-HR" dirty="0"/>
              <a:t> fazi u skladu sa zahtjevima međunarodnih najboljih praksi. Druge financijske kontrole prate međunarodnu praksu i općenito je se pridržavaju.  •  Dok se provodi proračun, Riznica prati razine osoblja u odnosu na gornju granicu ovlaštenih radnih mjesta. Postojeća financijska sredstva i kontrole temelje se na ovoj gornjoj granici i ne na stvarnom broju zaposlenog osoblja. Neizbježni zaostatci u zapošljavanju dovode do nedovoljno iskorištenog proračuna za plaće.  •  Svi vladini rashodi, centralni kao i lokalni, provode se putem sustava jedinstvenog računa riznice (JRR). Sustav odbija bilo kakvu potrošnju za koju nema adekvatnog dodjeljivanja sredstava. Kontrole provode proračunski programi, institucija i ekonomska klasifikacija u pogledu godišnjeg proračunskog dodjeljivanja sredstava. Područni ured riznice bilježi i provodi dodatnu </a:t>
            </a:r>
            <a:r>
              <a:rPr lang="hr-HR" i="1" dirty="0"/>
              <a:t>ex ante</a:t>
            </a:r>
            <a:r>
              <a:rPr lang="hr-HR" dirty="0"/>
              <a:t> kontrolu prije plaćanja. Riznica održava snažnu središnju kontrolu nad izvršenjem proračuna. </a:t>
            </a:r>
          </a:p>
          <a:p>
            <a:pPr marL="228600" indent="-228600">
              <a:buNone/>
            </a:pPr>
            <a:r>
              <a:rPr lang="hr-HR" dirty="0"/>
              <a:t>Više od "pitanja upravljačkog računovodstva”, prethodno obvezivanje sastavni je dio uspostavljanja čvrstih internih kontrola upravljanja javnim financijama kako bi se osiguralo dovoljno sredstava za pokrivanje obveza vlade. Nedostatak formalnog priznavanja prethodno preuzetih obveza u AGFIS-u može dovesti do pokretanja procesa nabave za koji možda neće biti dovoljno sredstava za osiguranje pune isplate ili čak za podršku procesu ugovaranja. </a:t>
            </a:r>
          </a:p>
          <a:p>
            <a:pPr marL="228600" indent="-228600">
              <a:buNone/>
            </a:pPr>
            <a:r>
              <a:rPr lang="hr-HR" dirty="0"/>
              <a:t> Ne može doći do prekomjerne potrošnje gotovine jer se svaka transakcija provjerava u odnosu na odobrena sredstva/dodijeljena sredstva. Ako se na račun ne dodijele dovoljna gotovinska sredstva, stručnjak za troškove područnog ureda riznice mora odbiti transakciju. Riznica izvršava plaćanje kad su gotovinska sredstva dostupna, no općenito u roku od mjesec dana.  • Pravo na rashode u okviru odobrenih sredstava prestaje posljednjeg dana proračunske godine. Postoji vrlo strog režim prijenosa. Sva potrošnja ograničena je na kalendarsku godinu, osim ako to parlament izričito ne dopusti u zakonu o godišnjem proračunu. Zabranjeno je zaduživanje budućim odobrenim sredstva. Jedina iznimka je da resorna ministarstva imaju pravo prenijeti neiskorištena sredstva višegodišnjih ugovora o ulaganju, ali ne dulje od tri godine, uz prethodno odobrenje skupštine.  • Planovi riznice općenito pružaju transparentan i pouzdan okvir unutar kojeg lokalna razina vlasti može izvršavati svoj proračun. Međutim, kada vlada revidira gornje granice proračuna tako da ih smanjuje zbog preoptimističnih projekcija, to utječe na izvršenje proračuna lokalne razine vlasti jer su njezini prihodi uključeni u zajednički izvor gotovinskih sredstava – JRR. Ovaj nedostatak kontrole nad korištenjem vlastitih prihoda na lokalnoj razini vlasti navodno je izvor frustracija. </a:t>
            </a:r>
          </a:p>
          <a:p>
            <a:pPr marL="228600" indent="-228600">
              <a:buNone/>
            </a:pPr>
            <a:r>
              <a:rPr lang="hr-HR" dirty="0"/>
              <a:t>Kontrole obveza, dospjelih obveza i zaostalih plaćanja temeljne su za učinkovito upravljanje gotovinom i kontrolu izvršenja proračuna • Rasprave na prethodnim skupovima PEMPAL-a i na međunarodnoj razini ukazuju na to da se ovi koncepti u različitim zemljama različito shvaćaju.  • Ova prezentacija usredotočit će se na „općeprihvaćene definicije” i usporediti prakse PEMPAL-a s tim definicijama </a:t>
            </a:r>
          </a:p>
          <a:p>
            <a:pPr marL="228600" indent="-228600">
              <a:buNone/>
            </a:pPr>
            <a:r>
              <a:rPr lang="hr-HR" dirty="0"/>
              <a:t>2. korak – Bilježenje obveza za sve ugovore u trenutku kada je ugovor dogovoren s dobavljačem.  To osigurava: – izdvajanje sredstava za plaćanje dobavljača – riznica ima dodatne informacije o vjerojatnim budućim novčanim tokovima u računovodstvenom sustavu za bolje planiranje i predviđanje gotovinskih sredstava – Korištenje narudžbenica koje je generirao sustav kako bi dobavljači imali jamstvo riznice – Narudžbenica se može izdati iz sustava nabave, međutim, ako je cilj učinkovita kontrola proračuna i gotovinskih sredstava, također se mora zabilježiti u sustavu FMIS ubrzo nakon potpisivanja ugovora </a:t>
            </a:r>
          </a:p>
          <a:p>
            <a:pPr marL="228600" indent="-228600">
              <a:buNone/>
            </a:pPr>
            <a:r>
              <a:rPr lang="hr-HR" dirty="0"/>
              <a:t> 14 zemalja koje su odgovorile na anketu navele su da imaju kontrole preuzetih obveza • 10 zemalja navelo je da je navedena definicija obveza usklađena s praksom njihove zemlje. Dvije preostale zemlje odgovorile su s „ne”, međutim, dodatna objašnjenja ukazala su na snažno slaganje • 11 zemalja odgovorilo je na pitanje o vrstama potrošnje koje podliježu obvezama. Svih 11 bilježi obveze za komunalne usluge, dobra i usluge, projekte i kapitalne rashode. Četiri ih također ima obveze za dug • 6 od 11 zemalja izdaje narudžbenicu za obveze. Od šest njih, pet ih je izdaje iz istog sustava koji kontrolira odobrena sredstva i proračun. </a:t>
            </a:r>
          </a:p>
          <a:p>
            <a:pPr marL="228600" indent="-228600">
              <a:buNone/>
            </a:pPr>
            <a:r>
              <a:rPr lang="hr-HR" dirty="0"/>
              <a:t>Dobra praksa je pohraniti obvezu kad je ugovor dogovoren – to je pravna obveza • Tri zemlje bilježe obveze između 3 i 15 dana od sklapanja ugovora. • Jedna je zemlja navela da su obveze povezane s odobrenim sredstvima  • Jedna je zemlja navela da su obveze zabilježene tek nakon plaćanja  </a:t>
            </a:r>
          </a:p>
          <a:p>
            <a:pPr marL="228600" indent="-228600">
              <a:buNone/>
            </a:pPr>
            <a:r>
              <a:rPr lang="hr-HR" dirty="0"/>
              <a:t>Uz 3. korak, brojne vlade zahtijevaju primitak pravilno ispostavljenog računa prije priznavanja dospjelih obveza.</a:t>
            </a:r>
          </a:p>
          <a:p>
            <a:pPr marL="228600" indent="-228600">
              <a:buNone/>
            </a:pPr>
            <a:r>
              <a:rPr lang="hr-HR" dirty="0"/>
              <a:t>Većina zemalja ima fazu prethodnog obvezivanja i obvezivanja. Međutim, prepoznavanje obveza se razlikuje • Samo pola zemalja prepoznaje isporuku dobara i usluga. Navedeno utječe na obračunsko računovodstvo • Tek pola zemalja usklađuje fakture s obvezama – to predstavlja određene izazove za kontrolu proračuna • 9 zemalja priznaje dospjele obveze, no točka prepoznavanja nije dosljedna • 8 zemalja ima dospjele podatke i 8 ih također izvještava o dospjelim nepodmirenim obvezama proračuna • Iako su se pojavile neke dosljedne teme, i dalje postoje značajne razlike među zemljama PEMPAL-a u usporedbi s dobrom praksom. • Je li stupanj integracije ovih procesa u FMIS imao utjecaja?  • Je li prelazak na usvajanje obračunske osnove IPSAS imao utjecaja? </a:t>
            </a:r>
          </a:p>
          <a:p>
            <a:pPr marL="228600" indent="-228600">
              <a:buNone/>
            </a:pPr>
            <a:r>
              <a:rPr lang="hr-HR" dirty="0"/>
              <a:t>Zašto bi zemlje priznavale preuzete obveze i obveze prema dobavljačima u različitim fazama procesa plaćanja? Postoje li izazovi za proračun, upravljanje gotovinskim sredstvima i financijsko izvještavanje za ove različite točke priznavanja? 2. Raspravite definicije zemalja o datumu dospijeća i dospjelim nepodmirenim obvezama proračuna. Postoje li u zemlji koja ima gotovinske manjkove poteškoće s prepoznavanjem datuma dospijeća i dospjelim nepodmirenim obvezama? </a:t>
            </a:r>
          </a:p>
          <a:p>
            <a:pPr marL="228600" indent="-228600">
              <a:buNone/>
            </a:pPr>
            <a:endParaRPr lang="en-US" dirty="0"/>
          </a:p>
        </p:txBody>
      </p:sp>
      <p:sp>
        <p:nvSpPr>
          <p:cNvPr id="4" name="Slide Number Placeholder 3"/>
          <p:cNvSpPr>
            <a:spLocks noGrp="1"/>
          </p:cNvSpPr>
          <p:nvPr>
            <p:ph type="sldNum" sz="quarter" idx="10"/>
          </p:nvPr>
        </p:nvSpPr>
        <p:spPr/>
        <p:txBody>
          <a:bodyPr/>
          <a:lstStyle/>
          <a:p>
            <a:fld id="{5F6F7D1C-02CC-4FFC-A54A-6D0FF684D51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hr-HR" sz="1200">
                <a:solidFill>
                  <a:schemeClr val="accent6">
                    <a:lumMod val="50000"/>
                  </a:schemeClr>
                </a:solidFill>
                <a:ea typeface="+mn-ea"/>
                <a:cs typeface="+mn-cs"/>
              </a:rPr>
              <a:t>Opća država u Albaniji sastoji se od tri razine:</a:t>
            </a:r>
          </a:p>
          <a:p>
            <a:r>
              <a:rPr lang="hr-HR" sz="1200">
                <a:solidFill>
                  <a:schemeClr val="accent6">
                    <a:lumMod val="50000"/>
                  </a:schemeClr>
                </a:solidFill>
                <a:ea typeface="+mn-ea"/>
                <a:cs typeface="+mn-cs"/>
              </a:rPr>
              <a:t>- Centralna</a:t>
            </a:r>
            <a:r>
              <a:rPr lang="hr-HR" sz="1200" baseline="0">
                <a:solidFill>
                  <a:schemeClr val="accent6">
                    <a:lumMod val="50000"/>
                  </a:schemeClr>
                </a:solidFill>
                <a:ea typeface="+mn-ea"/>
                <a:cs typeface="+mn-cs"/>
              </a:rPr>
              <a:t> vlada,</a:t>
            </a:r>
          </a:p>
          <a:p>
            <a:r>
              <a:rPr lang="hr-HR" sz="1200" baseline="0">
                <a:solidFill>
                  <a:schemeClr val="accent6">
                    <a:lumMod val="50000"/>
                  </a:schemeClr>
                </a:solidFill>
                <a:ea typeface="+mn-ea"/>
                <a:cs typeface="+mn-cs"/>
              </a:rPr>
              <a:t>- Lokalna razina vlasti</a:t>
            </a:r>
          </a:p>
          <a:p>
            <a:r>
              <a:rPr lang="hr-HR" sz="1200" baseline="0">
                <a:solidFill>
                  <a:schemeClr val="accent6">
                    <a:lumMod val="50000"/>
                  </a:schemeClr>
                </a:solidFill>
                <a:ea typeface="+mn-ea"/>
                <a:cs typeface="+mn-cs"/>
              </a:rPr>
              <a:t>- Posebni fondovi Socijalno osiguranje, zdravstveno osiguranje i kompenzacija bivšim vlasnicima </a:t>
            </a:r>
          </a:p>
          <a:p>
            <a:r>
              <a:rPr lang="hr-HR" sz="1200" b="1" baseline="0">
                <a:solidFill>
                  <a:schemeClr val="accent6">
                    <a:lumMod val="50000"/>
                  </a:schemeClr>
                </a:solidFill>
                <a:ea typeface="+mn-ea"/>
                <a:cs typeface="+mn-cs"/>
              </a:rPr>
              <a:t>Funkcije Markove prezentacije</a:t>
            </a:r>
            <a:r>
              <a:rPr lang="hr-HR" sz="1200" baseline="0">
                <a:solidFill>
                  <a:schemeClr val="accent6">
                    <a:lumMod val="50000"/>
                  </a:schemeClr>
                </a:solidFill>
                <a:ea typeface="+mn-ea"/>
                <a:cs typeface="+mn-cs"/>
              </a:rPr>
              <a:t>:</a:t>
            </a:r>
          </a:p>
          <a:p>
            <a:r>
              <a:rPr lang="hr-HR" sz="1200" baseline="0">
                <a:solidFill>
                  <a:schemeClr val="accent6">
                    <a:lumMod val="50000"/>
                  </a:schemeClr>
                </a:solidFill>
                <a:ea typeface="+mn-ea"/>
                <a:cs typeface="+mn-cs"/>
              </a:rPr>
              <a:t>-</a:t>
            </a:r>
            <a:r>
              <a:rPr lang="hr-HR" sz="1200" baseline="0">
                <a:solidFill>
                  <a:schemeClr val="tx1"/>
                </a:solidFill>
                <a:ea typeface="+mn-ea"/>
                <a:cs typeface="+mn-cs"/>
              </a:rPr>
              <a:t>Jasne</a:t>
            </a:r>
            <a:r>
              <a:rPr lang="hr-HR" sz="1200" b="1"/>
              <a:t> osnovne</a:t>
            </a:r>
            <a:r>
              <a:rPr lang="hr-HR" sz="1200"/>
              <a:t> funkcije riznice:</a:t>
            </a:r>
          </a:p>
          <a:p>
            <a:pPr rtl="0" eaLnBrk="1" fontAlgn="t" latinLnBrk="0" hangingPunct="1"/>
            <a:r>
              <a:rPr lang="hr-HR" sz="1200" b="0" i="0" u="none" strike="noStrike">
                <a:solidFill>
                  <a:schemeClr val="tx1"/>
                </a:solidFill>
                <a:latin typeface="+mn-lt"/>
                <a:ea typeface="+mn-ea"/>
                <a:cs typeface="+mn-cs"/>
              </a:rPr>
              <a:t>1. Odobravanje i obrada plaćanja u ime vlade</a:t>
            </a:r>
          </a:p>
          <a:p>
            <a:pPr rtl="0" eaLnBrk="1" fontAlgn="t" latinLnBrk="0" hangingPunct="1"/>
            <a:r>
              <a:rPr lang="hr-HR" sz="1200" b="0" i="0" u="none" strike="noStrike">
                <a:solidFill>
                  <a:schemeClr val="tx1"/>
                </a:solidFill>
                <a:latin typeface="+mn-lt"/>
                <a:ea typeface="+mn-ea"/>
                <a:cs typeface="+mn-cs"/>
              </a:rPr>
              <a:t>2. Upravljanje bankovnim računima vlade (JRR i drugi)</a:t>
            </a:r>
          </a:p>
          <a:p>
            <a:pPr rtl="0" eaLnBrk="1" fontAlgn="t" latinLnBrk="0" hangingPunct="1"/>
            <a:r>
              <a:rPr lang="hr-HR" sz="1200" b="0" i="0" u="none" strike="noStrike">
                <a:solidFill>
                  <a:schemeClr val="tx1"/>
                </a:solidFill>
                <a:latin typeface="+mn-lt"/>
                <a:ea typeface="+mn-ea"/>
                <a:cs typeface="+mn-cs"/>
              </a:rPr>
              <a:t>3. Izvještavanje o izvršenju proračuna</a:t>
            </a:r>
          </a:p>
          <a:p>
            <a:pPr rtl="0" eaLnBrk="1" fontAlgn="t" latinLnBrk="0" hangingPunct="1"/>
            <a:r>
              <a:rPr lang="hr-HR" sz="1200" b="0" i="0" u="none" strike="noStrike">
                <a:solidFill>
                  <a:schemeClr val="tx1"/>
                </a:solidFill>
                <a:latin typeface="+mn-lt"/>
                <a:ea typeface="+mn-ea"/>
                <a:cs typeface="+mn-cs"/>
              </a:rPr>
              <a:t>4. Predviđanje gotovinskih sredstava</a:t>
            </a:r>
          </a:p>
          <a:p>
            <a:pPr rtl="0" eaLnBrk="1" fontAlgn="t" latinLnBrk="0" hangingPunct="1"/>
            <a:r>
              <a:rPr lang="hr-HR" sz="1200" b="0" i="0" u="none" strike="noStrike">
                <a:solidFill>
                  <a:schemeClr val="tx1"/>
                </a:solidFill>
                <a:latin typeface="+mn-lt"/>
                <a:ea typeface="+mn-ea"/>
                <a:cs typeface="+mn-cs"/>
              </a:rPr>
              <a:t>3. Upravljanje gotovinskim sredstvima</a:t>
            </a:r>
          </a:p>
          <a:p>
            <a:pPr rtl="0" eaLnBrk="1" fontAlgn="t" latinLnBrk="0" hangingPunct="1"/>
            <a:r>
              <a:rPr lang="hr-HR" sz="1200" b="0" i="0" u="none" strike="noStrike">
                <a:solidFill>
                  <a:schemeClr val="tx1"/>
                </a:solidFill>
                <a:latin typeface="+mn-lt"/>
                <a:ea typeface="+mn-ea"/>
                <a:cs typeface="+mn-cs"/>
              </a:rPr>
              <a:t>6. Konsolidirani financijski izvještaji</a:t>
            </a:r>
          </a:p>
          <a:p>
            <a:pPr rtl="0" eaLnBrk="1" fontAlgn="t" latinLnBrk="0" hangingPunct="1"/>
            <a:r>
              <a:rPr lang="hr-HR" sz="1200"/>
              <a:t>- Većina riznica upravlja </a:t>
            </a:r>
            <a:r>
              <a:rPr lang="hr-HR" sz="1200" b="1"/>
              <a:t>funkcijom IKT-a </a:t>
            </a:r>
            <a:r>
              <a:rPr lang="hr-HR" sz="1200"/>
              <a:t> za sustav riznice</a:t>
            </a:r>
          </a:p>
          <a:p>
            <a:pPr rtl="0" eaLnBrk="1" fontAlgn="t" latinLnBrk="0" hangingPunct="1"/>
            <a:r>
              <a:rPr lang="hr-HR" sz="1200" b="0" i="0" u="none" strike="noStrike">
                <a:solidFill>
                  <a:schemeClr val="tx1"/>
                </a:solidFill>
                <a:latin typeface="+mn-lt"/>
                <a:ea typeface="+mn-ea"/>
                <a:cs typeface="+mn-cs"/>
              </a:rPr>
              <a:t>7. Upravljanje informacijskim sustavom riznice</a:t>
            </a:r>
          </a:p>
          <a:p>
            <a:pPr rtl="0" eaLnBrk="1" fontAlgn="t" latinLnBrk="0" hangingPunct="1"/>
            <a:r>
              <a:rPr lang="hr-HR" sz="1200" b="0" i="0" u="none" strike="noStrike">
                <a:solidFill>
                  <a:schemeClr val="tx1"/>
                </a:solidFill>
                <a:latin typeface="+mn-lt"/>
                <a:ea typeface="+mn-ea"/>
                <a:cs typeface="+mn-cs"/>
              </a:rPr>
              <a:t>8. Osposobljavanje i obrazovanje</a:t>
            </a:r>
          </a:p>
          <a:p>
            <a:pPr rtl="0" eaLnBrk="1" fontAlgn="t" latinLnBrk="0" hangingPunct="1"/>
            <a:r>
              <a:rPr lang="hr-HR" sz="1200" b="0" i="0" u="none" strike="noStrike">
                <a:solidFill>
                  <a:schemeClr val="tx1"/>
                </a:solidFill>
                <a:latin typeface="+mn-lt"/>
                <a:ea typeface="+mn-ea"/>
                <a:cs typeface="+mn-cs"/>
              </a:rPr>
              <a:t>9. IT podrška</a:t>
            </a:r>
          </a:p>
          <a:p>
            <a:pPr rtl="0" eaLnBrk="1" fontAlgn="t" latinLnBrk="0" hangingPunct="1"/>
            <a:r>
              <a:rPr lang="hr-HR" sz="1200"/>
              <a:t>- </a:t>
            </a:r>
            <a:r>
              <a:rPr lang="hr-HR" sz="1200" b="1"/>
              <a:t>Manje uobičajeno </a:t>
            </a:r>
            <a:r>
              <a:rPr lang="hr-HR" sz="1200"/>
              <a:t>u riznici:</a:t>
            </a:r>
          </a:p>
          <a:p>
            <a:pPr rtl="0" eaLnBrk="1" fontAlgn="t" latinLnBrk="0" hangingPunct="1"/>
            <a:r>
              <a:rPr lang="hr-HR" sz="1200" b="0" i="0" u="none" strike="noStrike">
                <a:solidFill>
                  <a:schemeClr val="tx1"/>
                </a:solidFill>
                <a:latin typeface="+mn-lt"/>
                <a:ea typeface="+mn-ea"/>
                <a:cs typeface="+mn-cs"/>
              </a:rPr>
              <a:t>10. Upravljanje dugom</a:t>
            </a:r>
          </a:p>
          <a:p>
            <a:pPr rtl="0" eaLnBrk="1" fontAlgn="t" latinLnBrk="0" hangingPunct="1"/>
            <a:r>
              <a:rPr lang="hr-HR" sz="1200" b="0" i="0" u="none" strike="noStrike">
                <a:solidFill>
                  <a:schemeClr val="tx1"/>
                </a:solidFill>
                <a:latin typeface="+mn-lt"/>
                <a:ea typeface="+mn-ea"/>
                <a:cs typeface="+mn-cs"/>
              </a:rPr>
              <a:t>11. Računovodstvena politika i metodologija u javnom sektoru</a:t>
            </a:r>
          </a:p>
          <a:p>
            <a:pPr rtl="0" eaLnBrk="1" fontAlgn="t" latinLnBrk="0" hangingPunct="1"/>
            <a:r>
              <a:rPr lang="hr-HR" sz="1200" b="0" i="0" u="none" strike="noStrike">
                <a:solidFill>
                  <a:schemeClr val="tx1"/>
                </a:solidFill>
                <a:latin typeface="+mn-lt"/>
                <a:ea typeface="+mn-ea"/>
                <a:cs typeface="+mn-cs"/>
              </a:rPr>
              <a:t>12. Upravljanje cjelokupnim središnjim informacijskim sustavom za financijsko upravljanje</a:t>
            </a:r>
          </a:p>
          <a:p>
            <a:pPr rtl="0" eaLnBrk="1" fontAlgn="t" latinLnBrk="0" hangingPunct="1"/>
            <a:r>
              <a:rPr lang="hr-HR" sz="1200" b="0" i="0" u="none" strike="noStrike">
                <a:solidFill>
                  <a:schemeClr val="tx1"/>
                </a:solidFill>
                <a:latin typeface="+mn-lt"/>
                <a:ea typeface="+mn-ea"/>
                <a:cs typeface="+mn-cs"/>
              </a:rPr>
              <a:t>13. Upravljanje drugim vladinim informacijskim sustavima</a:t>
            </a:r>
          </a:p>
          <a:p>
            <a:r>
              <a:rPr lang="hr-HR"/>
              <a:t>- </a:t>
            </a:r>
            <a:r>
              <a:rPr lang="hr-HR" baseline="0"/>
              <a:t> </a:t>
            </a:r>
            <a:r>
              <a:rPr lang="hr-HR" b="1" baseline="0"/>
              <a:t>Prema albanskoj perspektivi</a:t>
            </a:r>
            <a:r>
              <a:rPr lang="hr-HR" baseline="0"/>
              <a:t> za dodati nakon 6. broja gore:</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a:t>7. Upravljanje rizicima </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a:t>8. Poboljšanje bankarskog odnosa, </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a:t>9. Upravljanje bankovnim računima za međunarodno financiranje, </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a:t>10. Izrada nacrta strategije za riznicu u okviru sektorske strategije upravljanja javnim financijama, </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a:t>11. Sastavljanje KPI-jeva,</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a:t>12. </a:t>
            </a:r>
            <a:r>
              <a:rPr lang="hr-HR" sz="1200" i="1"/>
              <a:t>Ex ante</a:t>
            </a:r>
            <a:r>
              <a:rPr lang="hr-HR" sz="1200"/>
              <a:t> kontrola obveza za centralnu/lokalnu razinu vlasti u odnosu na MTBP i AGFIS.</a:t>
            </a:r>
          </a:p>
          <a:p>
            <a:endParaRPr lang="en-US" dirty="0"/>
          </a:p>
        </p:txBody>
      </p:sp>
      <p:sp>
        <p:nvSpPr>
          <p:cNvPr id="4" name="Slide Number Placeholder 3"/>
          <p:cNvSpPr>
            <a:spLocks noGrp="1"/>
          </p:cNvSpPr>
          <p:nvPr>
            <p:ph type="sldNum" sz="quarter" idx="10"/>
          </p:nvPr>
        </p:nvSpPr>
        <p:spPr/>
        <p:txBody>
          <a:bodyPr/>
          <a:lstStyle/>
          <a:p>
            <a:fld id="{5F6F7D1C-02CC-4FFC-A54A-6D0FF684D51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9B48BEA-1527-49D8-9591-811EE5A937A4}"/>
              </a:ext>
            </a:extLst>
          </p:cNvPr>
          <p:cNvSpPr>
            <a:spLocks noGrp="1" noRot="1" noChangeAspect="1" noChangeArrowheads="1" noTextEdit="1"/>
          </p:cNvSpPr>
          <p:nvPr>
            <p:ph type="sldImg"/>
          </p:nvPr>
        </p:nvSpPr>
        <p:spPr>
          <a:xfrm>
            <a:off x="693738" y="674688"/>
            <a:ext cx="5470525" cy="3448050"/>
          </a:xfrm>
          <a:ln/>
        </p:spPr>
      </p:sp>
      <p:sp>
        <p:nvSpPr>
          <p:cNvPr id="6147" name="Notes Placeholder 2">
            <a:extLst>
              <a:ext uri="{FF2B5EF4-FFF2-40B4-BE49-F238E27FC236}">
                <a16:creationId xmlns:a16="http://schemas.microsoft.com/office/drawing/2014/main" id="{6C9FDEA4-FF5D-4C59-9DA3-6A0704920375}"/>
              </a:ext>
            </a:extLst>
          </p:cNvPr>
          <p:cNvSpPr>
            <a:spLocks noGrp="1" noChangeArrowheads="1"/>
          </p:cNvSpPr>
          <p:nvPr>
            <p:ph type="body" idx="1"/>
          </p:nvPr>
        </p:nvSpPr>
        <p:spPr>
          <a:noFill/>
        </p:spPr>
        <p:txBody>
          <a:bodyPr>
            <a:normAutofit fontScale="85000" lnSpcReduction="20000"/>
          </a:bodyPr>
          <a:lstStyle/>
          <a:p>
            <a:pPr>
              <a:buClr>
                <a:srgbClr val="FF33CC"/>
              </a:buClr>
              <a:defRPr/>
            </a:pPr>
            <a:r>
              <a:rPr lang="hr-HR" dirty="0">
                <a:latin typeface="Times New Roman" panose="02020603050405020304" pitchFamily="18" charset="0"/>
              </a:rPr>
              <a:t>Pozadina</a:t>
            </a:r>
          </a:p>
          <a:p>
            <a:pPr marL="269190" indent="-269190">
              <a:buClr>
                <a:srgbClr val="FF33CC"/>
              </a:buClr>
              <a:buFont typeface="Wingdings 2"/>
              <a:buChar char=""/>
              <a:defRPr/>
            </a:pPr>
            <a:r>
              <a:rPr lang="hr-HR" dirty="0">
                <a:latin typeface="Times New Roman" panose="02020603050405020304" pitchFamily="18" charset="0"/>
              </a:rPr>
              <a:t>Albanski sustav riznice uspostavljen je 16. TRAVNJA/APRILA 1993., </a:t>
            </a:r>
          </a:p>
          <a:p>
            <a:pPr marL="269190" indent="-269190">
              <a:buClr>
                <a:srgbClr val="FF33CC"/>
              </a:buClr>
              <a:buFont typeface="Wingdings 2"/>
              <a:buChar char=""/>
              <a:defRPr/>
            </a:pPr>
            <a:r>
              <a:rPr lang="hr-HR" dirty="0">
                <a:latin typeface="Times New Roman" panose="02020603050405020304" pitchFamily="18" charset="0"/>
              </a:rPr>
              <a:t>Nužno je radi:</a:t>
            </a:r>
          </a:p>
          <a:p>
            <a:pPr marL="269190" indent="-269190">
              <a:buClr>
                <a:srgbClr val="FF33CC"/>
              </a:buClr>
              <a:buFont typeface="Monotype Sorts" pitchFamily="2" charset="2"/>
              <a:buChar char="â"/>
              <a:defRPr/>
            </a:pPr>
            <a:r>
              <a:rPr lang="hr-HR" dirty="0">
                <a:latin typeface="Times New Roman" panose="02020603050405020304" pitchFamily="18" charset="0"/>
              </a:rPr>
              <a:t>modela tržišne ekonomije,</a:t>
            </a:r>
          </a:p>
          <a:p>
            <a:pPr marL="269190" indent="-269190">
              <a:buClr>
                <a:srgbClr val="FF33CC"/>
              </a:buClr>
              <a:buFont typeface="Monotype Sorts" pitchFamily="2" charset="2"/>
              <a:buChar char="â"/>
              <a:defRPr/>
            </a:pPr>
            <a:r>
              <a:rPr lang="hr-HR" dirty="0">
                <a:latin typeface="Times New Roman" panose="02020603050405020304" pitchFamily="18" charset="0"/>
              </a:rPr>
              <a:t>kontrole rashoda,</a:t>
            </a:r>
          </a:p>
          <a:p>
            <a:pPr marL="269190" indent="-269190">
              <a:buClr>
                <a:srgbClr val="FF33CC"/>
              </a:buClr>
              <a:buFont typeface="Monotype Sorts" pitchFamily="2" charset="2"/>
              <a:buChar char="â"/>
              <a:defRPr/>
            </a:pPr>
            <a:r>
              <a:rPr lang="hr-HR" dirty="0">
                <a:latin typeface="Times New Roman" panose="02020603050405020304" pitchFamily="18" charset="0"/>
              </a:rPr>
              <a:t>uporabe standardnih dokumenata,</a:t>
            </a:r>
          </a:p>
          <a:p>
            <a:pPr marL="269190" indent="-269190">
              <a:buClr>
                <a:srgbClr val="FF33CC"/>
              </a:buClr>
              <a:buFont typeface="Monotype Sorts" pitchFamily="2" charset="2"/>
              <a:buChar char="â"/>
              <a:defRPr/>
            </a:pPr>
            <a:r>
              <a:rPr lang="hr-HR" dirty="0">
                <a:latin typeface="Times New Roman" panose="02020603050405020304" pitchFamily="18" charset="0"/>
              </a:rPr>
              <a:t>informacija,</a:t>
            </a:r>
          </a:p>
          <a:p>
            <a:pPr marL="269190" indent="-269190">
              <a:buClr>
                <a:srgbClr val="FF33CC"/>
              </a:buClr>
              <a:buFont typeface="Monotype Sorts" pitchFamily="2" charset="2"/>
              <a:buChar char="â"/>
              <a:defRPr/>
            </a:pPr>
            <a:r>
              <a:rPr lang="hr-HR" dirty="0">
                <a:latin typeface="Times New Roman" panose="02020603050405020304" pitchFamily="18" charset="0"/>
              </a:rPr>
              <a:t>izdavanja vrijednosnih papira i drugih dužničkih instrumenata,</a:t>
            </a:r>
          </a:p>
          <a:p>
            <a:pPr marL="269190" indent="-269190">
              <a:buClr>
                <a:srgbClr val="FF33CC"/>
              </a:buClr>
              <a:buFont typeface="Monotype Sorts" pitchFamily="2" charset="2"/>
              <a:buChar char="â"/>
              <a:defRPr/>
            </a:pPr>
            <a:r>
              <a:rPr lang="hr-HR" dirty="0">
                <a:latin typeface="Times New Roman" panose="02020603050405020304" pitchFamily="18" charset="0"/>
              </a:rPr>
              <a:t>nepostojanja sustava upravljanja novčanim sredstvima,</a:t>
            </a:r>
          </a:p>
          <a:p>
            <a:pPr marL="269190" indent="-269190">
              <a:buClr>
                <a:srgbClr val="FF33CC"/>
              </a:buClr>
              <a:buFont typeface="Monotype Sorts" pitchFamily="2" charset="2"/>
              <a:buChar char="â"/>
              <a:defRPr/>
            </a:pPr>
            <a:r>
              <a:rPr lang="hr-HR" dirty="0">
                <a:latin typeface="Times New Roman" panose="02020603050405020304" pitchFamily="18" charset="0"/>
              </a:rPr>
              <a:t>nepostojanja državnog računovodstvenog sustava. </a:t>
            </a:r>
          </a:p>
          <a:p>
            <a:pPr eaLnBrk="1" hangingPunct="1"/>
            <a:r>
              <a:rPr lang="hr-HR" dirty="0">
                <a:solidFill>
                  <a:srgbClr val="C00000"/>
                </a:solidFill>
              </a:rPr>
              <a:t>Misija</a:t>
            </a:r>
            <a:br>
              <a:rPr lang="hr-HR" dirty="0">
                <a:solidFill>
                  <a:srgbClr val="333333"/>
                </a:solidFill>
              </a:rPr>
            </a:br>
            <a:r>
              <a:rPr lang="hr-HR" dirty="0">
                <a:solidFill>
                  <a:srgbClr val="333333"/>
                </a:solidFill>
              </a:rPr>
              <a:t>Učinkovito upravljanje procesom izvršenja proračuna opće države, upravljanje jedinstvenim računom riznice, priprema financijskih  projekcija i konsolidiranih financijskih izvještaja prema međunarodnim standardima u kontekstu ostvarenja misije Ministarstva financija.</a:t>
            </a:r>
            <a:br>
              <a:rPr lang="hr-HR" dirty="0">
                <a:solidFill>
                  <a:srgbClr val="333333"/>
                </a:solidFill>
              </a:rPr>
            </a:br>
            <a:r>
              <a:rPr lang="hr-HR" dirty="0">
                <a:solidFill>
                  <a:srgbClr val="333333"/>
                </a:solidFill>
              </a:rPr>
              <a:t>Također kako bi se osiguralo potrebno financiranje u skladu s vladinim zahtjevima za proračun na temelju kombinacije financijskih instrumenata koji uključuju strani projekt ili opće proračunsko financiranje, domaće zaduživanje, državna jamstva. To se mora postići s jasnim ciljem minimiziranja ukupnog efektivnog troška i rizika za portfelj duga, osiguravanja pravovremenog servisiranja duga i razvoja baze financijskih instrumenata u skladu sa zakonskim i regulatornim okvirom. </a:t>
            </a:r>
            <a:br>
              <a:rPr lang="hr-HR" dirty="0">
                <a:solidFill>
                  <a:srgbClr val="333333"/>
                </a:solidFill>
              </a:rPr>
            </a:br>
            <a:r>
              <a:rPr lang="hr-HR" dirty="0">
                <a:solidFill>
                  <a:srgbClr val="333333"/>
                </a:solidFill>
              </a:rPr>
              <a:t>Razvoj informacijskog sustava albanske vlade za financijsko upravljanje – AGFIS (Oracle E-Business Suite) u moderni sustav za obradu transakcija opće države temeljen na međunarodnim standardima i praksama financijskog izvještavanja, uporabi likvidnosti i imovini opće države s ekonomičnosti, efikasnosti, učinkovitosti i transparentnosti.</a:t>
            </a:r>
          </a:p>
          <a:p>
            <a:pPr>
              <a:buClr>
                <a:srgbClr val="FF33CC"/>
              </a:buClr>
              <a:buFont typeface="Monotype Sorts" pitchFamily="2" charset="2"/>
              <a:buNone/>
              <a:defRPr/>
            </a:pPr>
            <a:r>
              <a:rPr lang="hr-HR" b="1" dirty="0">
                <a:solidFill>
                  <a:srgbClr val="FF66FF"/>
                </a:solidFill>
                <a:latin typeface="Times New Roman" panose="02020603050405020304" pitchFamily="18" charset="0"/>
              </a:rPr>
              <a:t>Funkcije područnih ureda riznice:</a:t>
            </a:r>
          </a:p>
          <a:p>
            <a:pPr>
              <a:buClr>
                <a:srgbClr val="FF33CC"/>
              </a:buClr>
              <a:buFont typeface="Monotype Sorts" pitchFamily="2" charset="2"/>
              <a:buChar char="â"/>
              <a:defRPr/>
            </a:pPr>
            <a:r>
              <a:rPr lang="hr-HR" dirty="0">
                <a:latin typeface="Times New Roman" panose="02020603050405020304" pitchFamily="18" charset="0"/>
              </a:rPr>
              <a:t>Provjera računa proračunskih institucija i odobrenje plaćanja.</a:t>
            </a:r>
          </a:p>
          <a:p>
            <a:pPr>
              <a:buClr>
                <a:srgbClr val="FF33CC"/>
              </a:buClr>
              <a:buFont typeface="Monotype Sorts" pitchFamily="2" charset="2"/>
              <a:buChar char="â"/>
              <a:defRPr/>
            </a:pPr>
            <a:r>
              <a:rPr lang="hr-HR" dirty="0">
                <a:latin typeface="Times New Roman" panose="02020603050405020304" pitchFamily="18" charset="0"/>
              </a:rPr>
              <a:t>Održavanje detaljnih (7-znamenkasti kod) klasificiranih računa.</a:t>
            </a:r>
          </a:p>
          <a:p>
            <a:pPr>
              <a:buClr>
                <a:srgbClr val="FF33CC"/>
              </a:buClr>
              <a:buFont typeface="Monotype Sorts" pitchFamily="2" charset="2"/>
              <a:buChar char="â"/>
              <a:defRPr/>
            </a:pPr>
            <a:r>
              <a:rPr lang="hr-HR" dirty="0">
                <a:latin typeface="Times New Roman" panose="02020603050405020304" pitchFamily="18" charset="0"/>
              </a:rPr>
              <a:t>Provođenje dnevnog usklađivanja s bankama </a:t>
            </a:r>
          </a:p>
          <a:p>
            <a:pPr>
              <a:buClr>
                <a:srgbClr val="FF33CC"/>
              </a:buClr>
              <a:buFont typeface="Monotype Sorts" pitchFamily="2" charset="2"/>
              <a:buChar char="â"/>
              <a:defRPr/>
            </a:pPr>
            <a:r>
              <a:rPr lang="hr-HR" dirty="0">
                <a:latin typeface="Times New Roman" panose="02020603050405020304" pitchFamily="18" charset="0"/>
              </a:rPr>
              <a:t>Sastavljanje i dostavljanje mjesečnih klasificiranih računa Središnjoj riznici</a:t>
            </a:r>
          </a:p>
          <a:p>
            <a:pPr>
              <a:buClr>
                <a:srgbClr val="FF33CC"/>
              </a:buClr>
              <a:buFont typeface="Monotype Sorts" pitchFamily="2" charset="2"/>
              <a:buChar char="â"/>
              <a:defRPr/>
            </a:pPr>
            <a:r>
              <a:rPr lang="hr-HR" dirty="0">
                <a:latin typeface="Times New Roman" panose="02020603050405020304" pitchFamily="18" charset="0"/>
              </a:rPr>
              <a:t>Generiranje izvještaja rukovodstva u AGFIS-u </a:t>
            </a:r>
          </a:p>
          <a:p>
            <a:pPr>
              <a:buClr>
                <a:srgbClr val="FF33CC"/>
              </a:buClr>
              <a:defRPr/>
            </a:pPr>
            <a:r>
              <a:rPr lang="hr-HR" b="1" dirty="0">
                <a:solidFill>
                  <a:srgbClr val="993300"/>
                </a:solidFill>
                <a:effectLst>
                  <a:outerShdw blurRad="38100" dist="25400" dir="5400000" algn="tl" rotWithShape="0">
                    <a:srgbClr val="000000">
                      <a:alpha val="43000"/>
                    </a:srgbClr>
                  </a:outerShdw>
                </a:effectLst>
                <a:latin typeface="Times New Roman" pitchFamily="18" charset="0"/>
              </a:rPr>
              <a:t>Albanija je unitarna parlamentarna ustavna republika.</a:t>
            </a:r>
          </a:p>
          <a:p>
            <a:pPr eaLnBrk="1" hangingPunct="1"/>
            <a:endParaRPr lang="en-US" altLang="en-US" dirty="0"/>
          </a:p>
        </p:txBody>
      </p:sp>
      <p:sp>
        <p:nvSpPr>
          <p:cNvPr id="6148" name="Slide Number Placeholder 3">
            <a:extLst>
              <a:ext uri="{FF2B5EF4-FFF2-40B4-BE49-F238E27FC236}">
                <a16:creationId xmlns:a16="http://schemas.microsoft.com/office/drawing/2014/main" id="{BF234799-EE29-4772-B21F-ED169724428C}"/>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29057" indent="-280406">
              <a:defRPr sz="2400">
                <a:solidFill>
                  <a:schemeClr val="tx1"/>
                </a:solidFill>
                <a:latin typeface="Times New Roman" panose="02020603050405020304" pitchFamily="18" charset="0"/>
              </a:defRPr>
            </a:lvl2pPr>
            <a:lvl3pPr marL="1121626" indent="-224325">
              <a:defRPr sz="2400">
                <a:solidFill>
                  <a:schemeClr val="tx1"/>
                </a:solidFill>
                <a:latin typeface="Times New Roman" panose="02020603050405020304" pitchFamily="18" charset="0"/>
              </a:defRPr>
            </a:lvl3pPr>
            <a:lvl4pPr marL="1570276" indent="-224325">
              <a:defRPr sz="2400">
                <a:solidFill>
                  <a:schemeClr val="tx1"/>
                </a:solidFill>
                <a:latin typeface="Times New Roman" panose="02020603050405020304" pitchFamily="18" charset="0"/>
              </a:defRPr>
            </a:lvl4pPr>
            <a:lvl5pPr marL="2018927" indent="-224325">
              <a:defRPr sz="2400">
                <a:solidFill>
                  <a:schemeClr val="tx1"/>
                </a:solidFill>
                <a:latin typeface="Times New Roman" panose="02020603050405020304" pitchFamily="18" charset="0"/>
              </a:defRPr>
            </a:lvl5pPr>
            <a:lvl6pPr marL="2467577" indent="-224325" eaLnBrk="0" fontAlgn="base" hangingPunct="0">
              <a:spcBef>
                <a:spcPct val="0"/>
              </a:spcBef>
              <a:spcAft>
                <a:spcPct val="0"/>
              </a:spcAft>
              <a:defRPr sz="2400">
                <a:solidFill>
                  <a:schemeClr val="tx1"/>
                </a:solidFill>
                <a:latin typeface="Times New Roman" panose="02020603050405020304" pitchFamily="18" charset="0"/>
              </a:defRPr>
            </a:lvl6pPr>
            <a:lvl7pPr marL="2916227" indent="-224325" eaLnBrk="0" fontAlgn="base" hangingPunct="0">
              <a:spcBef>
                <a:spcPct val="0"/>
              </a:spcBef>
              <a:spcAft>
                <a:spcPct val="0"/>
              </a:spcAft>
              <a:defRPr sz="2400">
                <a:solidFill>
                  <a:schemeClr val="tx1"/>
                </a:solidFill>
                <a:latin typeface="Times New Roman" panose="02020603050405020304" pitchFamily="18" charset="0"/>
              </a:defRPr>
            </a:lvl7pPr>
            <a:lvl8pPr marL="3364878" indent="-224325" eaLnBrk="0" fontAlgn="base" hangingPunct="0">
              <a:spcBef>
                <a:spcPct val="0"/>
              </a:spcBef>
              <a:spcAft>
                <a:spcPct val="0"/>
              </a:spcAft>
              <a:defRPr sz="2400">
                <a:solidFill>
                  <a:schemeClr val="tx1"/>
                </a:solidFill>
                <a:latin typeface="Times New Roman" panose="02020603050405020304" pitchFamily="18" charset="0"/>
              </a:defRPr>
            </a:lvl8pPr>
            <a:lvl9pPr marL="3813528" indent="-224325" eaLnBrk="0" fontAlgn="base" hangingPunct="0">
              <a:spcBef>
                <a:spcPct val="0"/>
              </a:spcBef>
              <a:spcAft>
                <a:spcPct val="0"/>
              </a:spcAft>
              <a:defRPr sz="2400">
                <a:solidFill>
                  <a:schemeClr val="tx1"/>
                </a:solidFill>
                <a:latin typeface="Times New Roman" panose="02020603050405020304" pitchFamily="18" charset="0"/>
              </a:defRPr>
            </a:lvl9pPr>
          </a:lstStyle>
          <a:p>
            <a:fld id="{1B33D7FE-BAC5-4AD4-BA90-779F28BF2075}" type="slidenum">
              <a:rPr lang="en-US" altLang="en-US" sz="1200" smtClean="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a:r>
              <a:rPr lang="hr-HR" sz="1000" b="0">
                <a:solidFill>
                  <a:schemeClr val="accent6">
                    <a:lumMod val="50000"/>
                  </a:schemeClr>
                </a:solidFill>
                <a:latin typeface="+mn-lt"/>
                <a:ea typeface="+mn-ea"/>
                <a:cs typeface="+mn-cs"/>
              </a:rPr>
              <a:t>Uputa br. 9 od 20. ožujka/marta 2018. „O standardnim postupcima provedbe proračuna” na albanskom jeziku:</a:t>
            </a:r>
          </a:p>
          <a:p>
            <a:pPr marL="0" marR="0" indent="0" algn="l" defTabSz="914400" rtl="0" eaLnBrk="1" fontAlgn="auto" latinLnBrk="0" hangingPunct="1">
              <a:lnSpc>
                <a:spcPct val="100000"/>
              </a:lnSpc>
              <a:spcBef>
                <a:spcPts val="0"/>
              </a:spcBef>
              <a:spcAft>
                <a:spcPts val="0"/>
              </a:spcAft>
              <a:buClrTx/>
              <a:buSzTx/>
              <a:buFontTx/>
              <a:buNone/>
              <a:tabLst/>
              <a:defRPr/>
            </a:pPr>
            <a:r>
              <a:rPr lang="hr-HR" sz="1000">
                <a:solidFill>
                  <a:schemeClr val="tx1"/>
                </a:solidFill>
                <a:latin typeface="+mn-lt"/>
                <a:ea typeface="+mn-ea"/>
                <a:cs typeface="+mn-cs"/>
              </a:rPr>
              <a:t>Në proçesin e kryerjes së shpenzimeve publike përfshihen </a:t>
            </a:r>
            <a:r>
              <a:rPr lang="hr-HR" sz="1000" b="1">
                <a:solidFill>
                  <a:schemeClr val="tx1"/>
                </a:solidFill>
                <a:latin typeface="+mn-lt"/>
                <a:ea typeface="+mn-ea"/>
                <a:cs typeface="+mn-cs"/>
              </a:rPr>
              <a:t>Njësitë e Qeverisjes së Përgjithshme </a:t>
            </a:r>
            <a:r>
              <a:rPr lang="hr-HR" sz="1000">
                <a:solidFill>
                  <a:schemeClr val="tx1"/>
                </a:solidFill>
                <a:latin typeface="+mn-lt"/>
                <a:ea typeface="+mn-ea"/>
                <a:cs typeface="+mn-cs"/>
              </a:rPr>
              <a:t>përgjegjëse për menaxhimin e fondeve publike, </a:t>
            </a:r>
            <a:r>
              <a:rPr lang="hr-HR" sz="1000" b="1">
                <a:solidFill>
                  <a:schemeClr val="tx1"/>
                </a:solidFill>
                <a:latin typeface="+mn-lt"/>
                <a:ea typeface="+mn-ea"/>
                <a:cs typeface="+mn-cs"/>
              </a:rPr>
              <a:t>Sistemi i thesarit </a:t>
            </a:r>
            <a:r>
              <a:rPr lang="hr-HR" sz="1000">
                <a:solidFill>
                  <a:schemeClr val="tx1"/>
                </a:solidFill>
                <a:latin typeface="+mn-lt"/>
                <a:ea typeface="+mn-ea"/>
                <a:cs typeface="+mn-cs"/>
              </a:rPr>
              <a:t>– kontrollori financiar përpara pagesës dhe menaxhuesi i likuiditeteve të qeverisjes së përgjithshme, si dhe </a:t>
            </a:r>
            <a:r>
              <a:rPr lang="hr-HR" sz="1000" b="1">
                <a:solidFill>
                  <a:schemeClr val="tx1"/>
                </a:solidFill>
                <a:latin typeface="+mn-lt"/>
                <a:ea typeface="+mn-ea"/>
                <a:cs typeface="+mn-cs"/>
              </a:rPr>
              <a:t>Sistemi Bankar </a:t>
            </a:r>
            <a:r>
              <a:rPr lang="hr-HR" sz="1000">
                <a:solidFill>
                  <a:schemeClr val="tx1"/>
                </a:solidFill>
                <a:latin typeface="+mn-lt"/>
                <a:ea typeface="+mn-ea"/>
                <a:cs typeface="+mn-cs"/>
              </a:rPr>
              <a:t>– për ekzekutimin e pagesave dhe arkëtimin e mjeteve monetare të njësive të qeverisjes së përgjithshme. </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a:solidFill>
                  <a:schemeClr val="tx1"/>
                </a:solidFill>
                <a:latin typeface="+mn-lt"/>
                <a:ea typeface="+mn-ea"/>
                <a:cs typeface="+mn-cs"/>
              </a:rPr>
              <a:t>158. Struktura përgjegjëse për thesarin rregjistron urdhër shpenzimin në sistemin informatik financiar të qeverisë sapo paraqitet nga njësia shpenzuese. Numri sekuencial që vendoset nga sistemi përbën njëkohësisht numrin e protokollit të depozitimit për njësinë përkatëse. Kontrollet që kryhen gjatë proçesit të rregjistrimit renditen si më poshtë:   </a:t>
            </a:r>
          </a:p>
          <a:p>
            <a:pPr marL="342900" indent="-342900" algn="just">
              <a:buAutoNum type="alphaLcPeriod"/>
            </a:pPr>
            <a:r>
              <a:rPr lang="hr-HR" sz="1200">
                <a:solidFill>
                  <a:schemeClr val="tx1"/>
                </a:solidFill>
                <a:latin typeface="+mn-lt"/>
                <a:ea typeface="+mn-ea"/>
                <a:cs typeface="+mn-cs"/>
              </a:rPr>
              <a:t>Kontrolli formal. Kontrollon nëse urdhër-shpenzimi është plotësuar konform formatit të miratuar në të gjitha ekstremet dhe fushat. Verifikon firmat me specimentet e depozituara dhe saktësinë e vulës së njësisë publike. </a:t>
            </a:r>
          </a:p>
          <a:p>
            <a:pPr marL="342900" indent="-342900" algn="just">
              <a:buAutoNum type="alphaLcPeriod"/>
            </a:pPr>
            <a:r>
              <a:rPr lang="hr-HR" sz="1200">
                <a:solidFill>
                  <a:schemeClr val="tx1"/>
                </a:solidFill>
                <a:latin typeface="+mn-lt"/>
                <a:ea typeface="+mn-ea"/>
                <a:cs typeface="+mn-cs"/>
              </a:rPr>
              <a:t>Kontrolli dokumentar. Kontrollon nëse për shpenzimet e shënuara në urdhërshpenzim ka bashkëlidhur dokumenta origjinale të mjaftueshme që vërtetojnë kryerjen e shpenzimit sipas paragrafit 157, lidhjen me angazhimin e njësisë së qeverisjes së përgjithshme të rregjistruar më parë në sistem sipas paragrafit 149 dhe referencat  e urdhër-shpenzimit. </a:t>
            </a:r>
          </a:p>
          <a:p>
            <a:pPr marL="342900" indent="-342900" algn="just">
              <a:buAutoNum type="alphaLcPeriod"/>
            </a:pPr>
            <a:r>
              <a:rPr lang="hr-HR" sz="1200">
                <a:solidFill>
                  <a:schemeClr val="tx1"/>
                </a:solidFill>
                <a:latin typeface="+mn-lt"/>
                <a:ea typeface="+mn-ea"/>
                <a:cs typeface="+mn-cs"/>
              </a:rPr>
              <a:t>Kontrolli i destinacionit dhe shumës së fondeve në dispozicion. Kontrollon nëse shpenzimet e kryera sipas dokumentave bashkangjitur urdhër-shpenzimit janë shpenzime të së njëjtës natyrë me fondet e aprovuara për këtë qëllim dhe nëse ato mbulohen me fondet e pashpenzuara të njësisë së qeverisjes së përgjithshme për secilën kategori shpenzimesh.  </a:t>
            </a:r>
          </a:p>
          <a:p>
            <a:pPr marL="342900" indent="-342900" algn="just">
              <a:buAutoNum type="alphaLcPeriod"/>
            </a:pPr>
            <a:r>
              <a:rPr lang="hr-HR" sz="1200">
                <a:solidFill>
                  <a:schemeClr val="tx1"/>
                </a:solidFill>
                <a:latin typeface="+mn-lt"/>
                <a:ea typeface="+mn-ea"/>
                <a:cs typeface="+mn-cs"/>
              </a:rPr>
              <a:t>Kontrolli i ekzistencës së limitit mujor të lejuar për shpenzim (plani mujor i arkës). Ky kontroll realizohet në sistem, sipas zërave agregate të çelur më parë. Në rastet kur shuma e urdhër-shpenzimeve është më e madhe se likuiditetet në dispozicion, atëherë autorizohet pagesa sipas rradhës së prioriteteve të përcaktuara nga Ministri i Financave, të tilla si shpenzimet paralele (kontributet, tatimet, etj.), energjia elektrike, shpenzimet valutore dhe pagesat urgjente të propozuara nga njësia shpenzuese. </a:t>
            </a:r>
          </a:p>
          <a:p>
            <a:r>
              <a:rPr lang="hr-HR"/>
              <a:t>157. Pas konstatimit të transaksionit të shpenzimit në kontabilitet nga nëpunësi zbatues i njësisë, dhe marrjes në administrim të aktivit, urdhër-shpenzimi dërgohet menjëherë tek struktura përgjegjëse për thesarin së bashku me: </a:t>
            </a:r>
          </a:p>
          <a:p>
            <a:pPr marL="228600" indent="-228600">
              <a:buNone/>
            </a:pPr>
            <a:r>
              <a:rPr lang="hr-HR"/>
              <a:t>a. faturën e operatorit ekonomik në rast të blerjeve të mallrave dhe shërbimeve, ose të pagesave të pjesshme apo përfundimtare të lidhura me investimet; </a:t>
            </a:r>
          </a:p>
          <a:p>
            <a:pPr marL="228600" indent="-228600">
              <a:buNone/>
            </a:pPr>
            <a:r>
              <a:rPr lang="hr-HR"/>
              <a:t>b. listë pagesat për llojet e tjera të shpenzimeve.  </a:t>
            </a:r>
          </a:p>
          <a:p>
            <a:pPr marL="228600" indent="-228600">
              <a:buNone/>
            </a:pPr>
            <a:r>
              <a:rPr lang="hr-HR"/>
              <a:t>c. dokumentin ligjor për pagesa specifike si rastet e pagesave të vendimeve të gjyqit, të shpronësimeve, të të përndjekurve politikë, etj. </a:t>
            </a:r>
          </a:p>
        </p:txBody>
      </p:sp>
      <p:sp>
        <p:nvSpPr>
          <p:cNvPr id="4" name="Slide Number Placeholder 3"/>
          <p:cNvSpPr>
            <a:spLocks noGrp="1"/>
          </p:cNvSpPr>
          <p:nvPr>
            <p:ph type="sldNum" sz="quarter" idx="10"/>
          </p:nvPr>
        </p:nvSpPr>
        <p:spPr/>
        <p:txBody>
          <a:bodyPr/>
          <a:lstStyle/>
          <a:p>
            <a:fld id="{5F6F7D1C-02CC-4FFC-A54A-6D0FF684D51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hr-HR" b="1"/>
              <a:t>Što je upravljanje kontinuitetom poslovanja (AFMIS)?</a:t>
            </a:r>
          </a:p>
          <a:p>
            <a:pPr marL="0" indent="0">
              <a:buNone/>
            </a:pPr>
            <a:r>
              <a:rPr lang="hr-HR" sz="1600"/>
              <a:t> </a:t>
            </a:r>
            <a:r>
              <a:rPr lang="hr-HR"/>
              <a:t>AFMIS će biti skup rješenja na temelju automatizacije (integrirani moduli/sustavi) koji će vladi omogućiti planiranje, izvršavanje i monitoring proračuna.</a:t>
            </a:r>
          </a:p>
          <a:p>
            <a:pPr marL="0" marR="0" indent="0" algn="l" defTabSz="914400" rtl="0" eaLnBrk="1" fontAlgn="auto" latinLnBrk="0" hangingPunct="1">
              <a:lnSpc>
                <a:spcPct val="100000"/>
              </a:lnSpc>
              <a:spcBef>
                <a:spcPts val="0"/>
              </a:spcBef>
              <a:spcAft>
                <a:spcPts val="0"/>
              </a:spcAft>
              <a:buClrTx/>
              <a:buSzTx/>
              <a:buFontTx/>
              <a:buNone/>
              <a:tabLst/>
              <a:defRPr/>
            </a:pPr>
            <a:r>
              <a:rPr lang="hr-HR" sz="2800" b="1"/>
              <a:t>Portal AFMIS  </a:t>
            </a:r>
            <a:r>
              <a:rPr lang="hr-HR" sz="1200" b="1"/>
              <a:t>(u izradi)</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b="0"/>
              <a:t>Upravljanje ljudskim potencijalima </a:t>
            </a:r>
            <a:r>
              <a:rPr lang="hr-HR" sz="900" b="0"/>
              <a:t>(djelomično pušteno u rad)</a:t>
            </a:r>
          </a:p>
          <a:p>
            <a:pPr marL="0" marR="0" indent="0" algn="l" defTabSz="914400" rtl="0" eaLnBrk="1" fontAlgn="auto" latinLnBrk="0" hangingPunct="1">
              <a:lnSpc>
                <a:spcPct val="100000"/>
              </a:lnSpc>
              <a:spcBef>
                <a:spcPts val="0"/>
              </a:spcBef>
              <a:spcAft>
                <a:spcPts val="0"/>
              </a:spcAft>
              <a:buClrTx/>
              <a:buSzTx/>
              <a:buFontTx/>
              <a:buNone/>
              <a:tabLst/>
              <a:defRPr/>
            </a:pPr>
            <a:r>
              <a:rPr lang="hr-HR" sz="900" b="0"/>
              <a:t>Aplikacija za javnu nabavu </a:t>
            </a:r>
            <a:r>
              <a:rPr lang="hr-HR" sz="500" b="0"/>
              <a:t>(pušteno u rad)</a:t>
            </a:r>
          </a:p>
          <a:p>
            <a:pPr marL="0" marR="0" indent="0" algn="l" defTabSz="914400" rtl="0" eaLnBrk="1" fontAlgn="auto" latinLnBrk="0" hangingPunct="1">
              <a:lnSpc>
                <a:spcPct val="100000"/>
              </a:lnSpc>
              <a:spcBef>
                <a:spcPts val="0"/>
              </a:spcBef>
              <a:spcAft>
                <a:spcPts val="0"/>
              </a:spcAft>
              <a:buClrTx/>
              <a:buSzTx/>
              <a:buFontTx/>
              <a:buNone/>
              <a:tabLst/>
              <a:defRPr/>
            </a:pPr>
            <a:r>
              <a:rPr lang="hr-HR" sz="1050" b="0"/>
              <a:t>Upravljanje dugovima (DFMAS)</a:t>
            </a:r>
            <a:r>
              <a:rPr lang="hr-HR" sz="1100" b="1"/>
              <a:t> </a:t>
            </a:r>
            <a:r>
              <a:rPr lang="hr-HR" sz="700"/>
              <a:t>(pušteno u rad)</a:t>
            </a:r>
          </a:p>
          <a:p>
            <a:pPr marL="0" marR="0" indent="0" algn="l" defTabSz="914400" rtl="0" eaLnBrk="1" fontAlgn="auto" latinLnBrk="0" hangingPunct="1">
              <a:lnSpc>
                <a:spcPct val="100000"/>
              </a:lnSpc>
              <a:spcBef>
                <a:spcPts val="0"/>
              </a:spcBef>
              <a:spcAft>
                <a:spcPts val="0"/>
              </a:spcAft>
              <a:buClrTx/>
              <a:buSzTx/>
              <a:buFontTx/>
              <a:buNone/>
              <a:tabLst/>
              <a:defRPr/>
            </a:pPr>
            <a:r>
              <a:rPr kumimoji="0" lang="hr-HR" sz="1050" b="0" i="0" u="none" strike="noStrike" cap="none" normalizeH="0" baseline="0">
                <a:ln>
                  <a:noFill/>
                </a:ln>
                <a:solidFill>
                  <a:schemeClr val="tx1"/>
                </a:solidFill>
                <a:effectLst/>
                <a:latin typeface="Arial" charset="0"/>
              </a:rPr>
              <a:t>Drugi sustavi </a:t>
            </a:r>
            <a:r>
              <a:rPr kumimoji="0" lang="hr-HR" sz="700" b="0" i="0" u="none" strike="noStrike" cap="none" normalizeH="0" baseline="0">
                <a:ln>
                  <a:noFill/>
                </a:ln>
                <a:solidFill>
                  <a:schemeClr val="tx1"/>
                </a:solidFill>
                <a:effectLst/>
                <a:latin typeface="Arial" charset="0"/>
              </a:rPr>
              <a:t>(C@TS: Porezi i </a:t>
            </a:r>
            <a:r>
              <a:rPr kumimoji="0" lang="hr-HR" sz="700" b="0" i="0" u="none" strike="noStrike" cap="none" normalizeH="0">
                <a:ln>
                  <a:noFill/>
                </a:ln>
                <a:solidFill>
                  <a:schemeClr val="tx1"/>
                </a:solidFill>
                <a:effectLst/>
                <a:latin typeface="Arial" charset="0"/>
              </a:rPr>
              <a:t>carina itd.</a:t>
            </a:r>
            <a:r>
              <a:rPr kumimoji="0" lang="hr-HR" sz="700" b="0" i="0" u="none" strike="noStrike" cap="none" normalizeH="0" baseline="0">
                <a:ln>
                  <a:noFill/>
                </a:ln>
                <a:solidFill>
                  <a:schemeClr val="tx1"/>
                </a:solidFill>
                <a:effectLst/>
                <a:latin typeface="Arial"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hr-HR" sz="1000" b="0">
                <a:solidFill>
                  <a:schemeClr val="tx1"/>
                </a:solidFill>
              </a:rPr>
              <a:t>Integrirani informacijski sustav planiranja (IISP)</a:t>
            </a:r>
            <a:r>
              <a:rPr lang="hr-HR" sz="1100" b="0">
                <a:solidFill>
                  <a:schemeClr val="tx1"/>
                </a:solidFill>
              </a:rPr>
              <a:t> </a:t>
            </a:r>
            <a:r>
              <a:rPr lang="hr-HR" sz="700" b="0">
                <a:solidFill>
                  <a:schemeClr val="tx1"/>
                </a:solidFill>
              </a:rPr>
              <a:t>(u izradi)</a:t>
            </a:r>
          </a:p>
          <a:p>
            <a:pPr marL="0" marR="0" indent="0" algn="l" defTabSz="914400" rtl="0" eaLnBrk="1" fontAlgn="auto" latinLnBrk="0" hangingPunct="1">
              <a:lnSpc>
                <a:spcPct val="100000"/>
              </a:lnSpc>
              <a:spcBef>
                <a:spcPts val="0"/>
              </a:spcBef>
              <a:spcAft>
                <a:spcPts val="0"/>
              </a:spcAft>
              <a:buClrTx/>
              <a:buSzTx/>
              <a:buFontTx/>
              <a:buNone/>
              <a:tabLst/>
              <a:defRPr/>
            </a:pPr>
            <a:r>
              <a:rPr lang="hr-HR" sz="1000" b="0">
                <a:solidFill>
                  <a:schemeClr val="tx1"/>
                </a:solidFill>
              </a:rPr>
              <a:t>Sustav za upravljanje vanjskom pomoći (EAMIS) </a:t>
            </a:r>
            <a:r>
              <a:rPr lang="hr-HR" sz="1000">
                <a:solidFill>
                  <a:schemeClr val="tx1"/>
                </a:solidFill>
              </a:rPr>
              <a:t>(</a:t>
            </a:r>
            <a:r>
              <a:rPr lang="hr-HR" sz="700">
                <a:solidFill>
                  <a:schemeClr val="tx1"/>
                </a:solidFill>
              </a:rPr>
              <a:t>prva faza provedbe)</a:t>
            </a:r>
          </a:p>
          <a:p>
            <a:pPr marL="0" marR="0" indent="0" algn="l" defTabSz="914400" rtl="0" eaLnBrk="1" fontAlgn="auto" latinLnBrk="0" hangingPunct="1">
              <a:lnSpc>
                <a:spcPct val="100000"/>
              </a:lnSpc>
              <a:spcBef>
                <a:spcPts val="0"/>
              </a:spcBef>
              <a:spcAft>
                <a:spcPts val="0"/>
              </a:spcAft>
              <a:buClrTx/>
              <a:buSzTx/>
              <a:buFontTx/>
              <a:buNone/>
              <a:tabLst/>
              <a:defRPr/>
            </a:pPr>
            <a:r>
              <a:rPr lang="hr-HR" sz="1000" b="0">
                <a:solidFill>
                  <a:schemeClr val="tx1"/>
                </a:solidFill>
              </a:rPr>
              <a:t>Modul za srednjoročno planiranje proračuna (MTBP)</a:t>
            </a:r>
            <a:r>
              <a:rPr lang="hr-HR" sz="1100" b="0">
                <a:solidFill>
                  <a:schemeClr val="tx1"/>
                </a:solidFill>
              </a:rPr>
              <a:t> </a:t>
            </a:r>
            <a:r>
              <a:rPr lang="hr-HR" sz="700" b="0">
                <a:solidFill>
                  <a:schemeClr val="tx1"/>
                </a:solidFill>
              </a:rPr>
              <a:t>(u izradi)</a:t>
            </a:r>
          </a:p>
          <a:p>
            <a:pPr marL="0" marR="0" indent="0" algn="l" defTabSz="914400" rtl="0" eaLnBrk="1" fontAlgn="auto" latinLnBrk="0" hangingPunct="1">
              <a:lnSpc>
                <a:spcPct val="100000"/>
              </a:lnSpc>
              <a:spcBef>
                <a:spcPts val="0"/>
              </a:spcBef>
              <a:spcAft>
                <a:spcPts val="0"/>
              </a:spcAft>
              <a:buClrTx/>
              <a:buSzTx/>
              <a:buFontTx/>
              <a:buNone/>
              <a:tabLst/>
              <a:defRPr/>
            </a:pPr>
            <a:r>
              <a:rPr lang="hr-HR" sz="800" b="0">
                <a:solidFill>
                  <a:prstClr val="black">
                    <a:lumMod val="75000"/>
                    <a:lumOff val="25000"/>
                  </a:prstClr>
                </a:solidFill>
                <a:latin typeface="Trebuchet MS" panose="020B0603020202020204" pitchFamily="34" charset="0"/>
                <a:ea typeface="Times New Roman" panose="02020603050405020304" pitchFamily="18" charset="0"/>
                <a:cs typeface="Arial" pitchFamily="34" charset="0"/>
              </a:rPr>
              <a:t>Monitoring učinka proračunskog programa (BPPM)  (</a:t>
            </a:r>
            <a:r>
              <a:rPr lang="hr-HR" sz="800" i="0">
                <a:solidFill>
                  <a:srgbClr val="002060"/>
                </a:solidFill>
                <a:effectLst/>
                <a:latin typeface="Trebuchet MS" panose="020B0603020202020204" pitchFamily="34" charset="0"/>
                <a:ea typeface="Times New Roman" panose="02020603050405020304" pitchFamily="18" charset="0"/>
                <a:cs typeface="Arial" pitchFamily="34" charset="0"/>
              </a:rPr>
              <a:t>Monitoring portfelja proračunskog projekta) </a:t>
            </a:r>
          </a:p>
          <a:p>
            <a:pPr marL="0" marR="0" indent="0" algn="l" defTabSz="914400" rtl="0" eaLnBrk="1" fontAlgn="auto" latinLnBrk="0" hangingPunct="1">
              <a:lnSpc>
                <a:spcPct val="100000"/>
              </a:lnSpc>
              <a:spcBef>
                <a:spcPts val="0"/>
              </a:spcBef>
              <a:spcAft>
                <a:spcPts val="0"/>
              </a:spcAft>
              <a:buClrTx/>
              <a:buSzTx/>
              <a:buFontTx/>
              <a:buNone/>
              <a:tabLst/>
              <a:defRPr/>
            </a:pPr>
            <a:r>
              <a:rPr lang="hr-HR" sz="800" b="0">
                <a:solidFill>
                  <a:schemeClr val="tx1"/>
                </a:solidFill>
              </a:rPr>
              <a:t>Monitoring proračunskog portfelja </a:t>
            </a:r>
            <a:r>
              <a:rPr lang="hr-HR" sz="500" b="0">
                <a:solidFill>
                  <a:schemeClr val="tx1"/>
                </a:solidFill>
              </a:rPr>
              <a:t>(u izradi)</a:t>
            </a:r>
          </a:p>
          <a:p>
            <a:pPr marL="0" marR="0" indent="0" algn="l" defTabSz="914400" rtl="0" eaLnBrk="1" fontAlgn="auto" latinLnBrk="0" hangingPunct="1">
              <a:lnSpc>
                <a:spcPct val="100000"/>
              </a:lnSpc>
              <a:spcBef>
                <a:spcPts val="0"/>
              </a:spcBef>
              <a:spcAft>
                <a:spcPts val="0"/>
              </a:spcAft>
              <a:buClrTx/>
              <a:buSzTx/>
              <a:buFontTx/>
              <a:buNone/>
              <a:tabLst/>
              <a:defRPr/>
            </a:pPr>
            <a:r>
              <a:rPr lang="hr-HR" sz="800" b="0"/>
              <a:t>AGFIS (</a:t>
            </a:r>
            <a:r>
              <a:rPr lang="hr-HR" sz="300" b="0"/>
              <a:t>pušteno u rad</a:t>
            </a:r>
            <a:r>
              <a:rPr lang="hr-HR" sz="800" b="0"/>
              <a:t>): </a:t>
            </a:r>
            <a:r>
              <a:rPr lang="hr-HR" sz="800" b="0">
                <a:solidFill>
                  <a:schemeClr val="tx1"/>
                </a:solidFill>
              </a:rPr>
              <a:t>Glavna knjiga + </a:t>
            </a:r>
            <a:r>
              <a:rPr lang="hr-HR" sz="800" b="0"/>
              <a:t>podknjižbe AGFIS-a</a:t>
            </a:r>
          </a:p>
          <a:p>
            <a:pPr marL="0" marR="0" indent="0" algn="l" defTabSz="914400" rtl="0" eaLnBrk="1" fontAlgn="auto" latinLnBrk="0" hangingPunct="1">
              <a:lnSpc>
                <a:spcPct val="100000"/>
              </a:lnSpc>
              <a:spcBef>
                <a:spcPts val="0"/>
              </a:spcBef>
              <a:spcAft>
                <a:spcPts val="0"/>
              </a:spcAft>
              <a:buClrTx/>
              <a:buSzTx/>
              <a:buFontTx/>
              <a:buNone/>
              <a:tabLst/>
              <a:defRPr/>
            </a:pPr>
            <a:r>
              <a:rPr lang="hr-HR" sz="800" b="0">
                <a:solidFill>
                  <a:schemeClr val="tx1"/>
                </a:solidFill>
              </a:rPr>
              <a:t>Sučelja poslovne inteligencije/ DSS / Informacijski sustav za upravljanje </a:t>
            </a:r>
            <a:r>
              <a:rPr lang="hr-HR" sz="300" b="0">
                <a:solidFill>
                  <a:schemeClr val="tx1"/>
                </a:solidFill>
              </a:rPr>
              <a:t>(u izradi)</a:t>
            </a:r>
          </a:p>
          <a:p>
            <a:pPr marL="228600" indent="-228600">
              <a:buFont typeface="+mj-lt"/>
              <a:buNone/>
            </a:pPr>
            <a:r>
              <a:rPr lang="hr-HR" b="1"/>
              <a:t>Pravne osnove</a:t>
            </a:r>
            <a:r>
              <a:rPr lang="hr-HR"/>
              <a:t>:</a:t>
            </a:r>
          </a:p>
          <a:p>
            <a:pPr marL="0" lvl="0" indent="0" defTabSz="822960">
              <a:lnSpc>
                <a:spcPct val="0"/>
              </a:lnSpc>
              <a:buFont typeface="+mj-lt"/>
              <a:buAutoNum type="arabicPeriod"/>
            </a:pPr>
            <a:r>
              <a:rPr lang="hr-HR" sz="3200"/>
              <a:t>Zakon o upravljanju proračunskim sustavom (br. 9936 od 26. lipnja/juna 2008. izmijenjen 2015.). </a:t>
            </a:r>
          </a:p>
          <a:p>
            <a:pPr marL="0" lvl="0" indent="0" defTabSz="822960">
              <a:lnSpc>
                <a:spcPct val="0"/>
              </a:lnSpc>
              <a:buFont typeface="+mj-lt"/>
              <a:buAutoNum type="arabicPeriod"/>
            </a:pPr>
            <a:r>
              <a:rPr lang="hr-HR" sz="3200"/>
              <a:t>Zakon o financijskom upravljanju i unutarnjoj kontroli (br. 10296 od 08. srpnja/jula 2007., izmijenjen 2015.).</a:t>
            </a:r>
          </a:p>
          <a:p>
            <a:pPr marL="0" lvl="0" indent="0" defTabSz="822960">
              <a:lnSpc>
                <a:spcPct val="0"/>
              </a:lnSpc>
              <a:buFont typeface="+mj-lt"/>
              <a:buAutoNum type="arabicPeriod"/>
            </a:pPr>
            <a:r>
              <a:rPr lang="hr-HR" sz="3200"/>
              <a:t>Strategija upravljanja javnim financijama 2014. – 2020., odobreno u prosincu/decembru 2014</a:t>
            </a:r>
            <a:r>
              <a:rPr lang="hr-HR" sz="3400"/>
              <a:t>.</a:t>
            </a:r>
          </a:p>
          <a:p>
            <a:pPr>
              <a:buFont typeface="Wingdings" pitchFamily="2" charset="2"/>
              <a:buChar char="v"/>
            </a:pPr>
            <a:endParaRPr lang="en-GB" dirty="0"/>
          </a:p>
          <a:p>
            <a:endParaRPr lang="en-US" dirty="0"/>
          </a:p>
        </p:txBody>
      </p:sp>
      <p:sp>
        <p:nvSpPr>
          <p:cNvPr id="4" name="Slide Number Placeholder 3"/>
          <p:cNvSpPr>
            <a:spLocks noGrp="1"/>
          </p:cNvSpPr>
          <p:nvPr>
            <p:ph type="sldNum" sz="quarter" idx="10"/>
          </p:nvPr>
        </p:nvSpPr>
        <p:spPr/>
        <p:txBody>
          <a:bodyPr/>
          <a:lstStyle/>
          <a:p>
            <a:fld id="{5F6F7D1C-02CC-4FFC-A54A-6D0FF684D51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Wingdings" pitchFamily="2" charset="2"/>
              <a:buNone/>
            </a:pPr>
            <a:r>
              <a:rPr lang="hr-HR" sz="1200"/>
              <a:t>Albanski informacijski sustav za financijsko upravljanje (AGFIS) za izvršenje proračuna i financisjko izvještavanje (pušteno u rad 2010.), 36 online područnih ureda riznice i 15 proračunskih institucija. AGFIS se posljednjih godina sustavno poboljšava novim funkcionalnostima (prošireno na proračunske institucije, upravljanje višegodišnjim obvezama, dodana su nova pravila unutarnje kontrole itd.) </a:t>
            </a:r>
          </a:p>
          <a:p>
            <a:pPr>
              <a:buFont typeface="Wingdings" pitchFamily="2" charset="2"/>
              <a:buChar char="Ø"/>
            </a:pPr>
            <a:r>
              <a:rPr lang="hr-HR" sz="1200"/>
              <a:t>Porezni informacijski sustav (pušten u rad 2015.)</a:t>
            </a:r>
          </a:p>
          <a:p>
            <a:pPr>
              <a:buFont typeface="Wingdings" pitchFamily="2" charset="2"/>
              <a:buChar char="Ø"/>
            </a:pPr>
            <a:r>
              <a:rPr lang="hr-HR" sz="1200"/>
              <a:t>Informacijski sustav za carine (pušten u rad 2013.)</a:t>
            </a:r>
          </a:p>
          <a:p>
            <a:pPr>
              <a:buFont typeface="Wingdings" pitchFamily="2" charset="2"/>
              <a:buChar char="Ø"/>
            </a:pPr>
            <a:r>
              <a:rPr lang="hr-HR" sz="1200"/>
              <a:t>Sustav javne nabave (pušten u rad 2007.)</a:t>
            </a:r>
          </a:p>
          <a:p>
            <a:pPr>
              <a:buFont typeface="Wingdings" pitchFamily="2" charset="2"/>
              <a:buChar char="Ø"/>
            </a:pPr>
            <a:r>
              <a:rPr lang="hr-HR" sz="1200"/>
              <a:t>Informacijski sustav za upravljanje dugom – DMFAS (pušten u rad 1998.)</a:t>
            </a:r>
          </a:p>
          <a:p>
            <a:pPr>
              <a:buFont typeface="Wingdings" pitchFamily="2" charset="2"/>
              <a:buNone/>
            </a:pPr>
            <a:r>
              <a:rPr lang="hr-HR" sz="1200" b="1" i="0">
                <a:solidFill>
                  <a:schemeClr val="accent3"/>
                </a:solidFill>
              </a:rPr>
              <a:t>Slabe točke stvarne situacije:</a:t>
            </a:r>
            <a:r>
              <a:rPr lang="hr-HR" sz="1200" b="1" i="0" baseline="0">
                <a:solidFill>
                  <a:schemeClr val="accent3"/>
                </a:solidFill>
              </a:rPr>
              <a:t> </a:t>
            </a:r>
            <a:r>
              <a:rPr lang="hr-HR" sz="1200"/>
              <a:t>Informacije između sustava razmjenjuju se ručno (uglavnom u Excel tablicama).</a:t>
            </a:r>
          </a:p>
          <a:p>
            <a:pPr>
              <a:buFont typeface="Wingdings" pitchFamily="2" charset="2"/>
              <a:buChar char="Ø"/>
            </a:pPr>
            <a:r>
              <a:rPr lang="hr-HR" sz="1200"/>
              <a:t>MTBP se uglavnom upotrebljava za pripremu MTBP-a do kolovoza i rujna – zatim se neće upotrebljavati</a:t>
            </a:r>
          </a:p>
          <a:p>
            <a:pPr>
              <a:buFont typeface="Wingdings" pitchFamily="2" charset="2"/>
              <a:buChar char="Ø"/>
            </a:pPr>
            <a:r>
              <a:rPr lang="hr-HR" sz="1200"/>
              <a:t>MTBP nema konačnu ažuriranu verziju proračuna </a:t>
            </a:r>
          </a:p>
          <a:p>
            <a:pPr>
              <a:buFont typeface="Wingdings" pitchFamily="2" charset="2"/>
              <a:buChar char="Ø"/>
            </a:pPr>
            <a:r>
              <a:rPr lang="hr-HR" sz="1200"/>
              <a:t>Podaci u MTBP-u nisu se održavali tijekom izvršenja proračuna </a:t>
            </a:r>
          </a:p>
          <a:p>
            <a:pPr>
              <a:buFont typeface="Wingdings" pitchFamily="2" charset="2"/>
              <a:buChar char="Ø"/>
            </a:pPr>
            <a:r>
              <a:rPr lang="hr-HR" sz="1200"/>
              <a:t>Poteškoće s pristupačnosti u softveru MTBP-a zbog tehnologije servera starog klijenta</a:t>
            </a:r>
          </a:p>
          <a:p>
            <a:pPr>
              <a:buFont typeface="Wingdings" pitchFamily="2" charset="2"/>
              <a:buChar char="Ø"/>
            </a:pPr>
            <a:r>
              <a:rPr lang="hr-HR" sz="1200"/>
              <a:t>Podaci za monitoring proračuna uglavnom su (samo) iz riznice AGFIS-a</a:t>
            </a:r>
          </a:p>
          <a:p>
            <a:pPr>
              <a:buFont typeface="Wingdings" pitchFamily="2" charset="2"/>
              <a:buChar char="Ø"/>
            </a:pPr>
            <a:r>
              <a:rPr lang="hr-HR" sz="1200"/>
              <a:t>Upravljanja javnim investicijama (PIM-a) gotovo da nema, mala komponenta MTBP-a</a:t>
            </a:r>
          </a:p>
          <a:p>
            <a:pPr>
              <a:buFont typeface="Wingdings" pitchFamily="2" charset="2"/>
              <a:buChar char="Ø"/>
            </a:pPr>
            <a:r>
              <a:rPr lang="hr-HR" sz="1200"/>
              <a:t>Trenutačno sustav MTBP-a ne podržava PIM</a:t>
            </a:r>
          </a:p>
          <a:p>
            <a:pPr>
              <a:buFont typeface="Wingdings" pitchFamily="2" charset="2"/>
              <a:buChar char="Ø"/>
            </a:pPr>
            <a:r>
              <a:rPr lang="hr-HR" sz="1200"/>
              <a:t>Distribuirane informacije u zasebnim IT ili ne-IT sustavima </a:t>
            </a:r>
          </a:p>
          <a:p>
            <a:pPr>
              <a:buFont typeface="Wingdings" pitchFamily="2" charset="2"/>
              <a:buChar char="Ø"/>
            </a:pPr>
            <a:r>
              <a:rPr lang="hr-HR" sz="1200"/>
              <a:t>Koherentnost/kašnjenje u razmjeni podataka između sustava </a:t>
            </a:r>
          </a:p>
          <a:p>
            <a:pPr>
              <a:buFont typeface="Wingdings" pitchFamily="2" charset="2"/>
              <a:buChar char="Ø"/>
            </a:pPr>
            <a:r>
              <a:rPr lang="hr-HR" sz="1200"/>
              <a:t>Tjedna komunikacija/suradnja (uglavnom ručno)</a:t>
            </a:r>
          </a:p>
          <a:p>
            <a:pPr>
              <a:buFont typeface="Wingdings" pitchFamily="2" charset="2"/>
              <a:buChar char="Ø"/>
            </a:pPr>
            <a:r>
              <a:rPr lang="hr-HR" sz="1200"/>
              <a:t>Pristup informacijama je problematičan / više izvora podataka</a:t>
            </a:r>
          </a:p>
          <a:p>
            <a:pPr>
              <a:buFont typeface="Wingdings" pitchFamily="2" charset="2"/>
              <a:buChar char="Ø"/>
            </a:pPr>
            <a:r>
              <a:rPr lang="hr-HR" sz="1200"/>
              <a:t>Poteškoće/kašnjenje s monitoringom proračuna i izradom rukovodstvenih izvještaja (različiti izvori i ručna obrada podataka).</a:t>
            </a:r>
          </a:p>
          <a:p>
            <a:endParaRPr lang="en-US" dirty="0"/>
          </a:p>
        </p:txBody>
      </p:sp>
      <p:sp>
        <p:nvSpPr>
          <p:cNvPr id="4" name="Slide Number Placeholder 3"/>
          <p:cNvSpPr>
            <a:spLocks noGrp="1"/>
          </p:cNvSpPr>
          <p:nvPr>
            <p:ph type="sldNum" sz="quarter" idx="10"/>
          </p:nvPr>
        </p:nvSpPr>
        <p:spPr/>
        <p:txBody>
          <a:bodyPr/>
          <a:lstStyle/>
          <a:p>
            <a:fld id="{5F6F7D1C-02CC-4FFC-A54A-6D0FF684D51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000" dirty="0"/>
              <a:t>Automatizacija je dovela do decentralizacije kontrola MOA-ova. Tradicionalna uloga TDO-ova kao čuvara više neće biti potrebna poslije provedbe reformi. Posljedično će prijeći na novu ulogu s dodanom vrijednošću u obrazovanju za osposobljavanje, vladinog upravitelja gotovinskim sredstvima i računovođe.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AGFIS nije u potpunosti funkcionalan, ali se upotrebljava u većini</a:t>
            </a:r>
            <a:r>
              <a:rPr kumimoji="0" lang="hr-HR" sz="1000" b="0" i="0" u="none"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hr-H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jedinica opće države, koje također upotrebljavaju lokalne informatičke računovodstvene sustave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accent6">
                  <a:lumMod val="50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000" dirty="0">
                <a:solidFill>
                  <a:schemeClr val="accent6">
                    <a:lumMod val="50000"/>
                  </a:schemeClr>
                </a:solidFill>
                <a:latin typeface="+mn-lt"/>
                <a:ea typeface="+mn-ea"/>
                <a:cs typeface="+mn-cs"/>
              </a:rPr>
              <a:t>Kretanje prema centralizaciji riznice u tijeku je dugi niz godina i vođeno je potrebom za povećanjem:</a:t>
            </a:r>
          </a:p>
          <a:p>
            <a:pPr marL="342900" indent="-342900">
              <a:buAutoNum type="arabicPeriod"/>
            </a:pPr>
            <a:r>
              <a:rPr lang="hr-HR" sz="800" dirty="0">
                <a:solidFill>
                  <a:schemeClr val="accent6">
                    <a:lumMod val="50000"/>
                  </a:schemeClr>
                </a:solidFill>
                <a:latin typeface="+mn-lt"/>
                <a:ea typeface="+mn-ea"/>
                <a:cs typeface="+mn-cs"/>
              </a:rPr>
              <a:t>Kontrole i učinkovitosti</a:t>
            </a:r>
          </a:p>
          <a:p>
            <a:pPr marL="342900" indent="-342900"/>
            <a:r>
              <a:rPr lang="hr-HR" sz="800" dirty="0">
                <a:solidFill>
                  <a:schemeClr val="accent6">
                    <a:lumMod val="50000"/>
                  </a:schemeClr>
                </a:solidFill>
                <a:latin typeface="+mn-lt"/>
                <a:ea typeface="+mn-ea"/>
                <a:cs typeface="+mn-cs"/>
              </a:rPr>
              <a:t>       1.1. Centralizacija procesa u cijelom sustavu riznice pruža bolju kontrolu i učinkovitost</a:t>
            </a:r>
          </a:p>
          <a:p>
            <a:pPr marL="342900" indent="-342900">
              <a:buFont typeface="+mj-lt"/>
              <a:buAutoNum type="arabicPeriod" startAt="2"/>
            </a:pPr>
            <a:r>
              <a:rPr lang="hr-HR" sz="800" dirty="0">
                <a:solidFill>
                  <a:schemeClr val="accent6">
                    <a:lumMod val="50000"/>
                  </a:schemeClr>
                </a:solidFill>
                <a:latin typeface="+mn-lt"/>
                <a:ea typeface="+mn-ea"/>
                <a:cs typeface="+mn-cs"/>
              </a:rPr>
              <a:t>Vidljivosti</a:t>
            </a:r>
          </a:p>
          <a:p>
            <a:pPr marL="342900" indent="-342900"/>
            <a:r>
              <a:rPr lang="hr-HR" sz="800" dirty="0">
                <a:solidFill>
                  <a:schemeClr val="accent6">
                    <a:lumMod val="50000"/>
                  </a:schemeClr>
                </a:solidFill>
                <a:latin typeface="+mn-lt"/>
                <a:ea typeface="+mn-ea"/>
                <a:cs typeface="+mn-cs"/>
              </a:rPr>
              <a:t>       2.1. Omogućite riznici pregled izloženosti i sposobnost upravljanja likvidnošću </a:t>
            </a:r>
          </a:p>
          <a:p>
            <a:pPr marL="342900" indent="-342900">
              <a:buFont typeface="+mj-lt"/>
              <a:buAutoNum type="arabicPeriod" startAt="3"/>
            </a:pPr>
            <a:r>
              <a:rPr lang="hr-HR" sz="800" dirty="0">
                <a:solidFill>
                  <a:schemeClr val="accent6">
                    <a:lumMod val="50000"/>
                  </a:schemeClr>
                </a:solidFill>
                <a:latin typeface="+mn-lt"/>
                <a:ea typeface="+mn-ea"/>
                <a:cs typeface="+mn-cs"/>
              </a:rPr>
              <a:t>Smanjenja troškova</a:t>
            </a:r>
          </a:p>
          <a:p>
            <a:pPr marL="342900" indent="-342900"/>
            <a:r>
              <a:rPr lang="hr-HR" sz="800" dirty="0">
                <a:solidFill>
                  <a:schemeClr val="accent6">
                    <a:lumMod val="50000"/>
                  </a:schemeClr>
                </a:solidFill>
                <a:latin typeface="+mn-lt"/>
                <a:ea typeface="+mn-ea"/>
                <a:cs typeface="+mn-cs"/>
              </a:rPr>
              <a:t>       3.1. Može se konsolidirati više bankovnih računa i sustava</a:t>
            </a:r>
          </a:p>
          <a:p>
            <a:r>
              <a:rPr lang="hr-HR" sz="1000" dirty="0">
                <a:solidFill>
                  <a:schemeClr val="accent5">
                    <a:lumMod val="50000"/>
                  </a:schemeClr>
                </a:solidFill>
                <a:latin typeface="+mn-lt"/>
                <a:ea typeface="+mn-ea"/>
                <a:cs typeface="+mn-cs"/>
              </a:rPr>
              <a:t>Faktori koji su omogućili da više riznica nastavi prema konsolidaciji:</a:t>
            </a:r>
          </a:p>
          <a:p>
            <a:pPr marL="342900" indent="-342900">
              <a:buFont typeface="+mj-lt"/>
              <a:buAutoNum type="arabicPeriod"/>
            </a:pPr>
            <a:r>
              <a:rPr lang="hr-HR" sz="1000" dirty="0">
                <a:solidFill>
                  <a:schemeClr val="accent5">
                    <a:lumMod val="50000"/>
                  </a:schemeClr>
                </a:solidFill>
                <a:latin typeface="+mn-lt"/>
                <a:ea typeface="+mn-ea"/>
                <a:cs typeface="+mn-cs"/>
              </a:rPr>
              <a:t>Tehnologija</a:t>
            </a:r>
          </a:p>
          <a:p>
            <a:pPr marL="342900" indent="-342900">
              <a:buAutoNum type="arabicPeriod"/>
            </a:pPr>
            <a:r>
              <a:rPr lang="hr-HR" sz="1000" dirty="0">
                <a:solidFill>
                  <a:schemeClr val="accent5">
                    <a:lumMod val="50000"/>
                  </a:schemeClr>
                </a:solidFill>
                <a:latin typeface="+mn-lt"/>
                <a:ea typeface="+mn-ea"/>
                <a:cs typeface="+mn-cs"/>
              </a:rPr>
              <a:t>Globalizacija tržišta [globalna financijska kriza naglasila je važnost upravljanja likvidnošću i rizicima (druga ugovorna strana, strane valute, kamatna stopa)]</a:t>
            </a:r>
          </a:p>
          <a:p>
            <a:pPr marL="342900" indent="-342900">
              <a:buFont typeface="+mj-lt"/>
              <a:buAutoNum type="arabicPeriod" startAt="3"/>
            </a:pPr>
            <a:r>
              <a:rPr lang="hr-HR" sz="1000" dirty="0">
                <a:solidFill>
                  <a:schemeClr val="accent5">
                    <a:lumMod val="50000"/>
                  </a:schemeClr>
                </a:solidFill>
                <a:latin typeface="+mn-lt"/>
                <a:ea typeface="+mn-ea"/>
                <a:cs typeface="+mn-cs"/>
              </a:rPr>
              <a:t>Zakonodavstvo (jedinstveno područje plaćanja u eurima, direktive o platnim uslugama) </a:t>
            </a:r>
          </a:p>
          <a:p>
            <a:endParaRPr lang="en-US" dirty="0"/>
          </a:p>
        </p:txBody>
      </p:sp>
      <p:sp>
        <p:nvSpPr>
          <p:cNvPr id="4" name="Slide Number Placeholder 3"/>
          <p:cNvSpPr>
            <a:spLocks noGrp="1"/>
          </p:cNvSpPr>
          <p:nvPr>
            <p:ph type="sldNum" sz="quarter" idx="10"/>
          </p:nvPr>
        </p:nvSpPr>
        <p:spPr/>
        <p:txBody>
          <a:bodyPr/>
          <a:lstStyle/>
          <a:p>
            <a:fld id="{5F6F7D1C-02CC-4FFC-A54A-6D0FF684D51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hr-HR" sz="1200" b="0" i="0">
                <a:solidFill>
                  <a:schemeClr val="tx1"/>
                </a:solidFill>
                <a:latin typeface="+mn-lt"/>
                <a:ea typeface="+mn-ea"/>
                <a:cs typeface="+mn-cs"/>
              </a:rPr>
              <a:t>Posljednjih se godina Albanija uspjela suočiti s trima uzastopnim krizama, od potresa 2019, do pandemije COVID-19 i trenutačne krize s cijenama. Albanija je uspjela prilično dobro prevladati uzastopne krize, nastavljajući s kontinuiranim monitoring situacije, koordinacijom politika od strane albanskih tijela vlasti i poduzimanjem potrebnih mjera u pravom trenutku. Albanska vlada pokazala je da je odlučna nastaviti započete reforme, fiskalnu konsolidaciju i smanjenje javnog duga. Fiskalna konsolidacija važan je faktor u makroekonomskom razvoju zemlje.</a:t>
            </a:r>
          </a:p>
        </p:txBody>
      </p:sp>
      <p:sp>
        <p:nvSpPr>
          <p:cNvPr id="4" name="Slide Number Placeholder 3"/>
          <p:cNvSpPr>
            <a:spLocks noGrp="1"/>
          </p:cNvSpPr>
          <p:nvPr>
            <p:ph type="sldNum" sz="quarter" idx="10"/>
          </p:nvPr>
        </p:nvSpPr>
        <p:spPr/>
        <p:txBody>
          <a:bodyPr/>
          <a:lstStyle/>
          <a:p>
            <a:fld id="{5F6F7D1C-02CC-4FFC-A54A-6D0FF684D51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34709" y="1371600"/>
            <a:ext cx="9342916"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634709" y="3228536"/>
            <a:ext cx="9346542"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313F532-E168-42F7-B14E-20AC138650F1}" type="datetime1">
              <a:rPr lang="en-US" smtClean="0"/>
              <a:pPr/>
              <a:t>5/18/2023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DBF0B3-F329-4934-8B4F-D743935761DE}" type="datetime1">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88526" y="914402"/>
            <a:ext cx="2448163"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44036" y="914402"/>
            <a:ext cx="7163144"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F8554D-02E7-44F5-8D12-308145BFB850}" type="datetime1">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D522C2-CE3C-4FF4-AB29-C06C3FF63E6E}" type="datetime1">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1082" y="1316736"/>
            <a:ext cx="9248616"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631082" y="2704664"/>
            <a:ext cx="9248616"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BEEBE0D-F1BF-441E-9B2A-5CB1C1A1B71C}" type="datetime1">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4036" y="704088"/>
            <a:ext cx="9792653" cy="1143000"/>
          </a:xfrm>
        </p:spPr>
        <p:txBody>
          <a:bodyPr/>
          <a:lstStyle/>
          <a:p>
            <a:r>
              <a:rPr kumimoji="0" lang="en-US"/>
              <a:t>Click to edit Master title style</a:t>
            </a:r>
          </a:p>
        </p:txBody>
      </p:sp>
      <p:sp>
        <p:nvSpPr>
          <p:cNvPr id="3" name="Content Placeholder 2"/>
          <p:cNvSpPr>
            <a:spLocks noGrp="1"/>
          </p:cNvSpPr>
          <p:nvPr>
            <p:ph sz="half" idx="1"/>
          </p:nvPr>
        </p:nvSpPr>
        <p:spPr>
          <a:xfrm>
            <a:off x="544036" y="1920085"/>
            <a:ext cx="4805654"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531035" y="1920085"/>
            <a:ext cx="4805654"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8148CEF-9228-4C63-8CC4-FDA69953DD2C}" type="datetime1">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4036" y="704088"/>
            <a:ext cx="9792653"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544036" y="1855248"/>
            <a:ext cx="4807543"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527258" y="1859759"/>
            <a:ext cx="4809431"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44036" y="2514600"/>
            <a:ext cx="480754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527258" y="2514600"/>
            <a:ext cx="4809431"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90F9A26-CB09-4883-96E7-DD27242119C6}" type="datetime1">
              <a:rPr lang="en-US" smtClean="0"/>
              <a:pPr/>
              <a:t>5/18/2023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4036" y="704088"/>
            <a:ext cx="9883325"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E5ABDB8-151F-405C-84C3-3693955E3596}" type="datetime1">
              <a:rPr lang="en-US" smtClean="0"/>
              <a:pPr/>
              <a:t>5/18/2023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47381-5134-488B-B977-5FB29227E4F0}" type="datetime1">
              <a:rPr lang="en-US" smtClean="0"/>
              <a:pPr/>
              <a:t>5/18/2023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054" y="514352"/>
            <a:ext cx="3264218"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816054" y="1676400"/>
            <a:ext cx="3264218"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254061" y="1676400"/>
            <a:ext cx="6082628"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4F4A09B-8D79-4749-845E-A29BC599D533}" type="datetime1">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767026" y="1108077"/>
            <a:ext cx="6256417"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9524364" y="5359769"/>
            <a:ext cx="184972"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25382" y="1176998"/>
            <a:ext cx="2633135"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725381" y="2828785"/>
            <a:ext cx="2629509"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A514DB-A628-4F0E-8461-1EF47D259209}" type="datetime1">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611307" y="6356352"/>
            <a:ext cx="725382" cy="365125"/>
          </a:xfrm>
        </p:spPr>
        <p:txBody>
          <a:bodyPr/>
          <a:lstStyle/>
          <a:p>
            <a:fld id="{86835FC9-921C-411D-B585-4BD76ED213CF}" type="slidenum">
              <a:rPr lang="en-US" smtClean="0"/>
              <a:pPr/>
              <a:t>‹#›</a:t>
            </a:fld>
            <a:endParaRPr lang="en-US" dirty="0"/>
          </a:p>
        </p:txBody>
      </p:sp>
      <p:sp>
        <p:nvSpPr>
          <p:cNvPr id="3" name="Picture Placeholder 2"/>
          <p:cNvSpPr>
            <a:spLocks noGrp="1"/>
          </p:cNvSpPr>
          <p:nvPr>
            <p:ph type="pic" idx="1"/>
          </p:nvPr>
        </p:nvSpPr>
        <p:spPr>
          <a:xfrm rot="420000">
            <a:off x="4147852" y="1199517"/>
            <a:ext cx="5494766"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11335" y="5816600"/>
            <a:ext cx="10903394"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5213681" y="6219827"/>
            <a:ext cx="5667044"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1335" y="-7144"/>
            <a:ext cx="10903394"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5213681" y="-7144"/>
            <a:ext cx="5667044"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544036" y="704088"/>
            <a:ext cx="9792653"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544036" y="1935480"/>
            <a:ext cx="9792653"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544036" y="6356352"/>
            <a:ext cx="2538836"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F8192A-4F19-486F-8410-0243F55DC11F}" type="datetime1">
              <a:rPr lang="en-US" smtClean="0"/>
              <a:pPr/>
              <a:t>5/18/2023</a:t>
            </a:fld>
            <a:endParaRPr lang="en-US" dirty="0"/>
          </a:p>
        </p:txBody>
      </p:sp>
      <p:sp>
        <p:nvSpPr>
          <p:cNvPr id="22" name="Footer Placeholder 21"/>
          <p:cNvSpPr>
            <a:spLocks noGrp="1"/>
          </p:cNvSpPr>
          <p:nvPr>
            <p:ph type="ftr" sz="quarter" idx="3"/>
          </p:nvPr>
        </p:nvSpPr>
        <p:spPr>
          <a:xfrm>
            <a:off x="3173545" y="6356352"/>
            <a:ext cx="3989599"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9429962" y="6356352"/>
            <a:ext cx="906727"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6835FC9-921C-411D-B585-4BD76ED213CF}" type="slidenum">
              <a:rPr lang="en-US" smtClean="0"/>
              <a:pPr/>
              <a:t>‹#›</a:t>
            </a:fld>
            <a:endParaRPr lang="en-US" dirty="0"/>
          </a:p>
        </p:txBody>
      </p:sp>
      <p:grpSp>
        <p:nvGrpSpPr>
          <p:cNvPr id="2" name="Group 1"/>
          <p:cNvGrpSpPr/>
          <p:nvPr/>
        </p:nvGrpSpPr>
        <p:grpSpPr>
          <a:xfrm>
            <a:off x="-22628" y="202408"/>
            <a:ext cx="10924214"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0880725"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763962" y="5715000"/>
            <a:ext cx="6781800" cy="9144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a:r>
              <a:rPr lang="hr-HR" sz="1600" b="1">
                <a:ln w="11430"/>
                <a:solidFill>
                  <a:schemeClr val="accent6">
                    <a:lumMod val="75000"/>
                  </a:schemeClr>
                </a:solidFill>
                <a:effectLst>
                  <a:outerShdw blurRad="80000" dist="40000" dir="5040000" algn="tl">
                    <a:srgbClr val="000000">
                      <a:alpha val="30000"/>
                    </a:srgbClr>
                  </a:outerShdw>
                </a:effectLst>
                <a:latin typeface="+mj-lt"/>
              </a:rPr>
              <a:t>Godišnja plenarna sjednica TCOP-a za 2023. </a:t>
            </a:r>
          </a:p>
          <a:p>
            <a:pPr lvl="0" algn="ctr"/>
            <a:r>
              <a:rPr lang="hr-HR" sz="1800" b="1">
                <a:ln w="11430"/>
                <a:solidFill>
                  <a:schemeClr val="accent6">
                    <a:lumMod val="75000"/>
                  </a:schemeClr>
                </a:solidFill>
                <a:effectLst>
                  <a:outerShdw blurRad="80000" dist="40000" dir="5040000" algn="tl">
                    <a:srgbClr val="000000">
                      <a:alpha val="30000"/>
                    </a:srgbClr>
                  </a:outerShdw>
                </a:effectLst>
                <a:latin typeface="+mj-lt"/>
              </a:rPr>
              <a:t>“</a:t>
            </a:r>
            <a:r>
              <a:rPr lang="hr-HR" sz="1600" b="1">
                <a:ln w="11430"/>
                <a:solidFill>
                  <a:schemeClr val="accent6">
                    <a:lumMod val="75000"/>
                  </a:schemeClr>
                </a:solidFill>
                <a:effectLst>
                  <a:outerShdw blurRad="80000" dist="40000" dir="5040000" algn="tl">
                    <a:srgbClr val="000000">
                      <a:alpha val="30000"/>
                    </a:srgbClr>
                  </a:outerShdw>
                </a:effectLst>
                <a:latin typeface="+mj-lt"/>
              </a:rPr>
              <a:t>Almaty – Kazahstan</a:t>
            </a:r>
          </a:p>
        </p:txBody>
      </p:sp>
      <p:sp>
        <p:nvSpPr>
          <p:cNvPr id="2" name="Title 1"/>
          <p:cNvSpPr>
            <a:spLocks noGrp="1"/>
          </p:cNvSpPr>
          <p:nvPr>
            <p:ph type="ctrTitle"/>
          </p:nvPr>
        </p:nvSpPr>
        <p:spPr>
          <a:xfrm>
            <a:off x="4144961" y="2171449"/>
            <a:ext cx="6096001" cy="7620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r-HR" sz="2800">
                <a:ln/>
                <a:solidFill>
                  <a:schemeClr val="accent2">
                    <a:lumMod val="10000"/>
                  </a:schemeClr>
                </a:solidFill>
                <a:effectLst/>
              </a:rPr>
              <a:t>MODEL ALBANSKE RIZNICE </a:t>
            </a:r>
            <a:br>
              <a:rPr lang="hr-HR" sz="2800">
                <a:ln/>
                <a:solidFill>
                  <a:schemeClr val="accent2">
                    <a:lumMod val="10000"/>
                  </a:schemeClr>
                </a:solidFill>
                <a:effectLst/>
              </a:rPr>
            </a:br>
            <a:r>
              <a:rPr lang="hr-HR" sz="2800">
                <a:ln/>
                <a:solidFill>
                  <a:schemeClr val="accent2">
                    <a:lumMod val="10000"/>
                  </a:schemeClr>
                </a:solidFill>
                <a:effectLst/>
              </a:rPr>
              <a:t>ZA IZVRŠENJE PRORAČUNA </a:t>
            </a:r>
          </a:p>
        </p:txBody>
      </p:sp>
      <p:pic>
        <p:nvPicPr>
          <p:cNvPr id="4" name="Picture 5"/>
          <p:cNvPicPr>
            <a:picLocks noChangeAspect="1" noChangeArrowheads="1"/>
          </p:cNvPicPr>
          <p:nvPr/>
        </p:nvPicPr>
        <p:blipFill>
          <a:blip r:embed="rId3"/>
          <a:srcRect/>
          <a:stretch>
            <a:fillRect/>
          </a:stretch>
        </p:blipFill>
        <p:spPr bwMode="auto">
          <a:xfrm>
            <a:off x="4678362" y="3276599"/>
            <a:ext cx="4800600" cy="2148616"/>
          </a:xfrm>
          <a:prstGeom prst="rect">
            <a:avLst/>
          </a:prstGeom>
          <a:noFill/>
          <a:ln w="9525">
            <a:noFill/>
            <a:miter lim="800000"/>
            <a:headEnd/>
            <a:tailEnd/>
          </a:ln>
          <a:effectLst>
            <a:innerShdw blurRad="114300">
              <a:prstClr val="black"/>
            </a:innerShdw>
          </a:effectLst>
          <a:scene3d>
            <a:camera prst="orthographicFront"/>
            <a:lightRig rig="brightRoom" dir="t"/>
          </a:scene3d>
        </p:spPr>
      </p:pic>
      <p:pic>
        <p:nvPicPr>
          <p:cNvPr id="5" name="Picture 4"/>
          <p:cNvPicPr>
            <a:picLocks noChangeAspect="1" noChangeArrowheads="1"/>
          </p:cNvPicPr>
          <p:nvPr/>
        </p:nvPicPr>
        <p:blipFill>
          <a:blip r:embed="rId4" cstate="print"/>
          <a:srcRect/>
          <a:stretch>
            <a:fillRect/>
          </a:stretch>
        </p:blipFill>
        <p:spPr bwMode="auto">
          <a:xfrm>
            <a:off x="5821362" y="381000"/>
            <a:ext cx="2362200" cy="843643"/>
          </a:xfrm>
          <a:prstGeom prst="rect">
            <a:avLst/>
          </a:prstGeom>
          <a:noFill/>
          <a:ln>
            <a:noFill/>
          </a:ln>
          <a:scene3d>
            <a:camera prst="orthographicFront"/>
            <a:lightRig rig="threePt" dir="t"/>
          </a:scene3d>
          <a:sp3d>
            <a:bevelT prst="angle"/>
          </a:sp3d>
        </p:spPr>
      </p:pic>
      <p:sp>
        <p:nvSpPr>
          <p:cNvPr id="6" name="TextBox 5"/>
          <p:cNvSpPr txBox="1"/>
          <p:nvPr/>
        </p:nvSpPr>
        <p:spPr>
          <a:xfrm>
            <a:off x="4983162" y="1143000"/>
            <a:ext cx="4114800" cy="738664"/>
          </a:xfrm>
          <a:prstGeom prst="rect">
            <a:avLst/>
          </a:prstGeom>
          <a:noFill/>
        </p:spPr>
        <p:txBody>
          <a:bodyPr wrap="square" rtlCol="0">
            <a:spAutoFit/>
          </a:bodyPr>
          <a:lstStyle/>
          <a:p>
            <a:pPr algn="ctr"/>
            <a:r>
              <a:rPr lang="hr-HR" sz="1400">
                <a:solidFill>
                  <a:schemeClr val="accent1">
                    <a:lumMod val="10000"/>
                  </a:schemeClr>
                </a:solidFill>
                <a:latin typeface="+mj-lt"/>
              </a:rPr>
              <a:t>Republika Albanija</a:t>
            </a:r>
          </a:p>
          <a:p>
            <a:pPr algn="ctr"/>
            <a:r>
              <a:rPr lang="hr-HR" sz="1400">
                <a:solidFill>
                  <a:schemeClr val="accent1">
                    <a:lumMod val="10000"/>
                  </a:schemeClr>
                </a:solidFill>
                <a:latin typeface="+mj-lt"/>
              </a:rPr>
              <a:t>Ministarstvo financija i gospodarstva</a:t>
            </a:r>
          </a:p>
          <a:p>
            <a:pPr algn="ctr"/>
            <a:r>
              <a:rPr lang="hr-HR" sz="1400">
                <a:solidFill>
                  <a:schemeClr val="accent1">
                    <a:lumMod val="10000"/>
                  </a:schemeClr>
                </a:solidFill>
                <a:latin typeface="+mj-lt"/>
              </a:rPr>
              <a:t>Glavna uprava za riznicu</a:t>
            </a: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1962" y="0"/>
            <a:ext cx="350344"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0" y="762000"/>
            <a:ext cx="3611562" cy="5334000"/>
          </a:xfrm>
          <a:prstGeom prst="rect">
            <a:avLst/>
          </a:prstGeom>
          <a:noFill/>
          <a:ln>
            <a:noFill/>
          </a:ln>
        </p:spPr>
      </p:pic>
      <p:sp>
        <p:nvSpPr>
          <p:cNvPr id="12" name="Rectangle 11"/>
          <p:cNvSpPr/>
          <p:nvPr/>
        </p:nvSpPr>
        <p:spPr>
          <a:xfrm>
            <a:off x="0" y="0"/>
            <a:ext cx="3535362" cy="800219"/>
          </a:xfrm>
          <a:prstGeom prst="rect">
            <a:avLst/>
          </a:prstGeom>
        </p:spPr>
        <p:txBody>
          <a:bodyPr wrap="square">
            <a:spAutoFit/>
          </a:bodyPr>
          <a:lstStyle/>
          <a:p>
            <a:pPr marR="45720" algn="ctr">
              <a:buClr>
                <a:schemeClr val="accent3"/>
              </a:buClr>
              <a:buSzPct val="95000"/>
            </a:pPr>
            <a:r>
              <a:rPr lang="hr-HR" sz="2800" b="1">
                <a:ln/>
                <a:solidFill>
                  <a:schemeClr val="accent2">
                    <a:lumMod val="10000"/>
                  </a:schemeClr>
                </a:solidFill>
                <a:latin typeface="+mj-lt"/>
                <a:ea typeface="+mj-ea"/>
                <a:cs typeface="+mj-cs"/>
              </a:rPr>
              <a:t>Albanija</a:t>
            </a:r>
            <a:r>
              <a:rPr lang="hr-HR" sz="2400">
                <a:solidFill>
                  <a:schemeClr val="accent1">
                    <a:lumMod val="10000"/>
                  </a:schemeClr>
                </a:solidFill>
                <a:latin typeface="+mj-lt"/>
                <a:ea typeface="+mj-ea"/>
                <a:cs typeface="+mj-cs"/>
              </a:rPr>
              <a:t> </a:t>
            </a:r>
          </a:p>
          <a:p>
            <a:pPr marR="45720" algn="ctr">
              <a:buClr>
                <a:schemeClr val="accent3"/>
              </a:buClr>
              <a:buSzPct val="95000"/>
            </a:pPr>
            <a:r>
              <a:rPr lang="hr-HR">
                <a:solidFill>
                  <a:schemeClr val="accent1">
                    <a:lumMod val="10000"/>
                  </a:schemeClr>
                </a:solidFill>
                <a:latin typeface="+mj-lt"/>
              </a:rPr>
              <a:t>Područni uredi riznice (TDO-ovi)</a:t>
            </a:r>
          </a:p>
        </p:txBody>
      </p:sp>
      <p:sp>
        <p:nvSpPr>
          <p:cNvPr id="13" name="TextBox 12"/>
          <p:cNvSpPr txBox="1"/>
          <p:nvPr/>
        </p:nvSpPr>
        <p:spPr>
          <a:xfrm>
            <a:off x="0" y="6027003"/>
            <a:ext cx="3657600" cy="830997"/>
          </a:xfrm>
          <a:prstGeom prst="rect">
            <a:avLst/>
          </a:prstGeom>
          <a:noFill/>
          <a:scene3d>
            <a:camera prst="orthographicFront"/>
            <a:lightRig rig="threePt" dir="t"/>
          </a:scene3d>
          <a:sp3d>
            <a:bevelT prst="angle"/>
          </a:sp3d>
        </p:spPr>
        <p:txBody>
          <a:bodyPr wrap="square" rtlCol="0">
            <a:spAutoFit/>
          </a:bodyPr>
          <a:lstStyle/>
          <a:p>
            <a:pPr algn="ctr"/>
            <a:r>
              <a:rPr lang="hr-HR" sz="1600">
                <a:solidFill>
                  <a:schemeClr val="accent1">
                    <a:lumMod val="10000"/>
                  </a:schemeClr>
                </a:solidFill>
                <a:latin typeface="Monotype Corsiva" pitchFamily="66" charset="0"/>
              </a:rPr>
              <a:t>Nastojimo se što više približiti svojim klijentima kako bi usluge funkcija riznice bile učinkovite i efikasne</a:t>
            </a:r>
          </a:p>
        </p:txBody>
      </p:sp>
      <p:sp>
        <p:nvSpPr>
          <p:cNvPr id="15" name="Slide Number Placeholder 42"/>
          <p:cNvSpPr>
            <a:spLocks noGrp="1"/>
          </p:cNvSpPr>
          <p:nvPr>
            <p:ph type="sldNum" sz="quarter" idx="12"/>
          </p:nvPr>
        </p:nvSpPr>
        <p:spPr>
          <a:xfrm>
            <a:off x="9783762" y="6248400"/>
            <a:ext cx="906727" cy="365125"/>
          </a:xfrm>
        </p:spPr>
        <p:txBody>
          <a:bodyPr/>
          <a:lstStyle/>
          <a:p>
            <a:pPr>
              <a:defRPr/>
            </a:pPr>
            <a:fld id="{3A3DF158-A76C-41EE-A0B1-AF10FC32F03B}" type="slidenum">
              <a:rPr lang="sq-AL">
                <a:solidFill>
                  <a:schemeClr val="accent5">
                    <a:lumMod val="50000"/>
                  </a:schemeClr>
                </a:solidFill>
              </a:rPr>
              <a:pPr>
                <a:defRPr/>
              </a:pPr>
              <a:t>1</a:t>
            </a:fld>
            <a:endParaRPr lang="sq-AL">
              <a:solidFill>
                <a:schemeClr val="accent5">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835FC9-921C-411D-B585-4BD76ED213CF}" type="slidenum">
              <a:rPr lang="en-US" smtClean="0"/>
              <a:pPr/>
              <a:t>10</a:t>
            </a:fld>
            <a:endParaRPr lang="en-US"/>
          </a:p>
        </p:txBody>
      </p:sp>
      <p:pic>
        <p:nvPicPr>
          <p:cNvPr id="15" name="Picture 2"/>
          <p:cNvPicPr>
            <a:picLocks noChangeAspect="1" noChangeArrowheads="1"/>
          </p:cNvPicPr>
          <p:nvPr/>
        </p:nvPicPr>
        <p:blipFill>
          <a:blip r:embed="rId3"/>
          <a:srcRect/>
          <a:stretch>
            <a:fillRect/>
          </a:stretch>
        </p:blipFill>
        <p:spPr bwMode="auto">
          <a:xfrm>
            <a:off x="2697162" y="1878449"/>
            <a:ext cx="7620000" cy="3886200"/>
          </a:xfrm>
          <a:prstGeom prst="rect">
            <a:avLst/>
          </a:prstGeom>
          <a:noFill/>
          <a:ln w="9525">
            <a:noFill/>
            <a:miter lim="800000"/>
            <a:headEnd/>
            <a:tailEnd/>
          </a:ln>
          <a:effectLst/>
        </p:spPr>
      </p:pic>
      <p:sp>
        <p:nvSpPr>
          <p:cNvPr id="16" name="Rectangle 15"/>
          <p:cNvSpPr/>
          <p:nvPr/>
        </p:nvSpPr>
        <p:spPr>
          <a:xfrm>
            <a:off x="3306762" y="5002649"/>
            <a:ext cx="1497866" cy="369332"/>
          </a:xfrm>
          <a:prstGeom prst="rect">
            <a:avLst/>
          </a:prstGeom>
        </p:spPr>
        <p:txBody>
          <a:bodyPr wrap="square">
            <a:spAutoFit/>
          </a:bodyPr>
          <a:lstStyle/>
          <a:p>
            <a:pPr marL="342900" indent="-342900"/>
            <a:r>
              <a:rPr lang="hr-HR">
                <a:solidFill>
                  <a:schemeClr val="accent5">
                    <a:lumMod val="50000"/>
                  </a:schemeClr>
                </a:solidFill>
                <a:latin typeface="+mj-lt"/>
              </a:rPr>
              <a:t>Tehnologija</a:t>
            </a:r>
          </a:p>
        </p:txBody>
      </p:sp>
      <p:sp>
        <p:nvSpPr>
          <p:cNvPr id="17" name="Rectangle 16"/>
          <p:cNvSpPr/>
          <p:nvPr/>
        </p:nvSpPr>
        <p:spPr>
          <a:xfrm>
            <a:off x="5821361" y="5002649"/>
            <a:ext cx="1680431" cy="369332"/>
          </a:xfrm>
          <a:prstGeom prst="rect">
            <a:avLst/>
          </a:prstGeom>
        </p:spPr>
        <p:txBody>
          <a:bodyPr wrap="square">
            <a:spAutoFit/>
          </a:bodyPr>
          <a:lstStyle/>
          <a:p>
            <a:pPr algn="ctr"/>
            <a:r>
              <a:rPr lang="hr-HR" dirty="0">
                <a:solidFill>
                  <a:schemeClr val="accent5">
                    <a:lumMod val="50000"/>
                  </a:schemeClr>
                </a:solidFill>
                <a:latin typeface="+mj-lt"/>
              </a:rPr>
              <a:t>Zakonodavstvo</a:t>
            </a:r>
          </a:p>
        </p:txBody>
      </p:sp>
      <p:sp>
        <p:nvSpPr>
          <p:cNvPr id="18" name="Rectangle 17"/>
          <p:cNvSpPr/>
          <p:nvPr/>
        </p:nvSpPr>
        <p:spPr>
          <a:xfrm>
            <a:off x="8259762" y="5002649"/>
            <a:ext cx="1699755" cy="369332"/>
          </a:xfrm>
          <a:prstGeom prst="rect">
            <a:avLst/>
          </a:prstGeom>
        </p:spPr>
        <p:txBody>
          <a:bodyPr wrap="square">
            <a:spAutoFit/>
          </a:bodyPr>
          <a:lstStyle/>
          <a:p>
            <a:r>
              <a:rPr lang="hr-HR">
                <a:solidFill>
                  <a:schemeClr val="accent5">
                    <a:lumMod val="50000"/>
                  </a:schemeClr>
                </a:solidFill>
                <a:latin typeface="+mj-lt"/>
              </a:rPr>
              <a:t>Vidljivost</a:t>
            </a:r>
          </a:p>
        </p:txBody>
      </p:sp>
      <p:sp>
        <p:nvSpPr>
          <p:cNvPr id="19" name="Rectangle 18"/>
          <p:cNvSpPr/>
          <p:nvPr/>
        </p:nvSpPr>
        <p:spPr>
          <a:xfrm>
            <a:off x="868362" y="1143000"/>
            <a:ext cx="9372600" cy="400110"/>
          </a:xfrm>
          <a:prstGeom prst="rect">
            <a:avLst/>
          </a:prstGeom>
        </p:spPr>
        <p:txBody>
          <a:bodyPr wrap="square">
            <a:spAutoFit/>
          </a:bodyPr>
          <a:lstStyle/>
          <a:p>
            <a:r>
              <a:rPr lang="hr-HR" sz="2000">
                <a:solidFill>
                  <a:schemeClr val="accent5">
                    <a:lumMod val="50000"/>
                  </a:schemeClr>
                </a:solidFill>
                <a:latin typeface="+mj-lt"/>
              </a:rPr>
              <a:t>Glavni faktori koji potiču albansku riznicu prema centralizaciji su:</a:t>
            </a:r>
          </a:p>
        </p:txBody>
      </p:sp>
      <p:sp>
        <p:nvSpPr>
          <p:cNvPr id="22" name="Rectangle 21"/>
          <p:cNvSpPr/>
          <p:nvPr/>
        </p:nvSpPr>
        <p:spPr>
          <a:xfrm>
            <a:off x="7650163" y="5688449"/>
            <a:ext cx="3085893" cy="1200329"/>
          </a:xfrm>
          <a:prstGeom prst="rect">
            <a:avLst/>
          </a:prstGeom>
        </p:spPr>
        <p:txBody>
          <a:bodyPr wrap="square">
            <a:spAutoFit/>
          </a:bodyPr>
          <a:lstStyle/>
          <a:p>
            <a:r>
              <a:rPr lang="hr-HR" sz="1200" dirty="0">
                <a:solidFill>
                  <a:schemeClr val="accent6">
                    <a:lumMod val="50000"/>
                  </a:schemeClr>
                </a:solidFill>
              </a:rPr>
              <a:t>Omogućite riznici pregled izloženosti i sposobnost upravljanja likvidnošću. </a:t>
            </a:r>
            <a:r>
              <a:rPr lang="hr-HR" sz="1200" dirty="0"/>
              <a:t>Globalna financijska kriza naglasila je bolje upravljanje likvidnošću / povezanim rizicima (druga ugovorna strana, strane valute, kamatna stopa)</a:t>
            </a:r>
          </a:p>
        </p:txBody>
      </p:sp>
      <p:sp>
        <p:nvSpPr>
          <p:cNvPr id="23" name="Rectangle 22"/>
          <p:cNvSpPr/>
          <p:nvPr/>
        </p:nvSpPr>
        <p:spPr>
          <a:xfrm>
            <a:off x="5211762" y="5715000"/>
            <a:ext cx="2438400" cy="954107"/>
          </a:xfrm>
          <a:prstGeom prst="rect">
            <a:avLst/>
          </a:prstGeom>
        </p:spPr>
        <p:txBody>
          <a:bodyPr wrap="square">
            <a:spAutoFit/>
          </a:bodyPr>
          <a:lstStyle/>
          <a:p>
            <a:r>
              <a:rPr lang="hr-HR" sz="1400" u="sng">
                <a:solidFill>
                  <a:schemeClr val="accent5">
                    <a:lumMod val="50000"/>
                  </a:schemeClr>
                </a:solidFill>
              </a:rPr>
              <a:t>Zakonodavstvo </a:t>
            </a:r>
            <a:r>
              <a:rPr lang="hr-HR" sz="1400">
                <a:solidFill>
                  <a:schemeClr val="accent5">
                    <a:lumMod val="50000"/>
                  </a:schemeClr>
                </a:solidFill>
              </a:rPr>
              <a:t>(direktive o platnim uslugama, </a:t>
            </a:r>
            <a:r>
              <a:rPr lang="hr-HR" sz="1400">
                <a:solidFill>
                  <a:schemeClr val="accent6">
                    <a:lumMod val="50000"/>
                  </a:schemeClr>
                </a:solidFill>
              </a:rPr>
              <a:t>više bankovnih računa i sustava mogu se konsolidirati</a:t>
            </a:r>
            <a:r>
              <a:rPr lang="hr-HR" sz="1400">
                <a:solidFill>
                  <a:schemeClr val="accent5">
                    <a:lumMod val="50000"/>
                  </a:schemeClr>
                </a:solidFill>
              </a:rPr>
              <a:t>) </a:t>
            </a:r>
          </a:p>
        </p:txBody>
      </p:sp>
      <p:sp>
        <p:nvSpPr>
          <p:cNvPr id="12" name="Slide Number Placeholder 5">
            <a:extLst>
              <a:ext uri="{FF2B5EF4-FFF2-40B4-BE49-F238E27FC236}">
                <a16:creationId xmlns:a16="http://schemas.microsoft.com/office/drawing/2014/main" id="{ED8DA866-D6C4-41E3-B390-DB2F9F7E146E}"/>
              </a:ext>
            </a:extLst>
          </p:cNvPr>
          <p:cNvSpPr txBox="1">
            <a:spLocks/>
          </p:cNvSpPr>
          <p:nvPr/>
        </p:nvSpPr>
        <p:spPr>
          <a:xfrm>
            <a:off x="10469563" y="6492875"/>
            <a:ext cx="411162" cy="365125"/>
          </a:xfrm>
          <a:prstGeom prst="rect">
            <a:avLst/>
          </a:prstGeom>
          <a:noFill/>
        </p:spPr>
        <p:txBody>
          <a:bodyPr vert="horz" lIns="0" tIns="0" rIns="0" bIns="0" anchor="b"/>
          <a:lstStyle>
            <a:lvl1pPr>
              <a:spcBef>
                <a:spcPct val="20000"/>
              </a:spcBef>
              <a:buClr>
                <a:srgbClr val="CC0000"/>
              </a:buClr>
              <a:buSzPct val="85000"/>
              <a:buFont typeface="Wingdings" panose="05000000000000000000" pitchFamily="2" charset="2"/>
              <a:buChar char="q"/>
              <a:defRPr sz="3500">
                <a:solidFill>
                  <a:srgbClr val="000000"/>
                </a:solidFill>
                <a:latin typeface="Arial" panose="020B0604020202020204" pitchFamily="34" charset="0"/>
              </a:defRPr>
            </a:lvl1pPr>
            <a:lvl2pPr marL="818816" indent="-314930">
              <a:spcBef>
                <a:spcPct val="20000"/>
              </a:spcBef>
              <a:buClr>
                <a:srgbClr val="CC0000"/>
              </a:buClr>
              <a:buChar char="–"/>
              <a:defRPr sz="3100">
                <a:solidFill>
                  <a:srgbClr val="000000"/>
                </a:solidFill>
                <a:latin typeface="Arial" panose="020B0604020202020204" pitchFamily="34" charset="0"/>
              </a:defRPr>
            </a:lvl2pPr>
            <a:lvl3pPr marL="1259718" indent="-251943">
              <a:spcBef>
                <a:spcPct val="20000"/>
              </a:spcBef>
              <a:buClr>
                <a:srgbClr val="CC0000"/>
              </a:buClr>
              <a:buChar char="•"/>
              <a:defRPr sz="2700">
                <a:solidFill>
                  <a:srgbClr val="000000"/>
                </a:solidFill>
                <a:latin typeface="Arial" panose="020B0604020202020204" pitchFamily="34" charset="0"/>
              </a:defRPr>
            </a:lvl3pPr>
            <a:lvl4pPr marL="1763604" indent="-251943">
              <a:spcBef>
                <a:spcPct val="20000"/>
              </a:spcBef>
              <a:buClr>
                <a:srgbClr val="CC0000"/>
              </a:buClr>
              <a:buChar char="–"/>
              <a:defRPr sz="2200">
                <a:solidFill>
                  <a:srgbClr val="000000"/>
                </a:solidFill>
                <a:latin typeface="Arial" panose="020B0604020202020204" pitchFamily="34" charset="0"/>
              </a:defRPr>
            </a:lvl4pPr>
            <a:lvl5pPr marL="2267491" indent="-251943">
              <a:spcBef>
                <a:spcPct val="20000"/>
              </a:spcBef>
              <a:buClr>
                <a:srgbClr val="CC0000"/>
              </a:buClr>
              <a:buChar char="»"/>
              <a:defRPr sz="2200">
                <a:solidFill>
                  <a:srgbClr val="000000"/>
                </a:solidFill>
                <a:latin typeface="Arial" panose="020B0604020202020204" pitchFamily="34" charset="0"/>
              </a:defRPr>
            </a:lvl5pPr>
            <a:lvl6pPr marL="277137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6pPr>
            <a:lvl7pPr marL="3275266"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7pPr>
            <a:lvl8pPr marL="3779152"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8pPr>
            <a:lvl9pPr marL="428303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185E1CB-D5C1-4546-B386-91CCADFA8A91}" type="slidenum">
              <a:rPr kumimoji="0" lang="en-US" altLang="en-US" sz="15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US" altLang="en-US" sz="15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4" name="Title 1"/>
          <p:cNvSpPr txBox="1">
            <a:spLocks noGrp="1"/>
          </p:cNvSpPr>
          <p:nvPr>
            <p:ph type="title"/>
          </p:nvPr>
        </p:nvSpPr>
        <p:spPr>
          <a:xfrm>
            <a:off x="1630362" y="533400"/>
            <a:ext cx="7391400" cy="538163"/>
          </a:xfrm>
          <a:prstGeom prst="rect">
            <a:avLst/>
          </a:prstGeom>
        </p:spPr>
        <p:txBody>
          <a:bodyPr vert="horz" lIns="0" rIns="0" bIns="0" anchor="b">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sz="2200" b="0" i="0" u="none" strike="noStrike" cap="none" normalizeH="0" baseline="0" noProof="0">
                <a:ln/>
                <a:solidFill>
                  <a:schemeClr val="accent2">
                    <a:lumMod val="10000"/>
                  </a:schemeClr>
                </a:solidFill>
                <a:effectLst/>
                <a:uLnTx/>
                <a:uFillTx/>
                <a:latin typeface="+mj-lt"/>
                <a:ea typeface="+mj-ea"/>
                <a:cs typeface="+mj-cs"/>
              </a:rPr>
              <a:t>MODEL ALBANSKE RIZNICE ZA IZVRŠENJE PRORAČUNA </a:t>
            </a:r>
          </a:p>
        </p:txBody>
      </p:sp>
      <p:sp>
        <p:nvSpPr>
          <p:cNvPr id="20" name="Rectangle 19"/>
          <p:cNvSpPr/>
          <p:nvPr/>
        </p:nvSpPr>
        <p:spPr>
          <a:xfrm>
            <a:off x="2773362" y="5688449"/>
            <a:ext cx="2438400" cy="1169551"/>
          </a:xfrm>
          <a:prstGeom prst="rect">
            <a:avLst/>
          </a:prstGeom>
        </p:spPr>
        <p:txBody>
          <a:bodyPr wrap="square">
            <a:spAutoFit/>
          </a:bodyPr>
          <a:lstStyle/>
          <a:p>
            <a:r>
              <a:rPr lang="hr-HR" sz="1400">
                <a:solidFill>
                  <a:schemeClr val="accent5">
                    <a:lumMod val="50000"/>
                  </a:schemeClr>
                </a:solidFill>
              </a:rPr>
              <a:t>Centralizacija procesa u AGFIS-u pruža bolju kontrolu, učinkovitost i konsolidirani financijski položaj.</a:t>
            </a:r>
          </a:p>
        </p:txBody>
      </p:sp>
      <p:pic>
        <p:nvPicPr>
          <p:cNvPr id="21" name="Picture 2"/>
          <p:cNvPicPr>
            <a:picLocks noChangeAspect="1" noChangeArrowheads="1"/>
          </p:cNvPicPr>
          <p:nvPr/>
        </p:nvPicPr>
        <p:blipFill>
          <a:blip r:embed="rId4"/>
          <a:srcRect/>
          <a:stretch>
            <a:fillRect/>
          </a:stretch>
        </p:blipFill>
        <p:spPr bwMode="auto">
          <a:xfrm>
            <a:off x="9631362" y="685800"/>
            <a:ext cx="1104694" cy="1066801"/>
          </a:xfrm>
          <a:prstGeom prst="rect">
            <a:avLst/>
          </a:prstGeom>
          <a:noFill/>
          <a:ln w="9525">
            <a:noFill/>
            <a:miter lim="800000"/>
            <a:headEnd/>
            <a:tailEnd/>
          </a:ln>
          <a:effectLst/>
        </p:spPr>
      </p:pic>
      <p:pic>
        <p:nvPicPr>
          <p:cNvPr id="76802" name="Picture 2"/>
          <p:cNvPicPr>
            <a:picLocks noChangeAspect="1" noChangeArrowheads="1"/>
          </p:cNvPicPr>
          <p:nvPr/>
        </p:nvPicPr>
        <p:blipFill>
          <a:blip r:embed="rId5"/>
          <a:srcRect/>
          <a:stretch>
            <a:fillRect/>
          </a:stretch>
        </p:blipFill>
        <p:spPr bwMode="auto">
          <a:xfrm rot="5400000">
            <a:off x="815178" y="785020"/>
            <a:ext cx="2819402" cy="4449763"/>
          </a:xfrm>
          <a:prstGeom prst="rect">
            <a:avLst/>
          </a:prstGeom>
          <a:noFill/>
          <a:ln w="9525">
            <a:noFill/>
            <a:miter lim="800000"/>
            <a:headEnd/>
            <a:tailEnd/>
          </a:ln>
          <a:effectLst/>
        </p:spPr>
      </p:pic>
      <p:sp>
        <p:nvSpPr>
          <p:cNvPr id="33" name="Line Callout 1 (Accent Bar) 32"/>
          <p:cNvSpPr/>
          <p:nvPr/>
        </p:nvSpPr>
        <p:spPr>
          <a:xfrm rot="10800000">
            <a:off x="0" y="4343400"/>
            <a:ext cx="2392362" cy="2514600"/>
          </a:xfrm>
          <a:prstGeom prst="accentCallout1">
            <a:avLst>
              <a:gd name="adj1" fmla="val 25727"/>
              <a:gd name="adj2" fmla="val -4347"/>
              <a:gd name="adj3" fmla="val 159598"/>
              <a:gd name="adj4" fmla="val -14371"/>
            </a:avLst>
          </a:prstGeom>
          <a:solidFill>
            <a:srgbClr val="00AAE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4343401"/>
            <a:ext cx="2438400" cy="2123658"/>
          </a:xfrm>
          <a:prstGeom prst="rect">
            <a:avLst/>
          </a:prstGeom>
        </p:spPr>
        <p:txBody>
          <a:bodyPr wrap="square">
            <a:spAutoFit/>
          </a:bodyPr>
          <a:lstStyle/>
          <a:p>
            <a:r>
              <a:rPr lang="hr-HR" sz="1200" dirty="0"/>
              <a:t>Automatizacija je dovela do decentralizacije kontrola MOA-ova. Tradicionalna uloga TDO-ova kao čuvara više neće biti potrebna nakon provedbe reformi. Posljedično će prijeći na novu ulogu s dodanom vrijednošću u obrazovanju za osposobljavanje, ulogu središnjeg upravitelja gotovinskim sredstvima i računovođe.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3175" y="0"/>
            <a:ext cx="10877550" cy="68103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6835FC9-921C-411D-B585-4BD76ED213CF}" type="slidenum">
              <a:rPr lang="en-US" smtClean="0"/>
              <a:pPr/>
              <a:t>11</a:t>
            </a:fld>
            <a:endParaRPr lang="en-US"/>
          </a:p>
        </p:txBody>
      </p:sp>
      <p:sp>
        <p:nvSpPr>
          <p:cNvPr id="9" name="Rectangle 8"/>
          <p:cNvSpPr/>
          <p:nvPr/>
        </p:nvSpPr>
        <p:spPr>
          <a:xfrm>
            <a:off x="5211762" y="5181600"/>
            <a:ext cx="432265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r-HR" sz="5400" b="1" cap="none">
                <a:ln w="11430"/>
                <a:solidFill>
                  <a:schemeClr val="tx1">
                    <a:lumMod val="65000"/>
                    <a:lumOff val="35000"/>
                  </a:schemeClr>
                </a:solidFill>
                <a:effectLst>
                  <a:outerShdw blurRad="80000" dist="40000" dir="5040000" algn="tl">
                    <a:srgbClr val="000000">
                      <a:alpha val="30000"/>
                    </a:srgbClr>
                  </a:outerShdw>
                </a:effectLst>
              </a:rPr>
              <a:t>HVALA</a:t>
            </a:r>
          </a:p>
        </p:txBody>
      </p:sp>
      <p:sp>
        <p:nvSpPr>
          <p:cNvPr id="12" name="Rectangle 11"/>
          <p:cNvSpPr/>
          <p:nvPr/>
        </p:nvSpPr>
        <p:spPr>
          <a:xfrm>
            <a:off x="334962" y="6248400"/>
            <a:ext cx="3349827" cy="369332"/>
          </a:xfrm>
          <a:prstGeom prst="rect">
            <a:avLst/>
          </a:prstGeom>
        </p:spPr>
        <p:txBody>
          <a:bodyPr wrap="none">
            <a:spAutoFit/>
          </a:bodyPr>
          <a:lstStyle/>
          <a:p>
            <a:pPr algn="ctr"/>
            <a:r>
              <a:rPr lang="hr-HR" b="1" u="sng">
                <a:solidFill>
                  <a:schemeClr val="tx1">
                    <a:lumMod val="65000"/>
                    <a:lumOff val="35000"/>
                  </a:schemeClr>
                </a:solidFill>
              </a:rPr>
              <a:t>Mimoza.Peco@financa.gov.al</a:t>
            </a:r>
          </a:p>
        </p:txBody>
      </p:sp>
      <p:sp>
        <p:nvSpPr>
          <p:cNvPr id="13" name="Rectangle 12"/>
          <p:cNvSpPr/>
          <p:nvPr/>
        </p:nvSpPr>
        <p:spPr>
          <a:xfrm>
            <a:off x="334962" y="6488668"/>
            <a:ext cx="3907032" cy="369332"/>
          </a:xfrm>
          <a:prstGeom prst="rect">
            <a:avLst/>
          </a:prstGeom>
        </p:spPr>
        <p:txBody>
          <a:bodyPr wrap="none">
            <a:spAutoFit/>
          </a:bodyPr>
          <a:lstStyle/>
          <a:p>
            <a:pPr algn="ctr"/>
            <a:r>
              <a:rPr lang="hr-HR" b="1">
                <a:solidFill>
                  <a:schemeClr val="tx1">
                    <a:lumMod val="65000"/>
                    <a:lumOff val="35000"/>
                  </a:schemeClr>
                </a:solidFill>
              </a:rPr>
              <a:t>Odjela za poslovanje riznice </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2" y="304800"/>
            <a:ext cx="2500249" cy="118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ambasadat.gov.al/germany/sites/default/files/styles/article/public/field/image/flamuri%20i%20shqiperise.jpg?itok=gBDx66r2"/>
          <p:cNvPicPr>
            <a:picLocks noChangeAspect="1" noChangeArrowheads="1"/>
          </p:cNvPicPr>
          <p:nvPr/>
        </p:nvPicPr>
        <p:blipFill>
          <a:blip r:embed="rId5"/>
          <a:srcRect/>
          <a:stretch>
            <a:fillRect/>
          </a:stretch>
        </p:blipFill>
        <p:spPr bwMode="auto">
          <a:xfrm>
            <a:off x="9631362" y="152400"/>
            <a:ext cx="1066800" cy="800100"/>
          </a:xfrm>
          <a:prstGeom prst="rect">
            <a:avLst/>
          </a:prstGeom>
          <a:noFill/>
          <a:ln w="9525">
            <a:noFill/>
            <a:miter lim="800000"/>
            <a:headEnd/>
            <a:tailEnd/>
          </a:ln>
        </p:spPr>
      </p:pic>
      <p:sp>
        <p:nvSpPr>
          <p:cNvPr id="11" name="Rectangle 10"/>
          <p:cNvSpPr/>
          <p:nvPr/>
        </p:nvSpPr>
        <p:spPr>
          <a:xfrm>
            <a:off x="0" y="1600200"/>
            <a:ext cx="4453335" cy="369332"/>
          </a:xfrm>
          <a:prstGeom prst="rect">
            <a:avLst/>
          </a:prstGeom>
        </p:spPr>
        <p:txBody>
          <a:bodyPr wrap="none">
            <a:spAutoFit/>
          </a:bodyPr>
          <a:lstStyle/>
          <a:p>
            <a:r>
              <a:rPr lang="hr-HR"/>
              <a:t>Dobra potrošnja. Odgovorna potrošnja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9962" y="2667000"/>
            <a:ext cx="5029201" cy="3505200"/>
          </a:xfrm>
        </p:spPr>
        <p:txBody>
          <a:bodyPr>
            <a:normAutofit fontScale="25000" lnSpcReduction="20000"/>
          </a:bodyPr>
          <a:lstStyle/>
          <a:p>
            <a:pPr>
              <a:lnSpc>
                <a:spcPct val="120000"/>
              </a:lnSpc>
              <a:buNone/>
            </a:pPr>
            <a:r>
              <a:rPr lang="hr-HR" sz="9600" dirty="0">
                <a:solidFill>
                  <a:schemeClr val="accent6">
                    <a:lumMod val="50000"/>
                  </a:schemeClr>
                </a:solidFill>
                <a:latin typeface="+mj-lt"/>
              </a:rPr>
              <a:t>Kontekst riznice</a:t>
            </a:r>
          </a:p>
          <a:p>
            <a:pPr marL="57150" indent="-57150">
              <a:lnSpc>
                <a:spcPct val="120000"/>
              </a:lnSpc>
              <a:buNone/>
            </a:pPr>
            <a:endParaRPr lang="en-US" sz="4200" dirty="0">
              <a:solidFill>
                <a:schemeClr val="accent6">
                  <a:lumMod val="50000"/>
                </a:schemeClr>
              </a:solidFill>
              <a:latin typeface="+mj-lt"/>
            </a:endParaRPr>
          </a:p>
          <a:p>
            <a:pPr marL="0" indent="0">
              <a:lnSpc>
                <a:spcPct val="120000"/>
              </a:lnSpc>
              <a:buNone/>
            </a:pPr>
            <a:r>
              <a:rPr lang="hr-HR" sz="9600" b="1" dirty="0">
                <a:solidFill>
                  <a:schemeClr val="accent6">
                    <a:lumMod val="50000"/>
                  </a:schemeClr>
                </a:solidFill>
                <a:latin typeface="+mj-lt"/>
              </a:rPr>
              <a:t>Kombinacija</a:t>
            </a:r>
            <a:r>
              <a:rPr lang="hr-HR" sz="9600" dirty="0">
                <a:solidFill>
                  <a:schemeClr val="accent6">
                    <a:lumMod val="50000"/>
                  </a:schemeClr>
                </a:solidFill>
                <a:latin typeface="+mj-lt"/>
              </a:rPr>
              <a:t> centralizacije (</a:t>
            </a:r>
            <a:r>
              <a:rPr lang="hr-HR" sz="9600" b="1" dirty="0">
                <a:solidFill>
                  <a:schemeClr val="accent6">
                    <a:lumMod val="50000"/>
                  </a:schemeClr>
                </a:solidFill>
                <a:latin typeface="+mj-lt"/>
              </a:rPr>
              <a:t>CE</a:t>
            </a:r>
            <a:r>
              <a:rPr lang="hr-HR" sz="9600" dirty="0">
                <a:solidFill>
                  <a:schemeClr val="accent6">
                    <a:lumMod val="50000"/>
                  </a:schemeClr>
                </a:solidFill>
                <a:latin typeface="+mj-lt"/>
              </a:rPr>
              <a:t>)/ decentralizacije (</a:t>
            </a:r>
            <a:r>
              <a:rPr lang="hr-HR" sz="9600" b="1" dirty="0">
                <a:solidFill>
                  <a:schemeClr val="accent6">
                    <a:lumMod val="50000"/>
                  </a:schemeClr>
                </a:solidFill>
                <a:latin typeface="+mj-lt"/>
              </a:rPr>
              <a:t>DE</a:t>
            </a:r>
            <a:r>
              <a:rPr lang="hr-HR" sz="9600" dirty="0">
                <a:solidFill>
                  <a:schemeClr val="accent6">
                    <a:lumMod val="50000"/>
                  </a:schemeClr>
                </a:solidFill>
                <a:latin typeface="+mj-lt"/>
              </a:rPr>
              <a:t>) za:</a:t>
            </a:r>
          </a:p>
          <a:p>
            <a:pPr marL="57150" indent="-57150">
              <a:lnSpc>
                <a:spcPct val="120000"/>
              </a:lnSpc>
              <a:buNone/>
            </a:pPr>
            <a:endParaRPr lang="en-US" sz="4000" dirty="0">
              <a:solidFill>
                <a:schemeClr val="accent6">
                  <a:lumMod val="50000"/>
                </a:schemeClr>
              </a:solidFill>
            </a:endParaRPr>
          </a:p>
          <a:p>
            <a:pPr marL="57150" indent="-57150">
              <a:lnSpc>
                <a:spcPct val="120000"/>
              </a:lnSpc>
              <a:buNone/>
            </a:pPr>
            <a:r>
              <a:rPr lang="hr-HR" sz="9600" dirty="0">
                <a:solidFill>
                  <a:schemeClr val="accent6">
                    <a:lumMod val="50000"/>
                  </a:schemeClr>
                </a:solidFill>
              </a:rPr>
              <a:t> Nadležnost/decentralizaciju – GDT/Kontrola TDO-ova nad TDO-ovima/MOA-ovima </a:t>
            </a:r>
          </a:p>
          <a:p>
            <a:pPr marL="57150" indent="-57150">
              <a:lnSpc>
                <a:spcPct val="120000"/>
              </a:lnSpc>
              <a:buNone/>
            </a:pPr>
            <a:r>
              <a:rPr lang="hr-HR" sz="9600" dirty="0">
                <a:solidFill>
                  <a:schemeClr val="accent6">
                    <a:lumMod val="50000"/>
                  </a:schemeClr>
                </a:solidFill>
              </a:rPr>
              <a:t> IT sustav/Konsolidirano izvještavanje</a:t>
            </a:r>
          </a:p>
          <a:p>
            <a:pPr marL="57150" indent="-57150">
              <a:lnSpc>
                <a:spcPct val="120000"/>
              </a:lnSpc>
              <a:buNone/>
            </a:pPr>
            <a:r>
              <a:rPr lang="hr-HR" sz="9600" dirty="0">
                <a:solidFill>
                  <a:schemeClr val="accent6">
                    <a:lumMod val="50000"/>
                  </a:schemeClr>
                </a:solidFill>
              </a:rPr>
              <a:t> </a:t>
            </a:r>
          </a:p>
        </p:txBody>
      </p:sp>
      <p:sp>
        <p:nvSpPr>
          <p:cNvPr id="4" name="Title 3"/>
          <p:cNvSpPr txBox="1">
            <a:spLocks noGrp="1"/>
          </p:cNvSpPr>
          <p:nvPr>
            <p:ph type="title"/>
          </p:nvPr>
        </p:nvSpPr>
        <p:spPr>
          <a:xfrm>
            <a:off x="5897562" y="1371600"/>
            <a:ext cx="2629853" cy="6617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r-HR" sz="4000" b="1">
                <a:ln w="11430"/>
                <a:solidFill>
                  <a:schemeClr val="accent6">
                    <a:lumMod val="50000"/>
                  </a:schemeClr>
                </a:solidFill>
                <a:effectLst>
                  <a:outerShdw blurRad="50800" dist="39000" dir="5460000" algn="tl">
                    <a:srgbClr val="000000">
                      <a:alpha val="38000"/>
                    </a:srgbClr>
                  </a:outerShdw>
                </a:effectLst>
              </a:rPr>
              <a:t>Sadržaj</a:t>
            </a:r>
          </a:p>
        </p:txBody>
      </p:sp>
      <p:pic>
        <p:nvPicPr>
          <p:cNvPr id="8" name="Picture 2"/>
          <p:cNvPicPr>
            <a:picLocks noChangeAspect="1" noChangeArrowheads="1"/>
          </p:cNvPicPr>
          <p:nvPr/>
        </p:nvPicPr>
        <p:blipFill>
          <a:blip r:embed="rId3"/>
          <a:srcRect/>
          <a:stretch>
            <a:fillRect/>
          </a:stretch>
        </p:blipFill>
        <p:spPr bwMode="auto">
          <a:xfrm>
            <a:off x="258762" y="2057400"/>
            <a:ext cx="5111749" cy="3124200"/>
          </a:xfrm>
          <a:prstGeom prst="rect">
            <a:avLst/>
          </a:prstGeom>
          <a:noFill/>
          <a:ln w="9525">
            <a:noFill/>
            <a:miter lim="800000"/>
            <a:headEnd/>
            <a:tailEnd/>
          </a:ln>
        </p:spPr>
      </p:pic>
      <p:sp>
        <p:nvSpPr>
          <p:cNvPr id="9" name="TextBox 8"/>
          <p:cNvSpPr txBox="1"/>
          <p:nvPr/>
        </p:nvSpPr>
        <p:spPr>
          <a:xfrm>
            <a:off x="334962" y="5181600"/>
            <a:ext cx="5111749" cy="1530419"/>
          </a:xfrm>
          <a:prstGeom prst="rect">
            <a:avLst/>
          </a:prstGeom>
          <a:solidFill>
            <a:srgbClr val="00B0F0"/>
          </a:solidFill>
        </p:spPr>
        <p:txBody>
          <a:bodyPr wrap="square" lIns="144018" tIns="72009" rIns="144018" bIns="72009">
            <a:spAutoFit/>
          </a:bodyPr>
          <a:lstStyle/>
          <a:p>
            <a:pPr fontAlgn="auto">
              <a:spcBef>
                <a:spcPts val="0"/>
              </a:spcBef>
              <a:spcAft>
                <a:spcPts val="0"/>
              </a:spcAft>
              <a:defRPr/>
            </a:pPr>
            <a:r>
              <a:rPr lang="hr-HR" b="1" dirty="0">
                <a:solidFill>
                  <a:schemeClr val="bg1">
                    <a:lumMod val="95000"/>
                  </a:schemeClr>
                </a:solidFill>
                <a:latin typeface="+mj-lt"/>
                <a:cs typeface="+mn-cs"/>
              </a:rPr>
              <a:t>Glavna uprava za riznicu (GDT)</a:t>
            </a:r>
          </a:p>
          <a:p>
            <a:pPr fontAlgn="auto">
              <a:spcBef>
                <a:spcPts val="0"/>
              </a:spcBef>
              <a:spcAft>
                <a:spcPts val="0"/>
              </a:spcAft>
              <a:defRPr/>
            </a:pPr>
            <a:r>
              <a:rPr lang="hr-HR" b="1" dirty="0">
                <a:solidFill>
                  <a:schemeClr val="bg1">
                    <a:lumMod val="95000"/>
                  </a:schemeClr>
                </a:solidFill>
                <a:latin typeface="+mj-lt"/>
                <a:cs typeface="+mn-cs"/>
              </a:rPr>
              <a:t>36 teritorijalnih/okružnih podružnica (TDO-ovi) u nadležnosti glavnog službenika za odobravanje </a:t>
            </a:r>
          </a:p>
          <a:p>
            <a:pPr fontAlgn="auto">
              <a:spcBef>
                <a:spcPts val="0"/>
              </a:spcBef>
              <a:spcAft>
                <a:spcPts val="0"/>
              </a:spcAft>
              <a:defRPr/>
            </a:pPr>
            <a:r>
              <a:rPr lang="hr-HR" b="1" dirty="0">
                <a:solidFill>
                  <a:schemeClr val="bg1">
                    <a:lumMod val="95000"/>
                  </a:schemeClr>
                </a:solidFill>
                <a:latin typeface="+mj-lt"/>
              </a:rPr>
              <a:t>14 središnjih vladinih institucija </a:t>
            </a:r>
          </a:p>
          <a:p>
            <a:pPr fontAlgn="auto">
              <a:spcBef>
                <a:spcPts val="0"/>
              </a:spcBef>
              <a:spcAft>
                <a:spcPts val="0"/>
              </a:spcAft>
              <a:defRPr/>
            </a:pPr>
            <a:r>
              <a:rPr lang="hr-HR" b="1" dirty="0">
                <a:solidFill>
                  <a:schemeClr val="bg1">
                    <a:lumMod val="95000"/>
                  </a:schemeClr>
                </a:solidFill>
                <a:latin typeface="+mj-lt"/>
                <a:cs typeface="+mn-cs"/>
              </a:rPr>
              <a:t>1. Općina Tirana</a:t>
            </a:r>
          </a:p>
        </p:txBody>
      </p:sp>
      <p:sp>
        <p:nvSpPr>
          <p:cNvPr id="10" name="TextBox 9"/>
          <p:cNvSpPr txBox="1"/>
          <p:nvPr/>
        </p:nvSpPr>
        <p:spPr>
          <a:xfrm>
            <a:off x="258762" y="1295400"/>
            <a:ext cx="5111749" cy="760978"/>
          </a:xfrm>
          <a:prstGeom prst="rect">
            <a:avLst/>
          </a:prstGeom>
          <a:solidFill>
            <a:srgbClr val="00B0F0"/>
          </a:solidFill>
        </p:spPr>
        <p:txBody>
          <a:bodyPr wrap="square" lIns="144018" tIns="72009" rIns="144018" bIns="72009">
            <a:spAutoFit/>
          </a:bodyPr>
          <a:lstStyle/>
          <a:p>
            <a:pPr algn="ctr" fontAlgn="auto">
              <a:spcBef>
                <a:spcPts val="0"/>
              </a:spcBef>
              <a:spcAft>
                <a:spcPts val="0"/>
              </a:spcAft>
              <a:defRPr/>
            </a:pPr>
            <a:r>
              <a:rPr lang="hr-HR" sz="2000" b="1" dirty="0">
                <a:solidFill>
                  <a:schemeClr val="bg1">
                    <a:lumMod val="95000"/>
                  </a:schemeClr>
                </a:solidFill>
                <a:latin typeface="+mj-lt"/>
                <a:cs typeface="+mn-cs"/>
              </a:rPr>
              <a:t>Ministarstvo financija i gospodarstva (MFE)</a:t>
            </a:r>
          </a:p>
          <a:p>
            <a:pPr algn="ctr" fontAlgn="auto">
              <a:spcBef>
                <a:spcPts val="0"/>
              </a:spcBef>
              <a:spcAft>
                <a:spcPts val="0"/>
              </a:spcAft>
              <a:defRPr/>
            </a:pPr>
            <a:r>
              <a:rPr lang="hr-HR" sz="2000" b="1" dirty="0">
                <a:solidFill>
                  <a:schemeClr val="bg1">
                    <a:lumMod val="95000"/>
                  </a:schemeClr>
                </a:solidFill>
                <a:latin typeface="+mj-lt"/>
                <a:cs typeface="+mn-cs"/>
              </a:rPr>
              <a:t>Sustav riznice</a:t>
            </a:r>
          </a:p>
        </p:txBody>
      </p:sp>
      <p:sp>
        <p:nvSpPr>
          <p:cNvPr id="11" name="Slide Number Placeholder 10"/>
          <p:cNvSpPr>
            <a:spLocks noGrp="1"/>
          </p:cNvSpPr>
          <p:nvPr>
            <p:ph type="sldNum" sz="quarter" idx="12"/>
          </p:nvPr>
        </p:nvSpPr>
        <p:spPr/>
        <p:txBody>
          <a:bodyPr/>
          <a:lstStyle/>
          <a:p>
            <a:fld id="{86835FC9-921C-411D-B585-4BD76ED213CF}" type="slidenum">
              <a:rPr lang="en-US" smtClean="0"/>
              <a:pPr/>
              <a:t>2</a:t>
            </a:fld>
            <a:endParaRPr lang="en-US"/>
          </a:p>
        </p:txBody>
      </p:sp>
      <p:sp>
        <p:nvSpPr>
          <p:cNvPr id="13" name="Slide Number Placeholder 42"/>
          <p:cNvSpPr txBox="1">
            <a:spLocks/>
          </p:cNvSpPr>
          <p:nvPr/>
        </p:nvSpPr>
        <p:spPr>
          <a:xfrm>
            <a:off x="9783762" y="6324600"/>
            <a:ext cx="906727"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A3DF158-A76C-41EE-A0B1-AF10FC32F03B}" type="slidenum">
              <a:rPr kumimoji="0" lang="sq-AL" sz="1200" b="0" i="0" u="none" strike="noStrike" kern="1200" cap="none" spc="0" normalizeH="0" baseline="0" noProof="0" smtClean="0">
                <a:ln>
                  <a:noFill/>
                </a:ln>
                <a:solidFill>
                  <a:schemeClr val="accent5">
                    <a:lumMod val="5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q-AL" sz="1200" b="0" i="0" u="none" strike="noStrike" kern="1200" cap="none" spc="0" normalizeH="0" baseline="0" noProof="0">
              <a:ln>
                <a:noFill/>
              </a:ln>
              <a:solidFill>
                <a:schemeClr val="accent5">
                  <a:lumMod val="50000"/>
                </a:schemeClr>
              </a:solidFill>
              <a:effectLst/>
              <a:uLnTx/>
              <a:uFillTx/>
              <a:latin typeface="+mn-lt"/>
              <a:ea typeface="+mn-ea"/>
              <a:cs typeface="+mn-cs"/>
            </a:endParaRPr>
          </a:p>
        </p:txBody>
      </p:sp>
      <p:pic>
        <p:nvPicPr>
          <p:cNvPr id="21505" name="Picture 1"/>
          <p:cNvPicPr>
            <a:picLocks noChangeAspect="1" noChangeArrowheads="1"/>
          </p:cNvPicPr>
          <p:nvPr/>
        </p:nvPicPr>
        <p:blipFill>
          <a:blip r:embed="rId4"/>
          <a:srcRect/>
          <a:stretch>
            <a:fillRect/>
          </a:stretch>
        </p:blipFill>
        <p:spPr bwMode="auto">
          <a:xfrm>
            <a:off x="5516562" y="2667000"/>
            <a:ext cx="561974" cy="523407"/>
          </a:xfrm>
          <a:prstGeom prst="rect">
            <a:avLst/>
          </a:prstGeom>
          <a:noFill/>
          <a:ln w="9525">
            <a:noFill/>
            <a:miter lim="800000"/>
            <a:headEnd/>
            <a:tailEnd/>
          </a:ln>
          <a:effectLst/>
        </p:spPr>
      </p:pic>
      <p:pic>
        <p:nvPicPr>
          <p:cNvPr id="14" name="Picture 1"/>
          <p:cNvPicPr>
            <a:picLocks noChangeAspect="1" noChangeArrowheads="1"/>
          </p:cNvPicPr>
          <p:nvPr/>
        </p:nvPicPr>
        <p:blipFill>
          <a:blip r:embed="rId4"/>
          <a:srcRect/>
          <a:stretch>
            <a:fillRect/>
          </a:stretch>
        </p:blipFill>
        <p:spPr bwMode="auto">
          <a:xfrm>
            <a:off x="5516562" y="3429000"/>
            <a:ext cx="561974" cy="523407"/>
          </a:xfrm>
          <a:prstGeom prst="rect">
            <a:avLst/>
          </a:prstGeom>
          <a:noFill/>
          <a:ln w="9525">
            <a:noFill/>
            <a:miter lim="800000"/>
            <a:headEnd/>
            <a:tailEnd/>
          </a:ln>
          <a:effectLst/>
        </p:spPr>
      </p:pic>
      <p:pic>
        <p:nvPicPr>
          <p:cNvPr id="16" name="Picture 4"/>
          <p:cNvPicPr>
            <a:picLocks noChangeAspect="1" noChangeArrowheads="1"/>
          </p:cNvPicPr>
          <p:nvPr/>
        </p:nvPicPr>
        <p:blipFill>
          <a:blip r:embed="rId5"/>
          <a:srcRect/>
          <a:stretch>
            <a:fillRect/>
          </a:stretch>
        </p:blipFill>
        <p:spPr bwMode="auto">
          <a:xfrm>
            <a:off x="5668962" y="4267200"/>
            <a:ext cx="498764" cy="457200"/>
          </a:xfrm>
          <a:prstGeom prst="rect">
            <a:avLst/>
          </a:prstGeom>
          <a:noFill/>
          <a:ln w="9525">
            <a:noFill/>
            <a:miter lim="800000"/>
            <a:headEnd/>
            <a:tailEnd/>
          </a:ln>
          <a:effectLst/>
        </p:spPr>
      </p:pic>
      <p:pic>
        <p:nvPicPr>
          <p:cNvPr id="17" name="Picture 4"/>
          <p:cNvPicPr>
            <a:picLocks noChangeAspect="1" noChangeArrowheads="1"/>
          </p:cNvPicPr>
          <p:nvPr/>
        </p:nvPicPr>
        <p:blipFill>
          <a:blip r:embed="rId5"/>
          <a:srcRect/>
          <a:stretch>
            <a:fillRect/>
          </a:stretch>
        </p:blipFill>
        <p:spPr bwMode="auto">
          <a:xfrm>
            <a:off x="5668962" y="4724400"/>
            <a:ext cx="498764" cy="457200"/>
          </a:xfrm>
          <a:prstGeom prst="rect">
            <a:avLst/>
          </a:prstGeom>
          <a:noFill/>
          <a:ln w="9525">
            <a:noFill/>
            <a:miter lim="800000"/>
            <a:headEnd/>
            <a:tailEnd/>
          </a:ln>
          <a:effectLst/>
        </p:spPr>
      </p:pic>
      <p:pic>
        <p:nvPicPr>
          <p:cNvPr id="18" name="Picture 4"/>
          <p:cNvPicPr>
            <a:picLocks noChangeAspect="1" noChangeArrowheads="1"/>
          </p:cNvPicPr>
          <p:nvPr/>
        </p:nvPicPr>
        <p:blipFill>
          <a:blip r:embed="rId5"/>
          <a:srcRect/>
          <a:stretch>
            <a:fillRect/>
          </a:stretch>
        </p:blipFill>
        <p:spPr bwMode="auto">
          <a:xfrm>
            <a:off x="5668962" y="5181600"/>
            <a:ext cx="498764" cy="457200"/>
          </a:xfrm>
          <a:prstGeom prst="rect">
            <a:avLst/>
          </a:prstGeom>
          <a:noFill/>
          <a:ln w="9525">
            <a:noFill/>
            <a:miter lim="800000"/>
            <a:headEnd/>
            <a:tailEnd/>
          </a:ln>
          <a:effectLst/>
        </p:spPr>
      </p:pic>
      <p:sp>
        <p:nvSpPr>
          <p:cNvPr id="15" name="Title 1"/>
          <p:cNvSpPr txBox="1">
            <a:spLocks/>
          </p:cNvSpPr>
          <p:nvPr/>
        </p:nvSpPr>
        <p:spPr>
          <a:xfrm>
            <a:off x="-122238" y="228600"/>
            <a:ext cx="9555162" cy="762000"/>
          </a:xfrm>
          <a:prstGeom prst="rect">
            <a:avLst/>
          </a:prstGeom>
        </p:spPr>
        <p:txBody>
          <a:bodyPr vert="horz" lIns="0" rIns="0" bIns="0" anchor="b">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sz="2200" b="0" i="0" u="none" strike="noStrike" cap="none" normalizeH="0" baseline="0" noProof="0">
                <a:ln/>
                <a:solidFill>
                  <a:schemeClr val="accent2">
                    <a:lumMod val="10000"/>
                  </a:schemeClr>
                </a:solidFill>
                <a:effectLst/>
                <a:uLnTx/>
                <a:uFillTx/>
                <a:latin typeface="+mj-lt"/>
                <a:ea typeface="+mj-ea"/>
                <a:cs typeface="+mj-cs"/>
              </a:rPr>
              <a:t>MODEL ALBANSKE RIZNICE ZA IZVRŠENJE PRORAČUNA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62" y="1905000"/>
            <a:ext cx="9564053" cy="2514600"/>
          </a:xfrm>
        </p:spPr>
        <p:txBody>
          <a:bodyPr>
            <a:normAutofit fontScale="90000"/>
          </a:bodyPr>
          <a:lstStyle/>
          <a:p>
            <a:pPr>
              <a:lnSpc>
                <a:spcPct val="150000"/>
              </a:lnSpc>
            </a:pPr>
            <a:br>
              <a:rPr lang="hr-HR" sz="2000">
                <a:solidFill>
                  <a:schemeClr val="accent6">
                    <a:lumMod val="50000"/>
                  </a:schemeClr>
                </a:solidFill>
                <a:ea typeface="+mn-ea"/>
                <a:cs typeface="+mn-cs"/>
              </a:rPr>
            </a:br>
            <a:br>
              <a:rPr lang="hr-HR" sz="2000">
                <a:solidFill>
                  <a:schemeClr val="accent6">
                    <a:lumMod val="50000"/>
                  </a:schemeClr>
                </a:solidFill>
                <a:ea typeface="+mn-ea"/>
                <a:cs typeface="+mn-cs"/>
              </a:rPr>
            </a:br>
            <a:r>
              <a:rPr lang="hr-HR" sz="2000" b="1">
                <a:solidFill>
                  <a:srgbClr val="C00000"/>
                </a:solidFill>
                <a:ea typeface="+mn-ea"/>
                <a:cs typeface="+mn-cs"/>
              </a:rPr>
              <a:t>1-</a:t>
            </a:r>
            <a:r>
              <a:rPr lang="hr-HR" sz="2000">
                <a:solidFill>
                  <a:srgbClr val="C00000"/>
                </a:solidFill>
                <a:ea typeface="+mn-ea"/>
                <a:cs typeface="+mn-cs"/>
              </a:rPr>
              <a:t> </a:t>
            </a:r>
            <a:r>
              <a:rPr lang="hr-HR" sz="2000">
                <a:solidFill>
                  <a:schemeClr val="accent6">
                    <a:lumMod val="50000"/>
                  </a:schemeClr>
                </a:solidFill>
                <a:ea typeface="+mn-ea"/>
                <a:cs typeface="+mn-cs"/>
              </a:rPr>
              <a:t>Dobro definirana pravila i propisi </a:t>
            </a:r>
            <a:br>
              <a:rPr lang="hr-HR" sz="2000">
                <a:solidFill>
                  <a:schemeClr val="accent6">
                    <a:lumMod val="50000"/>
                  </a:schemeClr>
                </a:solidFill>
                <a:ea typeface="+mn-ea"/>
                <a:cs typeface="+mn-cs"/>
              </a:rPr>
            </a:br>
            <a:r>
              <a:rPr lang="hr-HR" sz="2000" b="1">
                <a:solidFill>
                  <a:srgbClr val="C00000"/>
                </a:solidFill>
                <a:ea typeface="+mn-ea"/>
                <a:cs typeface="+mn-cs"/>
              </a:rPr>
              <a:t>2-</a:t>
            </a:r>
            <a:r>
              <a:rPr lang="hr-HR" sz="2000">
                <a:solidFill>
                  <a:srgbClr val="C00000"/>
                </a:solidFill>
                <a:ea typeface="+mn-ea"/>
                <a:cs typeface="+mn-cs"/>
              </a:rPr>
              <a:t> </a:t>
            </a:r>
            <a:r>
              <a:rPr lang="hr-HR" sz="2000">
                <a:solidFill>
                  <a:schemeClr val="accent6">
                    <a:lumMod val="50000"/>
                  </a:schemeClr>
                </a:solidFill>
                <a:ea typeface="+mn-ea"/>
                <a:cs typeface="+mn-cs"/>
              </a:rPr>
              <a:t>Definirana struktura okruženja</a:t>
            </a:r>
            <a:br>
              <a:rPr lang="hr-HR" sz="2000">
                <a:solidFill>
                  <a:schemeClr val="accent6">
                    <a:lumMod val="50000"/>
                  </a:schemeClr>
                </a:solidFill>
                <a:ea typeface="+mn-ea"/>
                <a:cs typeface="+mn-cs"/>
              </a:rPr>
            </a:br>
            <a:r>
              <a:rPr lang="hr-HR" sz="2000" b="1">
                <a:solidFill>
                  <a:srgbClr val="C00000"/>
                </a:solidFill>
                <a:ea typeface="+mn-ea"/>
                <a:cs typeface="+mn-cs"/>
              </a:rPr>
              <a:t>3-</a:t>
            </a:r>
            <a:r>
              <a:rPr lang="hr-HR" sz="2000">
                <a:solidFill>
                  <a:srgbClr val="C00000"/>
                </a:solidFill>
                <a:ea typeface="+mn-ea"/>
                <a:cs typeface="+mn-cs"/>
              </a:rPr>
              <a:t> </a:t>
            </a:r>
            <a:r>
              <a:rPr lang="hr-HR" sz="2000">
                <a:solidFill>
                  <a:schemeClr val="accent6">
                    <a:lumMod val="50000"/>
                  </a:schemeClr>
                </a:solidFill>
                <a:ea typeface="+mn-ea"/>
                <a:cs typeface="+mn-cs"/>
              </a:rPr>
              <a:t>Utvrđeni ciljevi i politike</a:t>
            </a:r>
            <a:br>
              <a:rPr lang="hr-HR" sz="2000">
                <a:solidFill>
                  <a:schemeClr val="accent6">
                    <a:lumMod val="50000"/>
                  </a:schemeClr>
                </a:solidFill>
                <a:ea typeface="+mn-ea"/>
                <a:cs typeface="+mn-cs"/>
              </a:rPr>
            </a:br>
            <a:r>
              <a:rPr lang="hr-HR" sz="2000" b="1">
                <a:solidFill>
                  <a:srgbClr val="C00000"/>
                </a:solidFill>
                <a:ea typeface="+mn-ea"/>
                <a:cs typeface="+mn-cs"/>
              </a:rPr>
              <a:t>4-</a:t>
            </a:r>
            <a:r>
              <a:rPr lang="hr-HR" sz="2000">
                <a:solidFill>
                  <a:schemeClr val="accent6">
                    <a:lumMod val="50000"/>
                  </a:schemeClr>
                </a:solidFill>
                <a:ea typeface="+mn-ea"/>
                <a:cs typeface="+mn-cs"/>
              </a:rPr>
              <a:t> Ograničenje aktivnosti zaposlenika</a:t>
            </a:r>
            <a:br>
              <a:rPr lang="hr-HR" sz="2000">
                <a:solidFill>
                  <a:schemeClr val="accent6">
                    <a:lumMod val="50000"/>
                  </a:schemeClr>
                </a:solidFill>
                <a:ea typeface="+mn-ea"/>
                <a:cs typeface="+mn-cs"/>
              </a:rPr>
            </a:br>
            <a:r>
              <a:rPr lang="hr-HR" sz="2000" b="1">
                <a:solidFill>
                  <a:srgbClr val="C00000"/>
                </a:solidFill>
                <a:ea typeface="+mn-ea"/>
                <a:cs typeface="+mn-cs"/>
              </a:rPr>
              <a:t>5-</a:t>
            </a:r>
            <a:r>
              <a:rPr lang="hr-HR" sz="2000">
                <a:solidFill>
                  <a:schemeClr val="accent6">
                    <a:lumMod val="50000"/>
                  </a:schemeClr>
                </a:solidFill>
                <a:ea typeface="+mn-ea"/>
                <a:cs typeface="+mn-cs"/>
              </a:rPr>
              <a:t> Strogo poštivanje načela koordinacije</a:t>
            </a:r>
            <a:br>
              <a:rPr lang="hr-HR" sz="2000">
                <a:solidFill>
                  <a:schemeClr val="accent6">
                    <a:lumMod val="50000"/>
                  </a:schemeClr>
                </a:solidFill>
                <a:ea typeface="+mn-ea"/>
                <a:cs typeface="+mn-cs"/>
              </a:rPr>
            </a:br>
            <a:r>
              <a:rPr lang="hr-HR" sz="2000" b="1">
                <a:solidFill>
                  <a:srgbClr val="C00000"/>
                </a:solidFill>
                <a:ea typeface="+mn-ea"/>
                <a:cs typeface="+mn-cs"/>
              </a:rPr>
              <a:t>6-</a:t>
            </a:r>
            <a:r>
              <a:rPr lang="hr-HR" sz="2000">
                <a:solidFill>
                  <a:schemeClr val="accent6">
                    <a:lumMod val="50000"/>
                  </a:schemeClr>
                </a:solidFill>
                <a:ea typeface="+mn-ea"/>
                <a:cs typeface="+mn-cs"/>
              </a:rPr>
              <a:t> Poruke se prenose vertikalnim lancem</a:t>
            </a:r>
          </a:p>
        </p:txBody>
      </p:sp>
      <p:pic>
        <p:nvPicPr>
          <p:cNvPr id="1028" name="Picture 4"/>
          <p:cNvPicPr>
            <a:picLocks noChangeAspect="1" noChangeArrowheads="1"/>
          </p:cNvPicPr>
          <p:nvPr/>
        </p:nvPicPr>
        <p:blipFill>
          <a:blip r:embed="rId3"/>
          <a:srcRect/>
          <a:stretch>
            <a:fillRect/>
          </a:stretch>
        </p:blipFill>
        <p:spPr bwMode="auto">
          <a:xfrm>
            <a:off x="6735762" y="2743200"/>
            <a:ext cx="3581400" cy="1181100"/>
          </a:xfrm>
          <a:prstGeom prst="rect">
            <a:avLst/>
          </a:prstGeom>
          <a:noFill/>
          <a:ln w="9525">
            <a:solidFill>
              <a:srgbClr val="00B0F0"/>
            </a:solid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4297362" y="1981200"/>
            <a:ext cx="2362200" cy="1371600"/>
          </a:xfrm>
          <a:prstGeom prst="rect">
            <a:avLst/>
          </a:prstGeom>
          <a:noFill/>
          <a:ln w="9525">
            <a:solidFill>
              <a:srgbClr val="FFC000"/>
            </a:solidFill>
            <a:miter lim="800000"/>
            <a:headEnd/>
            <a:tailEnd/>
          </a:ln>
          <a:effectLst/>
        </p:spPr>
      </p:pic>
      <p:sp>
        <p:nvSpPr>
          <p:cNvPr id="11" name="Title 3"/>
          <p:cNvSpPr txBox="1">
            <a:spLocks/>
          </p:cNvSpPr>
          <p:nvPr/>
        </p:nvSpPr>
        <p:spPr>
          <a:xfrm>
            <a:off x="1477962" y="381000"/>
            <a:ext cx="4153853" cy="415498"/>
          </a:xfrm>
          <a:prstGeom prst="rect">
            <a:avLst/>
          </a:prstGeom>
          <a:noFill/>
        </p:spPr>
        <p:txBody>
          <a:bodyPr vert="horz" wrap="square" lIns="0" rIns="0" bIns="0" anchor="b">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sz="2400" b="1" i="0" u="none" strike="noStrike" cap="none" normalizeH="0" baseline="0" noProof="0">
                <a:ln w="11430"/>
                <a:solidFill>
                  <a:schemeClr val="accent6">
                    <a:lumMod val="50000"/>
                  </a:schemeClr>
                </a:solidFill>
                <a:effectLst>
                  <a:outerShdw blurRad="50800" dist="39000" dir="5460000" algn="tl">
                    <a:srgbClr val="000000">
                      <a:alpha val="38000"/>
                    </a:srgbClr>
                  </a:outerShdw>
                </a:effectLst>
                <a:uLnTx/>
                <a:uFillTx/>
                <a:latin typeface="+mj-lt"/>
                <a:ea typeface="+mj-ea"/>
                <a:cs typeface="+mj-cs"/>
              </a:rPr>
              <a:t>Kontekst riznice</a:t>
            </a:r>
          </a:p>
        </p:txBody>
      </p:sp>
      <p:sp>
        <p:nvSpPr>
          <p:cNvPr id="15" name="TextBox 14"/>
          <p:cNvSpPr txBox="1"/>
          <p:nvPr/>
        </p:nvSpPr>
        <p:spPr>
          <a:xfrm>
            <a:off x="6735762" y="2667000"/>
            <a:ext cx="381000" cy="307777"/>
          </a:xfrm>
          <a:prstGeom prst="rect">
            <a:avLst/>
          </a:prstGeom>
          <a:noFill/>
        </p:spPr>
        <p:txBody>
          <a:bodyPr wrap="square" rtlCol="0">
            <a:spAutoFit/>
          </a:bodyPr>
          <a:lstStyle/>
          <a:p>
            <a:r>
              <a:rPr lang="hr-HR" sz="1400" b="1">
                <a:solidFill>
                  <a:srgbClr val="C00000"/>
                </a:solidFill>
              </a:rPr>
              <a:t>4</a:t>
            </a:r>
          </a:p>
        </p:txBody>
      </p:sp>
      <p:sp>
        <p:nvSpPr>
          <p:cNvPr id="19" name="TextBox 18"/>
          <p:cNvSpPr txBox="1"/>
          <p:nvPr/>
        </p:nvSpPr>
        <p:spPr>
          <a:xfrm>
            <a:off x="4297362" y="1905000"/>
            <a:ext cx="381000" cy="307777"/>
          </a:xfrm>
          <a:prstGeom prst="rect">
            <a:avLst/>
          </a:prstGeom>
          <a:noFill/>
        </p:spPr>
        <p:txBody>
          <a:bodyPr wrap="square" rtlCol="0">
            <a:spAutoFit/>
          </a:bodyPr>
          <a:lstStyle/>
          <a:p>
            <a:r>
              <a:rPr lang="hr-HR" sz="1400" b="1">
                <a:solidFill>
                  <a:srgbClr val="C00000"/>
                </a:solidFill>
              </a:rPr>
              <a:t>3</a:t>
            </a:r>
          </a:p>
        </p:txBody>
      </p:sp>
      <p:sp>
        <p:nvSpPr>
          <p:cNvPr id="18" name="Content Placeholder 4"/>
          <p:cNvSpPr txBox="1">
            <a:spLocks/>
          </p:cNvSpPr>
          <p:nvPr/>
        </p:nvSpPr>
        <p:spPr>
          <a:xfrm>
            <a:off x="639762" y="762000"/>
            <a:ext cx="9792653" cy="1188720"/>
          </a:xfrm>
          <a:prstGeom prst="rect">
            <a:avLst/>
          </a:prstGeom>
        </p:spPr>
        <p:txBody>
          <a:bodyPr vert="horz">
            <a:normAutofit/>
          </a:bodyPr>
          <a:lstStyle/>
          <a:p>
            <a:pPr marL="0" marR="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hr-HR" sz="1800" b="0" i="0" u="none" strike="noStrike" cap="none" normalizeH="0" baseline="0" noProof="0">
                <a:ln>
                  <a:noFill/>
                </a:ln>
                <a:solidFill>
                  <a:schemeClr val="accent6">
                    <a:lumMod val="50000"/>
                  </a:schemeClr>
                </a:solidFill>
                <a:effectLst/>
                <a:uLnTx/>
                <a:uFillTx/>
                <a:latin typeface="+mj-lt"/>
                <a:ea typeface="+mn-ea"/>
                <a:cs typeface="+mn-cs"/>
              </a:rPr>
              <a:t>Albanska riznica formalna je organizacija, subjekt koji je usmjeren na ciljeve i kojem je svrha usmjeriti napore zaposlenika u obavljanju financijskih usluga i zaštititi imovinu opće države; odnosi se na strukturu poslova i pozicija s jasno definiranim funkcijama, ovlastima i odgovornostima; sustav svjesno koordiniranih aktivnosti izvršenja proračuna prema zajedničkom cilju. Detaljno:</a:t>
            </a:r>
          </a:p>
        </p:txBody>
      </p:sp>
      <p:sp>
        <p:nvSpPr>
          <p:cNvPr id="20" name="Slide Number Placeholder 19"/>
          <p:cNvSpPr>
            <a:spLocks noGrp="1"/>
          </p:cNvSpPr>
          <p:nvPr>
            <p:ph type="sldNum" sz="quarter" idx="12"/>
          </p:nvPr>
        </p:nvSpPr>
        <p:spPr/>
        <p:txBody>
          <a:bodyPr/>
          <a:lstStyle/>
          <a:p>
            <a:fld id="{86835FC9-921C-411D-B585-4BD76ED213CF}" type="slidenum">
              <a:rPr lang="en-US" smtClean="0"/>
              <a:pPr/>
              <a:t>3</a:t>
            </a:fld>
            <a:endParaRPr lang="en-US"/>
          </a:p>
        </p:txBody>
      </p:sp>
      <p:sp>
        <p:nvSpPr>
          <p:cNvPr id="21" name="Slide Number Placeholder 42"/>
          <p:cNvSpPr txBox="1">
            <a:spLocks/>
          </p:cNvSpPr>
          <p:nvPr/>
        </p:nvSpPr>
        <p:spPr>
          <a:xfrm>
            <a:off x="9859962" y="6324600"/>
            <a:ext cx="906727"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A3DF158-A76C-41EE-A0B1-AF10FC32F03B}" type="slidenum">
              <a:rPr kumimoji="0" lang="sq-AL" sz="1200" b="0" i="0" u="none" strike="noStrike" kern="1200" cap="none" spc="0" normalizeH="0" baseline="0" noProof="0" smtClean="0">
                <a:ln>
                  <a:noFill/>
                </a:ln>
                <a:solidFill>
                  <a:schemeClr val="accent5">
                    <a:lumMod val="5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q-AL" sz="1200" b="0" i="0" u="none" strike="noStrike" kern="1200" cap="none" spc="0" normalizeH="0" baseline="0" noProof="0">
              <a:ln>
                <a:noFill/>
              </a:ln>
              <a:solidFill>
                <a:schemeClr val="accent5">
                  <a:lumMod val="50000"/>
                </a:schemeClr>
              </a:solidFill>
              <a:effectLst/>
              <a:uLnTx/>
              <a:uFillTx/>
              <a:latin typeface="+mn-lt"/>
              <a:ea typeface="+mn-ea"/>
              <a:cs typeface="+mn-cs"/>
            </a:endParaRPr>
          </a:p>
        </p:txBody>
      </p:sp>
      <p:sp>
        <p:nvSpPr>
          <p:cNvPr id="12" name="TextBox 11"/>
          <p:cNvSpPr txBox="1"/>
          <p:nvPr/>
        </p:nvSpPr>
        <p:spPr>
          <a:xfrm>
            <a:off x="8640762" y="2667000"/>
            <a:ext cx="381000" cy="307777"/>
          </a:xfrm>
          <a:prstGeom prst="rect">
            <a:avLst/>
          </a:prstGeom>
          <a:noFill/>
        </p:spPr>
        <p:txBody>
          <a:bodyPr wrap="square" rtlCol="0">
            <a:spAutoFit/>
          </a:bodyPr>
          <a:lstStyle/>
          <a:p>
            <a:r>
              <a:rPr lang="hr-HR" sz="1400" b="1">
                <a:solidFill>
                  <a:srgbClr val="C00000"/>
                </a:solidFill>
              </a:rPr>
              <a:t>5</a:t>
            </a:r>
          </a:p>
        </p:txBody>
      </p:sp>
      <p:pic>
        <p:nvPicPr>
          <p:cNvPr id="6" name="Picture 5">
            <a:extLst>
              <a:ext uri="{FF2B5EF4-FFF2-40B4-BE49-F238E27FC236}">
                <a16:creationId xmlns:a16="http://schemas.microsoft.com/office/drawing/2014/main" id="{FF39AD37-22CA-26AA-E166-1BCAAF7B0B66}"/>
              </a:ext>
            </a:extLst>
          </p:cNvPr>
          <p:cNvPicPr>
            <a:picLocks noChangeAspect="1"/>
          </p:cNvPicPr>
          <p:nvPr/>
        </p:nvPicPr>
        <p:blipFill>
          <a:blip r:embed="rId5"/>
          <a:stretch>
            <a:fillRect/>
          </a:stretch>
        </p:blipFill>
        <p:spPr>
          <a:xfrm>
            <a:off x="400487" y="4475442"/>
            <a:ext cx="8240275" cy="21053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ED8DA866-D6C4-41E3-B390-DB2F9F7E146E}"/>
              </a:ext>
            </a:extLst>
          </p:cNvPr>
          <p:cNvSpPr>
            <a:spLocks noGrp="1"/>
          </p:cNvSpPr>
          <p:nvPr>
            <p:ph type="sldNum" sz="quarter" idx="12"/>
          </p:nvPr>
        </p:nvSpPr>
        <p:spPr>
          <a:xfrm>
            <a:off x="9707562" y="6492875"/>
            <a:ext cx="906727" cy="365125"/>
          </a:xfrm>
          <a:noFill/>
        </p:spPr>
        <p:txBody>
          <a:bodyPr/>
          <a:lstStyle>
            <a:lvl1pPr>
              <a:spcBef>
                <a:spcPct val="20000"/>
              </a:spcBef>
              <a:buClr>
                <a:srgbClr val="CC0000"/>
              </a:buClr>
              <a:buSzPct val="85000"/>
              <a:buFont typeface="Wingdings" panose="05000000000000000000" pitchFamily="2" charset="2"/>
              <a:buChar char="q"/>
              <a:defRPr sz="3500">
                <a:solidFill>
                  <a:srgbClr val="000000"/>
                </a:solidFill>
                <a:latin typeface="Arial" panose="020B0604020202020204" pitchFamily="34" charset="0"/>
              </a:defRPr>
            </a:lvl1pPr>
            <a:lvl2pPr marL="818816" indent="-314930">
              <a:spcBef>
                <a:spcPct val="20000"/>
              </a:spcBef>
              <a:buClr>
                <a:srgbClr val="CC0000"/>
              </a:buClr>
              <a:buChar char="–"/>
              <a:defRPr sz="3100">
                <a:solidFill>
                  <a:srgbClr val="000000"/>
                </a:solidFill>
                <a:latin typeface="Arial" panose="020B0604020202020204" pitchFamily="34" charset="0"/>
              </a:defRPr>
            </a:lvl2pPr>
            <a:lvl3pPr marL="1259718" indent="-251943">
              <a:spcBef>
                <a:spcPct val="20000"/>
              </a:spcBef>
              <a:buClr>
                <a:srgbClr val="CC0000"/>
              </a:buClr>
              <a:buChar char="•"/>
              <a:defRPr sz="2700">
                <a:solidFill>
                  <a:srgbClr val="000000"/>
                </a:solidFill>
                <a:latin typeface="Arial" panose="020B0604020202020204" pitchFamily="34" charset="0"/>
              </a:defRPr>
            </a:lvl3pPr>
            <a:lvl4pPr marL="1763604" indent="-251943">
              <a:spcBef>
                <a:spcPct val="20000"/>
              </a:spcBef>
              <a:buClr>
                <a:srgbClr val="CC0000"/>
              </a:buClr>
              <a:buChar char="–"/>
              <a:defRPr sz="2200">
                <a:solidFill>
                  <a:srgbClr val="000000"/>
                </a:solidFill>
                <a:latin typeface="Arial" panose="020B0604020202020204" pitchFamily="34" charset="0"/>
              </a:defRPr>
            </a:lvl4pPr>
            <a:lvl5pPr marL="2267491" indent="-251943">
              <a:spcBef>
                <a:spcPct val="20000"/>
              </a:spcBef>
              <a:buClr>
                <a:srgbClr val="CC0000"/>
              </a:buClr>
              <a:buChar char="»"/>
              <a:defRPr sz="2200">
                <a:solidFill>
                  <a:srgbClr val="000000"/>
                </a:solidFill>
                <a:latin typeface="Arial" panose="020B0604020202020204" pitchFamily="34" charset="0"/>
              </a:defRPr>
            </a:lvl5pPr>
            <a:lvl6pPr marL="277137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6pPr>
            <a:lvl7pPr marL="3275266"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7pPr>
            <a:lvl8pPr marL="3779152"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8pPr>
            <a:lvl9pPr marL="428303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9pPr>
          </a:lstStyle>
          <a:p>
            <a:pPr>
              <a:spcBef>
                <a:spcPct val="0"/>
              </a:spcBef>
              <a:buClrTx/>
              <a:buSzTx/>
              <a:buFontTx/>
              <a:buNone/>
            </a:pPr>
            <a:fld id="{0185E1CB-D5C1-4546-B386-91CCADFA8A91}" type="slidenum">
              <a:rPr lang="en-US" altLang="en-US" sz="1500">
                <a:solidFill>
                  <a:schemeClr val="tx1"/>
                </a:solidFill>
                <a:latin typeface="Times New Roman" panose="02020603050405020304" pitchFamily="18" charset="0"/>
              </a:rPr>
              <a:pPr>
                <a:spcBef>
                  <a:spcPct val="0"/>
                </a:spcBef>
                <a:buClrTx/>
                <a:buSzTx/>
                <a:buFontTx/>
                <a:buNone/>
              </a:pPr>
              <a:t>4</a:t>
            </a:fld>
            <a:endParaRPr lang="en-US" altLang="en-US" sz="1500">
              <a:solidFill>
                <a:schemeClr val="tx1"/>
              </a:solidFill>
              <a:latin typeface="Times New Roman" panose="02020603050405020304" pitchFamily="18" charset="0"/>
            </a:endParaRPr>
          </a:p>
        </p:txBody>
      </p:sp>
      <p:sp>
        <p:nvSpPr>
          <p:cNvPr id="5123" name="Rectangle 2050">
            <a:extLst>
              <a:ext uri="{FF2B5EF4-FFF2-40B4-BE49-F238E27FC236}">
                <a16:creationId xmlns:a16="http://schemas.microsoft.com/office/drawing/2014/main" id="{C1FE79E1-0033-491A-A623-5F34B15295CF}"/>
              </a:ext>
            </a:extLst>
          </p:cNvPr>
          <p:cNvSpPr txBox="1">
            <a:spLocks noChangeArrowheads="1"/>
          </p:cNvSpPr>
          <p:nvPr/>
        </p:nvSpPr>
        <p:spPr bwMode="auto">
          <a:xfrm>
            <a:off x="2773362" y="1600200"/>
            <a:ext cx="7924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7" tIns="50388" rIns="100777" bIns="50388"/>
          <a:lstStyle>
            <a:lvl1pPr>
              <a:spcBef>
                <a:spcPct val="20000"/>
              </a:spcBef>
              <a:buClr>
                <a:srgbClr val="CC0000"/>
              </a:buClr>
              <a:buSzPct val="85000"/>
              <a:buFont typeface="Wingdings" panose="05000000000000000000" pitchFamily="2" charset="2"/>
              <a:buChar char="q"/>
              <a:defRPr sz="3200">
                <a:solidFill>
                  <a:srgbClr val="000000"/>
                </a:solidFill>
                <a:latin typeface="Arial" panose="020B0604020202020204" pitchFamily="34" charset="0"/>
              </a:defRPr>
            </a:lvl1pPr>
            <a:lvl2pPr marL="742950" indent="-285750">
              <a:spcBef>
                <a:spcPct val="20000"/>
              </a:spcBef>
              <a:buClr>
                <a:srgbClr val="CC0000"/>
              </a:buClr>
              <a:buChar char="–"/>
              <a:defRPr sz="2800">
                <a:solidFill>
                  <a:srgbClr val="000000"/>
                </a:solidFill>
                <a:latin typeface="Arial" panose="020B0604020202020204" pitchFamily="34" charset="0"/>
              </a:defRPr>
            </a:lvl2pPr>
            <a:lvl3pPr marL="1143000" indent="-228600">
              <a:spcBef>
                <a:spcPct val="20000"/>
              </a:spcBef>
              <a:buClr>
                <a:srgbClr val="CC0000"/>
              </a:buClr>
              <a:buChar char="•"/>
              <a:defRPr sz="2400">
                <a:solidFill>
                  <a:srgbClr val="000000"/>
                </a:solidFill>
                <a:latin typeface="Arial" panose="020B0604020202020204" pitchFamily="34" charset="0"/>
              </a:defRPr>
            </a:lvl3pPr>
            <a:lvl4pPr marL="1600200" indent="-228600">
              <a:spcBef>
                <a:spcPct val="20000"/>
              </a:spcBef>
              <a:buClr>
                <a:srgbClr val="CC0000"/>
              </a:buClr>
              <a:buChar char="–"/>
              <a:defRPr sz="2000">
                <a:solidFill>
                  <a:srgbClr val="000000"/>
                </a:solidFill>
                <a:latin typeface="Arial" panose="020B0604020202020204" pitchFamily="34" charset="0"/>
              </a:defRPr>
            </a:lvl4pPr>
            <a:lvl5pPr marL="2057400" indent="-228600">
              <a:spcBef>
                <a:spcPct val="20000"/>
              </a:spcBef>
              <a:buClr>
                <a:srgbClr val="CC0000"/>
              </a:buClr>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9pPr>
          </a:lstStyle>
          <a:p>
            <a:pPr algn="just">
              <a:buNone/>
            </a:pPr>
            <a:r>
              <a:rPr lang="hr-HR" sz="1400" dirty="0">
                <a:latin typeface="Calibri" pitchFamily="34" charset="0"/>
                <a:cs typeface="Calibri" pitchFamily="34" charset="0"/>
              </a:rPr>
              <a:t>Sastoji se od 36 područnih ureda (</a:t>
            </a:r>
            <a:r>
              <a:rPr lang="hr-HR" sz="1400" b="1" dirty="0">
                <a:solidFill>
                  <a:schemeClr val="accent6">
                    <a:lumMod val="60000"/>
                    <a:lumOff val="40000"/>
                  </a:schemeClr>
                </a:solidFill>
                <a:latin typeface="Calibri" pitchFamily="34" charset="0"/>
                <a:cs typeface="Calibri" pitchFamily="34" charset="0"/>
              </a:rPr>
              <a:t>219 </a:t>
            </a:r>
            <a:r>
              <a:rPr lang="hr-HR" sz="1400" dirty="0">
                <a:latin typeface="Calibri" pitchFamily="34" charset="0"/>
                <a:cs typeface="Calibri" pitchFamily="34" charset="0"/>
              </a:rPr>
              <a:t>zaposlenika) i Glavne uprave pri Ministarstvu financija i gospodarstva koja se dijeli na:</a:t>
            </a:r>
          </a:p>
          <a:p>
            <a:pPr marL="508000" lvl="1" indent="-200025" algn="just" defTabSz="100777">
              <a:spcBef>
                <a:spcPts val="0"/>
              </a:spcBef>
              <a:buSzPct val="90000"/>
              <a:buFont typeface="+mj-lt"/>
              <a:buAutoNum type="arabicPeriod"/>
            </a:pPr>
            <a:r>
              <a:rPr lang="hr-HR" sz="1400" dirty="0">
                <a:latin typeface="Calibri" pitchFamily="34" charset="0"/>
                <a:cs typeface="Calibri" pitchFamily="34" charset="0"/>
              </a:rPr>
              <a:t>Odjel za poslovanje riznice (</a:t>
            </a:r>
            <a:r>
              <a:rPr lang="hr-HR" sz="1400" b="1" dirty="0">
                <a:solidFill>
                  <a:schemeClr val="accent6">
                    <a:lumMod val="60000"/>
                    <a:lumOff val="40000"/>
                  </a:schemeClr>
                </a:solidFill>
                <a:latin typeface="Calibri" pitchFamily="34" charset="0"/>
                <a:cs typeface="Calibri" pitchFamily="34" charset="0"/>
              </a:rPr>
              <a:t>15</a:t>
            </a:r>
            <a:r>
              <a:rPr lang="hr-HR" sz="1400" dirty="0">
                <a:latin typeface="Calibri" pitchFamily="34" charset="0"/>
                <a:cs typeface="Calibri" pitchFamily="34" charset="0"/>
              </a:rPr>
              <a:t> zaposlenika),</a:t>
            </a:r>
          </a:p>
          <a:p>
            <a:pPr marL="508000" lvl="1" indent="-200025" algn="just" defTabSz="302332">
              <a:spcBef>
                <a:spcPts val="0"/>
              </a:spcBef>
              <a:buFont typeface="+mj-lt"/>
              <a:buAutoNum type="arabicPeriod"/>
            </a:pPr>
            <a:r>
              <a:rPr lang="hr-HR" sz="1400" dirty="0">
                <a:latin typeface="Calibri" pitchFamily="34" charset="0"/>
                <a:cs typeface="Calibri" pitchFamily="34" charset="0"/>
              </a:rPr>
              <a:t>Odjel za procesuiranje poslovanja (</a:t>
            </a:r>
            <a:r>
              <a:rPr lang="hr-HR" sz="1400" b="1" dirty="0">
                <a:solidFill>
                  <a:schemeClr val="accent6">
                    <a:lumMod val="60000"/>
                    <a:lumOff val="40000"/>
                  </a:schemeClr>
                </a:solidFill>
                <a:latin typeface="Calibri" pitchFamily="34" charset="0"/>
                <a:cs typeface="Calibri" pitchFamily="34" charset="0"/>
              </a:rPr>
              <a:t>8</a:t>
            </a:r>
            <a:r>
              <a:rPr lang="hr-HR" sz="1400" dirty="0">
                <a:latin typeface="Calibri" pitchFamily="34" charset="0"/>
                <a:cs typeface="Calibri" pitchFamily="34" charset="0"/>
              </a:rPr>
              <a:t> zaposlenika),</a:t>
            </a:r>
          </a:p>
          <a:p>
            <a:pPr marL="508000" lvl="1" indent="-200025" algn="just" defTabSz="302332">
              <a:spcBef>
                <a:spcPts val="0"/>
              </a:spcBef>
              <a:buFont typeface="+mj-lt"/>
              <a:buAutoNum type="arabicPeriod"/>
            </a:pPr>
            <a:r>
              <a:rPr lang="hr-HR" sz="1400" dirty="0">
                <a:latin typeface="Calibri" pitchFamily="34" charset="0"/>
                <a:cs typeface="Calibri" pitchFamily="34" charset="0"/>
              </a:rPr>
              <a:t>Odjel za isplatu naknada (</a:t>
            </a:r>
            <a:r>
              <a:rPr lang="hr-HR" sz="1400" b="1" dirty="0">
                <a:solidFill>
                  <a:schemeClr val="accent6">
                    <a:lumMod val="60000"/>
                    <a:lumOff val="40000"/>
                  </a:schemeClr>
                </a:solidFill>
                <a:latin typeface="Calibri" pitchFamily="34" charset="0"/>
                <a:cs typeface="Calibri" pitchFamily="34" charset="0"/>
              </a:rPr>
              <a:t>8</a:t>
            </a:r>
            <a:r>
              <a:rPr lang="hr-HR" sz="1400" dirty="0">
                <a:latin typeface="Calibri" pitchFamily="34" charset="0"/>
                <a:cs typeface="Calibri" pitchFamily="34" charset="0"/>
              </a:rPr>
              <a:t> zaposlenika),</a:t>
            </a:r>
          </a:p>
          <a:p>
            <a:pPr marL="0" lvl="1" indent="0" algn="just" defTabSz="302332">
              <a:spcBef>
                <a:spcPts val="0"/>
              </a:spcBef>
              <a:buNone/>
            </a:pPr>
            <a:r>
              <a:rPr lang="hr-HR" sz="1400" dirty="0">
                <a:latin typeface="Calibri" pitchFamily="34" charset="0"/>
                <a:cs typeface="Calibri" pitchFamily="34" charset="0"/>
              </a:rPr>
              <a:t>koji komunicira s </a:t>
            </a:r>
            <a:r>
              <a:rPr lang="hr-HR" sz="1400" b="1" dirty="0">
                <a:solidFill>
                  <a:srgbClr val="0000CC"/>
                </a:solidFill>
                <a:latin typeface="Calibri" pitchFamily="34" charset="0"/>
                <a:cs typeface="Calibri" pitchFamily="34" charset="0"/>
              </a:rPr>
              <a:t>1300 </a:t>
            </a:r>
            <a:r>
              <a:rPr lang="hr-HR" sz="1400" dirty="0">
                <a:latin typeface="Calibri" pitchFamily="34" charset="0"/>
                <a:cs typeface="Calibri" pitchFamily="34" charset="0"/>
              </a:rPr>
              <a:t> proračunskih jedinica (Ministarstva, odjeli i agencije – resorna ministarstva,</a:t>
            </a:r>
          </a:p>
          <a:p>
            <a:pPr marL="0" lvl="1" indent="0" algn="just" defTabSz="302332">
              <a:spcBef>
                <a:spcPts val="0"/>
              </a:spcBef>
              <a:buNone/>
            </a:pPr>
            <a:r>
              <a:rPr lang="hr-HR" sz="1400" dirty="0">
                <a:latin typeface="Calibri" pitchFamily="34" charset="0"/>
                <a:cs typeface="Calibri" pitchFamily="34" charset="0"/>
              </a:rPr>
              <a:t>odjeli i agencije / jedinice lokalne razine vlasti).</a:t>
            </a:r>
          </a:p>
        </p:txBody>
      </p:sp>
      <p:sp>
        <p:nvSpPr>
          <p:cNvPr id="5124" name="Rectangle 2053">
            <a:extLst>
              <a:ext uri="{FF2B5EF4-FFF2-40B4-BE49-F238E27FC236}">
                <a16:creationId xmlns:a16="http://schemas.microsoft.com/office/drawing/2014/main" id="{C8FEFA4C-5DDB-4FBB-99BA-56DF57C38319}"/>
              </a:ext>
            </a:extLst>
          </p:cNvPr>
          <p:cNvSpPr>
            <a:spLocks noChangeArrowheads="1"/>
          </p:cNvSpPr>
          <p:nvPr/>
        </p:nvSpPr>
        <p:spPr bwMode="auto">
          <a:xfrm>
            <a:off x="3354890" y="5105401"/>
            <a:ext cx="435229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7" tIns="50388" rIns="100777" bIns="50388"/>
          <a:lstStyle>
            <a:lvl1pPr>
              <a:spcBef>
                <a:spcPct val="20000"/>
              </a:spcBef>
              <a:buClr>
                <a:srgbClr val="CC0000"/>
              </a:buClr>
              <a:buSzPct val="85000"/>
              <a:buFont typeface="Wingdings" panose="05000000000000000000" pitchFamily="2" charset="2"/>
              <a:buChar char="q"/>
              <a:defRPr sz="3200">
                <a:solidFill>
                  <a:srgbClr val="000000"/>
                </a:solidFill>
                <a:latin typeface="Arial" panose="020B0604020202020204" pitchFamily="34" charset="0"/>
              </a:defRPr>
            </a:lvl1pPr>
            <a:lvl2pPr marL="742950" indent="-285750">
              <a:spcBef>
                <a:spcPct val="20000"/>
              </a:spcBef>
              <a:buClr>
                <a:srgbClr val="CC0000"/>
              </a:buClr>
              <a:buChar char="–"/>
              <a:defRPr sz="2800">
                <a:solidFill>
                  <a:srgbClr val="000000"/>
                </a:solidFill>
                <a:latin typeface="Arial" panose="020B0604020202020204" pitchFamily="34" charset="0"/>
              </a:defRPr>
            </a:lvl2pPr>
            <a:lvl3pPr marL="1143000" indent="-228600">
              <a:spcBef>
                <a:spcPct val="20000"/>
              </a:spcBef>
              <a:buClr>
                <a:srgbClr val="CC0000"/>
              </a:buClr>
              <a:buChar char="•"/>
              <a:defRPr sz="2400">
                <a:solidFill>
                  <a:srgbClr val="000000"/>
                </a:solidFill>
                <a:latin typeface="Arial" panose="020B0604020202020204" pitchFamily="34" charset="0"/>
              </a:defRPr>
            </a:lvl3pPr>
            <a:lvl4pPr marL="1600200" indent="-228600">
              <a:spcBef>
                <a:spcPct val="20000"/>
              </a:spcBef>
              <a:buClr>
                <a:srgbClr val="CC0000"/>
              </a:buClr>
              <a:buChar char="–"/>
              <a:defRPr sz="2000">
                <a:solidFill>
                  <a:srgbClr val="000000"/>
                </a:solidFill>
                <a:latin typeface="Arial" panose="020B0604020202020204" pitchFamily="34" charset="0"/>
              </a:defRPr>
            </a:lvl4pPr>
            <a:lvl5pPr marL="2057400" indent="-228600">
              <a:spcBef>
                <a:spcPct val="20000"/>
              </a:spcBef>
              <a:buClr>
                <a:srgbClr val="CC0000"/>
              </a:buClr>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9pPr>
          </a:lstStyle>
          <a:p>
            <a:pPr algn="ctr" eaLnBrk="1" hangingPunct="1">
              <a:buFont typeface="Wingdings" panose="05000000000000000000" pitchFamily="2" charset="2"/>
              <a:buNone/>
            </a:pPr>
            <a:endParaRPr lang="en-US" altLang="en-US" sz="1700" dirty="0">
              <a:solidFill>
                <a:schemeClr val="tx2"/>
              </a:solidFill>
            </a:endParaRPr>
          </a:p>
        </p:txBody>
      </p:sp>
      <p:sp>
        <p:nvSpPr>
          <p:cNvPr id="5127" name="Rectangle 2052">
            <a:extLst>
              <a:ext uri="{FF2B5EF4-FFF2-40B4-BE49-F238E27FC236}">
                <a16:creationId xmlns:a16="http://schemas.microsoft.com/office/drawing/2014/main" id="{E6BA954B-DD59-4A7C-B233-125F50492D6C}"/>
              </a:ext>
            </a:extLst>
          </p:cNvPr>
          <p:cNvSpPr>
            <a:spLocks noChangeArrowheads="1"/>
          </p:cNvSpPr>
          <p:nvPr/>
        </p:nvSpPr>
        <p:spPr bwMode="auto">
          <a:xfrm>
            <a:off x="272019" y="990600"/>
            <a:ext cx="897659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7" tIns="50388" rIns="100777" bIns="50388" anchor="ctr"/>
          <a:lstStyle>
            <a:lvl1pPr>
              <a:spcBef>
                <a:spcPct val="20000"/>
              </a:spcBef>
              <a:buClr>
                <a:srgbClr val="CC0000"/>
              </a:buClr>
              <a:buSzPct val="85000"/>
              <a:buFont typeface="Wingdings" panose="05000000000000000000" pitchFamily="2" charset="2"/>
              <a:buChar char="q"/>
              <a:defRPr sz="3200">
                <a:solidFill>
                  <a:srgbClr val="000000"/>
                </a:solidFill>
                <a:latin typeface="Arial" panose="020B0604020202020204" pitchFamily="34" charset="0"/>
              </a:defRPr>
            </a:lvl1pPr>
            <a:lvl2pPr marL="742950" indent="-285750">
              <a:spcBef>
                <a:spcPct val="20000"/>
              </a:spcBef>
              <a:buClr>
                <a:srgbClr val="CC0000"/>
              </a:buClr>
              <a:buChar char="–"/>
              <a:defRPr sz="2800">
                <a:solidFill>
                  <a:srgbClr val="000000"/>
                </a:solidFill>
                <a:latin typeface="Arial" panose="020B0604020202020204" pitchFamily="34" charset="0"/>
              </a:defRPr>
            </a:lvl2pPr>
            <a:lvl3pPr marL="1143000" indent="-228600">
              <a:spcBef>
                <a:spcPct val="20000"/>
              </a:spcBef>
              <a:buClr>
                <a:srgbClr val="CC0000"/>
              </a:buClr>
              <a:buChar char="•"/>
              <a:defRPr sz="2400">
                <a:solidFill>
                  <a:srgbClr val="000000"/>
                </a:solidFill>
                <a:latin typeface="Arial" panose="020B0604020202020204" pitchFamily="34" charset="0"/>
              </a:defRPr>
            </a:lvl3pPr>
            <a:lvl4pPr marL="1600200" indent="-228600">
              <a:spcBef>
                <a:spcPct val="20000"/>
              </a:spcBef>
              <a:buClr>
                <a:srgbClr val="CC0000"/>
              </a:buClr>
              <a:buChar char="–"/>
              <a:defRPr sz="2000">
                <a:solidFill>
                  <a:srgbClr val="000000"/>
                </a:solidFill>
                <a:latin typeface="Arial" panose="020B0604020202020204" pitchFamily="34" charset="0"/>
              </a:defRPr>
            </a:lvl4pPr>
            <a:lvl5pPr marL="2057400" indent="-228600">
              <a:spcBef>
                <a:spcPct val="20000"/>
              </a:spcBef>
              <a:buClr>
                <a:srgbClr val="CC0000"/>
              </a:buClr>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9pPr>
          </a:lstStyle>
          <a:p>
            <a:pPr eaLnBrk="1" hangingPunct="1">
              <a:spcBef>
                <a:spcPct val="0"/>
              </a:spcBef>
              <a:buClrTx/>
              <a:buSzTx/>
              <a:buFontTx/>
              <a:buNone/>
            </a:pPr>
            <a:endParaRPr lang="en-US" altLang="en-US" sz="4400" b="1" dirty="0">
              <a:solidFill>
                <a:schemeClr val="accent1"/>
              </a:solidFill>
            </a:endParaRPr>
          </a:p>
        </p:txBody>
      </p:sp>
      <p:sp>
        <p:nvSpPr>
          <p:cNvPr id="8" name="Rectangle 7"/>
          <p:cNvSpPr/>
          <p:nvPr/>
        </p:nvSpPr>
        <p:spPr>
          <a:xfrm>
            <a:off x="3611562" y="762000"/>
            <a:ext cx="6347090" cy="578814"/>
          </a:xfrm>
          <a:prstGeom prst="rect">
            <a:avLst/>
          </a:prstGeom>
        </p:spPr>
        <p:txBody>
          <a:bodyPr wrap="square" lIns="100777" tIns="50388" rIns="100777" bIns="5038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r-HR" sz="3100" b="1">
                <a:ln w="11430"/>
                <a:solidFill>
                  <a:schemeClr val="accent6">
                    <a:lumMod val="75000"/>
                  </a:schemeClr>
                </a:solidFill>
                <a:effectLst>
                  <a:outerShdw blurRad="50800" dist="39000" dir="5460000" algn="tl">
                    <a:srgbClr val="000000">
                      <a:alpha val="38000"/>
                    </a:srgbClr>
                  </a:outerShdw>
                </a:effectLst>
              </a:rPr>
              <a:t>Albanski sustav riznice</a:t>
            </a:r>
          </a:p>
        </p:txBody>
      </p:sp>
      <p:sp>
        <p:nvSpPr>
          <p:cNvPr id="10" name="Left-Up Arrow 9"/>
          <p:cNvSpPr/>
          <p:nvPr/>
        </p:nvSpPr>
        <p:spPr bwMode="auto">
          <a:xfrm>
            <a:off x="3989599" y="6640722"/>
            <a:ext cx="3126678" cy="141078"/>
          </a:xfrm>
          <a:prstGeom prst="lef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777" tIns="50388" rIns="100777" bIns="50388" numCol="1" rtlCol="0" anchor="t" anchorCtr="0" compatLnSpc="1">
            <a:prstTxWarp prst="textNoShape">
              <a:avLst/>
            </a:prstTxWarp>
          </a:bodyPr>
          <a:lstStyle/>
          <a:p>
            <a:pPr defTabSz="1007774"/>
            <a:endParaRPr lang="sq-AL" dirty="0"/>
          </a:p>
        </p:txBody>
      </p:sp>
      <p:sp>
        <p:nvSpPr>
          <p:cNvPr id="2" name="TextBox 1"/>
          <p:cNvSpPr txBox="1"/>
          <p:nvPr/>
        </p:nvSpPr>
        <p:spPr>
          <a:xfrm>
            <a:off x="8932496" y="2965805"/>
            <a:ext cx="1855419" cy="926389"/>
          </a:xfrm>
          <a:prstGeom prst="rect">
            <a:avLst/>
          </a:prstGeom>
          <a:blipFill>
            <a:blip r:embed="rId3"/>
            <a:tile tx="0" ty="0" sx="100000" sy="100000" flip="none" algn="tl"/>
          </a:blipFill>
          <a:ln>
            <a:noFill/>
          </a:ln>
          <a:effectLst>
            <a:glow rad="228600">
              <a:schemeClr val="accent5">
                <a:satMod val="175000"/>
                <a:alpha val="40000"/>
              </a:schemeClr>
            </a:glow>
            <a:innerShdw blurRad="63500" dist="50800" dir="18900000">
              <a:prstClr val="black">
                <a:alpha val="50000"/>
              </a:prstClr>
            </a:innerShdw>
          </a:effectLst>
          <a:scene3d>
            <a:camera prst="orthographicFront"/>
            <a:lightRig rig="balanced" dir="t"/>
          </a:scene3d>
          <a:sp3d prstMaterial="matte">
            <a:bevelT/>
            <a:bevelB prst="angle"/>
          </a:sp3d>
        </p:spPr>
        <p:txBody>
          <a:bodyPr wrap="square" lIns="63990" tIns="31995" rIns="63990" bIns="31995" rtlCol="0">
            <a:spAutoFit/>
          </a:bodyPr>
          <a:lstStyle/>
          <a:p>
            <a:r>
              <a:rPr lang="hr-HR" sz="1400" b="1" dirty="0">
                <a:solidFill>
                  <a:srgbClr val="C00000"/>
                </a:solidFill>
              </a:rPr>
              <a:t>Zasebne Glavne uprave za dug, proračun, porez i carinu</a:t>
            </a:r>
          </a:p>
        </p:txBody>
      </p:sp>
      <p:pic>
        <p:nvPicPr>
          <p:cNvPr id="440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162" y="762000"/>
            <a:ext cx="2209800" cy="324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0"/>
            <a:ext cx="4452373" cy="461665"/>
          </a:xfrm>
          <a:prstGeom prst="rect">
            <a:avLst/>
          </a:prstGeom>
        </p:spPr>
        <p:txBody>
          <a:bodyPr wrap="none">
            <a:spAutoFit/>
          </a:bodyPr>
          <a:lstStyle/>
          <a:p>
            <a:r>
              <a:rPr lang="hr-HR" sz="2400" b="1">
                <a:ln w="11430"/>
                <a:solidFill>
                  <a:schemeClr val="accent6">
                    <a:lumMod val="75000"/>
                  </a:schemeClr>
                </a:solidFill>
                <a:effectLst>
                  <a:outerShdw blurRad="50800" dist="39000" dir="5460000" algn="tl">
                    <a:srgbClr val="000000">
                      <a:alpha val="38000"/>
                    </a:srgbClr>
                  </a:outerShdw>
                </a:effectLst>
                <a:latin typeface="+mj-lt"/>
                <a:ea typeface="+mj-ea"/>
                <a:cs typeface="+mj-cs"/>
              </a:rPr>
              <a:t>Nadležnost/decentralizacija – GDT/TDO</a:t>
            </a:r>
          </a:p>
        </p:txBody>
      </p:sp>
      <p:pic>
        <p:nvPicPr>
          <p:cNvPr id="4" name="Picture 3">
            <a:extLst>
              <a:ext uri="{FF2B5EF4-FFF2-40B4-BE49-F238E27FC236}">
                <a16:creationId xmlns:a16="http://schemas.microsoft.com/office/drawing/2014/main" id="{866EACC2-C138-88E4-761D-46930154452B}"/>
              </a:ext>
            </a:extLst>
          </p:cNvPr>
          <p:cNvPicPr>
            <a:picLocks noChangeAspect="1"/>
          </p:cNvPicPr>
          <p:nvPr/>
        </p:nvPicPr>
        <p:blipFill>
          <a:blip r:embed="rId5"/>
          <a:stretch>
            <a:fillRect/>
          </a:stretch>
        </p:blipFill>
        <p:spPr>
          <a:xfrm>
            <a:off x="434563" y="4310182"/>
            <a:ext cx="3271211" cy="2330540"/>
          </a:xfrm>
          <a:prstGeom prst="rect">
            <a:avLst/>
          </a:prstGeom>
        </p:spPr>
      </p:pic>
      <p:pic>
        <p:nvPicPr>
          <p:cNvPr id="7" name="Picture 6">
            <a:extLst>
              <a:ext uri="{FF2B5EF4-FFF2-40B4-BE49-F238E27FC236}">
                <a16:creationId xmlns:a16="http://schemas.microsoft.com/office/drawing/2014/main" id="{C0746FD4-33A7-A306-B10D-B7601D20E062}"/>
              </a:ext>
            </a:extLst>
          </p:cNvPr>
          <p:cNvPicPr>
            <a:picLocks noChangeAspect="1"/>
          </p:cNvPicPr>
          <p:nvPr/>
        </p:nvPicPr>
        <p:blipFill>
          <a:blip r:embed="rId6"/>
          <a:stretch>
            <a:fillRect/>
          </a:stretch>
        </p:blipFill>
        <p:spPr>
          <a:xfrm>
            <a:off x="4047048" y="3941495"/>
            <a:ext cx="5926355" cy="2723145"/>
          </a:xfrm>
          <a:prstGeom prst="rect">
            <a:avLst/>
          </a:prstGeom>
        </p:spPr>
      </p:pic>
    </p:spTree>
    <p:extLst>
      <p:ext uri="{BB962C8B-B14F-4D97-AF65-F5344CB8AC3E}">
        <p14:creationId xmlns:p14="http://schemas.microsoft.com/office/powerpoint/2010/main" val="30049793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srcRect/>
          <a:stretch>
            <a:fillRect/>
          </a:stretch>
        </p:blipFill>
        <p:spPr bwMode="auto">
          <a:xfrm>
            <a:off x="0" y="990600"/>
            <a:ext cx="4943475" cy="56673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6835FC9-921C-411D-B585-4BD76ED213CF}" type="slidenum">
              <a:rPr lang="en-US" smtClean="0"/>
              <a:pPr/>
              <a:t>5</a:t>
            </a:fld>
            <a:endParaRPr lang="en-US"/>
          </a:p>
        </p:txBody>
      </p:sp>
      <p:sp>
        <p:nvSpPr>
          <p:cNvPr id="19" name="Rectangle 18"/>
          <p:cNvSpPr/>
          <p:nvPr/>
        </p:nvSpPr>
        <p:spPr>
          <a:xfrm>
            <a:off x="1536635" y="2377863"/>
            <a:ext cx="1333500" cy="307777"/>
          </a:xfrm>
          <a:prstGeom prst="rect">
            <a:avLst/>
          </a:prstGeom>
        </p:spPr>
        <p:txBody>
          <a:bodyPr wrap="square">
            <a:spAutoFit/>
          </a:bodyPr>
          <a:lstStyle/>
          <a:p>
            <a:r>
              <a:rPr lang="hr-HR" sz="1400" b="1" dirty="0">
                <a:solidFill>
                  <a:srgbClr val="C00000"/>
                </a:solidFill>
                <a:latin typeface="+mj-lt"/>
              </a:rPr>
              <a:t>Kontrolor kao:</a:t>
            </a:r>
          </a:p>
        </p:txBody>
      </p:sp>
      <p:sp>
        <p:nvSpPr>
          <p:cNvPr id="21" name="Rectangle 20"/>
          <p:cNvSpPr/>
          <p:nvPr/>
        </p:nvSpPr>
        <p:spPr>
          <a:xfrm>
            <a:off x="1249362" y="2667000"/>
            <a:ext cx="1469890" cy="307777"/>
          </a:xfrm>
          <a:prstGeom prst="rect">
            <a:avLst/>
          </a:prstGeom>
        </p:spPr>
        <p:txBody>
          <a:bodyPr wrap="none">
            <a:spAutoFit/>
          </a:bodyPr>
          <a:lstStyle/>
          <a:p>
            <a:r>
              <a:rPr lang="hr-HR" sz="1400" b="1">
                <a:solidFill>
                  <a:schemeClr val="accent6">
                    <a:lumMod val="50000"/>
                  </a:schemeClr>
                </a:solidFill>
                <a:latin typeface="+mj-lt"/>
              </a:rPr>
              <a:t>Izvršitelj proračuna</a:t>
            </a:r>
          </a:p>
        </p:txBody>
      </p:sp>
      <p:sp>
        <p:nvSpPr>
          <p:cNvPr id="22" name="Rectangle 21"/>
          <p:cNvSpPr/>
          <p:nvPr/>
        </p:nvSpPr>
        <p:spPr>
          <a:xfrm>
            <a:off x="1096962" y="2971800"/>
            <a:ext cx="1622560" cy="738664"/>
          </a:xfrm>
          <a:prstGeom prst="rect">
            <a:avLst/>
          </a:prstGeom>
        </p:spPr>
        <p:txBody>
          <a:bodyPr wrap="none">
            <a:spAutoFit/>
          </a:bodyPr>
          <a:lstStyle/>
          <a:p>
            <a:pPr marL="342900" indent="-342900"/>
            <a:r>
              <a:rPr lang="hr-HR" sz="1400" b="1" dirty="0">
                <a:solidFill>
                  <a:srgbClr val="C00000"/>
                </a:solidFill>
                <a:latin typeface="+mj-lt"/>
              </a:rPr>
              <a:t>1.</a:t>
            </a:r>
            <a:r>
              <a:rPr lang="hr-HR" sz="1400" i="1" dirty="0">
                <a:solidFill>
                  <a:schemeClr val="accent6">
                    <a:lumMod val="50000"/>
                  </a:schemeClr>
                </a:solidFill>
                <a:latin typeface="+mj-lt"/>
              </a:rPr>
              <a:t>Ex ante</a:t>
            </a:r>
            <a:r>
              <a:rPr lang="hr-HR" sz="1400" dirty="0">
                <a:solidFill>
                  <a:schemeClr val="accent6">
                    <a:lumMod val="50000"/>
                  </a:schemeClr>
                </a:solidFill>
                <a:latin typeface="+mj-lt"/>
              </a:rPr>
              <a:t> kontrolor</a:t>
            </a:r>
          </a:p>
          <a:p>
            <a:pPr marL="342900" indent="-342900"/>
            <a:r>
              <a:rPr lang="hr-HR" sz="1400" b="1" dirty="0">
                <a:solidFill>
                  <a:srgbClr val="C00000"/>
                </a:solidFill>
                <a:latin typeface="+mj-lt"/>
              </a:rPr>
              <a:t>2.</a:t>
            </a:r>
            <a:r>
              <a:rPr lang="hr-HR" sz="1400" dirty="0">
                <a:solidFill>
                  <a:schemeClr val="accent6">
                    <a:lumMod val="50000"/>
                  </a:schemeClr>
                </a:solidFill>
                <a:latin typeface="+mj-lt"/>
              </a:rPr>
              <a:t>Zapisničar</a:t>
            </a:r>
          </a:p>
          <a:p>
            <a:pPr marL="342900" indent="-342900"/>
            <a:r>
              <a:rPr lang="hr-HR" sz="1400" b="1" dirty="0">
                <a:solidFill>
                  <a:srgbClr val="C00000"/>
                </a:solidFill>
                <a:latin typeface="+mj-lt"/>
              </a:rPr>
              <a:t>3.</a:t>
            </a:r>
            <a:r>
              <a:rPr lang="hr-HR" sz="1400" dirty="0">
                <a:solidFill>
                  <a:schemeClr val="accent6">
                    <a:lumMod val="50000"/>
                  </a:schemeClr>
                </a:solidFill>
                <a:latin typeface="+mj-lt"/>
              </a:rPr>
              <a:t>Opunomoćitelj</a:t>
            </a:r>
          </a:p>
        </p:txBody>
      </p:sp>
      <p:sp>
        <p:nvSpPr>
          <p:cNvPr id="24" name="Rectangle 23"/>
          <p:cNvSpPr/>
          <p:nvPr/>
        </p:nvSpPr>
        <p:spPr>
          <a:xfrm>
            <a:off x="5059362" y="990600"/>
            <a:ext cx="5638801" cy="1446550"/>
          </a:xfrm>
          <a:prstGeom prst="rect">
            <a:avLst/>
          </a:prstGeom>
        </p:spPr>
        <p:txBody>
          <a:bodyPr wrap="square">
            <a:spAutoFit/>
          </a:bodyPr>
          <a:lstStyle/>
          <a:p>
            <a:pPr marL="342900" indent="-342900"/>
            <a:r>
              <a:rPr lang="hr-HR" b="1" dirty="0">
                <a:solidFill>
                  <a:srgbClr val="B88C00"/>
                </a:solidFill>
                <a:latin typeface="+mj-lt"/>
              </a:rPr>
              <a:t>Kontrola odredišta</a:t>
            </a:r>
          </a:p>
          <a:p>
            <a:pPr algn="just"/>
            <a:r>
              <a:rPr lang="hr-HR" sz="1400" dirty="0">
                <a:latin typeface="+mj-lt"/>
              </a:rPr>
              <a:t>Provjerava jesu li troškovi nastali u skladu s dokumentima priloženim uz nalog za potrošnju troškovi iste prirode kao sredstva odobrena u tu svrhu i jesu li pokriveni nepotrošenim sredstvima jedinice opće države za svaku kategoriju troškova </a:t>
            </a:r>
            <a:r>
              <a:rPr lang="hr-HR" sz="1400" b="1" dirty="0">
                <a:solidFill>
                  <a:srgbClr val="B88C00"/>
                </a:solidFill>
                <a:latin typeface="+mj-lt"/>
              </a:rPr>
              <a:t>(AGFIS automatski odbija,</a:t>
            </a:r>
            <a:r>
              <a:rPr lang="hr-HR" sz="1400" dirty="0">
                <a:latin typeface="+mj-lt"/>
              </a:rPr>
              <a:t> riznica prati poštivanje roka dospijeća plaćanja</a:t>
            </a:r>
            <a:r>
              <a:rPr lang="hr-HR" sz="1400" b="1" dirty="0">
                <a:solidFill>
                  <a:srgbClr val="B88C00"/>
                </a:solidFill>
                <a:latin typeface="+mj-lt"/>
              </a:rPr>
              <a:t>)</a:t>
            </a:r>
            <a:r>
              <a:rPr lang="hr-HR" sz="1400" dirty="0">
                <a:latin typeface="+mj-lt"/>
              </a:rPr>
              <a:t>.</a:t>
            </a:r>
          </a:p>
        </p:txBody>
      </p:sp>
      <p:pic>
        <p:nvPicPr>
          <p:cNvPr id="25" name="Picture 4"/>
          <p:cNvPicPr>
            <a:picLocks noChangeAspect="1" noChangeArrowheads="1"/>
          </p:cNvPicPr>
          <p:nvPr/>
        </p:nvPicPr>
        <p:blipFill>
          <a:blip r:embed="rId4"/>
          <a:srcRect/>
          <a:stretch>
            <a:fillRect/>
          </a:stretch>
        </p:blipFill>
        <p:spPr bwMode="auto">
          <a:xfrm>
            <a:off x="944562" y="2667000"/>
            <a:ext cx="228600" cy="209550"/>
          </a:xfrm>
          <a:prstGeom prst="rect">
            <a:avLst/>
          </a:prstGeom>
          <a:noFill/>
          <a:ln w="9525">
            <a:noFill/>
            <a:miter lim="800000"/>
            <a:headEnd/>
            <a:tailEnd/>
          </a:ln>
          <a:effectLst/>
        </p:spPr>
      </p:pic>
      <p:sp>
        <p:nvSpPr>
          <p:cNvPr id="26" name="Title 1"/>
          <p:cNvSpPr>
            <a:spLocks noGrp="1"/>
          </p:cNvSpPr>
          <p:nvPr>
            <p:ph type="title"/>
          </p:nvPr>
        </p:nvSpPr>
        <p:spPr>
          <a:xfrm>
            <a:off x="2773362" y="533400"/>
            <a:ext cx="3962400" cy="438912"/>
          </a:xfrm>
        </p:spPr>
        <p:txBody>
          <a:bodyPr>
            <a:noAutofit/>
          </a:bodyPr>
          <a:lstStyle/>
          <a:p>
            <a:r>
              <a:rPr lang="hr-HR" sz="2800" b="1">
                <a:ln w="11430"/>
                <a:solidFill>
                  <a:schemeClr val="accent6">
                    <a:lumMod val="50000"/>
                  </a:schemeClr>
                </a:solidFill>
                <a:effectLst>
                  <a:outerShdw blurRad="50800" dist="39000" dir="5460000" algn="tl">
                    <a:srgbClr val="000000">
                      <a:alpha val="38000"/>
                    </a:srgbClr>
                  </a:outerShdw>
                </a:effectLst>
              </a:rPr>
              <a:t>Kontrolu TDO-ova/MDA-ova</a:t>
            </a:r>
          </a:p>
        </p:txBody>
      </p:sp>
      <p:sp>
        <p:nvSpPr>
          <p:cNvPr id="27" name="Rectangle 26"/>
          <p:cNvSpPr/>
          <p:nvPr/>
        </p:nvSpPr>
        <p:spPr>
          <a:xfrm>
            <a:off x="1020762" y="3657600"/>
            <a:ext cx="1752600" cy="430887"/>
          </a:xfrm>
          <a:prstGeom prst="rect">
            <a:avLst/>
          </a:prstGeom>
        </p:spPr>
        <p:txBody>
          <a:bodyPr wrap="square">
            <a:spAutoFit/>
          </a:bodyPr>
          <a:lstStyle/>
          <a:p>
            <a:r>
              <a:rPr lang="hr-HR" sz="1100" b="1" dirty="0">
                <a:solidFill>
                  <a:schemeClr val="accent6">
                    <a:lumMod val="50000"/>
                  </a:schemeClr>
                </a:solidFill>
                <a:latin typeface="+mj-lt"/>
              </a:rPr>
              <a:t>Jedinstveni upravitelj gotovinskim sredstvima:</a:t>
            </a:r>
          </a:p>
        </p:txBody>
      </p:sp>
      <p:pic>
        <p:nvPicPr>
          <p:cNvPr id="28" name="Picture 4"/>
          <p:cNvPicPr>
            <a:picLocks noChangeAspect="1" noChangeArrowheads="1"/>
          </p:cNvPicPr>
          <p:nvPr/>
        </p:nvPicPr>
        <p:blipFill>
          <a:blip r:embed="rId4"/>
          <a:srcRect/>
          <a:stretch>
            <a:fillRect/>
          </a:stretch>
        </p:blipFill>
        <p:spPr bwMode="auto">
          <a:xfrm>
            <a:off x="868362" y="3657600"/>
            <a:ext cx="228600" cy="209550"/>
          </a:xfrm>
          <a:prstGeom prst="rect">
            <a:avLst/>
          </a:prstGeom>
          <a:noFill/>
          <a:ln w="9525">
            <a:noFill/>
            <a:miter lim="800000"/>
            <a:headEnd/>
            <a:tailEnd/>
          </a:ln>
          <a:effectLst/>
        </p:spPr>
      </p:pic>
      <p:sp>
        <p:nvSpPr>
          <p:cNvPr id="29" name="Rectangle 28"/>
          <p:cNvSpPr/>
          <p:nvPr/>
        </p:nvSpPr>
        <p:spPr>
          <a:xfrm>
            <a:off x="715963" y="3962400"/>
            <a:ext cx="2057399" cy="938719"/>
          </a:xfrm>
          <a:prstGeom prst="rect">
            <a:avLst/>
          </a:prstGeom>
        </p:spPr>
        <p:txBody>
          <a:bodyPr wrap="square">
            <a:spAutoFit/>
          </a:bodyPr>
          <a:lstStyle/>
          <a:p>
            <a:pPr marL="342900" indent="-342900"/>
            <a:r>
              <a:rPr lang="hr-HR" sz="1100" b="1" dirty="0">
                <a:solidFill>
                  <a:srgbClr val="C00000"/>
                </a:solidFill>
                <a:latin typeface="+mj-lt"/>
              </a:rPr>
              <a:t>1. Osoba koja izrađuje projekcije gotovinskih tokova</a:t>
            </a:r>
          </a:p>
          <a:p>
            <a:pPr marL="342900" indent="-342900"/>
            <a:r>
              <a:rPr lang="hr-HR" sz="1100" b="1" dirty="0">
                <a:solidFill>
                  <a:srgbClr val="C00000"/>
                </a:solidFill>
                <a:latin typeface="+mj-lt"/>
              </a:rPr>
              <a:t>2.</a:t>
            </a:r>
            <a:r>
              <a:rPr lang="hr-HR" sz="1100" dirty="0">
                <a:solidFill>
                  <a:schemeClr val="accent6">
                    <a:lumMod val="50000"/>
                  </a:schemeClr>
                </a:solidFill>
                <a:latin typeface="+mj-lt"/>
              </a:rPr>
              <a:t>Osoba koja odobrava plaćanja</a:t>
            </a:r>
          </a:p>
          <a:p>
            <a:pPr marL="342900" indent="-342900"/>
            <a:r>
              <a:rPr lang="hr-HR" sz="1100" b="1" dirty="0">
                <a:solidFill>
                  <a:srgbClr val="C00000"/>
                </a:solidFill>
                <a:latin typeface="+mj-lt"/>
              </a:rPr>
              <a:t>3.</a:t>
            </a:r>
            <a:r>
              <a:rPr lang="hr-HR" sz="1100" dirty="0">
                <a:solidFill>
                  <a:schemeClr val="accent6">
                    <a:lumMod val="50000"/>
                  </a:schemeClr>
                </a:solidFill>
                <a:latin typeface="+mj-lt"/>
              </a:rPr>
              <a:t>Upravitelj likvidnošću</a:t>
            </a:r>
          </a:p>
        </p:txBody>
      </p:sp>
      <p:sp>
        <p:nvSpPr>
          <p:cNvPr id="30" name="Rectangle 29"/>
          <p:cNvSpPr/>
          <p:nvPr/>
        </p:nvSpPr>
        <p:spPr>
          <a:xfrm>
            <a:off x="5059362" y="2362200"/>
            <a:ext cx="5562600" cy="1231106"/>
          </a:xfrm>
          <a:prstGeom prst="rect">
            <a:avLst/>
          </a:prstGeom>
        </p:spPr>
        <p:txBody>
          <a:bodyPr wrap="square">
            <a:spAutoFit/>
          </a:bodyPr>
          <a:lstStyle/>
          <a:p>
            <a:r>
              <a:rPr lang="hr-HR" b="1">
                <a:solidFill>
                  <a:srgbClr val="07A97F"/>
                </a:solidFill>
                <a:latin typeface="+mj-lt"/>
              </a:rPr>
              <a:t>Formalna kontrola</a:t>
            </a:r>
          </a:p>
          <a:p>
            <a:pPr algn="just"/>
            <a:r>
              <a:rPr lang="hr-HR" sz="1400">
                <a:latin typeface="+mj-lt"/>
              </a:rPr>
              <a:t>Provjerava je li nalog za rashode popunjen u skladu s odobrenim formatom u svim krajnostima i poljima. Ovjerava potpise kod položenih primjeraka i ispravnost pečata tijela javne vlasti </a:t>
            </a:r>
            <a:r>
              <a:rPr lang="hr-HR" sz="1400" b="1">
                <a:solidFill>
                  <a:srgbClr val="07A97F"/>
                </a:solidFill>
                <a:latin typeface="+mj-lt"/>
              </a:rPr>
              <a:t>(</a:t>
            </a:r>
            <a:r>
              <a:rPr lang="hr-HR" sz="1400">
                <a:latin typeface="+mj-lt"/>
              </a:rPr>
              <a:t>izbjeći implementacijom </a:t>
            </a:r>
            <a:r>
              <a:rPr lang="hr-HR" sz="1400" b="1">
                <a:solidFill>
                  <a:srgbClr val="07A97F"/>
                </a:solidFill>
                <a:latin typeface="+mj-lt"/>
              </a:rPr>
              <a:t>e-naloga za potrošnju</a:t>
            </a:r>
            <a:r>
              <a:rPr lang="hr-HR" sz="1400"/>
              <a:t>; </a:t>
            </a:r>
            <a:r>
              <a:rPr lang="hr-HR" sz="1400" b="1">
                <a:solidFill>
                  <a:srgbClr val="07A97F"/>
                </a:solidFill>
                <a:latin typeface="+mj-lt"/>
              </a:rPr>
              <a:t>elektronička arhiva</a:t>
            </a:r>
            <a:r>
              <a:rPr lang="hr-HR" sz="1400"/>
              <a:t> </a:t>
            </a:r>
            <a:r>
              <a:rPr lang="hr-HR" sz="1400" b="1">
                <a:solidFill>
                  <a:srgbClr val="07A97F"/>
                </a:solidFill>
                <a:latin typeface="+mj-lt"/>
              </a:rPr>
              <a:t>)</a:t>
            </a:r>
            <a:r>
              <a:rPr lang="hr-HR" sz="1400">
                <a:latin typeface="+mj-lt"/>
              </a:rPr>
              <a:t>.</a:t>
            </a:r>
          </a:p>
        </p:txBody>
      </p:sp>
      <p:sp>
        <p:nvSpPr>
          <p:cNvPr id="31" name="Rectangle 30"/>
          <p:cNvSpPr/>
          <p:nvPr/>
        </p:nvSpPr>
        <p:spPr>
          <a:xfrm>
            <a:off x="5059362" y="3581400"/>
            <a:ext cx="5562600" cy="1723549"/>
          </a:xfrm>
          <a:prstGeom prst="rect">
            <a:avLst/>
          </a:prstGeom>
        </p:spPr>
        <p:txBody>
          <a:bodyPr wrap="square">
            <a:spAutoFit/>
          </a:bodyPr>
          <a:lstStyle/>
          <a:p>
            <a:pPr marL="342900" indent="-342900"/>
            <a:r>
              <a:rPr lang="hr-HR" b="1" dirty="0">
                <a:solidFill>
                  <a:srgbClr val="00AAE6"/>
                </a:solidFill>
                <a:latin typeface="+mj-lt"/>
              </a:rPr>
              <a:t>Kontrola dokumentacije</a:t>
            </a:r>
          </a:p>
          <a:p>
            <a:pPr algn="just"/>
            <a:r>
              <a:rPr lang="hr-HR" sz="1400" dirty="0">
                <a:latin typeface="+mj-lt"/>
              </a:rPr>
              <a:t>Provjerava je li za troškove navedene u nalogu za potrošnju priloženo dovoljno originalnih dokumenata kako bi se dokazala potrošnja u skladu sa zakonom, povezanost s obvezom potrošačke jedinice prethodno registrirane u sustavu za zamrznuta sredstva i reference naloga </a:t>
            </a:r>
            <a:r>
              <a:rPr lang="hr-HR" sz="1400" b="1" dirty="0">
                <a:solidFill>
                  <a:srgbClr val="00AAE6"/>
                </a:solidFill>
                <a:latin typeface="+mj-lt"/>
              </a:rPr>
              <a:t>(</a:t>
            </a:r>
            <a:r>
              <a:rPr lang="hr-HR" sz="1400" dirty="0"/>
              <a:t>izbjeći implementacijom </a:t>
            </a:r>
            <a:r>
              <a:rPr lang="hr-HR" sz="1400" b="1" dirty="0">
                <a:solidFill>
                  <a:srgbClr val="00AAE6"/>
                </a:solidFill>
                <a:latin typeface="+mj-lt"/>
              </a:rPr>
              <a:t>e-ugovora, e-naloga za potrošnju koji generira AGFIS)</a:t>
            </a:r>
            <a:r>
              <a:rPr lang="hr-HR" sz="1400" dirty="0"/>
              <a:t>.</a:t>
            </a:r>
          </a:p>
        </p:txBody>
      </p:sp>
      <p:sp>
        <p:nvSpPr>
          <p:cNvPr id="32" name="Rectangle 31"/>
          <p:cNvSpPr/>
          <p:nvPr/>
        </p:nvSpPr>
        <p:spPr>
          <a:xfrm>
            <a:off x="5059362" y="5181600"/>
            <a:ext cx="5638799" cy="1661993"/>
          </a:xfrm>
          <a:prstGeom prst="rect">
            <a:avLst/>
          </a:prstGeom>
        </p:spPr>
        <p:txBody>
          <a:bodyPr wrap="square">
            <a:spAutoFit/>
          </a:bodyPr>
          <a:lstStyle/>
          <a:p>
            <a:r>
              <a:rPr lang="hr-HR" sz="1600" b="1" dirty="0">
                <a:solidFill>
                  <a:schemeClr val="accent6">
                    <a:lumMod val="75000"/>
                  </a:schemeClr>
                </a:solidFill>
                <a:latin typeface="+mj-lt"/>
              </a:rPr>
              <a:t>Kontrola prekomjerne potrošnje</a:t>
            </a:r>
            <a:r>
              <a:rPr lang="hr-HR" sz="1400" dirty="0">
                <a:solidFill>
                  <a:schemeClr val="accent6">
                    <a:lumMod val="75000"/>
                  </a:schemeClr>
                </a:solidFill>
                <a:latin typeface="+mj-lt"/>
              </a:rPr>
              <a:t> prema mjesečnim planovima gotovinskih sredstava (automatizirano).</a:t>
            </a:r>
          </a:p>
          <a:p>
            <a:pPr algn="just"/>
            <a:r>
              <a:rPr lang="hr-HR" sz="1200" dirty="0">
                <a:latin typeface="+mj-lt"/>
              </a:rPr>
              <a:t>Uloga riznice jest osigurati da su gotovinska sredstva dostupna, a ne racionirana; iznimka u rijetkim slučajevima: Ako je količina naloga za potrošnju veća od dostupne likvidnosti, tada se plaćanje autorizira u skladu s prioritetima naloga utvrđenim od strane ministarstva odgovornog za financije i plaćanja u hitnim slučajevima koje predlaže potrošačka jedinica. (Ne „</a:t>
            </a:r>
            <a:r>
              <a:rPr lang="hr-HR" sz="1200" u="sng" dirty="0">
                <a:latin typeface="+mj-lt"/>
              </a:rPr>
              <a:t>u stvarnom vremenu</a:t>
            </a:r>
            <a:r>
              <a:rPr lang="hr-HR" sz="1200" b="1" dirty="0">
                <a:latin typeface="+mj-lt"/>
              </a:rPr>
              <a:t>”, s jednim danom kašnjenja </a:t>
            </a:r>
            <a:r>
              <a:rPr lang="hr-HR" sz="1200" dirty="0">
                <a:latin typeface="+mj-lt"/>
              </a:rPr>
              <a:t>od dana registracije). Pravovremeno upravljanje gotovinskim sredstvima.</a:t>
            </a:r>
          </a:p>
        </p:txBody>
      </p:sp>
      <p:sp>
        <p:nvSpPr>
          <p:cNvPr id="16" name="Rectangle 15"/>
          <p:cNvSpPr/>
          <p:nvPr/>
        </p:nvSpPr>
        <p:spPr>
          <a:xfrm>
            <a:off x="-122238" y="6096000"/>
            <a:ext cx="4694238" cy="584775"/>
          </a:xfrm>
          <a:prstGeom prst="rect">
            <a:avLst/>
          </a:prstGeom>
        </p:spPr>
        <p:txBody>
          <a:bodyPr wrap="square">
            <a:spAutoFit/>
          </a:bodyPr>
          <a:lstStyle/>
          <a:p>
            <a:pPr algn="ctr"/>
            <a:r>
              <a:rPr lang="hr-HR" sz="1600" b="1">
                <a:solidFill>
                  <a:schemeClr val="accent6">
                    <a:lumMod val="50000"/>
                  </a:schemeClr>
                </a:solidFill>
                <a:latin typeface="+mj-lt"/>
              </a:rPr>
              <a:t>Uputa br. 9 od 20. ožujka/marta 2018.</a:t>
            </a:r>
          </a:p>
          <a:p>
            <a:pPr algn="ctr"/>
            <a:r>
              <a:rPr lang="hr-HR" sz="1600" b="1">
                <a:solidFill>
                  <a:schemeClr val="accent6">
                    <a:lumMod val="50000"/>
                  </a:schemeClr>
                </a:solidFill>
                <a:latin typeface="+mj-lt"/>
              </a:rPr>
              <a:t>„O standardnim postupcima provedbe proračuna”</a:t>
            </a:r>
          </a:p>
        </p:txBody>
      </p:sp>
      <p:sp>
        <p:nvSpPr>
          <p:cNvPr id="18" name="Cloud Callout 17"/>
          <p:cNvSpPr/>
          <p:nvPr/>
        </p:nvSpPr>
        <p:spPr>
          <a:xfrm>
            <a:off x="0" y="507193"/>
            <a:ext cx="2544762" cy="2057400"/>
          </a:xfrm>
          <a:prstGeom prst="cloudCallout">
            <a:avLst/>
          </a:prstGeom>
          <a:solidFill>
            <a:srgbClr val="FFE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0662" y="785786"/>
            <a:ext cx="2667000" cy="261610"/>
          </a:xfrm>
          <a:prstGeom prst="rect">
            <a:avLst/>
          </a:prstGeom>
        </p:spPr>
        <p:txBody>
          <a:bodyPr wrap="square">
            <a:spAutoFit/>
          </a:bodyPr>
          <a:lstStyle/>
          <a:p>
            <a:r>
              <a:rPr lang="hr-HR" sz="1100" dirty="0">
                <a:latin typeface="Calibri" pitchFamily="34" charset="0"/>
                <a:ea typeface="Times New Roman" pitchFamily="18" charset="0"/>
                <a:cs typeface="Calibri" pitchFamily="34" charset="0"/>
              </a:rPr>
              <a:t>Digitalizacija procesa stvara priliku za</a:t>
            </a:r>
          </a:p>
        </p:txBody>
      </p:sp>
      <p:sp>
        <p:nvSpPr>
          <p:cNvPr id="20" name="Rectangle 19"/>
          <p:cNvSpPr/>
          <p:nvPr/>
        </p:nvSpPr>
        <p:spPr>
          <a:xfrm>
            <a:off x="220662" y="1013733"/>
            <a:ext cx="2590800" cy="430887"/>
          </a:xfrm>
          <a:prstGeom prst="rect">
            <a:avLst/>
          </a:prstGeom>
        </p:spPr>
        <p:txBody>
          <a:bodyPr wrap="square">
            <a:spAutoFit/>
          </a:bodyPr>
          <a:lstStyle/>
          <a:p>
            <a:r>
              <a:rPr lang="hr-HR" sz="1100" dirty="0">
                <a:latin typeface="Calibri" pitchFamily="34" charset="0"/>
                <a:ea typeface="Times New Roman" pitchFamily="18" charset="0"/>
                <a:cs typeface="Calibri" pitchFamily="34" charset="0"/>
              </a:rPr>
              <a:t>eliminaciju potrebe za kontrolama u regionalnim riznicama; </a:t>
            </a:r>
          </a:p>
        </p:txBody>
      </p:sp>
      <p:sp>
        <p:nvSpPr>
          <p:cNvPr id="33" name="Rectangle 32"/>
          <p:cNvSpPr/>
          <p:nvPr/>
        </p:nvSpPr>
        <p:spPr>
          <a:xfrm>
            <a:off x="186740" y="1503976"/>
            <a:ext cx="2127505" cy="577081"/>
          </a:xfrm>
          <a:prstGeom prst="rect">
            <a:avLst/>
          </a:prstGeom>
        </p:spPr>
        <p:txBody>
          <a:bodyPr wrap="none">
            <a:spAutoFit/>
          </a:bodyPr>
          <a:lstStyle/>
          <a:p>
            <a:r>
              <a:rPr lang="hr-HR" sz="1050" dirty="0">
                <a:latin typeface="Calibri" pitchFamily="34" charset="0"/>
                <a:ea typeface="Times New Roman" pitchFamily="18" charset="0"/>
                <a:cs typeface="Calibri" pitchFamily="34" charset="0"/>
              </a:rPr>
              <a:t>fokus kao Vladin</a:t>
            </a:r>
          </a:p>
          <a:p>
            <a:r>
              <a:rPr lang="hr-HR" sz="1050" dirty="0">
                <a:latin typeface="Calibri" pitchFamily="34" charset="0"/>
                <a:ea typeface="Times New Roman" pitchFamily="18" charset="0"/>
                <a:cs typeface="Calibri" pitchFamily="34" charset="0"/>
              </a:rPr>
              <a:t>računovođa/upravitelj gotovinskim </a:t>
            </a:r>
          </a:p>
          <a:p>
            <a:r>
              <a:rPr lang="hr-HR" sz="1050" dirty="0">
                <a:latin typeface="Calibri" pitchFamily="34" charset="0"/>
                <a:ea typeface="Times New Roman" pitchFamily="18" charset="0"/>
                <a:cs typeface="Calibri" pitchFamily="34" charset="0"/>
              </a:rPr>
              <a:t>sredstvima</a:t>
            </a:r>
          </a:p>
        </p:txBody>
      </p:sp>
      <p:sp>
        <p:nvSpPr>
          <p:cNvPr id="34" name="Rectangle 33"/>
          <p:cNvSpPr/>
          <p:nvPr/>
        </p:nvSpPr>
        <p:spPr>
          <a:xfrm>
            <a:off x="271312" y="1996120"/>
            <a:ext cx="1803699" cy="230832"/>
          </a:xfrm>
          <a:prstGeom prst="rect">
            <a:avLst/>
          </a:prstGeom>
        </p:spPr>
        <p:txBody>
          <a:bodyPr wrap="none">
            <a:spAutoFit/>
          </a:bodyPr>
          <a:lstStyle/>
          <a:p>
            <a:r>
              <a:rPr lang="hr-HR" sz="900" dirty="0">
                <a:latin typeface="Calibri" pitchFamily="34" charset="0"/>
                <a:ea typeface="Times New Roman" pitchFamily="18" charset="0"/>
                <a:cs typeface="Calibri" pitchFamily="34" charset="0"/>
              </a:rPr>
              <a:t>(Voditelji osposobljavanja IPSAS-a)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 y="0"/>
            <a:ext cx="10880725" cy="6858000"/>
          </a:xfrm>
          <a:prstGeom prst="rect">
            <a:avLst/>
          </a:prstGeom>
          <a:noFill/>
          <a:ln w="9525">
            <a:noFill/>
            <a:miter lim="800000"/>
            <a:headEnd/>
            <a:tailEnd/>
          </a:ln>
          <a:effectLst/>
        </p:spPr>
      </p:pic>
      <p:sp>
        <p:nvSpPr>
          <p:cNvPr id="5" name="Title 1"/>
          <p:cNvSpPr txBox="1">
            <a:spLocks/>
          </p:cNvSpPr>
          <p:nvPr/>
        </p:nvSpPr>
        <p:spPr>
          <a:xfrm>
            <a:off x="2468562" y="152400"/>
            <a:ext cx="5410200" cy="6096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r-HR" sz="2300" b="1" i="0" u="none" strike="noStrike" cap="none" normalizeH="0" baseline="0" noProof="0" dirty="0">
                <a:ln>
                  <a:noFill/>
                </a:ln>
                <a:solidFill>
                  <a:schemeClr val="tx2"/>
                </a:solidFill>
                <a:effectLst/>
                <a:uLnTx/>
                <a:uFillTx/>
                <a:latin typeface="+mj-lt"/>
                <a:ea typeface="+mj-ea"/>
                <a:cs typeface="+mj-cs"/>
              </a:rPr>
              <a:t>CENTRALIZIRANA PLATFORMA – INTEGRIRANI PODACI</a:t>
            </a:r>
          </a:p>
        </p:txBody>
      </p:sp>
      <p:sp>
        <p:nvSpPr>
          <p:cNvPr id="8" name="Rectangle 7"/>
          <p:cNvSpPr/>
          <p:nvPr/>
        </p:nvSpPr>
        <p:spPr>
          <a:xfrm>
            <a:off x="944562" y="5334000"/>
            <a:ext cx="8001000" cy="707886"/>
          </a:xfrm>
          <a:prstGeom prst="rect">
            <a:avLst/>
          </a:prstGeom>
        </p:spPr>
        <p:txBody>
          <a:bodyPr wrap="square">
            <a:spAutoFit/>
          </a:bodyPr>
          <a:lstStyle/>
          <a:p>
            <a:r>
              <a:rPr lang="hr-HR" sz="2000">
                <a:solidFill>
                  <a:schemeClr val="tx2"/>
                </a:solidFill>
                <a:latin typeface="+mj-lt"/>
                <a:ea typeface="+mj-ea"/>
                <a:cs typeface="+mj-cs"/>
              </a:rPr>
              <a:t>Skup rješenja na temelju automatizacije – integrirani moduli/sustavi </a:t>
            </a:r>
          </a:p>
          <a:p>
            <a:r>
              <a:rPr lang="hr-HR" sz="2000">
                <a:solidFill>
                  <a:schemeClr val="tx2"/>
                </a:solidFill>
                <a:latin typeface="+mj-lt"/>
                <a:ea typeface="+mj-ea"/>
                <a:cs typeface="+mj-cs"/>
              </a:rPr>
              <a:t>koji će vladi omogućiti planiranje, izvršavanje i monitoring proračuna</a:t>
            </a:r>
          </a:p>
        </p:txBody>
      </p:sp>
      <p:sp>
        <p:nvSpPr>
          <p:cNvPr id="9" name="Rectangle 8"/>
          <p:cNvSpPr/>
          <p:nvPr/>
        </p:nvSpPr>
        <p:spPr>
          <a:xfrm>
            <a:off x="9250362" y="4876800"/>
            <a:ext cx="1630363" cy="923330"/>
          </a:xfrm>
          <a:prstGeom prst="rect">
            <a:avLst/>
          </a:prstGeom>
        </p:spPr>
        <p:txBody>
          <a:bodyPr wrap="square">
            <a:spAutoFit/>
          </a:bodyPr>
          <a:lstStyle/>
          <a:p>
            <a:pPr algn="ctr">
              <a:spcBef>
                <a:spcPct val="50000"/>
              </a:spcBef>
            </a:pPr>
            <a:r>
              <a:rPr lang="hr-HR" b="1">
                <a:latin typeface="+mj-lt"/>
              </a:rPr>
              <a:t>Sučelja poslovne inteligencije </a:t>
            </a:r>
          </a:p>
        </p:txBody>
      </p:sp>
      <p:cxnSp>
        <p:nvCxnSpPr>
          <p:cNvPr id="11" name="Elbow Connector 10"/>
          <p:cNvCxnSpPr/>
          <p:nvPr/>
        </p:nvCxnSpPr>
        <p:spPr>
          <a:xfrm>
            <a:off x="9783762" y="4495800"/>
            <a:ext cx="609600" cy="457200"/>
          </a:xfrm>
          <a:prstGeom prst="bentConnector3">
            <a:avLst>
              <a:gd name="adj1" fmla="val 50000"/>
            </a:avLst>
          </a:prstGeom>
          <a:ln cmpd="sng">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ardrop 12"/>
          <p:cNvSpPr/>
          <p:nvPr/>
        </p:nvSpPr>
        <p:spPr>
          <a:xfrm rot="1814646">
            <a:off x="2387573" y="2007885"/>
            <a:ext cx="1216466" cy="705578"/>
          </a:xfrm>
          <a:prstGeom prst="teardrop">
            <a:avLst/>
          </a:prstGeom>
          <a:blipFill>
            <a:blip r:embed="rId4"/>
            <a:tile tx="0" ty="0" sx="100000" sy="100000" flip="none" algn="tl"/>
          </a:blipFill>
          <a:ln>
            <a:solidFill>
              <a:schemeClr val="accent3">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544762" y="2133600"/>
            <a:ext cx="1066800" cy="40011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sz="2000" b="1">
                <a:ln/>
                <a:solidFill>
                  <a:schemeClr val="accent6">
                    <a:lumMod val="75000"/>
                  </a:schemeClr>
                </a:solidFill>
              </a:rPr>
              <a:t>C@TS</a:t>
            </a:r>
          </a:p>
        </p:txBody>
      </p:sp>
    </p:spTree>
    <p:extLst>
      <p:ext uri="{BB962C8B-B14F-4D97-AF65-F5344CB8AC3E}">
        <p14:creationId xmlns:p14="http://schemas.microsoft.com/office/powerpoint/2010/main" val="326275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62" y="609600"/>
            <a:ext cx="9792653" cy="838200"/>
          </a:xfrm>
        </p:spPr>
        <p:txBody>
          <a:bodyPr>
            <a:normAutofit/>
          </a:bodyPr>
          <a:lstStyle/>
          <a:p>
            <a:r>
              <a:rPr lang="hr-HR" sz="4000" b="1">
                <a:ln w="11430"/>
                <a:solidFill>
                  <a:schemeClr val="accent6">
                    <a:lumMod val="50000"/>
                  </a:schemeClr>
                </a:solidFill>
                <a:effectLst>
                  <a:outerShdw blurRad="50800" dist="39000" dir="5460000" algn="tl">
                    <a:srgbClr val="000000">
                      <a:alpha val="38000"/>
                    </a:srgbClr>
                  </a:outerShdw>
                </a:effectLst>
              </a:rPr>
              <a:t>Glavne koristi AFMIS-a</a:t>
            </a:r>
          </a:p>
        </p:txBody>
      </p:sp>
      <p:sp>
        <p:nvSpPr>
          <p:cNvPr id="3" name="Content Placeholder 2"/>
          <p:cNvSpPr>
            <a:spLocks noGrp="1"/>
          </p:cNvSpPr>
          <p:nvPr>
            <p:ph idx="1"/>
          </p:nvPr>
        </p:nvSpPr>
        <p:spPr>
          <a:xfrm>
            <a:off x="715962" y="1905000"/>
            <a:ext cx="9682351" cy="4149824"/>
          </a:xfrm>
        </p:spPr>
        <p:txBody>
          <a:bodyPr>
            <a:normAutofit fontScale="25000" lnSpcReduction="20000"/>
          </a:bodyPr>
          <a:lstStyle/>
          <a:p>
            <a:pPr>
              <a:buFont typeface="Wingdings" pitchFamily="2" charset="2"/>
              <a:buChar char="Ø"/>
            </a:pPr>
            <a:r>
              <a:rPr lang="hr-HR" sz="7200">
                <a:latin typeface="+mj-lt"/>
              </a:rPr>
              <a:t>Monitoring učinka, proizvoda (rezultata) i rashoda</a:t>
            </a:r>
          </a:p>
          <a:p>
            <a:pPr>
              <a:buFont typeface="Wingdings" pitchFamily="2" charset="2"/>
              <a:buChar char="Ø"/>
            </a:pPr>
            <a:r>
              <a:rPr lang="hr-HR" sz="7200">
                <a:latin typeface="+mj-lt"/>
              </a:rPr>
              <a:t>Nefinancijski monitoring informacija prikupljenih putem portala iz različitih </a:t>
            </a:r>
          </a:p>
          <a:p>
            <a:pPr>
              <a:buNone/>
            </a:pPr>
            <a:r>
              <a:rPr lang="hr-HR" sz="7200">
                <a:latin typeface="+mj-lt"/>
              </a:rPr>
              <a:t>      izvora podataka LM, PMO, DU, EAMIS, HR-DoPA itd.</a:t>
            </a:r>
          </a:p>
          <a:p>
            <a:pPr>
              <a:buFont typeface="Wingdings" pitchFamily="2" charset="2"/>
              <a:buChar char="Ø"/>
            </a:pPr>
            <a:r>
              <a:rPr lang="hr-HR" sz="7200">
                <a:latin typeface="+mj-lt"/>
              </a:rPr>
              <a:t>Monitoring projekta.</a:t>
            </a:r>
          </a:p>
          <a:p>
            <a:pPr>
              <a:buFont typeface="Wingdings" pitchFamily="2" charset="2"/>
              <a:buChar char="Ø"/>
            </a:pPr>
            <a:r>
              <a:rPr lang="hr-HR" sz="7200">
                <a:latin typeface="+mj-lt"/>
              </a:rPr>
              <a:t>Praćenje procesa i informacija o obavijestima radi kvalitetnijeg upravljanja i revizije</a:t>
            </a:r>
          </a:p>
          <a:p>
            <a:pPr>
              <a:buFont typeface="Wingdings" pitchFamily="2" charset="2"/>
              <a:buChar char="Ø"/>
            </a:pPr>
            <a:r>
              <a:rPr lang="hr-HR" sz="7200">
                <a:latin typeface="+mj-lt"/>
              </a:rPr>
              <a:t>Integracija s AGFIS-om osiguravajući konačnu ažuriranu verziju proračuna. </a:t>
            </a:r>
          </a:p>
          <a:p>
            <a:pPr>
              <a:buFont typeface="Wingdings" pitchFamily="2" charset="2"/>
              <a:buChar char="Ø"/>
            </a:pPr>
            <a:r>
              <a:rPr lang="hr-HR" sz="7200">
                <a:latin typeface="+mj-lt"/>
              </a:rPr>
              <a:t>Omogućuje monitoring napretka NSRI-ja i MTBP-a uključujući sva resorna ministarstva i proračunske institucije. </a:t>
            </a:r>
          </a:p>
          <a:p>
            <a:pPr>
              <a:buFont typeface="Wingdings" pitchFamily="2" charset="2"/>
              <a:buChar char="Ø"/>
              <a:defRPr/>
            </a:pPr>
            <a:r>
              <a:rPr lang="hr-HR" sz="7200">
                <a:latin typeface="+mj-lt"/>
              </a:rPr>
              <a:t>Preraspodjele proračuna odmah se odražavaju u oba sustava MTBP i AGFIS</a:t>
            </a:r>
          </a:p>
          <a:p>
            <a:pPr>
              <a:buFont typeface="Wingdings" pitchFamily="2" charset="2"/>
              <a:buChar char="Ø"/>
              <a:defRPr/>
            </a:pPr>
            <a:r>
              <a:rPr lang="hr-HR" sz="7200">
                <a:latin typeface="+mj-lt"/>
              </a:rPr>
              <a:t>Pruža alate koji pomažu u analiziranju podataka vlade</a:t>
            </a:r>
          </a:p>
          <a:p>
            <a:pPr>
              <a:buFont typeface="Wingdings" pitchFamily="2" charset="2"/>
              <a:buChar char="Ø"/>
              <a:defRPr/>
            </a:pPr>
            <a:r>
              <a:rPr lang="hr-HR" sz="7200">
                <a:latin typeface="+mj-lt"/>
              </a:rPr>
              <a:t>Stvara izvještaje za donatore</a:t>
            </a:r>
          </a:p>
          <a:p>
            <a:pPr>
              <a:buFont typeface="Wingdings" pitchFamily="2" charset="2"/>
              <a:buChar char="Ø"/>
              <a:defRPr/>
            </a:pPr>
            <a:r>
              <a:rPr lang="hr-HR" sz="7200">
                <a:latin typeface="+mj-lt"/>
              </a:rPr>
              <a:t>Elektronički arhiv za dokumentaciju koja potiče unutarnju financijsku kontrolu u procesu planiranja i izvršenja proračuna.</a:t>
            </a:r>
          </a:p>
          <a:p>
            <a:pPr>
              <a:buFont typeface="Wingdings" pitchFamily="2" charset="2"/>
              <a:buChar char="Ø"/>
              <a:defRPr/>
            </a:pPr>
            <a:r>
              <a:rPr lang="hr-HR" sz="7200">
                <a:latin typeface="+mj-lt"/>
              </a:rPr>
              <a:t>Potrebno je manje vremena za izvršenje proračuna putem riznice (proračunske institucije poslat će elektronički putem internetskog portala popratne dokumente za izvršenje financijskih transakcija u AGFIS-u i pratiti svoje izvršenje proračuna putem prethodno definiranih izvještaja)  </a:t>
            </a:r>
          </a:p>
        </p:txBody>
      </p:sp>
      <p:pic>
        <p:nvPicPr>
          <p:cNvPr id="8" name="Picture 2"/>
          <p:cNvPicPr>
            <a:picLocks noChangeAspect="1" noChangeArrowheads="1"/>
          </p:cNvPicPr>
          <p:nvPr/>
        </p:nvPicPr>
        <p:blipFill>
          <a:blip r:embed="rId2"/>
          <a:srcRect/>
          <a:stretch>
            <a:fillRect/>
          </a:stretch>
        </p:blipFill>
        <p:spPr bwMode="auto">
          <a:xfrm>
            <a:off x="7864148" y="0"/>
            <a:ext cx="3016577" cy="2286000"/>
          </a:xfrm>
          <a:prstGeom prst="rect">
            <a:avLst/>
          </a:prstGeom>
          <a:noFill/>
          <a:ln w="9525">
            <a:noFill/>
            <a:miter lim="800000"/>
            <a:headEnd/>
            <a:tailEnd/>
          </a:ln>
          <a:effectLst/>
        </p:spPr>
      </p:pic>
      <p:sp>
        <p:nvSpPr>
          <p:cNvPr id="5" name="Rectangle 4"/>
          <p:cNvSpPr/>
          <p:nvPr/>
        </p:nvSpPr>
        <p:spPr>
          <a:xfrm>
            <a:off x="0" y="0"/>
            <a:ext cx="3807709" cy="400110"/>
          </a:xfrm>
          <a:prstGeom prst="rect">
            <a:avLst/>
          </a:prstGeom>
        </p:spPr>
        <p:txBody>
          <a:bodyPr wrap="none">
            <a:spAutoFit/>
          </a:bodyPr>
          <a:lstStyle/>
          <a:p>
            <a:r>
              <a:rPr lang="hr-HR" sz="2000" b="1">
                <a:ln w="11430"/>
                <a:solidFill>
                  <a:schemeClr val="accent6">
                    <a:lumMod val="50000"/>
                  </a:schemeClr>
                </a:solidFill>
                <a:effectLst>
                  <a:outerShdw blurRad="50800" dist="39000" dir="5460000" algn="tl">
                    <a:srgbClr val="000000">
                      <a:alpha val="38000"/>
                    </a:srgbClr>
                  </a:outerShdw>
                </a:effectLst>
                <a:latin typeface="+mj-lt"/>
                <a:ea typeface="+mj-ea"/>
                <a:cs typeface="+mj-cs"/>
              </a:rPr>
              <a:t>IT sustav/Konsolidirano izvještavanje</a:t>
            </a:r>
          </a:p>
        </p:txBody>
      </p:sp>
      <p:sp>
        <p:nvSpPr>
          <p:cNvPr id="6" name="Slide Number Placeholder 5">
            <a:extLst>
              <a:ext uri="{FF2B5EF4-FFF2-40B4-BE49-F238E27FC236}">
                <a16:creationId xmlns:a16="http://schemas.microsoft.com/office/drawing/2014/main" id="{ED8DA866-D6C4-41E3-B390-DB2F9F7E146E}"/>
              </a:ext>
            </a:extLst>
          </p:cNvPr>
          <p:cNvSpPr>
            <a:spLocks noGrp="1"/>
          </p:cNvSpPr>
          <p:nvPr>
            <p:ph type="sldNum" sz="quarter" idx="12"/>
          </p:nvPr>
        </p:nvSpPr>
        <p:spPr>
          <a:xfrm>
            <a:off x="9707562" y="6492875"/>
            <a:ext cx="906727" cy="365125"/>
          </a:xfrm>
          <a:noFill/>
        </p:spPr>
        <p:txBody>
          <a:bodyPr/>
          <a:lstStyle>
            <a:lvl1pPr>
              <a:spcBef>
                <a:spcPct val="20000"/>
              </a:spcBef>
              <a:buClr>
                <a:srgbClr val="CC0000"/>
              </a:buClr>
              <a:buSzPct val="85000"/>
              <a:buFont typeface="Wingdings" panose="05000000000000000000" pitchFamily="2" charset="2"/>
              <a:buChar char="q"/>
              <a:defRPr sz="3500">
                <a:solidFill>
                  <a:srgbClr val="000000"/>
                </a:solidFill>
                <a:latin typeface="Arial" panose="020B0604020202020204" pitchFamily="34" charset="0"/>
              </a:defRPr>
            </a:lvl1pPr>
            <a:lvl2pPr marL="818816" indent="-314930">
              <a:spcBef>
                <a:spcPct val="20000"/>
              </a:spcBef>
              <a:buClr>
                <a:srgbClr val="CC0000"/>
              </a:buClr>
              <a:buChar char="–"/>
              <a:defRPr sz="3100">
                <a:solidFill>
                  <a:srgbClr val="000000"/>
                </a:solidFill>
                <a:latin typeface="Arial" panose="020B0604020202020204" pitchFamily="34" charset="0"/>
              </a:defRPr>
            </a:lvl2pPr>
            <a:lvl3pPr marL="1259718" indent="-251943">
              <a:spcBef>
                <a:spcPct val="20000"/>
              </a:spcBef>
              <a:buClr>
                <a:srgbClr val="CC0000"/>
              </a:buClr>
              <a:buChar char="•"/>
              <a:defRPr sz="2700">
                <a:solidFill>
                  <a:srgbClr val="000000"/>
                </a:solidFill>
                <a:latin typeface="Arial" panose="020B0604020202020204" pitchFamily="34" charset="0"/>
              </a:defRPr>
            </a:lvl3pPr>
            <a:lvl4pPr marL="1763604" indent="-251943">
              <a:spcBef>
                <a:spcPct val="20000"/>
              </a:spcBef>
              <a:buClr>
                <a:srgbClr val="CC0000"/>
              </a:buClr>
              <a:buChar char="–"/>
              <a:defRPr sz="2200">
                <a:solidFill>
                  <a:srgbClr val="000000"/>
                </a:solidFill>
                <a:latin typeface="Arial" panose="020B0604020202020204" pitchFamily="34" charset="0"/>
              </a:defRPr>
            </a:lvl4pPr>
            <a:lvl5pPr marL="2267491" indent="-251943">
              <a:spcBef>
                <a:spcPct val="20000"/>
              </a:spcBef>
              <a:buClr>
                <a:srgbClr val="CC0000"/>
              </a:buClr>
              <a:buChar char="»"/>
              <a:defRPr sz="2200">
                <a:solidFill>
                  <a:srgbClr val="000000"/>
                </a:solidFill>
                <a:latin typeface="Arial" panose="020B0604020202020204" pitchFamily="34" charset="0"/>
              </a:defRPr>
            </a:lvl5pPr>
            <a:lvl6pPr marL="277137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6pPr>
            <a:lvl7pPr marL="3275266"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7pPr>
            <a:lvl8pPr marL="3779152"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8pPr>
            <a:lvl9pPr marL="428303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9pPr>
          </a:lstStyle>
          <a:p>
            <a:pPr>
              <a:spcBef>
                <a:spcPct val="0"/>
              </a:spcBef>
              <a:buClrTx/>
              <a:buSzTx/>
              <a:buFontTx/>
              <a:buNone/>
            </a:pPr>
            <a:fld id="{0185E1CB-D5C1-4546-B386-91CCADFA8A91}" type="slidenum">
              <a:rPr lang="en-US" altLang="en-US" sz="1500">
                <a:solidFill>
                  <a:schemeClr val="tx1"/>
                </a:solidFill>
                <a:latin typeface="Times New Roman" panose="02020603050405020304" pitchFamily="18" charset="0"/>
              </a:rPr>
              <a:pPr>
                <a:spcBef>
                  <a:spcPct val="0"/>
                </a:spcBef>
                <a:buClrTx/>
                <a:buSzTx/>
                <a:buFontTx/>
                <a:buNone/>
              </a:pPr>
              <a:t>7</a:t>
            </a:fld>
            <a:endParaRPr lang="en-US" altLang="en-US" sz="15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1507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62" y="533400"/>
            <a:ext cx="9780344" cy="1138138"/>
          </a:xfrm>
        </p:spPr>
        <p:txBody>
          <a:bodyPr>
            <a:noAutofit/>
          </a:bodyPr>
          <a:lstStyle/>
          <a:p>
            <a:r>
              <a:rPr lang="hr-HR" sz="2800" b="1">
                <a:ln w="11430"/>
                <a:solidFill>
                  <a:schemeClr val="accent6">
                    <a:lumMod val="50000"/>
                  </a:schemeClr>
                </a:solidFill>
                <a:effectLst>
                  <a:outerShdw blurRad="50800" dist="39000" dir="5460000" algn="tl">
                    <a:srgbClr val="000000">
                      <a:alpha val="38000"/>
                    </a:srgbClr>
                  </a:outerShdw>
                </a:effectLst>
              </a:rPr>
              <a:t>Stvarne koristi automatiziranih sustava javnih financija </a:t>
            </a:r>
            <a:br>
              <a:rPr lang="hr-HR" sz="2400" b="1">
                <a:ln w="11430"/>
                <a:solidFill>
                  <a:schemeClr val="accent6">
                    <a:lumMod val="50000"/>
                  </a:schemeClr>
                </a:solidFill>
                <a:effectLst>
                  <a:outerShdw blurRad="50800" dist="39000" dir="5460000" algn="tl">
                    <a:srgbClr val="000000">
                      <a:alpha val="38000"/>
                    </a:srgbClr>
                  </a:outerShdw>
                </a:effectLst>
              </a:rPr>
            </a:br>
            <a:r>
              <a:rPr lang="hr-HR" sz="2400">
                <a:ln w="11430"/>
                <a:solidFill>
                  <a:schemeClr val="accent6">
                    <a:lumMod val="50000"/>
                  </a:schemeClr>
                </a:solidFill>
                <a:effectLst>
                  <a:outerShdw blurRad="50800" dist="39000" dir="5460000" algn="tl">
                    <a:srgbClr val="000000">
                      <a:alpha val="38000"/>
                    </a:srgbClr>
                  </a:outerShdw>
                </a:effectLst>
              </a:rPr>
              <a:t>(AGFIS, PPS, porezi, carine, DMFAS) </a:t>
            </a:r>
          </a:p>
        </p:txBody>
      </p:sp>
      <p:sp>
        <p:nvSpPr>
          <p:cNvPr id="3" name="Content Placeholder 2"/>
          <p:cNvSpPr>
            <a:spLocks noGrp="1"/>
          </p:cNvSpPr>
          <p:nvPr>
            <p:ph idx="1"/>
          </p:nvPr>
        </p:nvSpPr>
        <p:spPr>
          <a:xfrm>
            <a:off x="642030" y="1988841"/>
            <a:ext cx="9694659" cy="4137323"/>
          </a:xfrm>
        </p:spPr>
        <p:txBody>
          <a:bodyPr>
            <a:normAutofit fontScale="85000" lnSpcReduction="20000"/>
          </a:bodyPr>
          <a:lstStyle/>
          <a:p>
            <a:pPr>
              <a:buFont typeface="Wingdings" pitchFamily="2" charset="2"/>
              <a:buChar char="Ø"/>
            </a:pPr>
            <a:r>
              <a:rPr lang="hr-HR" dirty="0">
                <a:latin typeface="+mj-lt"/>
              </a:rPr>
              <a:t>Pravila upravljanja javnim financijama prevodi se u sustave, čime se osigurava da se izvršenje transakcija i njihovo računovodstvo može provesti samo u skladu s njihovim primjenjivim pravilima.</a:t>
            </a:r>
          </a:p>
          <a:p>
            <a:pPr>
              <a:buFont typeface="Wingdings" pitchFamily="2" charset="2"/>
              <a:buChar char="Ø"/>
            </a:pPr>
            <a:r>
              <a:rPr lang="hr-HR" dirty="0">
                <a:latin typeface="+mj-lt"/>
              </a:rPr>
              <a:t>Transparentnost u cijelom izvršenju proračuna (što, tko, kada).</a:t>
            </a:r>
          </a:p>
          <a:p>
            <a:pPr>
              <a:buFont typeface="Wingdings" pitchFamily="2" charset="2"/>
              <a:buChar char="Ø"/>
            </a:pPr>
            <a:r>
              <a:rPr lang="hr-HR" dirty="0">
                <a:latin typeface="+mj-lt"/>
              </a:rPr>
              <a:t>Informacije o izvršenju proračuna koje su gotovo u stvarnom vremenu (izvršenje troškova, prikupljanje prihoda itd.). </a:t>
            </a:r>
          </a:p>
          <a:p>
            <a:pPr>
              <a:buFont typeface="Wingdings" pitchFamily="2" charset="2"/>
              <a:buChar char="Ø"/>
            </a:pPr>
            <a:r>
              <a:rPr lang="hr-HR" dirty="0">
                <a:latin typeface="+mj-lt"/>
              </a:rPr>
              <a:t>Vrijeme ušteđeno na proces financijske konsolidacije i pripremu financijskog izvještavanja za državni proračun (prethodno definirati formule za konsolidaciju i izvještaje generatora financijskih izvještaja (FSG-a) u AGFIS-u).</a:t>
            </a:r>
          </a:p>
          <a:p>
            <a:pPr>
              <a:buFont typeface="Wingdings" pitchFamily="2" charset="2"/>
              <a:buChar char="Ø"/>
            </a:pPr>
            <a:r>
              <a:rPr lang="hr-HR" dirty="0">
                <a:latin typeface="+mj-lt"/>
              </a:rPr>
              <a:t>Transparentan natječajni postupak za javna sredstva na temelju informacijskog sustava javne nabave (PPS).</a:t>
            </a:r>
          </a:p>
          <a:p>
            <a:pPr>
              <a:buFont typeface="Wingdings" pitchFamily="2" charset="2"/>
              <a:buChar char="Ø"/>
            </a:pPr>
            <a:r>
              <a:rPr lang="hr-HR" dirty="0">
                <a:latin typeface="+mj-lt"/>
              </a:rPr>
              <a:t>Točne informacije i ušteđeno vrijeme na proces upravljanja javnim dugom – DMFAS (inozemni i domaći dug). </a:t>
            </a:r>
          </a:p>
          <a:p>
            <a:endParaRPr lang="en-US" sz="1800" dirty="0"/>
          </a:p>
          <a:p>
            <a:endParaRPr lang="en-US" sz="1800" dirty="0"/>
          </a:p>
          <a:p>
            <a:endParaRPr lang="en-GB" dirty="0"/>
          </a:p>
        </p:txBody>
      </p:sp>
      <p:pic>
        <p:nvPicPr>
          <p:cNvPr id="6" name="Picture 4"/>
          <p:cNvPicPr>
            <a:picLocks noChangeAspect="1" noChangeArrowheads="1"/>
          </p:cNvPicPr>
          <p:nvPr/>
        </p:nvPicPr>
        <p:blipFill>
          <a:blip r:embed="rId3"/>
          <a:srcRect/>
          <a:stretch>
            <a:fillRect/>
          </a:stretch>
        </p:blipFill>
        <p:spPr bwMode="auto">
          <a:xfrm>
            <a:off x="9326561" y="0"/>
            <a:ext cx="1554163" cy="1988841"/>
          </a:xfrm>
          <a:prstGeom prst="rect">
            <a:avLst/>
          </a:prstGeom>
          <a:noFill/>
          <a:ln w="9525">
            <a:noFill/>
            <a:miter lim="800000"/>
            <a:headEnd/>
            <a:tailEnd/>
          </a:ln>
          <a:effectLst/>
        </p:spPr>
      </p:pic>
      <p:sp>
        <p:nvSpPr>
          <p:cNvPr id="5" name="Rectangle 4"/>
          <p:cNvSpPr/>
          <p:nvPr/>
        </p:nvSpPr>
        <p:spPr>
          <a:xfrm>
            <a:off x="0" y="0"/>
            <a:ext cx="3433119" cy="369332"/>
          </a:xfrm>
          <a:prstGeom prst="rect">
            <a:avLst/>
          </a:prstGeom>
        </p:spPr>
        <p:txBody>
          <a:bodyPr wrap="none">
            <a:spAutoFit/>
          </a:bodyPr>
          <a:lstStyle/>
          <a:p>
            <a:r>
              <a:rPr lang="hr-HR" b="1">
                <a:ln w="11430"/>
                <a:solidFill>
                  <a:schemeClr val="accent6">
                    <a:lumMod val="50000"/>
                  </a:schemeClr>
                </a:solidFill>
                <a:effectLst>
                  <a:outerShdw blurRad="50800" dist="39000" dir="5460000" algn="tl">
                    <a:srgbClr val="000000">
                      <a:alpha val="38000"/>
                    </a:srgbClr>
                  </a:outerShdw>
                </a:effectLst>
                <a:latin typeface="+mj-lt"/>
                <a:ea typeface="+mj-ea"/>
                <a:cs typeface="+mj-cs"/>
              </a:rPr>
              <a:t>IT sustav/Konsolidirano izvještavanje</a:t>
            </a:r>
          </a:p>
        </p:txBody>
      </p:sp>
      <p:sp>
        <p:nvSpPr>
          <p:cNvPr id="8" name="Slide Number Placeholder 5">
            <a:extLst>
              <a:ext uri="{FF2B5EF4-FFF2-40B4-BE49-F238E27FC236}">
                <a16:creationId xmlns:a16="http://schemas.microsoft.com/office/drawing/2014/main" id="{ED8DA866-D6C4-41E3-B390-DB2F9F7E146E}"/>
              </a:ext>
            </a:extLst>
          </p:cNvPr>
          <p:cNvSpPr>
            <a:spLocks noGrp="1"/>
          </p:cNvSpPr>
          <p:nvPr>
            <p:ph type="sldNum" sz="quarter" idx="12"/>
          </p:nvPr>
        </p:nvSpPr>
        <p:spPr>
          <a:xfrm>
            <a:off x="9707562" y="6492875"/>
            <a:ext cx="906727" cy="365125"/>
          </a:xfrm>
          <a:noFill/>
        </p:spPr>
        <p:txBody>
          <a:bodyPr/>
          <a:lstStyle>
            <a:lvl1pPr>
              <a:spcBef>
                <a:spcPct val="20000"/>
              </a:spcBef>
              <a:buClr>
                <a:srgbClr val="CC0000"/>
              </a:buClr>
              <a:buSzPct val="85000"/>
              <a:buFont typeface="Wingdings" panose="05000000000000000000" pitchFamily="2" charset="2"/>
              <a:buChar char="q"/>
              <a:defRPr sz="3500">
                <a:solidFill>
                  <a:srgbClr val="000000"/>
                </a:solidFill>
                <a:latin typeface="Arial" panose="020B0604020202020204" pitchFamily="34" charset="0"/>
              </a:defRPr>
            </a:lvl1pPr>
            <a:lvl2pPr marL="818816" indent="-314930">
              <a:spcBef>
                <a:spcPct val="20000"/>
              </a:spcBef>
              <a:buClr>
                <a:srgbClr val="CC0000"/>
              </a:buClr>
              <a:buChar char="–"/>
              <a:defRPr sz="3100">
                <a:solidFill>
                  <a:srgbClr val="000000"/>
                </a:solidFill>
                <a:latin typeface="Arial" panose="020B0604020202020204" pitchFamily="34" charset="0"/>
              </a:defRPr>
            </a:lvl2pPr>
            <a:lvl3pPr marL="1259718" indent="-251943">
              <a:spcBef>
                <a:spcPct val="20000"/>
              </a:spcBef>
              <a:buClr>
                <a:srgbClr val="CC0000"/>
              </a:buClr>
              <a:buChar char="•"/>
              <a:defRPr sz="2700">
                <a:solidFill>
                  <a:srgbClr val="000000"/>
                </a:solidFill>
                <a:latin typeface="Arial" panose="020B0604020202020204" pitchFamily="34" charset="0"/>
              </a:defRPr>
            </a:lvl3pPr>
            <a:lvl4pPr marL="1763604" indent="-251943">
              <a:spcBef>
                <a:spcPct val="20000"/>
              </a:spcBef>
              <a:buClr>
                <a:srgbClr val="CC0000"/>
              </a:buClr>
              <a:buChar char="–"/>
              <a:defRPr sz="2200">
                <a:solidFill>
                  <a:srgbClr val="000000"/>
                </a:solidFill>
                <a:latin typeface="Arial" panose="020B0604020202020204" pitchFamily="34" charset="0"/>
              </a:defRPr>
            </a:lvl4pPr>
            <a:lvl5pPr marL="2267491" indent="-251943">
              <a:spcBef>
                <a:spcPct val="20000"/>
              </a:spcBef>
              <a:buClr>
                <a:srgbClr val="CC0000"/>
              </a:buClr>
              <a:buChar char="»"/>
              <a:defRPr sz="2200">
                <a:solidFill>
                  <a:srgbClr val="000000"/>
                </a:solidFill>
                <a:latin typeface="Arial" panose="020B0604020202020204" pitchFamily="34" charset="0"/>
              </a:defRPr>
            </a:lvl5pPr>
            <a:lvl6pPr marL="277137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6pPr>
            <a:lvl7pPr marL="3275266"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7pPr>
            <a:lvl8pPr marL="3779152"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8pPr>
            <a:lvl9pPr marL="428303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9pPr>
          </a:lstStyle>
          <a:p>
            <a:pPr>
              <a:spcBef>
                <a:spcPct val="0"/>
              </a:spcBef>
              <a:buClrTx/>
              <a:buSzTx/>
              <a:buFontTx/>
              <a:buNone/>
            </a:pPr>
            <a:fld id="{0185E1CB-D5C1-4546-B386-91CCADFA8A91}" type="slidenum">
              <a:rPr lang="en-US" altLang="en-US" sz="1500">
                <a:solidFill>
                  <a:schemeClr val="tx1"/>
                </a:solidFill>
                <a:latin typeface="Times New Roman" panose="02020603050405020304" pitchFamily="18" charset="0"/>
              </a:rPr>
              <a:pPr>
                <a:spcBef>
                  <a:spcPct val="0"/>
                </a:spcBef>
                <a:buClrTx/>
                <a:buSzTx/>
                <a:buFontTx/>
                <a:buNone/>
              </a:pPr>
              <a:t>8</a:t>
            </a:fld>
            <a:endParaRPr lang="en-US" altLang="en-US" sz="15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0542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562" y="1219200"/>
            <a:ext cx="8915400" cy="457200"/>
          </a:xfrm>
        </p:spPr>
        <p:txBody>
          <a:bodyPr/>
          <a:lstStyle/>
          <a:p>
            <a:pPr marL="0" indent="0">
              <a:buNone/>
            </a:pPr>
            <a:r>
              <a:rPr lang="hr-HR" sz="2000">
                <a:latin typeface="+mj-lt"/>
              </a:rPr>
              <a:t>Glavna uprava za riznicu stvara kontrolna pravila, značajke i procese</a:t>
            </a:r>
          </a:p>
        </p:txBody>
      </p:sp>
      <p:sp>
        <p:nvSpPr>
          <p:cNvPr id="4" name="Slide Number Placeholder 3"/>
          <p:cNvSpPr>
            <a:spLocks noGrp="1"/>
          </p:cNvSpPr>
          <p:nvPr>
            <p:ph type="sldNum" sz="quarter" idx="12"/>
          </p:nvPr>
        </p:nvSpPr>
        <p:spPr/>
        <p:txBody>
          <a:bodyPr/>
          <a:lstStyle/>
          <a:p>
            <a:fld id="{86835FC9-921C-411D-B585-4BD76ED213CF}" type="slidenum">
              <a:rPr lang="en-US" smtClean="0"/>
              <a:pPr/>
              <a:t>9</a:t>
            </a:fld>
            <a:endParaRPr lang="en-US"/>
          </a:p>
        </p:txBody>
      </p:sp>
      <p:sp>
        <p:nvSpPr>
          <p:cNvPr id="6" name="Rectangle 5"/>
          <p:cNvSpPr/>
          <p:nvPr/>
        </p:nvSpPr>
        <p:spPr>
          <a:xfrm>
            <a:off x="1477962" y="685800"/>
            <a:ext cx="3807709" cy="400110"/>
          </a:xfrm>
          <a:prstGeom prst="rect">
            <a:avLst/>
          </a:prstGeom>
        </p:spPr>
        <p:txBody>
          <a:bodyPr wrap="none">
            <a:spAutoFit/>
          </a:bodyPr>
          <a:lstStyle/>
          <a:p>
            <a:r>
              <a:rPr lang="hr-HR" sz="2000" b="1">
                <a:ln w="11430"/>
                <a:solidFill>
                  <a:schemeClr val="accent6">
                    <a:lumMod val="50000"/>
                  </a:schemeClr>
                </a:solidFill>
                <a:effectLst>
                  <a:outerShdw blurRad="50800" dist="39000" dir="5460000" algn="tl">
                    <a:srgbClr val="000000">
                      <a:alpha val="38000"/>
                    </a:srgbClr>
                  </a:outerShdw>
                </a:effectLst>
                <a:latin typeface="+mj-lt"/>
                <a:ea typeface="+mj-ea"/>
                <a:cs typeface="+mj-cs"/>
              </a:rPr>
              <a:t>IT sustav/Konsolidirano izvještavanje</a:t>
            </a:r>
          </a:p>
        </p:txBody>
      </p:sp>
      <p:sp>
        <p:nvSpPr>
          <p:cNvPr id="7" name="Slide Number Placeholder 5">
            <a:extLst>
              <a:ext uri="{FF2B5EF4-FFF2-40B4-BE49-F238E27FC236}">
                <a16:creationId xmlns:a16="http://schemas.microsoft.com/office/drawing/2014/main" id="{ED8DA866-D6C4-41E3-B390-DB2F9F7E146E}"/>
              </a:ext>
            </a:extLst>
          </p:cNvPr>
          <p:cNvSpPr txBox="1">
            <a:spLocks/>
          </p:cNvSpPr>
          <p:nvPr/>
        </p:nvSpPr>
        <p:spPr>
          <a:xfrm>
            <a:off x="9707562" y="6492875"/>
            <a:ext cx="906727" cy="365125"/>
          </a:xfrm>
          <a:prstGeom prst="rect">
            <a:avLst/>
          </a:prstGeom>
          <a:noFill/>
        </p:spPr>
        <p:txBody>
          <a:bodyPr vert="horz" lIns="0" tIns="0" rIns="0" bIns="0" anchor="b"/>
          <a:lstStyle>
            <a:lvl1pPr>
              <a:spcBef>
                <a:spcPct val="20000"/>
              </a:spcBef>
              <a:buClr>
                <a:srgbClr val="CC0000"/>
              </a:buClr>
              <a:buSzPct val="85000"/>
              <a:buFont typeface="Wingdings" panose="05000000000000000000" pitchFamily="2" charset="2"/>
              <a:buChar char="q"/>
              <a:defRPr sz="3500">
                <a:solidFill>
                  <a:srgbClr val="000000"/>
                </a:solidFill>
                <a:latin typeface="Arial" panose="020B0604020202020204" pitchFamily="34" charset="0"/>
              </a:defRPr>
            </a:lvl1pPr>
            <a:lvl2pPr marL="818816" indent="-314930">
              <a:spcBef>
                <a:spcPct val="20000"/>
              </a:spcBef>
              <a:buClr>
                <a:srgbClr val="CC0000"/>
              </a:buClr>
              <a:buChar char="–"/>
              <a:defRPr sz="3100">
                <a:solidFill>
                  <a:srgbClr val="000000"/>
                </a:solidFill>
                <a:latin typeface="Arial" panose="020B0604020202020204" pitchFamily="34" charset="0"/>
              </a:defRPr>
            </a:lvl2pPr>
            <a:lvl3pPr marL="1259718" indent="-251943">
              <a:spcBef>
                <a:spcPct val="20000"/>
              </a:spcBef>
              <a:buClr>
                <a:srgbClr val="CC0000"/>
              </a:buClr>
              <a:buChar char="•"/>
              <a:defRPr sz="2700">
                <a:solidFill>
                  <a:srgbClr val="000000"/>
                </a:solidFill>
                <a:latin typeface="Arial" panose="020B0604020202020204" pitchFamily="34" charset="0"/>
              </a:defRPr>
            </a:lvl3pPr>
            <a:lvl4pPr marL="1763604" indent="-251943">
              <a:spcBef>
                <a:spcPct val="20000"/>
              </a:spcBef>
              <a:buClr>
                <a:srgbClr val="CC0000"/>
              </a:buClr>
              <a:buChar char="–"/>
              <a:defRPr sz="2200">
                <a:solidFill>
                  <a:srgbClr val="000000"/>
                </a:solidFill>
                <a:latin typeface="Arial" panose="020B0604020202020204" pitchFamily="34" charset="0"/>
              </a:defRPr>
            </a:lvl4pPr>
            <a:lvl5pPr marL="2267491" indent="-251943">
              <a:spcBef>
                <a:spcPct val="20000"/>
              </a:spcBef>
              <a:buClr>
                <a:srgbClr val="CC0000"/>
              </a:buClr>
              <a:buChar char="»"/>
              <a:defRPr sz="2200">
                <a:solidFill>
                  <a:srgbClr val="000000"/>
                </a:solidFill>
                <a:latin typeface="Arial" panose="020B0604020202020204" pitchFamily="34" charset="0"/>
              </a:defRPr>
            </a:lvl5pPr>
            <a:lvl6pPr marL="277137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6pPr>
            <a:lvl7pPr marL="3275266"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7pPr>
            <a:lvl8pPr marL="3779152"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8pPr>
            <a:lvl9pPr marL="428303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185E1CB-D5C1-4546-B386-91CCADFA8A91}" type="slidenum">
              <a:rPr kumimoji="0" lang="en-US" altLang="en-US" sz="15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altLang="en-US" sz="15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69AE9D61-1FCC-22F4-89B7-07E658BF9114}"/>
              </a:ext>
            </a:extLst>
          </p:cNvPr>
          <p:cNvPicPr>
            <a:picLocks noChangeAspect="1"/>
          </p:cNvPicPr>
          <p:nvPr/>
        </p:nvPicPr>
        <p:blipFill>
          <a:blip r:embed="rId2"/>
          <a:stretch>
            <a:fillRect/>
          </a:stretch>
        </p:blipFill>
        <p:spPr>
          <a:xfrm>
            <a:off x="1020762" y="1809690"/>
            <a:ext cx="8988319" cy="454666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0">
      <a:dk1>
        <a:srgbClr val="FFFFFF"/>
      </a:dk1>
      <a:lt1>
        <a:srgbClr val="000000"/>
      </a:lt1>
      <a:dk2>
        <a:srgbClr val="FFFFFF"/>
      </a:dk2>
      <a:lt2>
        <a:srgbClr val="FFFFFF"/>
      </a:lt2>
      <a:accent1>
        <a:srgbClr val="E3D0F1"/>
      </a:accent1>
      <a:accent2>
        <a:srgbClr val="E3D0F1"/>
      </a:accent2>
      <a:accent3>
        <a:srgbClr val="00B0F0"/>
      </a:accent3>
      <a:accent4>
        <a:srgbClr val="956251"/>
      </a:accent4>
      <a:accent5>
        <a:srgbClr val="918485"/>
      </a:accent5>
      <a:accent6>
        <a:srgbClr val="855D5D"/>
      </a:accent6>
      <a:hlink>
        <a:srgbClr val="CC9900"/>
      </a:hlink>
      <a:folHlink>
        <a:srgbClr val="96A9A9"/>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7841</TotalTime>
  <Words>4393</Words>
  <Application>Microsoft Office PowerPoint</Application>
  <PresentationFormat>Custom</PresentationFormat>
  <Paragraphs>268</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MODEL ALBANSKE RIZNICE  ZA IZVRŠENJE PRORAČUNA </vt:lpstr>
      <vt:lpstr>Sadržaj</vt:lpstr>
      <vt:lpstr>  1- Dobro definirana pravila i propisi  2- Definirana struktura okruženja 3- Utvrđeni ciljevi i politike 4- Ograničenje aktivnosti zaposlenika 5- Strogo poštivanje načela koordinacije 6- Poruke se prenose vertikalnim lancem</vt:lpstr>
      <vt:lpstr>PowerPoint Presentation</vt:lpstr>
      <vt:lpstr>Kontrolu TDO-ova/MDA-ova</vt:lpstr>
      <vt:lpstr>PowerPoint Presentation</vt:lpstr>
      <vt:lpstr>Glavne koristi AFMIS-a</vt:lpstr>
      <vt:lpstr>Stvarne koristi automatiziranih sustava javnih financija  (AGFIS, PPS, porezi, carine, DMFAS) </vt:lpstr>
      <vt:lpstr>PowerPoint Presentation</vt:lpstr>
      <vt:lpstr>MODEL ALBANSKE RIZNICE ZA IZVRŠENJE PRORAČUNA </vt:lpstr>
      <vt:lpstr>PowerPoint Presentation</vt:lpstr>
    </vt:vector>
  </TitlesOfParts>
  <Company>BASTARDS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Tetiana Shalkivska</cp:lastModifiedBy>
  <cp:revision>710</cp:revision>
  <dcterms:created xsi:type="dcterms:W3CDTF">2023-03-17T19:19:30Z</dcterms:created>
  <dcterms:modified xsi:type="dcterms:W3CDTF">2023-05-18T17:32:25Z</dcterms:modified>
</cp:coreProperties>
</file>