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6" r:id="rId1"/>
  </p:sldMasterIdLst>
  <p:notesMasterIdLst>
    <p:notesMasterId r:id="rId13"/>
  </p:notesMasterIdLst>
  <p:sldIdLst>
    <p:sldId id="256" r:id="rId2"/>
    <p:sldId id="257" r:id="rId3"/>
    <p:sldId id="261" r:id="rId4"/>
    <p:sldId id="293" r:id="rId5"/>
    <p:sldId id="325" r:id="rId6"/>
    <p:sldId id="277" r:id="rId7"/>
    <p:sldId id="276" r:id="rId8"/>
    <p:sldId id="279" r:id="rId9"/>
    <p:sldId id="312" r:id="rId10"/>
    <p:sldId id="326" r:id="rId11"/>
    <p:sldId id="274" r:id="rId12"/>
  </p:sldIdLst>
  <p:sldSz cx="108807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4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AE6"/>
    <a:srgbClr val="FFEEB9"/>
    <a:srgbClr val="140DA7"/>
    <a:srgbClr val="07A97F"/>
    <a:srgbClr val="034E65"/>
    <a:srgbClr val="B88C00"/>
    <a:srgbClr val="00355C"/>
    <a:srgbClr val="003B50"/>
    <a:srgbClr val="E2E2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881" autoAdjust="0"/>
  </p:normalViewPr>
  <p:slideViewPr>
    <p:cSldViewPr>
      <p:cViewPr varScale="1">
        <p:scale>
          <a:sx n="62" d="100"/>
          <a:sy n="62" d="100"/>
        </p:scale>
        <p:origin x="1060" y="52"/>
      </p:cViewPr>
      <p:guideLst>
        <p:guide orient="horz" pos="2160"/>
        <p:guide pos="342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E8478E-52D2-4B92-B341-83613B85CD8C}" type="datetimeFigureOut">
              <a:rPr lang="en-US" smtClean="0"/>
              <a:pPr/>
              <a:t>5/11/2023</a:t>
            </a:fld>
            <a:endParaRPr lang="en-US" dirty="0"/>
          </a:p>
        </p:txBody>
      </p:sp>
      <p:sp>
        <p:nvSpPr>
          <p:cNvPr id="4" name="Slide Image Placeholder 3"/>
          <p:cNvSpPr>
            <a:spLocks noGrp="1" noRot="1" noChangeAspect="1"/>
          </p:cNvSpPr>
          <p:nvPr>
            <p:ph type="sldImg" idx="2"/>
          </p:nvPr>
        </p:nvSpPr>
        <p:spPr>
          <a:xfrm>
            <a:off x="709613" y="685800"/>
            <a:ext cx="543877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6F7D1C-02CC-4FFC-A54A-6D0FF684D51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R="45720" algn="l">
              <a:spcBef>
                <a:spcPct val="20000"/>
              </a:spcBef>
              <a:buClr>
                <a:schemeClr val="accent3"/>
              </a:buClr>
              <a:buSzPct val="95000"/>
            </a:pPr>
            <a:r>
              <a:rPr lang="en-US" sz="1200" kern="1200" dirty="0">
                <a:solidFill>
                  <a:schemeClr val="tx1"/>
                </a:solidFill>
                <a:latin typeface="+mn-lt"/>
                <a:ea typeface="+mn-ea"/>
                <a:cs typeface="+mn-cs"/>
              </a:rPr>
              <a:t>First of all I want to stress that </a:t>
            </a:r>
            <a:r>
              <a:rPr lang="en-US" sz="1200" b="1" kern="1200" dirty="0">
                <a:solidFill>
                  <a:schemeClr val="tx1"/>
                </a:solidFill>
                <a:latin typeface="+mn-lt"/>
                <a:ea typeface="+mn-ea"/>
                <a:cs typeface="+mn-cs"/>
              </a:rPr>
              <a:t>clearly delineating which is superior CENTRALIZED or DECENTRALIZED model is a difficult task and one that requires careful consideration. </a:t>
            </a:r>
          </a:p>
          <a:p>
            <a:pPr marR="45720" algn="l">
              <a:spcBef>
                <a:spcPct val="20000"/>
              </a:spcBef>
              <a:buClr>
                <a:schemeClr val="accent3"/>
              </a:buClr>
              <a:buSzPct val="95000"/>
            </a:pPr>
            <a:r>
              <a:rPr lang="en-US" sz="1200" b="0" kern="1200" dirty="0">
                <a:solidFill>
                  <a:schemeClr val="tx1"/>
                </a:solidFill>
                <a:latin typeface="+mn-lt"/>
                <a:ea typeface="+mn-ea"/>
                <a:cs typeface="+mn-cs"/>
              </a:rPr>
              <a:t>Albania is a small country with the surface of 28 748 km squares and 2.8 million population. Currently the g</a:t>
            </a:r>
            <a:r>
              <a:rPr lang="sq-AL" sz="1200" b="0" kern="1200" dirty="0">
                <a:solidFill>
                  <a:schemeClr val="tx1"/>
                </a:solidFill>
                <a:latin typeface="+mn-lt"/>
                <a:ea typeface="+mn-ea"/>
                <a:cs typeface="+mn-cs"/>
              </a:rPr>
              <a:t>eographical</a:t>
            </a:r>
            <a:r>
              <a:rPr lang="en-US" sz="1200" b="0" kern="1200" dirty="0">
                <a:solidFill>
                  <a:schemeClr val="tx1"/>
                </a:solidFill>
                <a:latin typeface="+mn-lt"/>
                <a:ea typeface="+mn-ea"/>
                <a:cs typeface="+mn-cs"/>
              </a:rPr>
              <a:t> e</a:t>
            </a:r>
            <a:r>
              <a:rPr lang="sq-AL" sz="1200" b="0" kern="1200" dirty="0">
                <a:solidFill>
                  <a:schemeClr val="tx1"/>
                </a:solidFill>
                <a:latin typeface="+mn-lt"/>
                <a:ea typeface="+mn-ea"/>
                <a:cs typeface="+mn-cs"/>
              </a:rPr>
              <a:t>xpansion</a:t>
            </a:r>
            <a:r>
              <a:rPr lang="en-US" sz="1200" b="0" kern="1200" dirty="0">
                <a:solidFill>
                  <a:schemeClr val="tx1"/>
                </a:solidFill>
                <a:latin typeface="+mn-lt"/>
                <a:ea typeface="+mn-ea"/>
                <a:cs typeface="+mn-cs"/>
              </a:rPr>
              <a:t> </a:t>
            </a:r>
            <a:r>
              <a:rPr lang="en-US" sz="1200" kern="1200" dirty="0">
                <a:solidFill>
                  <a:schemeClr val="accent1">
                    <a:lumMod val="10000"/>
                  </a:schemeClr>
                </a:solidFill>
                <a:latin typeface="+mn-lt"/>
                <a:ea typeface="+mn-ea"/>
                <a:cs typeface="+mn-cs"/>
              </a:rPr>
              <a:t>of Treasury Districts Offices (TDOs) is present in this map and the AGFIS-IT</a:t>
            </a:r>
            <a:r>
              <a:rPr lang="en-US" sz="1200" kern="1200" baseline="0" dirty="0">
                <a:solidFill>
                  <a:schemeClr val="accent1">
                    <a:lumMod val="10000"/>
                  </a:schemeClr>
                </a:solidFill>
                <a:latin typeface="+mn-lt"/>
                <a:ea typeface="+mn-ea"/>
                <a:cs typeface="+mn-cs"/>
              </a:rPr>
              <a:t> treasury System is presented by the diagram in the next slide nr. 2, which is the centralized one, because all transactions of general government are paid centrally from AGFIS to Central Bank as fiscal agent of government, intermediary to commercial bank accounts of beneficiaries. </a:t>
            </a:r>
            <a:endParaRPr lang="en-US" sz="1200" kern="1200" dirty="0">
              <a:solidFill>
                <a:schemeClr val="accent1">
                  <a:lumMod val="10000"/>
                </a:schemeClr>
              </a:solidFill>
              <a:latin typeface="+mn-lt"/>
              <a:ea typeface="+mn-ea"/>
              <a:cs typeface="+mn-cs"/>
            </a:endParaRPr>
          </a:p>
          <a:p>
            <a:pPr marR="45720" algn="l">
              <a:spcBef>
                <a:spcPct val="20000"/>
              </a:spcBef>
              <a:buClr>
                <a:schemeClr val="accent3"/>
              </a:buClr>
              <a:buSzPct val="95000"/>
            </a:pPr>
            <a:r>
              <a:rPr lang="en-US" sz="1200" kern="1200" dirty="0">
                <a:solidFill>
                  <a:schemeClr val="accent1">
                    <a:lumMod val="10000"/>
                  </a:schemeClr>
                </a:solidFill>
                <a:latin typeface="+mn-lt"/>
                <a:ea typeface="+mn-ea"/>
                <a:cs typeface="+mn-cs"/>
              </a:rPr>
              <a:t>The</a:t>
            </a:r>
            <a:r>
              <a:rPr lang="en-US" sz="1200" kern="1200" dirty="0">
                <a:solidFill>
                  <a:schemeClr val="tx1"/>
                </a:solidFill>
                <a:latin typeface="+mn-lt"/>
                <a:ea typeface="+mn-ea"/>
                <a:cs typeface="+mn-cs"/>
              </a:rPr>
              <a:t> debate over a centralized versus decentralized treasury structure is not a new one. It has long been the source of discussion and frustration. Each structural model offers benefits to the global organization</a:t>
            </a:r>
            <a:r>
              <a:rPr lang="en-US" sz="1200" kern="1200" baseline="0" dirty="0">
                <a:solidFill>
                  <a:schemeClr val="tx1"/>
                </a:solidFill>
                <a:latin typeface="+mn-lt"/>
                <a:ea typeface="+mn-ea"/>
                <a:cs typeface="+mn-cs"/>
              </a:rPr>
              <a:t> for which we are discus in this plenary meeting. So the content of this presentation include (slide nr. 2):</a:t>
            </a:r>
            <a:endParaRPr lang="sq-AL" sz="1200" kern="1200" dirty="0">
              <a:solidFill>
                <a:schemeClr val="accent1">
                  <a:lumMod val="10000"/>
                </a:schemeClr>
              </a:solidFill>
              <a:latin typeface="+mn-lt"/>
              <a:ea typeface="+mn-ea"/>
              <a:cs typeface="+mn-cs"/>
            </a:endParaRPr>
          </a:p>
        </p:txBody>
      </p:sp>
      <p:sp>
        <p:nvSpPr>
          <p:cNvPr id="4" name="Slide Number Placeholder 3"/>
          <p:cNvSpPr>
            <a:spLocks noGrp="1"/>
          </p:cNvSpPr>
          <p:nvPr>
            <p:ph type="sldNum" sz="quarter" idx="10"/>
          </p:nvPr>
        </p:nvSpPr>
        <p:spPr/>
        <p:txBody>
          <a:bodyPr/>
          <a:lstStyle/>
          <a:p>
            <a:fld id="{5F6F7D1C-02CC-4FFC-A54A-6D0FF684D515}"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a:t>Control of transactions and centralized payment through TSA.</a:t>
            </a:r>
          </a:p>
          <a:p>
            <a:pPr marL="228600" indent="-228600">
              <a:buAutoNum type="arabicPeriod"/>
            </a:pPr>
            <a:r>
              <a:rPr lang="en-US" sz="1200" kern="1200" dirty="0">
                <a:solidFill>
                  <a:schemeClr val="accent5">
                    <a:lumMod val="50000"/>
                  </a:schemeClr>
                </a:solidFill>
                <a:latin typeface="+mn-lt"/>
                <a:ea typeface="+mn-ea"/>
                <a:cs typeface="+mn-cs"/>
              </a:rPr>
              <a:t>The authority to make important decisions for cash management (which is the main function among treasury functions) is maintained by top level manager analyzing the financial position of the general government presented in the daily financial statement generated by the accounting system.(central, local and special funds)</a:t>
            </a:r>
          </a:p>
          <a:p>
            <a:pPr marL="228600" indent="-228600">
              <a:buAutoNum type="arabicPeriod"/>
            </a:pPr>
            <a:r>
              <a:rPr lang="en-US" sz="1200" kern="1200" dirty="0">
                <a:solidFill>
                  <a:schemeClr val="accent5">
                    <a:lumMod val="50000"/>
                  </a:schemeClr>
                </a:solidFill>
                <a:latin typeface="+mn-lt"/>
                <a:ea typeface="+mn-ea"/>
                <a:cs typeface="+mn-cs"/>
              </a:rPr>
              <a:t>IT system used for treasury operations. </a:t>
            </a:r>
            <a:r>
              <a:rPr lang="en-US" sz="1200" kern="1200" dirty="0">
                <a:solidFill>
                  <a:schemeClr val="tx1"/>
                </a:solidFill>
                <a:latin typeface="+mn-lt"/>
                <a:ea typeface="+mn-ea"/>
                <a:cs typeface="+mn-cs"/>
              </a:rPr>
              <a:t>As for the Albania specific content, the </a:t>
            </a:r>
            <a:r>
              <a:rPr lang="en-US" sz="1200" b="1" kern="1200" dirty="0">
                <a:solidFill>
                  <a:schemeClr val="tx1"/>
                </a:solidFill>
                <a:latin typeface="+mn-lt"/>
                <a:ea typeface="+mn-ea"/>
                <a:cs typeface="+mn-cs"/>
              </a:rPr>
              <a:t>interesting point</a:t>
            </a:r>
            <a:r>
              <a:rPr lang="en-US" sz="1200" kern="1200" dirty="0">
                <a:solidFill>
                  <a:schemeClr val="tx1"/>
                </a:solidFill>
                <a:latin typeface="+mn-lt"/>
                <a:ea typeface="+mn-ea"/>
                <a:cs typeface="+mn-cs"/>
              </a:rPr>
              <a:t> about your presentation is that it emphasizes that </a:t>
            </a:r>
            <a:r>
              <a:rPr lang="en-US" sz="1200" b="1" kern="1200" dirty="0">
                <a:solidFill>
                  <a:schemeClr val="tx1"/>
                </a:solidFill>
                <a:latin typeface="+mn-lt"/>
                <a:ea typeface="+mn-ea"/>
                <a:cs typeface="+mn-cs"/>
              </a:rPr>
              <a:t>Albania has centralized its systems through digitization</a:t>
            </a:r>
            <a:r>
              <a:rPr lang="en-US" sz="1200" kern="1200" dirty="0">
                <a:solidFill>
                  <a:schemeClr val="tx1"/>
                </a:solidFill>
                <a:latin typeface="+mn-lt"/>
                <a:ea typeface="+mn-ea"/>
                <a:cs typeface="+mn-cs"/>
              </a:rPr>
              <a:t> which means controls etc. are decentralized to line ministries, but also centralized to treasury. So for the Albania specific content the model is mix,</a:t>
            </a:r>
            <a:r>
              <a:rPr lang="en-US" sz="1200" kern="1200" baseline="0" dirty="0">
                <a:solidFill>
                  <a:schemeClr val="tx1"/>
                </a:solidFill>
                <a:latin typeface="+mn-lt"/>
                <a:ea typeface="+mn-ea"/>
                <a:cs typeface="+mn-cs"/>
              </a:rPr>
              <a:t> e.g. a commitment is record in AGFIS from spending unit online, but before get approval from treasury, then is available to be released and match with invoices which will be paid electronically through TSA in Central Bank.</a:t>
            </a:r>
            <a:endParaRPr lang="en-US" sz="1200" kern="1200" dirty="0">
              <a:solidFill>
                <a:schemeClr val="accent5">
                  <a:lumMod val="50000"/>
                </a:schemeClr>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Central automation creates the opportunity to strengthen financial/fiscal discipline and to</a:t>
            </a:r>
            <a:r>
              <a:rPr lang="en-US" sz="1200" kern="1200" baseline="0" dirty="0">
                <a:solidFill>
                  <a:schemeClr val="tx1"/>
                </a:solidFill>
                <a:latin typeface="+mn-lt"/>
                <a:ea typeface="+mn-ea"/>
                <a:cs typeface="+mn-cs"/>
              </a:rPr>
              <a:t> get the track of audit </a:t>
            </a:r>
            <a:r>
              <a:rPr lang="en-US" sz="1200" kern="1200" dirty="0">
                <a:solidFill>
                  <a:schemeClr val="tx1"/>
                </a:solidFill>
                <a:latin typeface="+mn-lt"/>
                <a:ea typeface="+mn-ea"/>
                <a:cs typeface="+mn-cs"/>
              </a:rPr>
              <a:t>for controls in the regional treasuries and headquarter of treasury. Both of them as a whole monitor the spending units for </a:t>
            </a:r>
            <a:r>
              <a:rPr lang="en-US" sz="1200" b="1" kern="1200" dirty="0">
                <a:solidFill>
                  <a:schemeClr val="tx1"/>
                </a:solidFill>
                <a:latin typeface="+mn-lt"/>
                <a:ea typeface="+mn-ea"/>
                <a:cs typeface="+mn-cs"/>
              </a:rPr>
              <a:t>consistency with legislation </a:t>
            </a:r>
            <a:r>
              <a:rPr lang="en-US" sz="1200" b="0" kern="1200" dirty="0">
                <a:solidFill>
                  <a:schemeClr val="tx1"/>
                </a:solidFill>
                <a:latin typeface="+mn-lt"/>
                <a:ea typeface="+mn-ea"/>
                <a:cs typeface="+mn-cs"/>
              </a:rPr>
              <a:t>to get the adequate consolidated financial position of government through generates from AGFIS the financial statements set by international standards (PULSAR-IPSAS).</a:t>
            </a:r>
            <a:endParaRPr lang="en-US" sz="1200"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As for the Albania specific content, the </a:t>
            </a:r>
            <a:r>
              <a:rPr lang="en-US" sz="1200" b="1" kern="1200" dirty="0">
                <a:solidFill>
                  <a:schemeClr val="tx1"/>
                </a:solidFill>
                <a:latin typeface="+mn-lt"/>
                <a:ea typeface="+mn-ea"/>
                <a:cs typeface="+mn-cs"/>
              </a:rPr>
              <a:t>interesting point</a:t>
            </a:r>
            <a:r>
              <a:rPr lang="en-US" sz="1200" kern="1200" dirty="0">
                <a:solidFill>
                  <a:schemeClr val="tx1"/>
                </a:solidFill>
                <a:latin typeface="+mn-lt"/>
                <a:ea typeface="+mn-ea"/>
                <a:cs typeface="+mn-cs"/>
              </a:rPr>
              <a:t> about your presentation is that it emphasizes that </a:t>
            </a:r>
            <a:r>
              <a:rPr lang="en-US" sz="1200" b="1" kern="1200" dirty="0">
                <a:solidFill>
                  <a:schemeClr val="tx1"/>
                </a:solidFill>
                <a:latin typeface="+mn-lt"/>
                <a:ea typeface="+mn-ea"/>
                <a:cs typeface="+mn-cs"/>
              </a:rPr>
              <a:t>Albania has centralized its systems through digitization</a:t>
            </a:r>
            <a:r>
              <a:rPr lang="en-US" sz="1200" kern="1200" dirty="0">
                <a:solidFill>
                  <a:schemeClr val="tx1"/>
                </a:solidFill>
                <a:latin typeface="+mn-lt"/>
                <a:ea typeface="+mn-ea"/>
                <a:cs typeface="+mn-cs"/>
              </a:rPr>
              <a:t> which means controls etc. are decentralized to line ministries, but also centralized to treasury. So the model is mix,</a:t>
            </a:r>
            <a:r>
              <a:rPr lang="en-US" sz="1200" kern="1200" baseline="0" dirty="0">
                <a:solidFill>
                  <a:schemeClr val="tx1"/>
                </a:solidFill>
                <a:latin typeface="+mn-lt"/>
                <a:ea typeface="+mn-ea"/>
                <a:cs typeface="+mn-cs"/>
              </a:rPr>
              <a:t> e.g. a commitment is record in AGFIS from spending unit online, but before get approval from treasury, then is available to be released and match with invoices which will be paid electronically through TSA in Central Bank.</a:t>
            </a:r>
            <a:endParaRPr lang="en-US" sz="1200" b="0" i="0" kern="1200" dirty="0">
              <a:solidFill>
                <a:schemeClr val="accent5">
                  <a:lumMod val="50000"/>
                </a:schemeClr>
              </a:solidFill>
              <a:latin typeface="+mn-lt"/>
              <a:ea typeface="+mn-ea"/>
              <a:cs typeface="+mn-cs"/>
            </a:endParaRPr>
          </a:p>
          <a:p>
            <a:pPr marL="228600" indent="-228600">
              <a:buNone/>
            </a:pPr>
            <a:endParaRPr lang="en-US" sz="1200" b="0" i="0" kern="1200" dirty="0">
              <a:solidFill>
                <a:schemeClr val="tx1"/>
              </a:solidFill>
              <a:latin typeface="+mn-lt"/>
              <a:ea typeface="+mn-ea"/>
              <a:cs typeface="+mn-cs"/>
            </a:endParaRPr>
          </a:p>
          <a:p>
            <a:pPr marL="228600" indent="-228600">
              <a:buNone/>
            </a:pPr>
            <a:endParaRPr lang="en-US" sz="1200" b="0" i="0" kern="1200" dirty="0">
              <a:solidFill>
                <a:schemeClr val="tx1"/>
              </a:solidFill>
              <a:latin typeface="+mn-lt"/>
              <a:ea typeface="+mn-ea"/>
              <a:cs typeface="+mn-cs"/>
            </a:endParaRPr>
          </a:p>
          <a:p>
            <a:pPr marL="228600" indent="-228600">
              <a:buNone/>
            </a:pPr>
            <a:r>
              <a:rPr lang="en-US" sz="1200" b="0" i="0" kern="1200" dirty="0">
                <a:solidFill>
                  <a:schemeClr val="tx1"/>
                </a:solidFill>
                <a:latin typeface="+mn-lt"/>
                <a:ea typeface="+mn-ea"/>
                <a:cs typeface="+mn-cs"/>
              </a:rPr>
              <a:t>The concentration of control of an activity or organization under a single authority.(e.g. the </a:t>
            </a:r>
            <a:r>
              <a:rPr lang="en-US" sz="1200" b="1" i="0" kern="1200" dirty="0">
                <a:solidFill>
                  <a:schemeClr val="tx1"/>
                </a:solidFill>
                <a:latin typeface="+mn-lt"/>
                <a:ea typeface="+mn-ea"/>
                <a:cs typeface="+mn-cs"/>
              </a:rPr>
              <a:t>centralization</a:t>
            </a:r>
            <a:r>
              <a:rPr lang="en-US" sz="1200" b="0" i="0" kern="1200" dirty="0">
                <a:solidFill>
                  <a:schemeClr val="tx1"/>
                </a:solidFill>
                <a:latin typeface="+mn-lt"/>
                <a:ea typeface="+mn-ea"/>
                <a:cs typeface="+mn-cs"/>
              </a:rPr>
              <a:t> of all financial power in the hands of its leaders)</a:t>
            </a:r>
          </a:p>
          <a:p>
            <a:pPr marL="228600" indent="-228600">
              <a:buNone/>
            </a:pPr>
            <a:r>
              <a:rPr lang="en-US" sz="1200" b="0" i="0" kern="1200" dirty="0">
                <a:solidFill>
                  <a:schemeClr val="tx1"/>
                </a:solidFill>
                <a:latin typeface="+mn-lt"/>
                <a:ea typeface="+mn-ea"/>
                <a:cs typeface="+mn-cs"/>
              </a:rPr>
              <a:t>The transfer of control of an activity or organization to several local offices or authorities rather than one single one. .(e.g. the </a:t>
            </a:r>
            <a:r>
              <a:rPr lang="en-US" sz="1200" b="1" i="0" kern="1200" dirty="0">
                <a:solidFill>
                  <a:schemeClr val="tx1"/>
                </a:solidFill>
                <a:latin typeface="+mn-lt"/>
                <a:ea typeface="+mn-ea"/>
                <a:cs typeface="+mn-cs"/>
              </a:rPr>
              <a:t>decentralization</a:t>
            </a:r>
            <a:r>
              <a:rPr lang="en-US" sz="1200" b="0" i="0" kern="1200" dirty="0">
                <a:solidFill>
                  <a:schemeClr val="tx1"/>
                </a:solidFill>
                <a:latin typeface="+mn-lt"/>
                <a:ea typeface="+mn-ea"/>
                <a:cs typeface="+mn-cs"/>
              </a:rPr>
              <a:t> of business services)</a:t>
            </a:r>
          </a:p>
          <a:p>
            <a:pPr marL="228600" indent="-228600">
              <a:buNone/>
            </a:pPr>
            <a:endParaRPr lang="en-US" sz="1200" b="0" i="0" kern="1200" dirty="0">
              <a:solidFill>
                <a:schemeClr val="tx1"/>
              </a:solidFill>
              <a:latin typeface="+mn-lt"/>
              <a:ea typeface="+mn-ea"/>
              <a:cs typeface="+mn-cs"/>
            </a:endParaRPr>
          </a:p>
          <a:p>
            <a:pPr marL="228600" indent="-228600">
              <a:buNone/>
            </a:pPr>
            <a:r>
              <a:rPr lang="en-US" dirty="0"/>
              <a:t>  Automation alone is not sufficient; it requires trained staff to plan, implement and monitor the budget formulation and execution </a:t>
            </a:r>
          </a:p>
          <a:p>
            <a:pPr marL="228600" indent="-228600">
              <a:buNone/>
            </a:pPr>
            <a:r>
              <a:rPr lang="en-US" dirty="0"/>
              <a:t>Key Treasury / IT / Line ministries / Budget staff, including senior officials, need to understand PFM concepts to be able to enter financial information, extract and analyze relevant data, generate and use reports </a:t>
            </a:r>
          </a:p>
          <a:p>
            <a:pPr marL="228600" indent="-228600">
              <a:buNone/>
            </a:pPr>
            <a:r>
              <a:rPr lang="en-US" dirty="0"/>
              <a:t> Develop </a:t>
            </a:r>
            <a:r>
              <a:rPr lang="en-US" dirty="0" err="1"/>
              <a:t>awarness</a:t>
            </a:r>
            <a:r>
              <a:rPr lang="en-US" dirty="0"/>
              <a:t> of the benefits and uses of the automated and integrated FMIS   Why? - Enable smooth communication and interoperability  (e.g., managing government payroll, revenue administration, external assistance flows, etc.) - Generate new ideas for improvements of the FMIS and decision-making processes - Reduce resistance to change through training, seminars, etc.   Challenges - Changing pace of implementation in some components can affect that of the others - Diversity of goals and targets among various components - Managing constant evolution and expansion of the FMIS on one side, and </a:t>
            </a:r>
            <a:r>
              <a:rPr lang="en-US" dirty="0" err="1"/>
              <a:t>contiuous</a:t>
            </a:r>
            <a:r>
              <a:rPr lang="en-US" dirty="0"/>
              <a:t> changes in PFM  regulatory framework, on the other </a:t>
            </a:r>
          </a:p>
          <a:p>
            <a:pPr marL="228600" indent="-228600">
              <a:buNone/>
            </a:pPr>
            <a:r>
              <a:rPr lang="en-US" dirty="0"/>
              <a:t>taxes liabilities’ payment system </a:t>
            </a:r>
          </a:p>
          <a:p>
            <a:pPr marL="228600" indent="-228600">
              <a:buNone/>
            </a:pPr>
            <a:r>
              <a:rPr lang="en-US" dirty="0"/>
              <a:t>No payment, for any reason, can not be proceed by the bank, if the taxpayer does not submit payment order generated by the new tax system.</a:t>
            </a:r>
          </a:p>
          <a:p>
            <a:pPr marL="228600" indent="-228600">
              <a:buNone/>
            </a:pPr>
            <a:r>
              <a:rPr lang="en-US" b="1" dirty="0"/>
              <a:t>Treasury control and payments </a:t>
            </a:r>
          </a:p>
          <a:p>
            <a:pPr marL="228600" indent="-228600">
              <a:buNone/>
            </a:pPr>
            <a:r>
              <a:rPr lang="en-US" dirty="0"/>
              <a:t>Controls on non-payroll expenditure are primarily ex-ante voucher checking. There is very little internal audit functionality at the ex-post stage as required by international best practices. Other financial controls follow international practice and are generally complied with.  •  As the budget is being implemented, Treasury monitors the staffing levels with respect to a ceiling of authorized positions. The financial resources and controls in place are based on this ceiling and not on the actual number of staff employed. Inevitable staffing lags result in an underutilized salary budget.  •  All government expenditure, central as well as local, is executed through the Treasury Single Account system (TSA). The system rejects any spending for which there are inadequate allocations. Controls are exercised by budget program, institution, and economic classification regarding the yearly budget allocations. TDO records and performs an additional ex-ante control before payment. Treasury keeps a strong central control on budget execution. </a:t>
            </a:r>
          </a:p>
          <a:p>
            <a:pPr marL="228600" indent="-228600">
              <a:buNone/>
            </a:pPr>
            <a:r>
              <a:rPr lang="en-US" dirty="0"/>
              <a:t>More than a “managerial accounting issue”, pre-commitments are an integral part of establishing sound internal public financial management controls to ensure there are sufficient funds to cover government commitments. Lack of formal recognition of pre-commitments in the AGFIS could lead to initiating procurement processes for which there might not be sufficient funds to ensure full payment or even to support the contracting process. </a:t>
            </a:r>
          </a:p>
          <a:p>
            <a:pPr marL="228600" indent="-228600">
              <a:buNone/>
            </a:pPr>
            <a:r>
              <a:rPr lang="en-US" dirty="0"/>
              <a:t> Cash overspending cannot occur because each transaction is checked against the appropriations/allocations. If not sufficient cash resources are allocated to the account, the transaction has to be rejected by the Treasury District Office’s expenses specialist. The Treasury executes payment when cash is available, but generally within one month.  • The right to make expenditures within the limit of approved funds expires on the last day of the budget year. There is a very strict carry-over regime. All spending is limited to the calendar year unless explicitly allowed by the Parliament in the annual budget law. Borrowing against future appropriations is prohibited. The only exception is that line ministries have the right to carry over the unused funds of multiyear investment contracts, but no longer than three years, provided ex-ante approval by the Assembly.  • The Treasury plans generally provide a transparent and reliable framework within which the local governments LG can execute their budget. However, when the government revise downwards the budget ceilings due to over-optimistic projections the LG budget execution is affected because the local governments own revenue is included in the common cash pool – the TSA. This lack of control over the use of their own revenue in the LG is reported to be a source of frustration. </a:t>
            </a:r>
          </a:p>
          <a:p>
            <a:pPr marL="228600" indent="-228600">
              <a:buNone/>
            </a:pPr>
            <a:r>
              <a:rPr lang="en-US" dirty="0"/>
              <a:t>Commitment, accounts payable and arrears controls are Fundamental to effective cash management and budget execution control •Discussions at previous PEMPAL events and internationally indicates that these concepts are understood differently in countries.  •This presentation will focus on the “generally accepted definitions” and benchmark PEMPAL practices against those definitions </a:t>
            </a:r>
          </a:p>
          <a:p>
            <a:pPr marL="228600" indent="-228600">
              <a:buNone/>
            </a:pPr>
            <a:r>
              <a:rPr lang="en-US" dirty="0"/>
              <a:t>Step 2 – Recording of commitments for all contracts at the time the contract is agreed with a supplier.  This ensures : –funds are set aside to pay the supplier  –the Treasury has additional information about likely future </a:t>
            </a:r>
            <a:r>
              <a:rPr lang="en-US" dirty="0" err="1"/>
              <a:t>cashflows</a:t>
            </a:r>
            <a:r>
              <a:rPr lang="en-US" dirty="0"/>
              <a:t> in the accounting system for better cash planning and forecasting –Using a system generated purchase order ensures that suppliers have a guarantee from the Treasury  –The purchase order may be issued from a procurement system, however, if it is to be an effective budget and cash control, it must also be recorded in the FMIS system soon after the contract is signed </a:t>
            </a:r>
          </a:p>
          <a:p>
            <a:pPr marL="228600" indent="-228600">
              <a:buNone/>
            </a:pPr>
            <a:r>
              <a:rPr lang="en-US" dirty="0"/>
              <a:t> of 14 countries that responded to the survey indicated that they had commitment controls •10 countries indicated that the given definition of commitments aligned with their country practice. The two remaining countries answered ‘no’, however, the additional explanations provided indicated a strong concurrence •11 countries responded to the question on the types of spending subjected to commitments. All 11 record commitments for utilities, goods and services, projects and capital spending. Four also have commitments for debt  •6 of the 11 countries issue a PO for commitments. Of the six, five issue it from the same system that controls appropriations and the budget. </a:t>
            </a:r>
          </a:p>
          <a:p>
            <a:pPr marL="228600" indent="-228600">
              <a:buNone/>
            </a:pPr>
            <a:r>
              <a:rPr lang="en-US" dirty="0"/>
              <a:t>Good practice is to record the commitment when the contract is agreed – this is the legal obligation •Three countries record commitments between 3 and 15 days of the contract being entered into. •One country indicated that commitments are linked to appropriations  •One country indicated that commitments are recorded only after payment </a:t>
            </a:r>
          </a:p>
          <a:p>
            <a:pPr marL="228600" indent="-228600">
              <a:buNone/>
            </a:pPr>
            <a:r>
              <a:rPr lang="en-US" dirty="0"/>
              <a:t>In addition to Step 3 many governments require the receipt of a correctly rendered invoice before recognizing the accounts payable.</a:t>
            </a:r>
          </a:p>
          <a:p>
            <a:pPr marL="228600" indent="-228600">
              <a:buNone/>
            </a:pPr>
            <a:r>
              <a:rPr lang="en-US" dirty="0"/>
              <a:t>Most countries have a pre-commitment and commitment stage. Recognition of commitments is however varied •Only half of the countries recognize goods and services delivery. This has implications for accrual accounting •Only half of the countries match invoices to commitments – this presents some challenges for budget control •9 countries recognize accounts payable,  however the point of recognition is not consistent •8 countries have a due data and 8 also report on budget arrears •While some consistent themes emerged, there remains significant differences across PEMPAL countries and in comparison to good practice. •Has the degree of integration of all of these processes into a FMIS had an impact?  •Has the move to adopting accrual basis IPSAS had an impact? </a:t>
            </a:r>
          </a:p>
          <a:p>
            <a:pPr marL="228600" indent="-228600">
              <a:buNone/>
            </a:pPr>
            <a:r>
              <a:rPr lang="en-US" dirty="0"/>
              <a:t>Why would countries recognize commitments and accounts payable at different stages of the payment process? Are there challenges for budget, cash management and financial reporting for these different points of recognition? 2.Discuss country definitions of due date and budget arrears. Are there issues with recognition of due date and arrears in a country that is experiencing cash shortfalls? </a:t>
            </a:r>
          </a:p>
          <a:p>
            <a:pPr marL="228600" indent="-228600">
              <a:buNone/>
            </a:pPr>
            <a:endParaRPr lang="en-US" dirty="0"/>
          </a:p>
        </p:txBody>
      </p:sp>
      <p:sp>
        <p:nvSpPr>
          <p:cNvPr id="4" name="Slide Number Placeholder 3"/>
          <p:cNvSpPr>
            <a:spLocks noGrp="1"/>
          </p:cNvSpPr>
          <p:nvPr>
            <p:ph type="sldNum" sz="quarter" idx="10"/>
          </p:nvPr>
        </p:nvSpPr>
        <p:spPr/>
        <p:txBody>
          <a:bodyPr/>
          <a:lstStyle/>
          <a:p>
            <a:fld id="{5F6F7D1C-02CC-4FFC-A54A-6D0FF684D515}"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solidFill>
                  <a:schemeClr val="accent6">
                    <a:lumMod val="50000"/>
                  </a:schemeClr>
                </a:solidFill>
                <a:ea typeface="+mn-ea"/>
                <a:cs typeface="+mn-cs"/>
              </a:rPr>
              <a:t>General government in Albania consists in three level:</a:t>
            </a:r>
          </a:p>
          <a:p>
            <a:r>
              <a:rPr lang="en-US" sz="1200" dirty="0">
                <a:solidFill>
                  <a:schemeClr val="accent6">
                    <a:lumMod val="50000"/>
                  </a:schemeClr>
                </a:solidFill>
                <a:ea typeface="+mn-ea"/>
                <a:cs typeface="+mn-cs"/>
              </a:rPr>
              <a:t>-Central</a:t>
            </a:r>
            <a:r>
              <a:rPr lang="en-US" sz="1200" baseline="0" dirty="0">
                <a:solidFill>
                  <a:schemeClr val="accent6">
                    <a:lumMod val="50000"/>
                  </a:schemeClr>
                </a:solidFill>
                <a:ea typeface="+mn-ea"/>
                <a:cs typeface="+mn-cs"/>
              </a:rPr>
              <a:t> government,</a:t>
            </a:r>
          </a:p>
          <a:p>
            <a:r>
              <a:rPr lang="en-US" sz="1200" baseline="0" dirty="0">
                <a:solidFill>
                  <a:schemeClr val="accent6">
                    <a:lumMod val="50000"/>
                  </a:schemeClr>
                </a:solidFill>
                <a:ea typeface="+mn-ea"/>
                <a:cs typeface="+mn-cs"/>
              </a:rPr>
              <a:t>-Local government,</a:t>
            </a:r>
          </a:p>
          <a:p>
            <a:r>
              <a:rPr lang="en-US" sz="1200" baseline="0" dirty="0">
                <a:solidFill>
                  <a:schemeClr val="accent6">
                    <a:lumMod val="50000"/>
                  </a:schemeClr>
                </a:solidFill>
                <a:ea typeface="+mn-ea"/>
                <a:cs typeface="+mn-cs"/>
              </a:rPr>
              <a:t>-Special funds: Social security, Health care security and Ex-owners compensation. </a:t>
            </a:r>
          </a:p>
          <a:p>
            <a:r>
              <a:rPr lang="en-US" sz="1200" b="1" baseline="0" dirty="0">
                <a:solidFill>
                  <a:schemeClr val="accent6">
                    <a:lumMod val="50000"/>
                  </a:schemeClr>
                </a:solidFill>
                <a:ea typeface="+mn-ea"/>
                <a:cs typeface="+mn-cs"/>
              </a:rPr>
              <a:t>Mark’s presentations functions</a:t>
            </a:r>
            <a:r>
              <a:rPr lang="en-US" sz="1200" baseline="0" dirty="0">
                <a:solidFill>
                  <a:schemeClr val="accent6">
                    <a:lumMod val="50000"/>
                  </a:schemeClr>
                </a:solidFill>
                <a:ea typeface="+mn-ea"/>
                <a:cs typeface="+mn-cs"/>
              </a:rPr>
              <a:t>:</a:t>
            </a:r>
          </a:p>
          <a:p>
            <a:r>
              <a:rPr lang="en-US" sz="1200" baseline="0" dirty="0">
                <a:solidFill>
                  <a:schemeClr val="accent6">
                    <a:lumMod val="50000"/>
                  </a:schemeClr>
                </a:solidFill>
                <a:ea typeface="+mn-ea"/>
                <a:cs typeface="+mn-cs"/>
              </a:rPr>
              <a:t>-</a:t>
            </a:r>
            <a:r>
              <a:rPr lang="en-US" sz="1200" baseline="0" dirty="0">
                <a:solidFill>
                  <a:schemeClr val="tx1"/>
                </a:solidFill>
                <a:ea typeface="+mn-ea"/>
                <a:cs typeface="+mn-cs"/>
              </a:rPr>
              <a:t>The c</a:t>
            </a:r>
            <a:r>
              <a:rPr lang="en-US" sz="1200" dirty="0"/>
              <a:t>lear </a:t>
            </a:r>
            <a:r>
              <a:rPr lang="en-US" sz="1200" b="1" dirty="0"/>
              <a:t>core</a:t>
            </a:r>
            <a:r>
              <a:rPr lang="en-US" sz="1200" dirty="0"/>
              <a:t> functions in the Treasury:</a:t>
            </a:r>
            <a:endParaRPr lang="en-US" sz="1200" baseline="0" dirty="0">
              <a:solidFill>
                <a:schemeClr val="accent6">
                  <a:lumMod val="50000"/>
                </a:schemeClr>
              </a:solidFill>
              <a:ea typeface="+mn-ea"/>
              <a:cs typeface="+mn-cs"/>
            </a:endParaRPr>
          </a:p>
          <a:p>
            <a:pPr rtl="0" eaLnBrk="1" fontAlgn="t" latinLnBrk="0" hangingPunct="1"/>
            <a:r>
              <a:rPr lang="en-US" sz="1200" b="0" i="0" u="none" strike="noStrike" kern="1200" dirty="0">
                <a:solidFill>
                  <a:schemeClr val="tx1"/>
                </a:solidFill>
                <a:latin typeface="+mn-lt"/>
                <a:ea typeface="+mn-ea"/>
                <a:cs typeface="+mn-cs"/>
              </a:rPr>
              <a:t>1.Authorization and processing of payments on behalf of the government</a:t>
            </a:r>
          </a:p>
          <a:p>
            <a:pPr rtl="0" eaLnBrk="1" fontAlgn="t" latinLnBrk="0" hangingPunct="1"/>
            <a:r>
              <a:rPr lang="en-US" sz="1200" b="0" i="0" u="none" strike="noStrike" kern="1200" dirty="0">
                <a:solidFill>
                  <a:schemeClr val="tx1"/>
                </a:solidFill>
                <a:latin typeface="+mn-lt"/>
                <a:ea typeface="+mn-ea"/>
                <a:cs typeface="+mn-cs"/>
              </a:rPr>
              <a:t>2.Management of government bank accounts (TSA and other)</a:t>
            </a:r>
          </a:p>
          <a:p>
            <a:pPr rtl="0" eaLnBrk="1" fontAlgn="t" latinLnBrk="0" hangingPunct="1"/>
            <a:r>
              <a:rPr lang="en-US" sz="1200" b="0" i="0" u="none" strike="noStrike" kern="1200" dirty="0">
                <a:solidFill>
                  <a:schemeClr val="tx1"/>
                </a:solidFill>
                <a:latin typeface="+mn-lt"/>
                <a:ea typeface="+mn-ea"/>
                <a:cs typeface="+mn-cs"/>
              </a:rPr>
              <a:t>3.Budget execution reporting</a:t>
            </a:r>
          </a:p>
          <a:p>
            <a:pPr rtl="0" eaLnBrk="1" fontAlgn="t" latinLnBrk="0" hangingPunct="1"/>
            <a:r>
              <a:rPr lang="en-US" sz="1200" b="0" i="0" u="none" strike="noStrike" kern="1200" dirty="0">
                <a:solidFill>
                  <a:schemeClr val="tx1"/>
                </a:solidFill>
                <a:latin typeface="+mn-lt"/>
                <a:ea typeface="+mn-ea"/>
                <a:cs typeface="+mn-cs"/>
              </a:rPr>
              <a:t>4.Cash forecasting</a:t>
            </a:r>
          </a:p>
          <a:p>
            <a:pPr rtl="0" eaLnBrk="1" fontAlgn="t" latinLnBrk="0" hangingPunct="1"/>
            <a:r>
              <a:rPr lang="en-US" sz="1200" b="0" i="0" u="none" strike="noStrike" kern="1200" dirty="0">
                <a:solidFill>
                  <a:schemeClr val="tx1"/>
                </a:solidFill>
                <a:latin typeface="+mn-lt"/>
                <a:ea typeface="+mn-ea"/>
                <a:cs typeface="+mn-cs"/>
              </a:rPr>
              <a:t>5.Cash management</a:t>
            </a:r>
          </a:p>
          <a:p>
            <a:pPr rtl="0" eaLnBrk="1" fontAlgn="t" latinLnBrk="0" hangingPunct="1"/>
            <a:r>
              <a:rPr lang="en-US" sz="1200" b="0" i="0" u="none" strike="noStrike" kern="1200" dirty="0">
                <a:solidFill>
                  <a:schemeClr val="tx1"/>
                </a:solidFill>
                <a:latin typeface="+mn-lt"/>
                <a:ea typeface="+mn-ea"/>
                <a:cs typeface="+mn-cs"/>
              </a:rPr>
              <a:t>6.Consolidated financial reporting</a:t>
            </a:r>
          </a:p>
          <a:p>
            <a:pPr rtl="0" eaLnBrk="1" fontAlgn="t" latinLnBrk="0" hangingPunct="1"/>
            <a:r>
              <a:rPr lang="en-US" sz="1200" dirty="0"/>
              <a:t>-The majority of treasuries manage the </a:t>
            </a:r>
            <a:r>
              <a:rPr lang="en-US" sz="1200" b="1" dirty="0"/>
              <a:t>ICT function </a:t>
            </a:r>
            <a:r>
              <a:rPr lang="en-US" sz="1200" dirty="0"/>
              <a:t>for the treasury system</a:t>
            </a:r>
            <a:endParaRPr lang="en-US" sz="1200" b="0" i="0" u="none" strike="noStrike" kern="1200" dirty="0">
              <a:solidFill>
                <a:schemeClr val="tx1"/>
              </a:solidFill>
              <a:latin typeface="+mn-lt"/>
              <a:ea typeface="+mn-ea"/>
              <a:cs typeface="+mn-cs"/>
            </a:endParaRPr>
          </a:p>
          <a:p>
            <a:pPr rtl="0" eaLnBrk="1" fontAlgn="t" latinLnBrk="0" hangingPunct="1"/>
            <a:r>
              <a:rPr lang="en-US" sz="1200" b="0" i="0" u="none" strike="noStrike" kern="1200" dirty="0">
                <a:solidFill>
                  <a:schemeClr val="tx1"/>
                </a:solidFill>
                <a:latin typeface="+mn-lt"/>
                <a:ea typeface="+mn-ea"/>
                <a:cs typeface="+mn-cs"/>
              </a:rPr>
              <a:t>7.Management of the treasury information system</a:t>
            </a:r>
          </a:p>
          <a:p>
            <a:pPr rtl="0" eaLnBrk="1" fontAlgn="t" latinLnBrk="0" hangingPunct="1"/>
            <a:r>
              <a:rPr lang="en-US" sz="1200" b="0" i="0" u="none" strike="noStrike" kern="1200" dirty="0">
                <a:solidFill>
                  <a:schemeClr val="tx1"/>
                </a:solidFill>
                <a:latin typeface="+mn-lt"/>
                <a:ea typeface="+mn-ea"/>
                <a:cs typeface="+mn-cs"/>
              </a:rPr>
              <a:t>8.Training and education</a:t>
            </a:r>
          </a:p>
          <a:p>
            <a:pPr rtl="0" eaLnBrk="1" fontAlgn="t" latinLnBrk="0" hangingPunct="1"/>
            <a:r>
              <a:rPr lang="en-US" sz="1200" b="0" i="0" u="none" strike="noStrike" kern="1200" dirty="0">
                <a:solidFill>
                  <a:schemeClr val="tx1"/>
                </a:solidFill>
                <a:latin typeface="+mn-lt"/>
                <a:ea typeface="+mn-ea"/>
                <a:cs typeface="+mn-cs"/>
              </a:rPr>
              <a:t>9.IT support</a:t>
            </a:r>
          </a:p>
          <a:p>
            <a:pPr rtl="0" eaLnBrk="1" fontAlgn="t" latinLnBrk="0" hangingPunct="1"/>
            <a:r>
              <a:rPr lang="en-US" sz="1200" dirty="0"/>
              <a:t>-The </a:t>
            </a:r>
            <a:r>
              <a:rPr lang="en-US" sz="1200" b="1" dirty="0"/>
              <a:t>less common </a:t>
            </a:r>
            <a:r>
              <a:rPr lang="en-US" sz="1200" dirty="0"/>
              <a:t>in the Treasury:</a:t>
            </a:r>
            <a:endParaRPr lang="en-US" sz="1200" b="0" i="0" u="none" strike="noStrike" kern="1200" dirty="0">
              <a:solidFill>
                <a:schemeClr val="tx1"/>
              </a:solidFill>
              <a:latin typeface="+mn-lt"/>
              <a:ea typeface="+mn-ea"/>
              <a:cs typeface="+mn-cs"/>
            </a:endParaRPr>
          </a:p>
          <a:p>
            <a:pPr rtl="0" eaLnBrk="1" fontAlgn="t" latinLnBrk="0" hangingPunct="1"/>
            <a:r>
              <a:rPr lang="en-US" sz="1200" b="0" i="0" u="none" strike="noStrike" kern="1200" dirty="0">
                <a:solidFill>
                  <a:schemeClr val="tx1"/>
                </a:solidFill>
                <a:latin typeface="+mn-lt"/>
                <a:ea typeface="+mn-ea"/>
                <a:cs typeface="+mn-cs"/>
              </a:rPr>
              <a:t>10.Debt management</a:t>
            </a:r>
          </a:p>
          <a:p>
            <a:pPr rtl="0" eaLnBrk="1" fontAlgn="t" latinLnBrk="0" hangingPunct="1"/>
            <a:r>
              <a:rPr lang="en-US" sz="1200" b="0" i="0" u="none" strike="noStrike" kern="1200" dirty="0">
                <a:solidFill>
                  <a:schemeClr val="tx1"/>
                </a:solidFill>
                <a:latin typeface="+mn-lt"/>
                <a:ea typeface="+mn-ea"/>
                <a:cs typeface="+mn-cs"/>
              </a:rPr>
              <a:t>11.Public sector accounting policy and methodology</a:t>
            </a:r>
          </a:p>
          <a:p>
            <a:pPr rtl="0" eaLnBrk="1" fontAlgn="t" latinLnBrk="0" hangingPunct="1"/>
            <a:r>
              <a:rPr lang="en-US" sz="1200" b="0" i="0" u="none" strike="noStrike" kern="1200" dirty="0">
                <a:solidFill>
                  <a:schemeClr val="tx1"/>
                </a:solidFill>
                <a:latin typeface="+mn-lt"/>
                <a:ea typeface="+mn-ea"/>
                <a:cs typeface="+mn-cs"/>
              </a:rPr>
              <a:t>12.Management of the whole central financial management information system</a:t>
            </a:r>
          </a:p>
          <a:p>
            <a:pPr rtl="0" eaLnBrk="1" fontAlgn="t" latinLnBrk="0" hangingPunct="1"/>
            <a:r>
              <a:rPr lang="en-US" sz="1200" b="0" i="0" u="none" strike="noStrike" kern="1200" dirty="0">
                <a:solidFill>
                  <a:schemeClr val="tx1"/>
                </a:solidFill>
                <a:latin typeface="+mn-lt"/>
                <a:ea typeface="+mn-ea"/>
                <a:cs typeface="+mn-cs"/>
              </a:rPr>
              <a:t>13.Management of other government information systems</a:t>
            </a:r>
          </a:p>
          <a:p>
            <a:r>
              <a:rPr lang="en-US" dirty="0"/>
              <a:t>-By</a:t>
            </a:r>
            <a:r>
              <a:rPr lang="en-US" baseline="0" dirty="0"/>
              <a:t> </a:t>
            </a:r>
            <a:r>
              <a:rPr lang="en-US" b="1" baseline="0" dirty="0"/>
              <a:t>the Albanian point of view</a:t>
            </a:r>
            <a:r>
              <a:rPr lang="en-US" baseline="0" dirty="0"/>
              <a:t> to add after nr. 6 above: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7.Risk Management,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8.Banking Relationship enhancement,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9.International Funding Bank Accounts management,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10.Drafting of the strategy for the Treasury within the framework of the sectoral strategy of public finance management,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11. KPIs compilation,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12. Ex-ante control of commitments of central/local government against MTBP in AGFIS.</a:t>
            </a:r>
          </a:p>
          <a:p>
            <a:endParaRPr lang="en-US" dirty="0"/>
          </a:p>
        </p:txBody>
      </p:sp>
      <p:sp>
        <p:nvSpPr>
          <p:cNvPr id="4" name="Slide Number Placeholder 3"/>
          <p:cNvSpPr>
            <a:spLocks noGrp="1"/>
          </p:cNvSpPr>
          <p:nvPr>
            <p:ph type="sldNum" sz="quarter" idx="10"/>
          </p:nvPr>
        </p:nvSpPr>
        <p:spPr/>
        <p:txBody>
          <a:bodyPr/>
          <a:lstStyle/>
          <a:p>
            <a:fld id="{5F6F7D1C-02CC-4FFC-A54A-6D0FF684D515}"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F9B48BEA-1527-49D8-9591-811EE5A937A4}"/>
              </a:ext>
            </a:extLst>
          </p:cNvPr>
          <p:cNvSpPr>
            <a:spLocks noGrp="1" noRot="1" noChangeAspect="1" noChangeArrowheads="1" noTextEdit="1"/>
          </p:cNvSpPr>
          <p:nvPr>
            <p:ph type="sldImg"/>
          </p:nvPr>
        </p:nvSpPr>
        <p:spPr>
          <a:xfrm>
            <a:off x="693738" y="674688"/>
            <a:ext cx="5470525" cy="3448050"/>
          </a:xfrm>
          <a:ln/>
        </p:spPr>
      </p:sp>
      <p:sp>
        <p:nvSpPr>
          <p:cNvPr id="6147" name="Notes Placeholder 2">
            <a:extLst>
              <a:ext uri="{FF2B5EF4-FFF2-40B4-BE49-F238E27FC236}">
                <a16:creationId xmlns:a16="http://schemas.microsoft.com/office/drawing/2014/main" id="{6C9FDEA4-FF5D-4C59-9DA3-6A0704920375}"/>
              </a:ext>
            </a:extLst>
          </p:cNvPr>
          <p:cNvSpPr>
            <a:spLocks noGrp="1" noChangeArrowheads="1"/>
          </p:cNvSpPr>
          <p:nvPr>
            <p:ph type="body" idx="1"/>
          </p:nvPr>
        </p:nvSpPr>
        <p:spPr>
          <a:noFill/>
        </p:spPr>
        <p:txBody>
          <a:bodyPr>
            <a:normAutofit fontScale="85000" lnSpcReduction="20000"/>
          </a:bodyPr>
          <a:lstStyle/>
          <a:p>
            <a:pPr>
              <a:buClr>
                <a:srgbClr val="FF33CC"/>
              </a:buClr>
              <a:defRPr/>
            </a:pPr>
            <a:r>
              <a:rPr lang="en-US" dirty="0" err="1">
                <a:latin typeface="Times New Roman" panose="02020603050405020304" pitchFamily="18" charset="0"/>
              </a:rPr>
              <a:t>Bacground</a:t>
            </a:r>
            <a:endParaRPr lang="en-US" dirty="0">
              <a:latin typeface="Times New Roman" panose="02020603050405020304" pitchFamily="18" charset="0"/>
            </a:endParaRPr>
          </a:p>
          <a:p>
            <a:pPr marL="269190" indent="-269190">
              <a:buClr>
                <a:srgbClr val="FF33CC"/>
              </a:buClr>
              <a:buFont typeface="Wingdings 2"/>
              <a:buChar char=""/>
              <a:defRPr/>
            </a:pPr>
            <a:r>
              <a:rPr lang="en-US" dirty="0">
                <a:latin typeface="Times New Roman" panose="02020603050405020304" pitchFamily="18" charset="0"/>
              </a:rPr>
              <a:t>Established Albanian Treasury System on 16</a:t>
            </a:r>
            <a:r>
              <a:rPr lang="en-US" baseline="30000" dirty="0">
                <a:latin typeface="Times New Roman" panose="02020603050405020304" pitchFamily="18" charset="0"/>
              </a:rPr>
              <a:t>th</a:t>
            </a:r>
            <a:r>
              <a:rPr lang="en-US" dirty="0">
                <a:latin typeface="Times New Roman" panose="02020603050405020304" pitchFamily="18" charset="0"/>
              </a:rPr>
              <a:t> APRIL 1993, </a:t>
            </a:r>
          </a:p>
          <a:p>
            <a:pPr marL="269190" indent="-269190">
              <a:buClr>
                <a:srgbClr val="FF33CC"/>
              </a:buClr>
              <a:buFont typeface="Wingdings 2"/>
              <a:buChar char=""/>
              <a:defRPr/>
            </a:pPr>
            <a:r>
              <a:rPr lang="en-US" dirty="0">
                <a:latin typeface="Times New Roman" panose="02020603050405020304" pitchFamily="18" charset="0"/>
              </a:rPr>
              <a:t>It`s necessary because of:</a:t>
            </a:r>
          </a:p>
          <a:p>
            <a:pPr marL="269190" indent="-269190">
              <a:buClr>
                <a:srgbClr val="FF33CC"/>
              </a:buClr>
              <a:buFont typeface="Monotype Sorts" pitchFamily="2" charset="2"/>
              <a:buChar char="â"/>
              <a:defRPr/>
            </a:pPr>
            <a:r>
              <a:rPr lang="en-US" dirty="0">
                <a:latin typeface="Times New Roman" panose="02020603050405020304" pitchFamily="18" charset="0"/>
              </a:rPr>
              <a:t>market economy model,</a:t>
            </a:r>
            <a:endParaRPr lang="en-US" dirty="0">
              <a:solidFill>
                <a:srgbClr val="0000CC"/>
              </a:solidFill>
              <a:latin typeface="Times New Roman" panose="02020603050405020304" pitchFamily="18" charset="0"/>
            </a:endParaRPr>
          </a:p>
          <a:p>
            <a:pPr marL="269190" indent="-269190">
              <a:buClr>
                <a:srgbClr val="FF33CC"/>
              </a:buClr>
              <a:buFont typeface="Monotype Sorts" pitchFamily="2" charset="2"/>
              <a:buChar char="â"/>
              <a:defRPr/>
            </a:pPr>
            <a:r>
              <a:rPr lang="en-US" dirty="0">
                <a:latin typeface="Times New Roman" panose="02020603050405020304" pitchFamily="18" charset="0"/>
              </a:rPr>
              <a:t>expenditures control ,</a:t>
            </a:r>
            <a:endParaRPr lang="en-US" dirty="0">
              <a:solidFill>
                <a:srgbClr val="0000CC"/>
              </a:solidFill>
              <a:latin typeface="Times New Roman" panose="02020603050405020304" pitchFamily="18" charset="0"/>
            </a:endParaRPr>
          </a:p>
          <a:p>
            <a:pPr marL="269190" indent="-269190">
              <a:buClr>
                <a:srgbClr val="FF33CC"/>
              </a:buClr>
              <a:buFont typeface="Monotype Sorts" pitchFamily="2" charset="2"/>
              <a:buChar char="â"/>
              <a:defRPr/>
            </a:pPr>
            <a:r>
              <a:rPr lang="en-US" dirty="0">
                <a:latin typeface="Times New Roman" panose="02020603050405020304" pitchFamily="18" charset="0"/>
              </a:rPr>
              <a:t>the use of standard documents ,</a:t>
            </a:r>
          </a:p>
          <a:p>
            <a:pPr marL="269190" indent="-269190">
              <a:buClr>
                <a:srgbClr val="FF33CC"/>
              </a:buClr>
              <a:buFont typeface="Monotype Sorts" pitchFamily="2" charset="2"/>
              <a:buChar char="â"/>
              <a:defRPr/>
            </a:pPr>
            <a:r>
              <a:rPr lang="en-US" dirty="0">
                <a:latin typeface="Times New Roman" panose="02020603050405020304" pitchFamily="18" charset="0"/>
              </a:rPr>
              <a:t>information,</a:t>
            </a:r>
          </a:p>
          <a:p>
            <a:pPr marL="269190" indent="-269190">
              <a:buClr>
                <a:srgbClr val="FF33CC"/>
              </a:buClr>
              <a:buFont typeface="Monotype Sorts" pitchFamily="2" charset="2"/>
              <a:buChar char="â"/>
              <a:defRPr/>
            </a:pPr>
            <a:r>
              <a:rPr lang="en-US" dirty="0">
                <a:latin typeface="Times New Roman" panose="02020603050405020304" pitchFamily="18" charset="0"/>
              </a:rPr>
              <a:t>issuing securities and other debt instruments,</a:t>
            </a:r>
          </a:p>
          <a:p>
            <a:pPr marL="269190" indent="-269190">
              <a:buClr>
                <a:srgbClr val="FF33CC"/>
              </a:buClr>
              <a:buFont typeface="Monotype Sorts" pitchFamily="2" charset="2"/>
              <a:buChar char="â"/>
              <a:defRPr/>
            </a:pPr>
            <a:r>
              <a:rPr lang="en-US" dirty="0">
                <a:latin typeface="Times New Roman" panose="02020603050405020304" pitchFamily="18" charset="0"/>
              </a:rPr>
              <a:t>there were no system of cash management,</a:t>
            </a:r>
          </a:p>
          <a:p>
            <a:pPr marL="269190" indent="-269190">
              <a:buClr>
                <a:srgbClr val="FF33CC"/>
              </a:buClr>
              <a:buFont typeface="Monotype Sorts" pitchFamily="2" charset="2"/>
              <a:buChar char="â"/>
              <a:defRPr/>
            </a:pPr>
            <a:r>
              <a:rPr lang="en-US" dirty="0">
                <a:latin typeface="Times New Roman" panose="02020603050405020304" pitchFamily="18" charset="0"/>
              </a:rPr>
              <a:t>there were no government accounting system. </a:t>
            </a:r>
          </a:p>
          <a:p>
            <a:pPr eaLnBrk="1" hangingPunct="1"/>
            <a:r>
              <a:rPr lang="en-US" dirty="0">
                <a:solidFill>
                  <a:srgbClr val="C00000"/>
                </a:solidFill>
              </a:rPr>
              <a:t>Mission</a:t>
            </a:r>
            <a:br>
              <a:rPr lang="en-US" dirty="0">
                <a:solidFill>
                  <a:srgbClr val="333333"/>
                </a:solidFill>
              </a:rPr>
            </a:br>
            <a:r>
              <a:rPr lang="en-US" dirty="0">
                <a:solidFill>
                  <a:srgbClr val="333333"/>
                </a:solidFill>
              </a:rPr>
              <a:t>Effective management of the process of execution of general government budget, the administration of Treasury Single Account, the financial forecasting and the consolidated financial statements preparation according to international standards in the context of realizing the mission of the Ministry of Finance.</a:t>
            </a:r>
            <a:br>
              <a:rPr lang="en-US" dirty="0">
                <a:solidFill>
                  <a:srgbClr val="333333"/>
                </a:solidFill>
              </a:rPr>
            </a:br>
            <a:r>
              <a:rPr lang="en-US" dirty="0">
                <a:solidFill>
                  <a:srgbClr val="333333"/>
                </a:solidFill>
              </a:rPr>
              <a:t>Also to secure the necessary financing in accordance with the government's budget requirements through a combination of financial instruments that include foreign project or general budgetary financing, domestic borrowing, and state guarantees. This is to be achieved with the clear objective of minimizing the overall effective cost and risk of the debt portfolio, ensuring timely debt service, and developing the financial instrument base in compliance with the legal and regulatory framework. </a:t>
            </a:r>
            <a:br>
              <a:rPr lang="en-US" dirty="0">
                <a:solidFill>
                  <a:srgbClr val="333333"/>
                </a:solidFill>
              </a:rPr>
            </a:br>
            <a:r>
              <a:rPr lang="en-US" dirty="0">
                <a:solidFill>
                  <a:srgbClr val="333333"/>
                </a:solidFill>
              </a:rPr>
              <a:t>Development of Albanian Government financial information System- AGFIS (Oracle E-Business Suite) to a modern system for processing of general government transactions based on international standards and practices of the financial reporting, the use of liquidity and general government property with economy, efficiency, effectiveness and transparency.</a:t>
            </a:r>
          </a:p>
          <a:p>
            <a:pPr>
              <a:buClr>
                <a:srgbClr val="FF33CC"/>
              </a:buClr>
              <a:buFont typeface="Monotype Sorts" pitchFamily="2" charset="2"/>
              <a:buNone/>
              <a:defRPr/>
            </a:pPr>
            <a:r>
              <a:rPr lang="en-US" b="1" dirty="0">
                <a:solidFill>
                  <a:srgbClr val="FF66FF"/>
                </a:solidFill>
                <a:latin typeface="Times New Roman" panose="02020603050405020304" pitchFamily="18" charset="0"/>
              </a:rPr>
              <a:t>Functions of TDO’s:</a:t>
            </a:r>
            <a:endParaRPr lang="en-US" dirty="0">
              <a:solidFill>
                <a:srgbClr val="0000CC"/>
              </a:solidFill>
              <a:latin typeface="Times New Roman" panose="02020603050405020304" pitchFamily="18" charset="0"/>
            </a:endParaRPr>
          </a:p>
          <a:p>
            <a:pPr>
              <a:buClr>
                <a:srgbClr val="FF33CC"/>
              </a:buClr>
              <a:buFont typeface="Monotype Sorts" pitchFamily="2" charset="2"/>
              <a:buChar char="â"/>
              <a:defRPr/>
            </a:pPr>
            <a:r>
              <a:rPr lang="en-US" dirty="0">
                <a:latin typeface="Times New Roman" panose="02020603050405020304" pitchFamily="18" charset="0"/>
              </a:rPr>
              <a:t>Checking bills from budget institutions and authorizing payments.</a:t>
            </a:r>
          </a:p>
          <a:p>
            <a:pPr>
              <a:buClr>
                <a:srgbClr val="FF33CC"/>
              </a:buClr>
              <a:buFont typeface="Monotype Sorts" pitchFamily="2" charset="2"/>
              <a:buChar char="â"/>
              <a:defRPr/>
            </a:pPr>
            <a:r>
              <a:rPr lang="en-US" dirty="0">
                <a:latin typeface="Times New Roman" panose="02020603050405020304" pitchFamily="18" charset="0"/>
              </a:rPr>
              <a:t>Maintained detailed (7 digits code) classified accounts.</a:t>
            </a:r>
          </a:p>
          <a:p>
            <a:pPr>
              <a:buClr>
                <a:srgbClr val="FF33CC"/>
              </a:buClr>
              <a:buFont typeface="Monotype Sorts" pitchFamily="2" charset="2"/>
              <a:buChar char="â"/>
              <a:defRPr/>
            </a:pPr>
            <a:r>
              <a:rPr lang="en-US" dirty="0">
                <a:latin typeface="Times New Roman" panose="02020603050405020304" pitchFamily="18" charset="0"/>
              </a:rPr>
              <a:t>Carrying out daily reconciliation with banks </a:t>
            </a:r>
          </a:p>
          <a:p>
            <a:pPr>
              <a:buClr>
                <a:srgbClr val="FF33CC"/>
              </a:buClr>
              <a:buFont typeface="Monotype Sorts" pitchFamily="2" charset="2"/>
              <a:buChar char="â"/>
              <a:defRPr/>
            </a:pPr>
            <a:r>
              <a:rPr lang="en-US" dirty="0">
                <a:latin typeface="Times New Roman" panose="02020603050405020304" pitchFamily="18" charset="0"/>
              </a:rPr>
              <a:t>Compiling and submitted monthly classified accounts to Central Treasury</a:t>
            </a:r>
          </a:p>
          <a:p>
            <a:pPr>
              <a:buClr>
                <a:srgbClr val="FF33CC"/>
              </a:buClr>
              <a:buFont typeface="Monotype Sorts" pitchFamily="2" charset="2"/>
              <a:buChar char="â"/>
              <a:defRPr/>
            </a:pPr>
            <a:r>
              <a:rPr lang="en-US" dirty="0">
                <a:latin typeface="Times New Roman" panose="02020603050405020304" pitchFamily="18" charset="0"/>
              </a:rPr>
              <a:t>Generating management report by AGFIS </a:t>
            </a:r>
          </a:p>
          <a:p>
            <a:pPr>
              <a:buClr>
                <a:srgbClr val="FF33CC"/>
              </a:buClr>
              <a:defRPr/>
            </a:pPr>
            <a:r>
              <a:rPr lang="en-US" b="1" dirty="0">
                <a:solidFill>
                  <a:srgbClr val="993300"/>
                </a:solidFill>
                <a:effectLst>
                  <a:outerShdw blurRad="38100" dist="25400" dir="5400000" algn="tl" rotWithShape="0">
                    <a:srgbClr val="000000">
                      <a:alpha val="43000"/>
                    </a:srgbClr>
                  </a:outerShdw>
                </a:effectLst>
                <a:latin typeface="Times New Roman" pitchFamily="18" charset="0"/>
              </a:rPr>
              <a:t>Albania is the unitary parliamentary constitutional Republic.</a:t>
            </a:r>
          </a:p>
          <a:p>
            <a:pPr eaLnBrk="1" hangingPunct="1"/>
            <a:endParaRPr lang="en-US" altLang="en-US" dirty="0"/>
          </a:p>
        </p:txBody>
      </p:sp>
      <p:sp>
        <p:nvSpPr>
          <p:cNvPr id="6148" name="Slide Number Placeholder 3">
            <a:extLst>
              <a:ext uri="{FF2B5EF4-FFF2-40B4-BE49-F238E27FC236}">
                <a16:creationId xmlns:a16="http://schemas.microsoft.com/office/drawing/2014/main" id="{BF234799-EE29-4772-B21F-ED169724428C}"/>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29057" indent="-280406">
              <a:defRPr sz="2400">
                <a:solidFill>
                  <a:schemeClr val="tx1"/>
                </a:solidFill>
                <a:latin typeface="Times New Roman" panose="02020603050405020304" pitchFamily="18" charset="0"/>
              </a:defRPr>
            </a:lvl2pPr>
            <a:lvl3pPr marL="1121626" indent="-224325">
              <a:defRPr sz="2400">
                <a:solidFill>
                  <a:schemeClr val="tx1"/>
                </a:solidFill>
                <a:latin typeface="Times New Roman" panose="02020603050405020304" pitchFamily="18" charset="0"/>
              </a:defRPr>
            </a:lvl3pPr>
            <a:lvl4pPr marL="1570276" indent="-224325">
              <a:defRPr sz="2400">
                <a:solidFill>
                  <a:schemeClr val="tx1"/>
                </a:solidFill>
                <a:latin typeface="Times New Roman" panose="02020603050405020304" pitchFamily="18" charset="0"/>
              </a:defRPr>
            </a:lvl4pPr>
            <a:lvl5pPr marL="2018927" indent="-224325">
              <a:defRPr sz="2400">
                <a:solidFill>
                  <a:schemeClr val="tx1"/>
                </a:solidFill>
                <a:latin typeface="Times New Roman" panose="02020603050405020304" pitchFamily="18" charset="0"/>
              </a:defRPr>
            </a:lvl5pPr>
            <a:lvl6pPr marL="2467577" indent="-224325" eaLnBrk="0" fontAlgn="base" hangingPunct="0">
              <a:spcBef>
                <a:spcPct val="0"/>
              </a:spcBef>
              <a:spcAft>
                <a:spcPct val="0"/>
              </a:spcAft>
              <a:defRPr sz="2400">
                <a:solidFill>
                  <a:schemeClr val="tx1"/>
                </a:solidFill>
                <a:latin typeface="Times New Roman" panose="02020603050405020304" pitchFamily="18" charset="0"/>
              </a:defRPr>
            </a:lvl6pPr>
            <a:lvl7pPr marL="2916227" indent="-224325" eaLnBrk="0" fontAlgn="base" hangingPunct="0">
              <a:spcBef>
                <a:spcPct val="0"/>
              </a:spcBef>
              <a:spcAft>
                <a:spcPct val="0"/>
              </a:spcAft>
              <a:defRPr sz="2400">
                <a:solidFill>
                  <a:schemeClr val="tx1"/>
                </a:solidFill>
                <a:latin typeface="Times New Roman" panose="02020603050405020304" pitchFamily="18" charset="0"/>
              </a:defRPr>
            </a:lvl7pPr>
            <a:lvl8pPr marL="3364878" indent="-224325" eaLnBrk="0" fontAlgn="base" hangingPunct="0">
              <a:spcBef>
                <a:spcPct val="0"/>
              </a:spcBef>
              <a:spcAft>
                <a:spcPct val="0"/>
              </a:spcAft>
              <a:defRPr sz="2400">
                <a:solidFill>
                  <a:schemeClr val="tx1"/>
                </a:solidFill>
                <a:latin typeface="Times New Roman" panose="02020603050405020304" pitchFamily="18" charset="0"/>
              </a:defRPr>
            </a:lvl8pPr>
            <a:lvl9pPr marL="3813528" indent="-224325" eaLnBrk="0" fontAlgn="base" hangingPunct="0">
              <a:spcBef>
                <a:spcPct val="0"/>
              </a:spcBef>
              <a:spcAft>
                <a:spcPct val="0"/>
              </a:spcAft>
              <a:defRPr sz="2400">
                <a:solidFill>
                  <a:schemeClr val="tx1"/>
                </a:solidFill>
                <a:latin typeface="Times New Roman" panose="02020603050405020304" pitchFamily="18" charset="0"/>
              </a:defRPr>
            </a:lvl9pPr>
          </a:lstStyle>
          <a:p>
            <a:fld id="{1B33D7FE-BAC5-4AD4-BA90-779F28BF2075}" type="slidenum">
              <a:rPr lang="en-US" altLang="en-US" sz="1200" smtClean="0"/>
              <a:pPr/>
              <a:t>4</a:t>
            </a:fld>
            <a:endParaRPr lang="en-US"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lgn="l"/>
            <a:r>
              <a:rPr lang="en-US" sz="1000" b="0" kern="1200" dirty="0">
                <a:solidFill>
                  <a:schemeClr val="accent6">
                    <a:lumMod val="50000"/>
                  </a:schemeClr>
                </a:solidFill>
                <a:latin typeface="+mn-lt"/>
                <a:ea typeface="+mn-ea"/>
                <a:cs typeface="+mn-cs"/>
              </a:rPr>
              <a:t>Instruction No. 9, dated March 20, 2018 "On Standard Budget Implementation Procedures“ in </a:t>
            </a:r>
            <a:r>
              <a:rPr lang="en-US" sz="1000" b="0" kern="1200" dirty="0" err="1">
                <a:solidFill>
                  <a:schemeClr val="accent6">
                    <a:lumMod val="50000"/>
                  </a:schemeClr>
                </a:solidFill>
                <a:latin typeface="+mn-lt"/>
                <a:ea typeface="+mn-ea"/>
                <a:cs typeface="+mn-cs"/>
              </a:rPr>
              <a:t>albanian</a:t>
            </a:r>
            <a:r>
              <a:rPr lang="en-US" sz="1000" b="0" kern="1200" dirty="0">
                <a:solidFill>
                  <a:schemeClr val="accent6">
                    <a:lumMod val="50000"/>
                  </a:schemeClr>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sq-AL" sz="1000" kern="1200" dirty="0">
                <a:solidFill>
                  <a:schemeClr val="tx1"/>
                </a:solidFill>
                <a:latin typeface="+mn-lt"/>
                <a:ea typeface="+mn-ea"/>
                <a:cs typeface="+mn-cs"/>
              </a:rPr>
              <a:t>Në proçesin e kryerjes së shpenzimeve publike përfshihen </a:t>
            </a:r>
            <a:r>
              <a:rPr lang="sq-AL" sz="1000" b="1" kern="1200" dirty="0">
                <a:solidFill>
                  <a:schemeClr val="tx1"/>
                </a:solidFill>
                <a:latin typeface="+mn-lt"/>
                <a:ea typeface="+mn-ea"/>
                <a:cs typeface="+mn-cs"/>
              </a:rPr>
              <a:t>Njësitë e Qeverisjes së Përgjithshme </a:t>
            </a:r>
            <a:r>
              <a:rPr lang="sq-AL" sz="1000" kern="1200" dirty="0">
                <a:solidFill>
                  <a:schemeClr val="tx1"/>
                </a:solidFill>
                <a:latin typeface="+mn-lt"/>
                <a:ea typeface="+mn-ea"/>
                <a:cs typeface="+mn-cs"/>
              </a:rPr>
              <a:t>përgjegjëse për menaxhimin e fondeve publike, </a:t>
            </a:r>
            <a:r>
              <a:rPr lang="sq-AL" sz="1000" b="1" kern="1200" dirty="0">
                <a:solidFill>
                  <a:schemeClr val="tx1"/>
                </a:solidFill>
                <a:latin typeface="+mn-lt"/>
                <a:ea typeface="+mn-ea"/>
                <a:cs typeface="+mn-cs"/>
              </a:rPr>
              <a:t>Sistemi i thesarit </a:t>
            </a:r>
            <a:r>
              <a:rPr lang="sq-AL" sz="1000" kern="1200" dirty="0">
                <a:solidFill>
                  <a:schemeClr val="tx1"/>
                </a:solidFill>
                <a:latin typeface="+mn-lt"/>
                <a:ea typeface="+mn-ea"/>
                <a:cs typeface="+mn-cs"/>
              </a:rPr>
              <a:t>– kontrollori financiar përpara pagesës dhe menaxhuesi i likuiditeteve të qeverisjes së përgjithshme, si dhe </a:t>
            </a:r>
            <a:r>
              <a:rPr lang="sq-AL" sz="1000" b="1" kern="1200" dirty="0">
                <a:solidFill>
                  <a:schemeClr val="tx1"/>
                </a:solidFill>
                <a:latin typeface="+mn-lt"/>
                <a:ea typeface="+mn-ea"/>
                <a:cs typeface="+mn-cs"/>
              </a:rPr>
              <a:t>Sistemi Bankar </a:t>
            </a:r>
            <a:r>
              <a:rPr lang="sq-AL" sz="1000" kern="1200" dirty="0">
                <a:solidFill>
                  <a:schemeClr val="tx1"/>
                </a:solidFill>
                <a:latin typeface="+mn-lt"/>
                <a:ea typeface="+mn-ea"/>
                <a:cs typeface="+mn-cs"/>
              </a:rPr>
              <a:t>– për ekzekutimin e pagesave dhe arkëtimin e mjeteve monetare të njësive të qeverisjes së përgjithshme.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158. </a:t>
            </a:r>
            <a:r>
              <a:rPr lang="sq-AL" sz="1200" kern="1200" dirty="0">
                <a:solidFill>
                  <a:schemeClr val="tx1"/>
                </a:solidFill>
                <a:latin typeface="+mn-lt"/>
                <a:ea typeface="+mn-ea"/>
                <a:cs typeface="+mn-cs"/>
              </a:rPr>
              <a:t>Struktura përgjegjëse për thesarin rregjistron urdhër shpenzimin në sistemin informatik financiar të qeverisë sapo paraqitet nga njësia shpenzuese. Numri sekuencial që vendoset nga sistemi përbën njëkohësisht numrin e protokollit të depozitimit për njësinë përkatëse. Kontrollet që kryhen gjatë proçesit të rregjistrimit renditen si më poshtë:   </a:t>
            </a:r>
          </a:p>
          <a:p>
            <a:pPr marL="342900" indent="-342900" algn="just">
              <a:buAutoNum type="alphaLcPeriod"/>
            </a:pPr>
            <a:r>
              <a:rPr lang="sq-AL" sz="1200" kern="1200" dirty="0">
                <a:solidFill>
                  <a:schemeClr val="tx1"/>
                </a:solidFill>
                <a:latin typeface="+mn-lt"/>
                <a:ea typeface="+mn-ea"/>
                <a:cs typeface="+mn-cs"/>
              </a:rPr>
              <a:t>Kontrolli formal. Kontrollon nëse urdhër-shpenzimi është plotësuar konform formatit të miratuar në të gjitha ekstremet dhe fushat. Verifikon firmat me specimentet e depozituara dhe saktësinë e vulës së njësisë publike. </a:t>
            </a:r>
          </a:p>
          <a:p>
            <a:pPr marL="342900" indent="-342900" algn="just">
              <a:buAutoNum type="alphaLcPeriod"/>
            </a:pPr>
            <a:r>
              <a:rPr lang="sq-AL" sz="1200" kern="1200" dirty="0">
                <a:solidFill>
                  <a:schemeClr val="tx1"/>
                </a:solidFill>
                <a:latin typeface="+mn-lt"/>
                <a:ea typeface="+mn-ea"/>
                <a:cs typeface="+mn-cs"/>
              </a:rPr>
              <a:t>Kontrolli dokumentar. Kontrollon nëse për shpenzimet e shënuara në urdhërshpenzim ka bashkëlidhur dokumenta origjinale të mjaftueshme që vërtetojnë kryerjen e shpenzimit sipas paragrafit 157, lidhjen me angazhimin e njësisë së qeverisjes së përgjithshme të rregjistruar më parë në sistem sipas paragrafit 149 dhe referencat  e urdhër-shpenzimit. </a:t>
            </a:r>
          </a:p>
          <a:p>
            <a:pPr marL="342900" indent="-342900" algn="just">
              <a:buAutoNum type="alphaLcPeriod"/>
            </a:pPr>
            <a:r>
              <a:rPr lang="sq-AL" sz="1200" kern="1200" dirty="0">
                <a:solidFill>
                  <a:schemeClr val="tx1"/>
                </a:solidFill>
                <a:latin typeface="+mn-lt"/>
                <a:ea typeface="+mn-ea"/>
                <a:cs typeface="+mn-cs"/>
              </a:rPr>
              <a:t>Kontrolli i destinacionit dhe shumës së fondeve në dispozicion. Kontrollon nëse shpenzimet e kryera sipas dokumentave bashkangjitur urdhër-shpenzimit janë shpenzime të së njëjtës natyrë me fondet e aprovuara për këtë qëllim dhe nëse ato mbulohen me fondet e pashpenzuara të njësisë së qeverisjes së përgjithshme për secilën kategori shpenzimesh.  </a:t>
            </a:r>
          </a:p>
          <a:p>
            <a:pPr marL="342900" indent="-342900" algn="just">
              <a:buAutoNum type="alphaLcPeriod"/>
            </a:pPr>
            <a:r>
              <a:rPr lang="sq-AL" sz="1200" kern="1200" dirty="0">
                <a:solidFill>
                  <a:schemeClr val="tx1"/>
                </a:solidFill>
                <a:latin typeface="+mn-lt"/>
                <a:ea typeface="+mn-ea"/>
                <a:cs typeface="+mn-cs"/>
              </a:rPr>
              <a:t>Kontrolli i ekzistencës së limitit mujor të lejuar për shpenzim (plani mujor i arkës). Ky kontroll realizohet në sistem, sipas zërave agregate të çelur më parë. Në rastet kur shuma e urdhër-shpenzimeve është më e madhe se likuiditetet në dispozicion, atëherë autorizohet pagesa sipas rradhës së prioriteteve të përcaktuara nga Ministri i Financave, të tilla si shpenzimet paralele (kontributet, tatimet, etj.), energjia elektrike, shpenzimet valutore dhe pagesat urgjente të propozuara nga njësia shpenzuese. </a:t>
            </a:r>
          </a:p>
          <a:p>
            <a:r>
              <a:rPr lang="en-US" dirty="0"/>
              <a:t>157. Pas </a:t>
            </a:r>
            <a:r>
              <a:rPr lang="en-US" dirty="0" err="1"/>
              <a:t>konstatimit</a:t>
            </a:r>
            <a:r>
              <a:rPr lang="en-US" dirty="0"/>
              <a:t> </a:t>
            </a:r>
            <a:r>
              <a:rPr lang="en-US" dirty="0" err="1"/>
              <a:t>të</a:t>
            </a:r>
            <a:r>
              <a:rPr lang="en-US" dirty="0"/>
              <a:t> </a:t>
            </a:r>
            <a:r>
              <a:rPr lang="en-US" dirty="0" err="1"/>
              <a:t>transaksionit</a:t>
            </a:r>
            <a:r>
              <a:rPr lang="en-US" dirty="0"/>
              <a:t> </a:t>
            </a:r>
            <a:r>
              <a:rPr lang="en-US" dirty="0" err="1"/>
              <a:t>të</a:t>
            </a:r>
            <a:r>
              <a:rPr lang="en-US" dirty="0"/>
              <a:t> </a:t>
            </a:r>
            <a:r>
              <a:rPr lang="en-US" dirty="0" err="1"/>
              <a:t>shpenzimit</a:t>
            </a:r>
            <a:r>
              <a:rPr lang="en-US" dirty="0"/>
              <a:t> </a:t>
            </a:r>
            <a:r>
              <a:rPr lang="en-US" dirty="0" err="1"/>
              <a:t>në</a:t>
            </a:r>
            <a:r>
              <a:rPr lang="en-US" dirty="0"/>
              <a:t> </a:t>
            </a:r>
            <a:r>
              <a:rPr lang="en-US" dirty="0" err="1"/>
              <a:t>kontabilitet</a:t>
            </a:r>
            <a:r>
              <a:rPr lang="en-US" dirty="0"/>
              <a:t> </a:t>
            </a:r>
            <a:r>
              <a:rPr lang="en-US" dirty="0" err="1"/>
              <a:t>nga</a:t>
            </a:r>
            <a:r>
              <a:rPr lang="en-US" dirty="0"/>
              <a:t> </a:t>
            </a:r>
            <a:r>
              <a:rPr lang="en-US" dirty="0" err="1"/>
              <a:t>nëpunësi</a:t>
            </a:r>
            <a:r>
              <a:rPr lang="en-US" dirty="0"/>
              <a:t> </a:t>
            </a:r>
            <a:r>
              <a:rPr lang="en-US" dirty="0" err="1"/>
              <a:t>zbatues</a:t>
            </a:r>
            <a:r>
              <a:rPr lang="en-US" dirty="0"/>
              <a:t> </a:t>
            </a:r>
            <a:r>
              <a:rPr lang="en-US" dirty="0" err="1"/>
              <a:t>i</a:t>
            </a:r>
            <a:r>
              <a:rPr lang="en-US" dirty="0"/>
              <a:t> </a:t>
            </a:r>
            <a:r>
              <a:rPr lang="en-US" dirty="0" err="1"/>
              <a:t>njësisë</a:t>
            </a:r>
            <a:r>
              <a:rPr lang="en-US" dirty="0"/>
              <a:t>, </a:t>
            </a:r>
            <a:r>
              <a:rPr lang="en-US" dirty="0" err="1"/>
              <a:t>dhe</a:t>
            </a:r>
            <a:r>
              <a:rPr lang="en-US" dirty="0"/>
              <a:t> </a:t>
            </a:r>
            <a:r>
              <a:rPr lang="en-US" dirty="0" err="1"/>
              <a:t>marrjes</a:t>
            </a:r>
            <a:r>
              <a:rPr lang="en-US" dirty="0"/>
              <a:t> </a:t>
            </a:r>
            <a:r>
              <a:rPr lang="en-US" dirty="0" err="1"/>
              <a:t>në</a:t>
            </a:r>
            <a:r>
              <a:rPr lang="en-US" dirty="0"/>
              <a:t> </a:t>
            </a:r>
            <a:r>
              <a:rPr lang="en-US" dirty="0" err="1"/>
              <a:t>administrim</a:t>
            </a:r>
            <a:r>
              <a:rPr lang="en-US" dirty="0"/>
              <a:t> </a:t>
            </a:r>
            <a:r>
              <a:rPr lang="en-US" dirty="0" err="1"/>
              <a:t>të</a:t>
            </a:r>
            <a:r>
              <a:rPr lang="en-US" dirty="0"/>
              <a:t> </a:t>
            </a:r>
            <a:r>
              <a:rPr lang="en-US" dirty="0" err="1"/>
              <a:t>aktivit</a:t>
            </a:r>
            <a:r>
              <a:rPr lang="en-US" dirty="0"/>
              <a:t>, </a:t>
            </a:r>
            <a:r>
              <a:rPr lang="en-US" dirty="0" err="1"/>
              <a:t>urdhër-shpenzimi</a:t>
            </a:r>
            <a:r>
              <a:rPr lang="en-US" dirty="0"/>
              <a:t> </a:t>
            </a:r>
            <a:r>
              <a:rPr lang="en-US" dirty="0" err="1"/>
              <a:t>dërgohet</a:t>
            </a:r>
            <a:r>
              <a:rPr lang="en-US" dirty="0"/>
              <a:t> </a:t>
            </a:r>
            <a:r>
              <a:rPr lang="en-US" dirty="0" err="1"/>
              <a:t>menjëherë</a:t>
            </a:r>
            <a:r>
              <a:rPr lang="en-US" dirty="0"/>
              <a:t> </a:t>
            </a:r>
            <a:r>
              <a:rPr lang="en-US" dirty="0" err="1"/>
              <a:t>tek</a:t>
            </a:r>
            <a:r>
              <a:rPr lang="en-US" dirty="0"/>
              <a:t> </a:t>
            </a:r>
            <a:r>
              <a:rPr lang="en-US" dirty="0" err="1"/>
              <a:t>struktura</a:t>
            </a:r>
            <a:r>
              <a:rPr lang="en-US" dirty="0"/>
              <a:t> </a:t>
            </a:r>
            <a:r>
              <a:rPr lang="en-US" dirty="0" err="1"/>
              <a:t>përgjegjëse</a:t>
            </a:r>
            <a:r>
              <a:rPr lang="en-US" dirty="0"/>
              <a:t> </a:t>
            </a:r>
            <a:r>
              <a:rPr lang="en-US" dirty="0" err="1"/>
              <a:t>për</a:t>
            </a:r>
            <a:r>
              <a:rPr lang="en-US" dirty="0"/>
              <a:t> </a:t>
            </a:r>
            <a:r>
              <a:rPr lang="en-US" dirty="0" err="1"/>
              <a:t>thesarin</a:t>
            </a:r>
            <a:r>
              <a:rPr lang="en-US" dirty="0"/>
              <a:t> </a:t>
            </a:r>
            <a:r>
              <a:rPr lang="en-US" dirty="0" err="1"/>
              <a:t>së</a:t>
            </a:r>
            <a:r>
              <a:rPr lang="en-US" dirty="0"/>
              <a:t> </a:t>
            </a:r>
            <a:r>
              <a:rPr lang="en-US" dirty="0" err="1"/>
              <a:t>bashku</a:t>
            </a:r>
            <a:r>
              <a:rPr lang="en-US" dirty="0"/>
              <a:t> me: </a:t>
            </a:r>
          </a:p>
          <a:p>
            <a:pPr marL="228600" indent="-228600">
              <a:buNone/>
            </a:pPr>
            <a:r>
              <a:rPr lang="en-US" dirty="0"/>
              <a:t>a. </a:t>
            </a:r>
            <a:r>
              <a:rPr lang="en-US" dirty="0" err="1"/>
              <a:t>faturën</a:t>
            </a:r>
            <a:r>
              <a:rPr lang="en-US" dirty="0"/>
              <a:t> e </a:t>
            </a:r>
            <a:r>
              <a:rPr lang="en-US" dirty="0" err="1"/>
              <a:t>operatorit</a:t>
            </a:r>
            <a:r>
              <a:rPr lang="en-US" dirty="0"/>
              <a:t> </a:t>
            </a:r>
            <a:r>
              <a:rPr lang="en-US" dirty="0" err="1"/>
              <a:t>ekonomik</a:t>
            </a:r>
            <a:r>
              <a:rPr lang="en-US" dirty="0"/>
              <a:t> </a:t>
            </a:r>
            <a:r>
              <a:rPr lang="en-US" dirty="0" err="1"/>
              <a:t>në</a:t>
            </a:r>
            <a:r>
              <a:rPr lang="en-US" dirty="0"/>
              <a:t> </a:t>
            </a:r>
            <a:r>
              <a:rPr lang="en-US" dirty="0" err="1"/>
              <a:t>rast</a:t>
            </a:r>
            <a:r>
              <a:rPr lang="en-US" dirty="0"/>
              <a:t> </a:t>
            </a:r>
            <a:r>
              <a:rPr lang="en-US" dirty="0" err="1"/>
              <a:t>të</a:t>
            </a:r>
            <a:r>
              <a:rPr lang="en-US" dirty="0"/>
              <a:t> </a:t>
            </a:r>
            <a:r>
              <a:rPr lang="en-US" dirty="0" err="1"/>
              <a:t>blerjeve</a:t>
            </a:r>
            <a:r>
              <a:rPr lang="en-US" dirty="0"/>
              <a:t> </a:t>
            </a:r>
            <a:r>
              <a:rPr lang="en-US" dirty="0" err="1"/>
              <a:t>të</a:t>
            </a:r>
            <a:r>
              <a:rPr lang="en-US" dirty="0"/>
              <a:t> </a:t>
            </a:r>
            <a:r>
              <a:rPr lang="en-US" dirty="0" err="1"/>
              <a:t>mallrave</a:t>
            </a:r>
            <a:r>
              <a:rPr lang="en-US" dirty="0"/>
              <a:t> </a:t>
            </a:r>
            <a:r>
              <a:rPr lang="en-US" dirty="0" err="1"/>
              <a:t>dhe</a:t>
            </a:r>
            <a:r>
              <a:rPr lang="en-US" dirty="0"/>
              <a:t> </a:t>
            </a:r>
            <a:r>
              <a:rPr lang="en-US" dirty="0" err="1"/>
              <a:t>shërbimeve</a:t>
            </a:r>
            <a:r>
              <a:rPr lang="en-US" dirty="0"/>
              <a:t>, </a:t>
            </a:r>
            <a:r>
              <a:rPr lang="en-US" dirty="0" err="1"/>
              <a:t>ose</a:t>
            </a:r>
            <a:r>
              <a:rPr lang="en-US" dirty="0"/>
              <a:t> </a:t>
            </a:r>
            <a:r>
              <a:rPr lang="en-US" dirty="0" err="1"/>
              <a:t>të</a:t>
            </a:r>
            <a:r>
              <a:rPr lang="en-US" dirty="0"/>
              <a:t> </a:t>
            </a:r>
            <a:r>
              <a:rPr lang="en-US" dirty="0" err="1"/>
              <a:t>pagesave</a:t>
            </a:r>
            <a:r>
              <a:rPr lang="en-US" dirty="0"/>
              <a:t> </a:t>
            </a:r>
            <a:r>
              <a:rPr lang="en-US" dirty="0" err="1"/>
              <a:t>të</a:t>
            </a:r>
            <a:r>
              <a:rPr lang="en-US" dirty="0"/>
              <a:t> </a:t>
            </a:r>
            <a:r>
              <a:rPr lang="en-US" dirty="0" err="1"/>
              <a:t>pjesshme</a:t>
            </a:r>
            <a:r>
              <a:rPr lang="en-US" dirty="0"/>
              <a:t> </a:t>
            </a:r>
            <a:r>
              <a:rPr lang="en-US" dirty="0" err="1"/>
              <a:t>apo</a:t>
            </a:r>
            <a:r>
              <a:rPr lang="en-US" dirty="0"/>
              <a:t> </a:t>
            </a:r>
            <a:r>
              <a:rPr lang="en-US" dirty="0" err="1"/>
              <a:t>përfundimtare</a:t>
            </a:r>
            <a:r>
              <a:rPr lang="en-US" dirty="0"/>
              <a:t> </a:t>
            </a:r>
            <a:r>
              <a:rPr lang="en-US" dirty="0" err="1"/>
              <a:t>të</a:t>
            </a:r>
            <a:r>
              <a:rPr lang="en-US" dirty="0"/>
              <a:t> </a:t>
            </a:r>
            <a:r>
              <a:rPr lang="en-US" dirty="0" err="1"/>
              <a:t>lidhura</a:t>
            </a:r>
            <a:r>
              <a:rPr lang="en-US" dirty="0"/>
              <a:t> me </a:t>
            </a:r>
            <a:r>
              <a:rPr lang="en-US" dirty="0" err="1"/>
              <a:t>investimet</a:t>
            </a:r>
            <a:r>
              <a:rPr lang="en-US" dirty="0"/>
              <a:t>; </a:t>
            </a:r>
          </a:p>
          <a:p>
            <a:pPr marL="228600" indent="-228600">
              <a:buNone/>
            </a:pPr>
            <a:r>
              <a:rPr lang="en-US" dirty="0"/>
              <a:t>b. </a:t>
            </a:r>
            <a:r>
              <a:rPr lang="en-US" dirty="0" err="1"/>
              <a:t>listë</a:t>
            </a:r>
            <a:r>
              <a:rPr lang="en-US" dirty="0"/>
              <a:t> </a:t>
            </a:r>
            <a:r>
              <a:rPr lang="en-US" dirty="0" err="1"/>
              <a:t>pagesat</a:t>
            </a:r>
            <a:r>
              <a:rPr lang="en-US" dirty="0"/>
              <a:t> </a:t>
            </a:r>
            <a:r>
              <a:rPr lang="en-US" dirty="0" err="1"/>
              <a:t>për</a:t>
            </a:r>
            <a:r>
              <a:rPr lang="en-US" dirty="0"/>
              <a:t> </a:t>
            </a:r>
            <a:r>
              <a:rPr lang="en-US" dirty="0" err="1"/>
              <a:t>llojet</a:t>
            </a:r>
            <a:r>
              <a:rPr lang="en-US" dirty="0"/>
              <a:t> e </a:t>
            </a:r>
            <a:r>
              <a:rPr lang="en-US" dirty="0" err="1"/>
              <a:t>tjera</a:t>
            </a:r>
            <a:r>
              <a:rPr lang="en-US" dirty="0"/>
              <a:t> </a:t>
            </a:r>
            <a:r>
              <a:rPr lang="en-US" dirty="0" err="1"/>
              <a:t>të</a:t>
            </a:r>
            <a:r>
              <a:rPr lang="en-US" dirty="0"/>
              <a:t> </a:t>
            </a:r>
            <a:r>
              <a:rPr lang="en-US" dirty="0" err="1"/>
              <a:t>shpenzimeve</a:t>
            </a:r>
            <a:r>
              <a:rPr lang="en-US" dirty="0"/>
              <a:t>.  </a:t>
            </a:r>
          </a:p>
          <a:p>
            <a:pPr marL="228600" indent="-228600">
              <a:buNone/>
            </a:pPr>
            <a:r>
              <a:rPr lang="en-US" dirty="0"/>
              <a:t>c. </a:t>
            </a:r>
            <a:r>
              <a:rPr lang="en-US" dirty="0" err="1"/>
              <a:t>dokumentin</a:t>
            </a:r>
            <a:r>
              <a:rPr lang="en-US" dirty="0"/>
              <a:t> </a:t>
            </a:r>
            <a:r>
              <a:rPr lang="en-US" dirty="0" err="1"/>
              <a:t>ligjor</a:t>
            </a:r>
            <a:r>
              <a:rPr lang="en-US" dirty="0"/>
              <a:t> </a:t>
            </a:r>
            <a:r>
              <a:rPr lang="en-US" dirty="0" err="1"/>
              <a:t>për</a:t>
            </a:r>
            <a:r>
              <a:rPr lang="en-US" dirty="0"/>
              <a:t> </a:t>
            </a:r>
            <a:r>
              <a:rPr lang="en-US" dirty="0" err="1"/>
              <a:t>pagesa</a:t>
            </a:r>
            <a:r>
              <a:rPr lang="en-US" dirty="0"/>
              <a:t> </a:t>
            </a:r>
            <a:r>
              <a:rPr lang="en-US" dirty="0" err="1"/>
              <a:t>specifike</a:t>
            </a:r>
            <a:r>
              <a:rPr lang="en-US" dirty="0"/>
              <a:t> </a:t>
            </a:r>
            <a:r>
              <a:rPr lang="en-US" dirty="0" err="1"/>
              <a:t>si</a:t>
            </a:r>
            <a:r>
              <a:rPr lang="en-US" dirty="0"/>
              <a:t> </a:t>
            </a:r>
            <a:r>
              <a:rPr lang="en-US" dirty="0" err="1"/>
              <a:t>rastet</a:t>
            </a:r>
            <a:r>
              <a:rPr lang="en-US" dirty="0"/>
              <a:t> e </a:t>
            </a:r>
            <a:r>
              <a:rPr lang="en-US" dirty="0" err="1"/>
              <a:t>pagesave</a:t>
            </a:r>
            <a:r>
              <a:rPr lang="en-US" dirty="0"/>
              <a:t> </a:t>
            </a:r>
            <a:r>
              <a:rPr lang="en-US" dirty="0" err="1"/>
              <a:t>të</a:t>
            </a:r>
            <a:r>
              <a:rPr lang="en-US" dirty="0"/>
              <a:t> </a:t>
            </a:r>
            <a:r>
              <a:rPr lang="en-US" dirty="0" err="1"/>
              <a:t>vendimeve</a:t>
            </a:r>
            <a:r>
              <a:rPr lang="en-US" dirty="0"/>
              <a:t> </a:t>
            </a:r>
            <a:r>
              <a:rPr lang="en-US" dirty="0" err="1"/>
              <a:t>të</a:t>
            </a:r>
            <a:r>
              <a:rPr lang="en-US" dirty="0"/>
              <a:t> </a:t>
            </a:r>
            <a:r>
              <a:rPr lang="en-US" dirty="0" err="1"/>
              <a:t>gjyqit</a:t>
            </a:r>
            <a:r>
              <a:rPr lang="en-US" dirty="0"/>
              <a:t>, </a:t>
            </a:r>
            <a:r>
              <a:rPr lang="en-US" dirty="0" err="1"/>
              <a:t>të</a:t>
            </a:r>
            <a:r>
              <a:rPr lang="en-US" dirty="0"/>
              <a:t> </a:t>
            </a:r>
            <a:r>
              <a:rPr lang="en-US" dirty="0" err="1"/>
              <a:t>shpronësimeve</a:t>
            </a:r>
            <a:r>
              <a:rPr lang="en-US" dirty="0"/>
              <a:t>, </a:t>
            </a:r>
            <a:r>
              <a:rPr lang="en-US" dirty="0" err="1"/>
              <a:t>të</a:t>
            </a:r>
            <a:r>
              <a:rPr lang="en-US" dirty="0"/>
              <a:t> </a:t>
            </a:r>
            <a:r>
              <a:rPr lang="en-US" dirty="0" err="1"/>
              <a:t>të</a:t>
            </a:r>
            <a:r>
              <a:rPr lang="en-US" dirty="0"/>
              <a:t> </a:t>
            </a:r>
            <a:r>
              <a:rPr lang="en-US" dirty="0" err="1"/>
              <a:t>përndjekurve</a:t>
            </a:r>
            <a:r>
              <a:rPr lang="en-US" dirty="0"/>
              <a:t> </a:t>
            </a:r>
            <a:r>
              <a:rPr lang="en-US" dirty="0" err="1"/>
              <a:t>politikë</a:t>
            </a:r>
            <a:r>
              <a:rPr lang="en-US" dirty="0"/>
              <a:t>, </a:t>
            </a:r>
            <a:r>
              <a:rPr lang="en-US" dirty="0" err="1"/>
              <a:t>etj</a:t>
            </a:r>
            <a:r>
              <a:rPr lang="en-US" dirty="0"/>
              <a:t>. </a:t>
            </a:r>
          </a:p>
        </p:txBody>
      </p:sp>
      <p:sp>
        <p:nvSpPr>
          <p:cNvPr id="4" name="Slide Number Placeholder 3"/>
          <p:cNvSpPr>
            <a:spLocks noGrp="1"/>
          </p:cNvSpPr>
          <p:nvPr>
            <p:ph type="sldNum" sz="quarter" idx="10"/>
          </p:nvPr>
        </p:nvSpPr>
        <p:spPr/>
        <p:txBody>
          <a:bodyPr/>
          <a:lstStyle/>
          <a:p>
            <a:fld id="{5F6F7D1C-02CC-4FFC-A54A-6D0FF684D515}"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b="1" dirty="0"/>
              <a:t>What is AFMIS?</a:t>
            </a:r>
          </a:p>
          <a:p>
            <a:pPr marL="0" indent="0">
              <a:buNone/>
            </a:pPr>
            <a:r>
              <a:rPr lang="en-US" sz="1600" dirty="0"/>
              <a:t> </a:t>
            </a:r>
            <a:r>
              <a:rPr lang="en-US" dirty="0"/>
              <a:t>AFMIS will be a set of automation solutions (integrated modules/systems) that will enable the government to plan, execute and monitor the budget.</a:t>
            </a:r>
          </a:p>
          <a:p>
            <a:pPr marL="0" marR="0" indent="0" algn="l" defTabSz="914400" rtl="0" eaLnBrk="1" fontAlgn="auto" latinLnBrk="0" hangingPunct="1">
              <a:lnSpc>
                <a:spcPct val="100000"/>
              </a:lnSpc>
              <a:spcBef>
                <a:spcPts val="0"/>
              </a:spcBef>
              <a:spcAft>
                <a:spcPts val="0"/>
              </a:spcAft>
              <a:buClrTx/>
              <a:buSzTx/>
              <a:buFontTx/>
              <a:buNone/>
              <a:tabLst/>
              <a:defRPr/>
            </a:pPr>
            <a:r>
              <a:rPr lang="pl-PL" altLang="en-US" sz="2800" b="1" dirty="0"/>
              <a:t>A</a:t>
            </a:r>
            <a:r>
              <a:rPr lang="en-US" altLang="en-US" sz="2800" b="1" dirty="0"/>
              <a:t>FM</a:t>
            </a:r>
            <a:r>
              <a:rPr lang="pl-PL" altLang="en-US" sz="2800" b="1" dirty="0"/>
              <a:t>I</a:t>
            </a:r>
            <a:r>
              <a:rPr lang="en-US" altLang="en-US" sz="2800" b="1" dirty="0"/>
              <a:t>S </a:t>
            </a:r>
            <a:r>
              <a:rPr lang="pl-PL" altLang="en-US" sz="2800" b="1" dirty="0"/>
              <a:t>Portal</a:t>
            </a:r>
            <a:r>
              <a:rPr lang="en-GB" altLang="en-US" sz="2800" b="1" dirty="0"/>
              <a:t> </a:t>
            </a:r>
            <a:r>
              <a:rPr lang="en-GB" altLang="en-US" sz="1200" b="1" dirty="0"/>
              <a:t>(in progress)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t>Human Resource Management </a:t>
            </a:r>
            <a:r>
              <a:rPr lang="en-US" altLang="en-US" sz="900" b="0" dirty="0"/>
              <a:t>(partially live)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900" b="0" dirty="0"/>
              <a:t>Procurement APP </a:t>
            </a:r>
            <a:r>
              <a:rPr lang="en-US" altLang="en-US" sz="500" b="0" dirty="0"/>
              <a:t>(live)</a:t>
            </a:r>
          </a:p>
          <a:p>
            <a:pPr marL="0" marR="0" indent="0" algn="l" defTabSz="914400" rtl="0" eaLnBrk="1" fontAlgn="auto" latinLnBrk="0" hangingPunct="1">
              <a:lnSpc>
                <a:spcPct val="100000"/>
              </a:lnSpc>
              <a:spcBef>
                <a:spcPts val="0"/>
              </a:spcBef>
              <a:spcAft>
                <a:spcPts val="0"/>
              </a:spcAft>
              <a:buClrTx/>
              <a:buSzTx/>
              <a:buFontTx/>
              <a:buNone/>
              <a:tabLst/>
              <a:defRPr/>
            </a:pPr>
            <a:r>
              <a:rPr lang="pl-PL" altLang="en-US" sz="1050" b="0" dirty="0"/>
              <a:t>DFMAS</a:t>
            </a:r>
            <a:r>
              <a:rPr lang="en-GB" altLang="en-US" sz="1100" b="1" dirty="0"/>
              <a:t> </a:t>
            </a:r>
            <a:r>
              <a:rPr lang="en-GB" altLang="en-US" sz="700" dirty="0"/>
              <a:t>(Live)</a:t>
            </a:r>
            <a:endParaRPr lang="en-US" altLang="en-US" sz="700" dirty="0"/>
          </a:p>
          <a:p>
            <a:pPr marL="0" marR="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cap="none" normalizeH="0" baseline="0" dirty="0">
                <a:ln>
                  <a:noFill/>
                </a:ln>
                <a:solidFill>
                  <a:schemeClr val="tx1"/>
                </a:solidFill>
                <a:effectLst/>
                <a:latin typeface="Arial" charset="0"/>
              </a:rPr>
              <a:t>Other Systems </a:t>
            </a:r>
            <a:r>
              <a:rPr kumimoji="0" lang="en-GB" sz="700" b="0" i="0" u="none" strike="noStrike" cap="none" normalizeH="0" baseline="0" dirty="0">
                <a:ln>
                  <a:noFill/>
                </a:ln>
                <a:solidFill>
                  <a:schemeClr val="tx1"/>
                </a:solidFill>
                <a:effectLst/>
                <a:latin typeface="Arial" charset="0"/>
              </a:rPr>
              <a:t>(C@TS: Tax and </a:t>
            </a:r>
            <a:r>
              <a:rPr kumimoji="0" lang="en-GB" sz="700" b="0" i="0" u="none" strike="noStrike" cap="none" normalizeH="0" dirty="0">
                <a:ln>
                  <a:noFill/>
                </a:ln>
                <a:solidFill>
                  <a:schemeClr val="tx1"/>
                </a:solidFill>
                <a:effectLst/>
                <a:latin typeface="Arial" charset="0"/>
              </a:rPr>
              <a:t>Customs, etc.</a:t>
            </a:r>
            <a:r>
              <a:rPr kumimoji="0" lang="en-GB" sz="700" b="0" i="0" u="none" strike="noStrike" cap="none" normalizeH="0" baseline="0" dirty="0">
                <a:ln>
                  <a:noFill/>
                </a:ln>
                <a:solidFill>
                  <a:schemeClr val="tx1"/>
                </a:solidFill>
                <a:effectLst/>
                <a:latin typeface="Arial"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pl-PL" altLang="en-US" sz="1000" b="0" dirty="0">
                <a:solidFill>
                  <a:schemeClr val="tx1"/>
                </a:solidFill>
              </a:rPr>
              <a:t>IPSIS</a:t>
            </a:r>
            <a:r>
              <a:rPr lang="en-GB" altLang="en-US" sz="1100" b="0" dirty="0">
                <a:solidFill>
                  <a:schemeClr val="tx1"/>
                </a:solidFill>
              </a:rPr>
              <a:t> </a:t>
            </a:r>
            <a:r>
              <a:rPr lang="en-GB" altLang="en-US" sz="700" b="0" dirty="0">
                <a:solidFill>
                  <a:schemeClr val="tx1"/>
                </a:solidFill>
              </a:rPr>
              <a:t>(in progress)</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dirty="0">
                <a:solidFill>
                  <a:schemeClr val="tx1"/>
                </a:solidFill>
              </a:rPr>
              <a:t>EAMIS </a:t>
            </a:r>
            <a:r>
              <a:rPr lang="en-GB" sz="1000" dirty="0">
                <a:solidFill>
                  <a:schemeClr val="tx1"/>
                </a:solidFill>
              </a:rPr>
              <a:t>(</a:t>
            </a:r>
            <a:r>
              <a:rPr lang="en-GB" sz="700" dirty="0">
                <a:solidFill>
                  <a:schemeClr val="tx1"/>
                </a:solidFill>
              </a:rPr>
              <a:t>first stage of implementation)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000" b="0" dirty="0">
                <a:solidFill>
                  <a:schemeClr val="tx1"/>
                </a:solidFill>
              </a:rPr>
              <a:t>MTBP</a:t>
            </a:r>
            <a:r>
              <a:rPr lang="en-US" altLang="en-US" sz="1100" b="0" dirty="0">
                <a:solidFill>
                  <a:schemeClr val="tx1"/>
                </a:solidFill>
              </a:rPr>
              <a:t> </a:t>
            </a:r>
            <a:r>
              <a:rPr lang="en-GB" altLang="en-US" sz="700" b="0" dirty="0">
                <a:solidFill>
                  <a:schemeClr val="tx1"/>
                </a:solidFill>
              </a:rPr>
              <a:t>(in progress)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ko-KR" sz="800" b="0" dirty="0">
                <a:solidFill>
                  <a:prstClr val="black">
                    <a:lumMod val="75000"/>
                    <a:lumOff val="25000"/>
                  </a:prstClr>
                </a:solidFill>
                <a:cs typeface="Arial" pitchFamily="34" charset="0"/>
              </a:rPr>
              <a:t>Budget Program Performance Monitoring-BPPM  (</a:t>
            </a:r>
            <a:r>
              <a:rPr lang="en-GB" sz="800" i="0" dirty="0">
                <a:solidFill>
                  <a:srgbClr val="002060"/>
                </a:solidFill>
                <a:effectLst/>
                <a:latin typeface="Trebuchet MS" panose="020B0603020202020204" pitchFamily="34" charset="0"/>
                <a:ea typeface="Times New Roman" panose="02020603050405020304" pitchFamily="18" charset="0"/>
              </a:rPr>
              <a:t>Budget project portfolio monitoring ) </a:t>
            </a:r>
            <a:endParaRPr lang="ko-KR" altLang="en-US" sz="800" b="0" dirty="0">
              <a:solidFill>
                <a:prstClr val="black">
                  <a:lumMod val="75000"/>
                  <a:lumOff val="25000"/>
                </a:prstClr>
              </a:solidFill>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800" b="0" dirty="0">
                <a:solidFill>
                  <a:schemeClr val="tx1"/>
                </a:solidFill>
              </a:rPr>
              <a:t>Budget Portfolio </a:t>
            </a:r>
            <a:r>
              <a:rPr lang="pl-PL" altLang="en-US" sz="800" b="0" dirty="0">
                <a:solidFill>
                  <a:schemeClr val="tx1"/>
                </a:solidFill>
              </a:rPr>
              <a:t>Monitoring</a:t>
            </a:r>
            <a:r>
              <a:rPr lang="en-GB" altLang="en-US" sz="800" b="0" dirty="0">
                <a:solidFill>
                  <a:schemeClr val="tx1"/>
                </a:solidFill>
              </a:rPr>
              <a:t> </a:t>
            </a:r>
            <a:r>
              <a:rPr lang="en-GB" altLang="en-US" sz="500" b="0" dirty="0">
                <a:solidFill>
                  <a:schemeClr val="tx1"/>
                </a:solidFill>
              </a:rPr>
              <a:t>(in progress)</a:t>
            </a:r>
            <a:endParaRPr lang="en-US" altLang="en-US" sz="500" b="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altLang="en-US" sz="800" b="0" dirty="0"/>
              <a:t>AGFIS</a:t>
            </a:r>
            <a:r>
              <a:rPr lang="en-GB" altLang="en-US" sz="800" b="0" dirty="0"/>
              <a:t> (</a:t>
            </a:r>
            <a:r>
              <a:rPr lang="en-GB" altLang="en-US" sz="300" b="0" dirty="0"/>
              <a:t>live</a:t>
            </a:r>
            <a:r>
              <a:rPr lang="en-GB" altLang="en-US" sz="800" b="0" dirty="0"/>
              <a:t>): </a:t>
            </a:r>
            <a:r>
              <a:rPr lang="en-US" altLang="en-US" sz="800" b="0" dirty="0">
                <a:solidFill>
                  <a:schemeClr val="tx1"/>
                </a:solidFill>
              </a:rPr>
              <a:t>General Ledger + </a:t>
            </a:r>
            <a:r>
              <a:rPr lang="pl-PL" sz="800" b="0" dirty="0"/>
              <a:t>AGFIS Subledgers</a:t>
            </a:r>
            <a:endParaRPr lang="en-US" sz="800" b="0" dirty="0"/>
          </a:p>
          <a:p>
            <a:pPr marL="0" marR="0" indent="0" algn="l" defTabSz="914400" rtl="0" eaLnBrk="1" fontAlgn="auto" latinLnBrk="0" hangingPunct="1">
              <a:lnSpc>
                <a:spcPct val="100000"/>
              </a:lnSpc>
              <a:spcBef>
                <a:spcPts val="0"/>
              </a:spcBef>
              <a:spcAft>
                <a:spcPts val="0"/>
              </a:spcAft>
              <a:buClrTx/>
              <a:buSzTx/>
              <a:buFontTx/>
              <a:buNone/>
              <a:tabLst/>
              <a:defRPr/>
            </a:pPr>
            <a:r>
              <a:rPr lang="pl-PL" altLang="en-US" sz="800" b="0" dirty="0">
                <a:solidFill>
                  <a:schemeClr val="tx1"/>
                </a:solidFill>
              </a:rPr>
              <a:t>Dashboards </a:t>
            </a:r>
            <a:r>
              <a:rPr lang="en-US" altLang="en-US" sz="800" b="0" dirty="0">
                <a:solidFill>
                  <a:schemeClr val="tx1"/>
                </a:solidFill>
              </a:rPr>
              <a:t>Business Intelligence/ </a:t>
            </a:r>
            <a:r>
              <a:rPr lang="pl-PL" altLang="en-US" sz="800" b="0" dirty="0">
                <a:solidFill>
                  <a:schemeClr val="tx1"/>
                </a:solidFill>
              </a:rPr>
              <a:t>DSS</a:t>
            </a:r>
            <a:r>
              <a:rPr lang="en-US" altLang="en-US" sz="800" b="0" dirty="0">
                <a:solidFill>
                  <a:schemeClr val="tx1"/>
                </a:solidFill>
              </a:rPr>
              <a:t>/Management Information System </a:t>
            </a:r>
            <a:r>
              <a:rPr lang="en-US" altLang="en-US" sz="300" b="0" dirty="0">
                <a:solidFill>
                  <a:schemeClr val="tx1"/>
                </a:solidFill>
              </a:rPr>
              <a:t>(in progress)</a:t>
            </a:r>
            <a:endParaRPr lang="en-GB" b="0" dirty="0"/>
          </a:p>
          <a:p>
            <a:pPr marL="228600" indent="-228600">
              <a:buFont typeface="+mj-lt"/>
              <a:buNone/>
            </a:pPr>
            <a:r>
              <a:rPr lang="en-GB" b="1" dirty="0"/>
              <a:t>Legal bases</a:t>
            </a:r>
            <a:r>
              <a:rPr lang="en-GB" dirty="0"/>
              <a:t>:</a:t>
            </a:r>
          </a:p>
          <a:p>
            <a:pPr marL="0" lvl="0" indent="0" defTabSz="822960">
              <a:lnSpc>
                <a:spcPct val="0"/>
              </a:lnSpc>
              <a:buFont typeface="+mj-lt"/>
              <a:buAutoNum type="arabicPeriod"/>
            </a:pPr>
            <a:r>
              <a:rPr lang="en-US" sz="3200" dirty="0"/>
              <a:t>Law on the management of the Budget System (No. 9936 dated 26.06.2008 amended on 2015). </a:t>
            </a:r>
          </a:p>
          <a:p>
            <a:pPr marL="0" lvl="0" indent="0" defTabSz="822960">
              <a:lnSpc>
                <a:spcPct val="0"/>
              </a:lnSpc>
              <a:buFont typeface="+mj-lt"/>
              <a:buAutoNum type="arabicPeriod"/>
            </a:pPr>
            <a:r>
              <a:rPr lang="en-US" sz="3200" dirty="0"/>
              <a:t>Law on financial management and Internal Control (No. 10296 dated 08.07.2007 amended on 2015).</a:t>
            </a:r>
          </a:p>
          <a:p>
            <a:pPr marL="0" lvl="0" indent="0" defTabSz="822960">
              <a:lnSpc>
                <a:spcPct val="0"/>
              </a:lnSpc>
              <a:buFont typeface="+mj-lt"/>
              <a:buAutoNum type="arabicPeriod"/>
            </a:pPr>
            <a:r>
              <a:rPr lang="en-US" sz="3200" dirty="0"/>
              <a:t>Public Financial Management Strategy 2014-2020 approved on December 2014</a:t>
            </a:r>
            <a:r>
              <a:rPr lang="en-US" sz="3400" dirty="0"/>
              <a:t>.</a:t>
            </a:r>
          </a:p>
          <a:p>
            <a:pPr>
              <a:buFont typeface="Wingdings" pitchFamily="2" charset="2"/>
              <a:buChar char="v"/>
            </a:pPr>
            <a:endParaRPr lang="en-GB" dirty="0"/>
          </a:p>
          <a:p>
            <a:endParaRPr lang="en-US" dirty="0"/>
          </a:p>
        </p:txBody>
      </p:sp>
      <p:sp>
        <p:nvSpPr>
          <p:cNvPr id="4" name="Slide Number Placeholder 3"/>
          <p:cNvSpPr>
            <a:spLocks noGrp="1"/>
          </p:cNvSpPr>
          <p:nvPr>
            <p:ph type="sldNum" sz="quarter" idx="10"/>
          </p:nvPr>
        </p:nvSpPr>
        <p:spPr/>
        <p:txBody>
          <a:bodyPr/>
          <a:lstStyle/>
          <a:p>
            <a:fld id="{5F6F7D1C-02CC-4FFC-A54A-6D0FF684D515}"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Wingdings" pitchFamily="2" charset="2"/>
              <a:buNone/>
            </a:pPr>
            <a:r>
              <a:rPr lang="en-GB" sz="1200" dirty="0"/>
              <a:t>Albanian Financial Information System (AGFIS) for budget execution and financial reporting (live on 2010), online 36 TDO’s and 15 Budgetary Institutions. AGFIS is systematically improved with new functionalities in recent years (extended to BI’s, multi-year commitments management, added new internal control rules etc.) </a:t>
            </a:r>
          </a:p>
          <a:p>
            <a:pPr>
              <a:buFont typeface="Wingdings" pitchFamily="2" charset="2"/>
              <a:buChar char="Ø"/>
            </a:pPr>
            <a:r>
              <a:rPr lang="en-GB" sz="1200" dirty="0"/>
              <a:t>Tax Information System (live on 2015)</a:t>
            </a:r>
          </a:p>
          <a:p>
            <a:pPr>
              <a:buFont typeface="Wingdings" pitchFamily="2" charset="2"/>
              <a:buChar char="Ø"/>
            </a:pPr>
            <a:r>
              <a:rPr lang="en-GB" sz="1200" dirty="0"/>
              <a:t>Custom Information System (live on 2013)</a:t>
            </a:r>
          </a:p>
          <a:p>
            <a:pPr>
              <a:buFont typeface="Wingdings" pitchFamily="2" charset="2"/>
              <a:buChar char="Ø"/>
            </a:pPr>
            <a:r>
              <a:rPr lang="en-GB" sz="1200" dirty="0"/>
              <a:t>Public Procurement System (live on 2007)</a:t>
            </a:r>
          </a:p>
          <a:p>
            <a:pPr>
              <a:buFont typeface="Wingdings" pitchFamily="2" charset="2"/>
              <a:buChar char="Ø"/>
            </a:pPr>
            <a:r>
              <a:rPr lang="en-GB" sz="1200" dirty="0"/>
              <a:t>Debt Management Information System- DMFAS (live on 1998)</a:t>
            </a:r>
          </a:p>
          <a:p>
            <a:pPr>
              <a:buFont typeface="Wingdings" pitchFamily="2" charset="2"/>
              <a:buNone/>
            </a:pPr>
            <a:r>
              <a:rPr lang="en-GB" sz="1200" b="1" i="0" dirty="0">
                <a:solidFill>
                  <a:schemeClr val="accent3"/>
                </a:solidFill>
              </a:rPr>
              <a:t>Week points of actual situation:</a:t>
            </a:r>
            <a:r>
              <a:rPr lang="en-GB" sz="1200" b="1" i="0" baseline="0" dirty="0">
                <a:solidFill>
                  <a:schemeClr val="accent3"/>
                </a:solidFill>
              </a:rPr>
              <a:t> </a:t>
            </a:r>
            <a:r>
              <a:rPr lang="en-GB" sz="1200" dirty="0"/>
              <a:t>The information between systems is exchanged manually (mostly excel spreadsheet).</a:t>
            </a:r>
            <a:endParaRPr lang="en-GB" sz="1200" b="1" i="0" dirty="0">
              <a:solidFill>
                <a:schemeClr val="accent3"/>
              </a:solidFill>
            </a:endParaRPr>
          </a:p>
          <a:p>
            <a:pPr>
              <a:buFont typeface="Wingdings" pitchFamily="2" charset="2"/>
              <a:buChar char="Ø"/>
            </a:pPr>
            <a:r>
              <a:rPr lang="en-GB" altLang="en-US" sz="1200" dirty="0"/>
              <a:t>MTBP is used mainly for MTBP preparation till August September – then not used</a:t>
            </a:r>
          </a:p>
          <a:p>
            <a:pPr>
              <a:buFont typeface="Wingdings" pitchFamily="2" charset="2"/>
              <a:buChar char="Ø"/>
            </a:pPr>
            <a:r>
              <a:rPr lang="en-GB" altLang="en-US" sz="1200" dirty="0"/>
              <a:t>MTBP do not have final updated version of budget </a:t>
            </a:r>
          </a:p>
          <a:p>
            <a:pPr>
              <a:buFont typeface="Wingdings" pitchFamily="2" charset="2"/>
              <a:buChar char="Ø"/>
            </a:pPr>
            <a:r>
              <a:rPr lang="en-GB" altLang="en-US" sz="1200" dirty="0"/>
              <a:t>Not maintained data in MTBP during budget execution </a:t>
            </a:r>
          </a:p>
          <a:p>
            <a:pPr>
              <a:buFont typeface="Wingdings" pitchFamily="2" charset="2"/>
              <a:buChar char="Ø"/>
            </a:pPr>
            <a:r>
              <a:rPr lang="en-GB" altLang="en-US" sz="1200" dirty="0"/>
              <a:t>Accessibility problems  on MTBP software due to old </a:t>
            </a:r>
            <a:r>
              <a:rPr lang="pl-PL" altLang="en-US" sz="1200" dirty="0"/>
              <a:t>client server technology</a:t>
            </a:r>
            <a:endParaRPr lang="en-GB" altLang="en-US" sz="1200" dirty="0"/>
          </a:p>
          <a:p>
            <a:pPr>
              <a:buFont typeface="Wingdings" pitchFamily="2" charset="2"/>
              <a:buChar char="Ø"/>
            </a:pPr>
            <a:r>
              <a:rPr lang="en-US" altLang="en-US" sz="1200" dirty="0"/>
              <a:t>Data for budget monitoring are mainly (only) from Treasury AGFIS</a:t>
            </a:r>
          </a:p>
          <a:p>
            <a:pPr>
              <a:buFont typeface="Wingdings" pitchFamily="2" charset="2"/>
              <a:buChar char="Ø"/>
            </a:pPr>
            <a:r>
              <a:rPr lang="en-US" altLang="en-US" sz="1200" dirty="0"/>
              <a:t>PIM is almost absent, small component of MTBP</a:t>
            </a:r>
          </a:p>
          <a:p>
            <a:pPr>
              <a:buFont typeface="Wingdings" pitchFamily="2" charset="2"/>
              <a:buChar char="Ø"/>
            </a:pPr>
            <a:r>
              <a:rPr lang="en-US" altLang="en-US" sz="1200" dirty="0"/>
              <a:t>PIM  is not supported by current system of MTBP</a:t>
            </a:r>
            <a:endParaRPr lang="en-GB" sz="1200" b="1" i="0" dirty="0"/>
          </a:p>
          <a:p>
            <a:pPr>
              <a:buFont typeface="Wingdings" pitchFamily="2" charset="2"/>
              <a:buChar char="Ø"/>
            </a:pPr>
            <a:r>
              <a:rPr lang="pl-PL" altLang="en-US" sz="1200" dirty="0"/>
              <a:t>Distributed information in separate IT or non-IT systems </a:t>
            </a:r>
            <a:endParaRPr lang="en-GB" altLang="en-US" sz="1200" dirty="0"/>
          </a:p>
          <a:p>
            <a:pPr>
              <a:buFont typeface="Wingdings" pitchFamily="2" charset="2"/>
              <a:buChar char="Ø"/>
            </a:pPr>
            <a:r>
              <a:rPr lang="pl-PL" altLang="en-US" sz="1200" dirty="0"/>
              <a:t>Coherence</a:t>
            </a:r>
            <a:r>
              <a:rPr lang="en-GB" altLang="en-US" sz="1200" dirty="0"/>
              <a:t>/ D</a:t>
            </a:r>
            <a:r>
              <a:rPr lang="pl-PL" altLang="en-US" sz="1200" dirty="0"/>
              <a:t>elays</a:t>
            </a:r>
            <a:r>
              <a:rPr lang="en-GB" altLang="en-US" sz="1200" dirty="0"/>
              <a:t> on data exchange between systems </a:t>
            </a:r>
            <a:endParaRPr lang="pl-PL" altLang="en-US" sz="1200" dirty="0"/>
          </a:p>
          <a:p>
            <a:pPr>
              <a:buFont typeface="Wingdings" pitchFamily="2" charset="2"/>
              <a:buChar char="Ø"/>
            </a:pPr>
            <a:r>
              <a:rPr lang="en-GB" altLang="en-US" sz="1200" dirty="0"/>
              <a:t>Week </a:t>
            </a:r>
            <a:r>
              <a:rPr lang="pl-PL" altLang="en-US" sz="1200" dirty="0"/>
              <a:t>Communication / collaboration</a:t>
            </a:r>
            <a:r>
              <a:rPr lang="en-GB" altLang="en-US" sz="1200" dirty="0"/>
              <a:t> (mostly manually)</a:t>
            </a:r>
            <a:endParaRPr lang="pl-PL" altLang="en-US" sz="1200" dirty="0"/>
          </a:p>
          <a:p>
            <a:pPr>
              <a:buFont typeface="Wingdings" pitchFamily="2" charset="2"/>
              <a:buChar char="Ø"/>
            </a:pPr>
            <a:r>
              <a:rPr lang="pl-PL" altLang="en-US" sz="1200" dirty="0"/>
              <a:t>Access to information is problematic / multiple data sources</a:t>
            </a:r>
          </a:p>
          <a:p>
            <a:pPr>
              <a:buFont typeface="Wingdings" pitchFamily="2" charset="2"/>
              <a:buChar char="Ø"/>
            </a:pPr>
            <a:r>
              <a:rPr lang="en-GB" altLang="en-US" sz="1200" dirty="0"/>
              <a:t>Difficulties/Delays on budget monitoring and managerial reports (different source and manual elaboration of data).</a:t>
            </a:r>
          </a:p>
          <a:p>
            <a:endParaRPr lang="en-US" dirty="0"/>
          </a:p>
        </p:txBody>
      </p:sp>
      <p:sp>
        <p:nvSpPr>
          <p:cNvPr id="4" name="Slide Number Placeholder 3"/>
          <p:cNvSpPr>
            <a:spLocks noGrp="1"/>
          </p:cNvSpPr>
          <p:nvPr>
            <p:ph type="sldNum" sz="quarter" idx="10"/>
          </p:nvPr>
        </p:nvSpPr>
        <p:spPr/>
        <p:txBody>
          <a:bodyPr/>
          <a:lstStyle/>
          <a:p>
            <a:fld id="{5F6F7D1C-02CC-4FFC-A54A-6D0FF684D515}"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Automation has resulted in a decentralization of controls to MDAs. The traditional gatekeeper role of TDOs will be no longer required after implementation of the reforms. As a result they will be moving to a new value added role in training education, government cash manager and accountant.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AGFIS is not fully functional, but is used across most of the</a:t>
            </a:r>
            <a:r>
              <a:rPr kumimoji="0" lang="en-US" sz="1000" b="0" i="0" u="none" strike="noStrike" cap="none" normalizeH="0" dirty="0">
                <a:ln>
                  <a:noFill/>
                </a:ln>
                <a:solidFill>
                  <a:schemeClr val="tx1"/>
                </a:solidFill>
                <a:effectLst/>
                <a:latin typeface="Calibri" pitchFamily="34" charset="0"/>
                <a:ea typeface="Calibri" pitchFamily="34" charset="0"/>
                <a:cs typeface="Times New Roman" pitchFamily="18" charset="0"/>
              </a:rPr>
              <a:t> </a:t>
            </a:r>
            <a:r>
              <a:rPr kumimoji="0" lang="en-US"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general government units, which additionally use local IT accounting systems</a:t>
            </a:r>
            <a:endParaRPr kumimoji="0" lang="en-US" sz="1000" b="0" i="0" u="none" strike="noStrike" cap="none" normalizeH="0" baseline="0" dirty="0">
              <a:ln>
                <a:noFill/>
              </a:ln>
              <a:solidFill>
                <a:schemeClr val="tx1"/>
              </a:solidFill>
              <a:effectLst/>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accent6">
                  <a:lumMod val="50000"/>
                </a:schemeClr>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accent6">
                    <a:lumMod val="50000"/>
                  </a:schemeClr>
                </a:solidFill>
                <a:latin typeface="+mn-lt"/>
                <a:ea typeface="+mn-ea"/>
                <a:cs typeface="+mn-cs"/>
              </a:rPr>
              <a:t>The movement toward treasury centralization has been in progress for many years and led by the need for greater:</a:t>
            </a:r>
          </a:p>
          <a:p>
            <a:pPr marL="342900" indent="-342900">
              <a:buAutoNum type="arabicPeriod"/>
            </a:pPr>
            <a:r>
              <a:rPr lang="en-US" sz="800" kern="1200" dirty="0">
                <a:solidFill>
                  <a:schemeClr val="accent6">
                    <a:lumMod val="50000"/>
                  </a:schemeClr>
                </a:solidFill>
                <a:latin typeface="+mn-lt"/>
                <a:ea typeface="+mn-ea"/>
                <a:cs typeface="+mn-cs"/>
              </a:rPr>
              <a:t>Control and efficiency</a:t>
            </a:r>
          </a:p>
          <a:p>
            <a:pPr marL="342900" indent="-342900"/>
            <a:r>
              <a:rPr lang="en-US" sz="800" kern="1200" dirty="0">
                <a:solidFill>
                  <a:schemeClr val="accent6">
                    <a:lumMod val="50000"/>
                  </a:schemeClr>
                </a:solidFill>
                <a:latin typeface="+mn-lt"/>
                <a:ea typeface="+mn-ea"/>
                <a:cs typeface="+mn-cs"/>
              </a:rPr>
              <a:t>       1.1. Centralization of processes across the treasury system provides better control and efficiency</a:t>
            </a:r>
          </a:p>
          <a:p>
            <a:pPr marL="342900" indent="-342900">
              <a:buFont typeface="+mj-lt"/>
              <a:buAutoNum type="arabicPeriod" startAt="2"/>
            </a:pPr>
            <a:r>
              <a:rPr lang="en-US" sz="800" kern="1200" dirty="0">
                <a:solidFill>
                  <a:schemeClr val="accent6">
                    <a:lumMod val="50000"/>
                  </a:schemeClr>
                </a:solidFill>
                <a:latin typeface="+mn-lt"/>
                <a:ea typeface="+mn-ea"/>
                <a:cs typeface="+mn-cs"/>
              </a:rPr>
              <a:t>Visibility,</a:t>
            </a:r>
          </a:p>
          <a:p>
            <a:pPr marL="342900" indent="-342900"/>
            <a:r>
              <a:rPr lang="en-US" sz="800" kern="1200" dirty="0">
                <a:solidFill>
                  <a:schemeClr val="accent6">
                    <a:lumMod val="50000"/>
                  </a:schemeClr>
                </a:solidFill>
                <a:latin typeface="+mn-lt"/>
                <a:ea typeface="+mn-ea"/>
                <a:cs typeface="+mn-cs"/>
              </a:rPr>
              <a:t>       2.1. Provide treasury with a view of exposures and ability to manage liquidity </a:t>
            </a:r>
          </a:p>
          <a:p>
            <a:pPr marL="342900" indent="-342900">
              <a:buFont typeface="+mj-lt"/>
              <a:buAutoNum type="arabicPeriod" startAt="3"/>
            </a:pPr>
            <a:r>
              <a:rPr lang="en-US" sz="800" kern="1200" dirty="0">
                <a:solidFill>
                  <a:schemeClr val="accent6">
                    <a:lumMod val="50000"/>
                  </a:schemeClr>
                </a:solidFill>
                <a:latin typeface="+mn-lt"/>
                <a:ea typeface="+mn-ea"/>
                <a:cs typeface="+mn-cs"/>
              </a:rPr>
              <a:t>Cost reduction</a:t>
            </a:r>
          </a:p>
          <a:p>
            <a:pPr marL="342900" indent="-342900"/>
            <a:r>
              <a:rPr lang="en-US" sz="800" kern="1200" dirty="0">
                <a:solidFill>
                  <a:schemeClr val="accent6">
                    <a:lumMod val="50000"/>
                  </a:schemeClr>
                </a:solidFill>
                <a:latin typeface="+mn-lt"/>
                <a:ea typeface="+mn-ea"/>
                <a:cs typeface="+mn-cs"/>
              </a:rPr>
              <a:t>       3.1. Multiple bank accounts and systems can be consolidated</a:t>
            </a:r>
            <a:endParaRPr lang="en-US" sz="1000" kern="1200" dirty="0">
              <a:solidFill>
                <a:schemeClr val="accent6">
                  <a:lumMod val="50000"/>
                </a:schemeClr>
              </a:solidFill>
              <a:latin typeface="+mn-lt"/>
              <a:ea typeface="+mn-ea"/>
              <a:cs typeface="+mn-cs"/>
            </a:endParaRPr>
          </a:p>
          <a:p>
            <a:r>
              <a:rPr lang="en-US" sz="1000" kern="1200" dirty="0" err="1">
                <a:solidFill>
                  <a:schemeClr val="accent5">
                    <a:lumMod val="50000"/>
                  </a:schemeClr>
                </a:solidFill>
                <a:latin typeface="+mn-lt"/>
                <a:ea typeface="+mn-ea"/>
                <a:cs typeface="+mn-cs"/>
              </a:rPr>
              <a:t>Ishte:The</a:t>
            </a:r>
            <a:r>
              <a:rPr lang="en-US" sz="1000" kern="1200" dirty="0">
                <a:solidFill>
                  <a:schemeClr val="accent5">
                    <a:lumMod val="50000"/>
                  </a:schemeClr>
                </a:solidFill>
                <a:latin typeface="+mn-lt"/>
                <a:ea typeface="+mn-ea"/>
                <a:cs typeface="+mn-cs"/>
              </a:rPr>
              <a:t> factors have allowed more Treasurers to continue toward centralization are:</a:t>
            </a:r>
          </a:p>
          <a:p>
            <a:pPr marL="342900" indent="-342900">
              <a:buFont typeface="+mj-lt"/>
              <a:buAutoNum type="arabicPeriod"/>
            </a:pPr>
            <a:r>
              <a:rPr lang="en-US" sz="1000" kern="1200" dirty="0">
                <a:solidFill>
                  <a:schemeClr val="accent5">
                    <a:lumMod val="50000"/>
                  </a:schemeClr>
                </a:solidFill>
                <a:latin typeface="+mn-lt"/>
                <a:ea typeface="+mn-ea"/>
                <a:cs typeface="+mn-cs"/>
              </a:rPr>
              <a:t>Technology</a:t>
            </a:r>
          </a:p>
          <a:p>
            <a:pPr marL="342900" indent="-342900">
              <a:buAutoNum type="arabicPeriod"/>
            </a:pPr>
            <a:r>
              <a:rPr lang="en-US" sz="1000" kern="1200" dirty="0">
                <a:solidFill>
                  <a:schemeClr val="accent5">
                    <a:lumMod val="50000"/>
                  </a:schemeClr>
                </a:solidFill>
                <a:latin typeface="+mn-lt"/>
                <a:ea typeface="+mn-ea"/>
                <a:cs typeface="+mn-cs"/>
              </a:rPr>
              <a:t>Globalization of the markets [the global financial crisis emphasized the importance of managing liquidity and risks (counterparty, FX, interest rate)]</a:t>
            </a:r>
          </a:p>
          <a:p>
            <a:pPr marL="342900" indent="-342900">
              <a:buFont typeface="+mj-lt"/>
              <a:buAutoNum type="arabicPeriod" startAt="3"/>
            </a:pPr>
            <a:r>
              <a:rPr lang="en-US" sz="1000" kern="1200" dirty="0">
                <a:solidFill>
                  <a:schemeClr val="accent5">
                    <a:lumMod val="50000"/>
                  </a:schemeClr>
                </a:solidFill>
                <a:latin typeface="+mn-lt"/>
                <a:ea typeface="+mn-ea"/>
                <a:cs typeface="+mn-cs"/>
              </a:rPr>
              <a:t>Legislation (single euro payment area, payment services directives) </a:t>
            </a:r>
          </a:p>
          <a:p>
            <a:endParaRPr lang="en-US" dirty="0"/>
          </a:p>
        </p:txBody>
      </p:sp>
      <p:sp>
        <p:nvSpPr>
          <p:cNvPr id="4" name="Slide Number Placeholder 3"/>
          <p:cNvSpPr>
            <a:spLocks noGrp="1"/>
          </p:cNvSpPr>
          <p:nvPr>
            <p:ph type="sldNum" sz="quarter" idx="10"/>
          </p:nvPr>
        </p:nvSpPr>
        <p:spPr/>
        <p:txBody>
          <a:bodyPr/>
          <a:lstStyle/>
          <a:p>
            <a:fld id="{5F6F7D1C-02CC-4FFC-A54A-6D0FF684D515}"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b="0" i="0" kern="1200" dirty="0">
                <a:solidFill>
                  <a:schemeClr val="tx1"/>
                </a:solidFill>
                <a:latin typeface="+mn-lt"/>
                <a:ea typeface="+mn-ea"/>
                <a:cs typeface="+mn-cs"/>
              </a:rPr>
              <a:t>In recent years, Albania has managed to face three consecutive crises, the 2019 earthquake, the </a:t>
            </a:r>
            <a:r>
              <a:rPr lang="en-US" sz="1200" b="0" i="0" kern="1200" dirty="0" err="1">
                <a:solidFill>
                  <a:schemeClr val="tx1"/>
                </a:solidFill>
                <a:latin typeface="+mn-lt"/>
                <a:ea typeface="+mn-ea"/>
                <a:cs typeface="+mn-cs"/>
              </a:rPr>
              <a:t>Covid</a:t>
            </a:r>
            <a:r>
              <a:rPr lang="en-US" sz="1200" b="0" i="0" kern="1200" dirty="0">
                <a:solidFill>
                  <a:schemeClr val="tx1"/>
                </a:solidFill>
                <a:latin typeface="+mn-lt"/>
                <a:ea typeface="+mn-ea"/>
                <a:cs typeface="+mn-cs"/>
              </a:rPr>
              <a:t> 19 pandemic and the current price crisis. Albania has been able to overcome the successive crises quite well, continuing with the continuous monitoring of the situation, the coordination of policies by the Albanian authorities, taking the necessary measures at the right time. The Albanian government has expressed its determination to continue the initiated reforms, fiscal consolidation and reduction of public debt. Fiscal consolidation is an important factor in the macroeconomic development of the country.</a:t>
            </a:r>
          </a:p>
        </p:txBody>
      </p:sp>
      <p:sp>
        <p:nvSpPr>
          <p:cNvPr id="4" name="Slide Number Placeholder 3"/>
          <p:cNvSpPr>
            <a:spLocks noGrp="1"/>
          </p:cNvSpPr>
          <p:nvPr>
            <p:ph type="sldNum" sz="quarter" idx="10"/>
          </p:nvPr>
        </p:nvSpPr>
        <p:spPr/>
        <p:txBody>
          <a:bodyPr/>
          <a:lstStyle/>
          <a:p>
            <a:fld id="{5F6F7D1C-02CC-4FFC-A54A-6D0FF684D515}"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634709" y="1371600"/>
            <a:ext cx="9342916"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634709" y="3228536"/>
            <a:ext cx="9346542"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9313F532-E168-42F7-B14E-20AC138650F1}" type="datetime1">
              <a:rPr lang="en-US" smtClean="0"/>
              <a:pPr/>
              <a:t>5/11/2023</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86835FC9-921C-411D-B585-4BD76ED213C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DDBF0B3-F329-4934-8B4F-D743935761DE}" type="datetime1">
              <a:rPr lang="en-US" smtClean="0"/>
              <a:pPr/>
              <a:t>5/11/2023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835FC9-921C-411D-B585-4BD76ED213C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88526" y="914402"/>
            <a:ext cx="2448163"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544036" y="914402"/>
            <a:ext cx="7163144"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CF8554D-02E7-44F5-8D12-308145BFB850}" type="datetime1">
              <a:rPr lang="en-US" smtClean="0"/>
              <a:pPr/>
              <a:t>5/11/2023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835FC9-921C-411D-B585-4BD76ED213C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7D522C2-CE3C-4FF4-AB29-C06C3FF63E6E}" type="datetime1">
              <a:rPr lang="en-US" smtClean="0"/>
              <a:pPr/>
              <a:t>5/11/2023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835FC9-921C-411D-B585-4BD76ED213C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31082" y="1316736"/>
            <a:ext cx="9248616"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631082" y="2704664"/>
            <a:ext cx="9248616"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BEEBE0D-F1BF-441E-9B2A-5CB1C1A1B71C}" type="datetime1">
              <a:rPr lang="en-US" smtClean="0"/>
              <a:pPr/>
              <a:t>5/11/2023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835FC9-921C-411D-B585-4BD76ED213C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4036" y="704088"/>
            <a:ext cx="9792653" cy="1143000"/>
          </a:xfrm>
        </p:spPr>
        <p:txBody>
          <a:bodyPr/>
          <a:lstStyle/>
          <a:p>
            <a:r>
              <a:rPr kumimoji="0" lang="en-US"/>
              <a:t>Click to edit Master title style</a:t>
            </a:r>
          </a:p>
        </p:txBody>
      </p:sp>
      <p:sp>
        <p:nvSpPr>
          <p:cNvPr id="3" name="Content Placeholder 2"/>
          <p:cNvSpPr>
            <a:spLocks noGrp="1"/>
          </p:cNvSpPr>
          <p:nvPr>
            <p:ph sz="half" idx="1"/>
          </p:nvPr>
        </p:nvSpPr>
        <p:spPr>
          <a:xfrm>
            <a:off x="544036" y="1920085"/>
            <a:ext cx="4805654"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531035" y="1920085"/>
            <a:ext cx="4805654"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8148CEF-9228-4C63-8CC4-FDA69953DD2C}" type="datetime1">
              <a:rPr lang="en-US" smtClean="0"/>
              <a:pPr/>
              <a:t>5/11/2023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835FC9-921C-411D-B585-4BD76ED213C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4036" y="704088"/>
            <a:ext cx="9792653"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544036" y="1855248"/>
            <a:ext cx="4807543"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527258" y="1859759"/>
            <a:ext cx="4809431"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44036" y="2514600"/>
            <a:ext cx="480754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527258" y="2514600"/>
            <a:ext cx="4809431"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90F9A26-CB09-4883-96E7-DD27242119C6}" type="datetime1">
              <a:rPr lang="en-US" smtClean="0"/>
              <a:pPr/>
              <a:t>5/11/2023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835FC9-921C-411D-B585-4BD76ED213C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44036" y="704088"/>
            <a:ext cx="9883325"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2E5ABDB8-151F-405C-84C3-3693955E3596}" type="datetime1">
              <a:rPr lang="en-US" smtClean="0"/>
              <a:pPr/>
              <a:t>5/11/2023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835FC9-921C-411D-B585-4BD76ED213C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47381-5134-488B-B977-5FB29227E4F0}" type="datetime1">
              <a:rPr lang="en-US" smtClean="0"/>
              <a:pPr/>
              <a:t>5/11/2023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835FC9-921C-411D-B585-4BD76ED213C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6054" y="514352"/>
            <a:ext cx="3264218"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816054" y="1676400"/>
            <a:ext cx="3264218"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254061" y="1676400"/>
            <a:ext cx="6082628"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4F4A09B-8D79-4749-845E-A29BC599D533}" type="datetime1">
              <a:rPr lang="en-US" smtClean="0"/>
              <a:pPr/>
              <a:t>5/11/2023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835FC9-921C-411D-B585-4BD76ED213C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767026" y="1108077"/>
            <a:ext cx="6256417"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9524364" y="5359769"/>
            <a:ext cx="184972"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25382" y="1176998"/>
            <a:ext cx="2633135"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725381" y="2828785"/>
            <a:ext cx="2629509"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7A514DB-A628-4F0E-8461-1EF47D259209}" type="datetime1">
              <a:rPr lang="en-US" smtClean="0"/>
              <a:pPr/>
              <a:t>5/11/2023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9611307" y="6356352"/>
            <a:ext cx="725382" cy="365125"/>
          </a:xfrm>
        </p:spPr>
        <p:txBody>
          <a:bodyPr/>
          <a:lstStyle/>
          <a:p>
            <a:fld id="{86835FC9-921C-411D-B585-4BD76ED213CF}" type="slidenum">
              <a:rPr lang="en-US" smtClean="0"/>
              <a:pPr/>
              <a:t>‹#›</a:t>
            </a:fld>
            <a:endParaRPr lang="en-US" dirty="0"/>
          </a:p>
        </p:txBody>
      </p:sp>
      <p:sp>
        <p:nvSpPr>
          <p:cNvPr id="3" name="Picture Placeholder 2"/>
          <p:cNvSpPr>
            <a:spLocks noGrp="1"/>
          </p:cNvSpPr>
          <p:nvPr>
            <p:ph type="pic" idx="1"/>
          </p:nvPr>
        </p:nvSpPr>
        <p:spPr>
          <a:xfrm rot="420000">
            <a:off x="4147852" y="1199517"/>
            <a:ext cx="5494766"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11335" y="5816600"/>
            <a:ext cx="10903394"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5213681" y="6219827"/>
            <a:ext cx="5667044"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1335" y="-7144"/>
            <a:ext cx="10903394"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5213681" y="-7144"/>
            <a:ext cx="5667044"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544036" y="704088"/>
            <a:ext cx="9792653"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544036" y="1935480"/>
            <a:ext cx="9792653"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544036" y="6356352"/>
            <a:ext cx="2538836"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CF8192A-4F19-486F-8410-0243F55DC11F}" type="datetime1">
              <a:rPr lang="en-US" smtClean="0"/>
              <a:pPr/>
              <a:t>5/11/2023</a:t>
            </a:fld>
            <a:endParaRPr lang="en-US" dirty="0"/>
          </a:p>
        </p:txBody>
      </p:sp>
      <p:sp>
        <p:nvSpPr>
          <p:cNvPr id="22" name="Footer Placeholder 21"/>
          <p:cNvSpPr>
            <a:spLocks noGrp="1"/>
          </p:cNvSpPr>
          <p:nvPr>
            <p:ph type="ftr" sz="quarter" idx="3"/>
          </p:nvPr>
        </p:nvSpPr>
        <p:spPr>
          <a:xfrm>
            <a:off x="3173545" y="6356352"/>
            <a:ext cx="3989599"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9429962" y="6356352"/>
            <a:ext cx="906727"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6835FC9-921C-411D-B585-4BD76ED213CF}" type="slidenum">
              <a:rPr lang="en-US" smtClean="0"/>
              <a:pPr/>
              <a:t>‹#›</a:t>
            </a:fld>
            <a:endParaRPr lang="en-US" dirty="0"/>
          </a:p>
        </p:txBody>
      </p:sp>
      <p:grpSp>
        <p:nvGrpSpPr>
          <p:cNvPr id="2" name="Group 1"/>
          <p:cNvGrpSpPr/>
          <p:nvPr/>
        </p:nvGrpSpPr>
        <p:grpSpPr>
          <a:xfrm>
            <a:off x="-22628" y="202408"/>
            <a:ext cx="10924214"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0880725"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3763962" y="5715000"/>
            <a:ext cx="6781800" cy="9144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lvl="0" algn="ctr"/>
            <a:r>
              <a:rPr lang="en-US" sz="1600" b="1" dirty="0">
                <a:ln w="11430"/>
                <a:solidFill>
                  <a:schemeClr val="accent6">
                    <a:lumMod val="75000"/>
                  </a:schemeClr>
                </a:solidFill>
                <a:effectLst>
                  <a:outerShdw blurRad="80000" dist="40000" dir="5040000" algn="tl">
                    <a:srgbClr val="000000">
                      <a:alpha val="30000"/>
                    </a:srgbClr>
                  </a:outerShdw>
                </a:effectLst>
                <a:latin typeface="+mj-lt"/>
              </a:rPr>
              <a:t>2023 TCOP Annual Plenary Meeting </a:t>
            </a:r>
          </a:p>
          <a:p>
            <a:pPr lvl="0" algn="ctr"/>
            <a:r>
              <a:rPr lang="en-US" sz="1800" b="1" dirty="0">
                <a:ln w="11430"/>
                <a:solidFill>
                  <a:schemeClr val="accent6">
                    <a:lumMod val="75000"/>
                  </a:schemeClr>
                </a:solidFill>
                <a:effectLst>
                  <a:outerShdw blurRad="80000" dist="40000" dir="5040000" algn="tl">
                    <a:srgbClr val="000000">
                      <a:alpha val="30000"/>
                    </a:srgbClr>
                  </a:outerShdw>
                </a:effectLst>
                <a:latin typeface="+mj-lt"/>
              </a:rPr>
              <a:t>“</a:t>
            </a:r>
            <a:r>
              <a:rPr lang="en-US" sz="1600" b="1" dirty="0">
                <a:ln w="11430"/>
                <a:solidFill>
                  <a:schemeClr val="accent6">
                    <a:lumMod val="75000"/>
                  </a:schemeClr>
                </a:solidFill>
                <a:effectLst>
                  <a:outerShdw blurRad="80000" dist="40000" dir="5040000" algn="tl">
                    <a:srgbClr val="000000">
                      <a:alpha val="30000"/>
                    </a:srgbClr>
                  </a:outerShdw>
                </a:effectLst>
                <a:latin typeface="+mj-lt"/>
              </a:rPr>
              <a:t>Almaty - Kazakhstan</a:t>
            </a:r>
          </a:p>
        </p:txBody>
      </p:sp>
      <p:sp>
        <p:nvSpPr>
          <p:cNvPr id="2" name="Title 1"/>
          <p:cNvSpPr>
            <a:spLocks noGrp="1"/>
          </p:cNvSpPr>
          <p:nvPr>
            <p:ph type="ctrTitle"/>
          </p:nvPr>
        </p:nvSpPr>
        <p:spPr>
          <a:xfrm>
            <a:off x="4144961" y="2171449"/>
            <a:ext cx="6096001" cy="762000"/>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800" dirty="0">
                <a:ln/>
                <a:solidFill>
                  <a:schemeClr val="accent2">
                    <a:lumMod val="10000"/>
                  </a:schemeClr>
                </a:solidFill>
                <a:effectLst/>
              </a:rPr>
              <a:t>ALBANIAN TREASURY MODEL </a:t>
            </a:r>
            <a:br>
              <a:rPr lang="en-US" sz="2800" dirty="0">
                <a:ln/>
                <a:solidFill>
                  <a:schemeClr val="accent2">
                    <a:lumMod val="10000"/>
                  </a:schemeClr>
                </a:solidFill>
                <a:effectLst/>
              </a:rPr>
            </a:br>
            <a:r>
              <a:rPr lang="en-US" sz="2800" dirty="0">
                <a:ln/>
                <a:solidFill>
                  <a:schemeClr val="accent2">
                    <a:lumMod val="10000"/>
                  </a:schemeClr>
                </a:solidFill>
                <a:effectLst/>
              </a:rPr>
              <a:t>OF BUDGET EXECUTION </a:t>
            </a:r>
          </a:p>
        </p:txBody>
      </p:sp>
      <p:pic>
        <p:nvPicPr>
          <p:cNvPr id="4" name="Picture 5"/>
          <p:cNvPicPr>
            <a:picLocks noChangeAspect="1" noChangeArrowheads="1"/>
          </p:cNvPicPr>
          <p:nvPr/>
        </p:nvPicPr>
        <p:blipFill>
          <a:blip r:embed="rId3"/>
          <a:srcRect/>
          <a:stretch>
            <a:fillRect/>
          </a:stretch>
        </p:blipFill>
        <p:spPr bwMode="auto">
          <a:xfrm>
            <a:off x="4678362" y="3276599"/>
            <a:ext cx="4800600" cy="2148616"/>
          </a:xfrm>
          <a:prstGeom prst="rect">
            <a:avLst/>
          </a:prstGeom>
          <a:noFill/>
          <a:ln w="9525">
            <a:noFill/>
            <a:miter lim="800000"/>
            <a:headEnd/>
            <a:tailEnd/>
          </a:ln>
          <a:effectLst>
            <a:innerShdw blurRad="114300">
              <a:prstClr val="black"/>
            </a:innerShdw>
          </a:effectLst>
          <a:scene3d>
            <a:camera prst="orthographicFront"/>
            <a:lightRig rig="brightRoom" dir="t"/>
          </a:scene3d>
        </p:spPr>
      </p:pic>
      <p:pic>
        <p:nvPicPr>
          <p:cNvPr id="5" name="Picture 4"/>
          <p:cNvPicPr>
            <a:picLocks noChangeAspect="1" noChangeArrowheads="1"/>
          </p:cNvPicPr>
          <p:nvPr/>
        </p:nvPicPr>
        <p:blipFill>
          <a:blip r:embed="rId4" cstate="print"/>
          <a:srcRect/>
          <a:stretch>
            <a:fillRect/>
          </a:stretch>
        </p:blipFill>
        <p:spPr bwMode="auto">
          <a:xfrm>
            <a:off x="5821362" y="381000"/>
            <a:ext cx="2362200" cy="843643"/>
          </a:xfrm>
          <a:prstGeom prst="rect">
            <a:avLst/>
          </a:prstGeom>
          <a:noFill/>
          <a:ln>
            <a:noFill/>
          </a:ln>
          <a:scene3d>
            <a:camera prst="orthographicFront"/>
            <a:lightRig rig="threePt" dir="t"/>
          </a:scene3d>
          <a:sp3d>
            <a:bevelT prst="angle"/>
          </a:sp3d>
        </p:spPr>
      </p:pic>
      <p:sp>
        <p:nvSpPr>
          <p:cNvPr id="6" name="TextBox 5"/>
          <p:cNvSpPr txBox="1"/>
          <p:nvPr/>
        </p:nvSpPr>
        <p:spPr>
          <a:xfrm>
            <a:off x="4983162" y="1143000"/>
            <a:ext cx="4114800" cy="738664"/>
          </a:xfrm>
          <a:prstGeom prst="rect">
            <a:avLst/>
          </a:prstGeom>
          <a:noFill/>
        </p:spPr>
        <p:txBody>
          <a:bodyPr wrap="square" rtlCol="0">
            <a:spAutoFit/>
          </a:bodyPr>
          <a:lstStyle/>
          <a:p>
            <a:pPr algn="ctr"/>
            <a:r>
              <a:rPr lang="en-US" sz="1400" dirty="0">
                <a:solidFill>
                  <a:schemeClr val="accent1">
                    <a:lumMod val="10000"/>
                  </a:schemeClr>
                </a:solidFill>
                <a:latin typeface="+mj-lt"/>
              </a:rPr>
              <a:t>Republic of Albania</a:t>
            </a:r>
          </a:p>
          <a:p>
            <a:pPr algn="ctr"/>
            <a:r>
              <a:rPr lang="en-US" sz="1400" dirty="0">
                <a:solidFill>
                  <a:schemeClr val="accent1">
                    <a:lumMod val="10000"/>
                  </a:schemeClr>
                </a:solidFill>
                <a:latin typeface="+mj-lt"/>
              </a:rPr>
              <a:t>Ministry of Finance and Economy</a:t>
            </a:r>
          </a:p>
          <a:p>
            <a:pPr algn="ctr"/>
            <a:r>
              <a:rPr lang="en-US" sz="1400" dirty="0">
                <a:solidFill>
                  <a:schemeClr val="accent1">
                    <a:lumMod val="10000"/>
                  </a:schemeClr>
                </a:solidFill>
                <a:latin typeface="+mj-lt"/>
              </a:rPr>
              <a:t>General Directorate of Treasury</a:t>
            </a:r>
          </a:p>
        </p:txBody>
      </p:sp>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1962" y="0"/>
            <a:ext cx="350344"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p:nvPr/>
        </p:nvPicPr>
        <p:blipFill>
          <a:blip r:embed="rId6">
            <a:extLst>
              <a:ext uri="{28A0092B-C50C-407E-A947-70E740481C1C}">
                <a14:useLocalDpi xmlns:a14="http://schemas.microsoft.com/office/drawing/2010/main" val="0"/>
              </a:ext>
            </a:extLst>
          </a:blip>
          <a:srcRect/>
          <a:stretch>
            <a:fillRect/>
          </a:stretch>
        </p:blipFill>
        <p:spPr bwMode="auto">
          <a:xfrm>
            <a:off x="0" y="762000"/>
            <a:ext cx="3611562" cy="5334000"/>
          </a:xfrm>
          <a:prstGeom prst="rect">
            <a:avLst/>
          </a:prstGeom>
          <a:noFill/>
          <a:ln>
            <a:noFill/>
          </a:ln>
        </p:spPr>
      </p:pic>
      <p:sp>
        <p:nvSpPr>
          <p:cNvPr id="12" name="Rectangle 11"/>
          <p:cNvSpPr/>
          <p:nvPr/>
        </p:nvSpPr>
        <p:spPr>
          <a:xfrm>
            <a:off x="0" y="0"/>
            <a:ext cx="3535362" cy="800219"/>
          </a:xfrm>
          <a:prstGeom prst="rect">
            <a:avLst/>
          </a:prstGeom>
        </p:spPr>
        <p:txBody>
          <a:bodyPr wrap="square">
            <a:spAutoFit/>
          </a:bodyPr>
          <a:lstStyle/>
          <a:p>
            <a:pPr marR="45720" algn="ctr">
              <a:buClr>
                <a:schemeClr val="accent3"/>
              </a:buClr>
              <a:buSzPct val="95000"/>
            </a:pPr>
            <a:r>
              <a:rPr lang="en-US" sz="2800" b="1" dirty="0">
                <a:ln/>
                <a:solidFill>
                  <a:schemeClr val="accent2">
                    <a:lumMod val="10000"/>
                  </a:schemeClr>
                </a:solidFill>
                <a:latin typeface="+mj-lt"/>
                <a:ea typeface="+mj-ea"/>
                <a:cs typeface="+mj-cs"/>
              </a:rPr>
              <a:t>Albania</a:t>
            </a:r>
            <a:r>
              <a:rPr lang="en-US" sz="2400" dirty="0">
                <a:solidFill>
                  <a:schemeClr val="accent1">
                    <a:lumMod val="10000"/>
                  </a:schemeClr>
                </a:solidFill>
                <a:latin typeface="+mj-lt"/>
              </a:rPr>
              <a:t> </a:t>
            </a:r>
          </a:p>
          <a:p>
            <a:pPr marR="45720" algn="ctr">
              <a:buClr>
                <a:schemeClr val="accent3"/>
              </a:buClr>
              <a:buSzPct val="95000"/>
            </a:pPr>
            <a:r>
              <a:rPr lang="en-US" dirty="0">
                <a:solidFill>
                  <a:schemeClr val="accent1">
                    <a:lumMod val="10000"/>
                  </a:schemeClr>
                </a:solidFill>
                <a:latin typeface="+mj-lt"/>
              </a:rPr>
              <a:t>Treasury Districts Offices (TDOs)</a:t>
            </a:r>
            <a:endParaRPr lang="sq-AL" dirty="0">
              <a:solidFill>
                <a:schemeClr val="accent1">
                  <a:lumMod val="10000"/>
                </a:schemeClr>
              </a:solidFill>
              <a:latin typeface="+mj-lt"/>
            </a:endParaRPr>
          </a:p>
        </p:txBody>
      </p:sp>
      <p:sp>
        <p:nvSpPr>
          <p:cNvPr id="13" name="TextBox 12"/>
          <p:cNvSpPr txBox="1"/>
          <p:nvPr/>
        </p:nvSpPr>
        <p:spPr>
          <a:xfrm>
            <a:off x="0" y="6027003"/>
            <a:ext cx="3657600" cy="830997"/>
          </a:xfrm>
          <a:prstGeom prst="rect">
            <a:avLst/>
          </a:prstGeom>
          <a:noFill/>
          <a:scene3d>
            <a:camera prst="orthographicFront"/>
            <a:lightRig rig="threePt" dir="t"/>
          </a:scene3d>
          <a:sp3d>
            <a:bevelT prst="angle"/>
          </a:sp3d>
        </p:spPr>
        <p:txBody>
          <a:bodyPr wrap="square" rtlCol="0">
            <a:spAutoFit/>
          </a:bodyPr>
          <a:lstStyle/>
          <a:p>
            <a:pPr algn="ctr"/>
            <a:r>
              <a:rPr lang="en-US" sz="1600" dirty="0">
                <a:solidFill>
                  <a:schemeClr val="accent1">
                    <a:lumMod val="10000"/>
                  </a:schemeClr>
                </a:solidFill>
                <a:latin typeface="Monotype Corsiva" pitchFamily="66" charset="0"/>
              </a:rPr>
              <a:t>We are trying to be as near as possible to our clients to get the effective and efficient service by Treasury functions</a:t>
            </a:r>
            <a:endParaRPr lang="sq-AL" sz="1600" dirty="0">
              <a:solidFill>
                <a:schemeClr val="accent1">
                  <a:lumMod val="10000"/>
                </a:schemeClr>
              </a:solidFill>
              <a:latin typeface="Monotype Corsiva" pitchFamily="66" charset="0"/>
            </a:endParaRPr>
          </a:p>
        </p:txBody>
      </p:sp>
      <p:sp>
        <p:nvSpPr>
          <p:cNvPr id="15" name="Slide Number Placeholder 42"/>
          <p:cNvSpPr>
            <a:spLocks noGrp="1"/>
          </p:cNvSpPr>
          <p:nvPr>
            <p:ph type="sldNum" sz="quarter" idx="12"/>
          </p:nvPr>
        </p:nvSpPr>
        <p:spPr>
          <a:xfrm>
            <a:off x="9783762" y="6248400"/>
            <a:ext cx="906727" cy="365125"/>
          </a:xfrm>
        </p:spPr>
        <p:txBody>
          <a:bodyPr/>
          <a:lstStyle/>
          <a:p>
            <a:pPr>
              <a:defRPr/>
            </a:pPr>
            <a:fld id="{3A3DF158-A76C-41EE-A0B1-AF10FC32F03B}" type="slidenum">
              <a:rPr lang="sq-AL">
                <a:solidFill>
                  <a:schemeClr val="accent5">
                    <a:lumMod val="50000"/>
                  </a:schemeClr>
                </a:solidFill>
              </a:rPr>
              <a:pPr>
                <a:defRPr/>
              </a:pPr>
              <a:t>1</a:t>
            </a:fld>
            <a:endParaRPr lang="sq-AL" dirty="0">
              <a:solidFill>
                <a:schemeClr val="accent5">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835FC9-921C-411D-B585-4BD76ED213CF}" type="slidenum">
              <a:rPr lang="en-US" smtClean="0"/>
              <a:pPr/>
              <a:t>10</a:t>
            </a:fld>
            <a:endParaRPr lang="en-US" dirty="0"/>
          </a:p>
        </p:txBody>
      </p:sp>
      <p:pic>
        <p:nvPicPr>
          <p:cNvPr id="15" name="Picture 2"/>
          <p:cNvPicPr>
            <a:picLocks noChangeAspect="1" noChangeArrowheads="1"/>
          </p:cNvPicPr>
          <p:nvPr/>
        </p:nvPicPr>
        <p:blipFill>
          <a:blip r:embed="rId3"/>
          <a:srcRect/>
          <a:stretch>
            <a:fillRect/>
          </a:stretch>
        </p:blipFill>
        <p:spPr bwMode="auto">
          <a:xfrm>
            <a:off x="2697162" y="1878449"/>
            <a:ext cx="7620000" cy="3886200"/>
          </a:xfrm>
          <a:prstGeom prst="rect">
            <a:avLst/>
          </a:prstGeom>
          <a:noFill/>
          <a:ln w="9525">
            <a:noFill/>
            <a:miter lim="800000"/>
            <a:headEnd/>
            <a:tailEnd/>
          </a:ln>
          <a:effectLst/>
        </p:spPr>
      </p:pic>
      <p:sp>
        <p:nvSpPr>
          <p:cNvPr id="16" name="Rectangle 15"/>
          <p:cNvSpPr/>
          <p:nvPr/>
        </p:nvSpPr>
        <p:spPr>
          <a:xfrm>
            <a:off x="3306762" y="5002649"/>
            <a:ext cx="1497866" cy="369332"/>
          </a:xfrm>
          <a:prstGeom prst="rect">
            <a:avLst/>
          </a:prstGeom>
        </p:spPr>
        <p:txBody>
          <a:bodyPr wrap="square">
            <a:spAutoFit/>
          </a:bodyPr>
          <a:lstStyle/>
          <a:p>
            <a:pPr marL="342900" indent="-342900"/>
            <a:r>
              <a:rPr lang="en-US" dirty="0">
                <a:solidFill>
                  <a:schemeClr val="accent5">
                    <a:lumMod val="50000"/>
                  </a:schemeClr>
                </a:solidFill>
                <a:latin typeface="+mj-lt"/>
              </a:rPr>
              <a:t>Technology</a:t>
            </a:r>
          </a:p>
        </p:txBody>
      </p:sp>
      <p:sp>
        <p:nvSpPr>
          <p:cNvPr id="17" name="Rectangle 16"/>
          <p:cNvSpPr/>
          <p:nvPr/>
        </p:nvSpPr>
        <p:spPr>
          <a:xfrm>
            <a:off x="5821362" y="5002649"/>
            <a:ext cx="1427319" cy="369332"/>
          </a:xfrm>
          <a:prstGeom prst="rect">
            <a:avLst/>
          </a:prstGeom>
        </p:spPr>
        <p:txBody>
          <a:bodyPr wrap="square">
            <a:spAutoFit/>
          </a:bodyPr>
          <a:lstStyle/>
          <a:p>
            <a:pPr algn="ctr"/>
            <a:r>
              <a:rPr lang="en-US" dirty="0">
                <a:solidFill>
                  <a:schemeClr val="accent5">
                    <a:lumMod val="50000"/>
                  </a:schemeClr>
                </a:solidFill>
                <a:latin typeface="+mj-lt"/>
              </a:rPr>
              <a:t>Legislation</a:t>
            </a:r>
            <a:endParaRPr lang="en-US" dirty="0">
              <a:latin typeface="+mj-lt"/>
            </a:endParaRPr>
          </a:p>
        </p:txBody>
      </p:sp>
      <p:sp>
        <p:nvSpPr>
          <p:cNvPr id="18" name="Rectangle 17"/>
          <p:cNvSpPr/>
          <p:nvPr/>
        </p:nvSpPr>
        <p:spPr>
          <a:xfrm>
            <a:off x="8259762" y="5002649"/>
            <a:ext cx="1699755" cy="369332"/>
          </a:xfrm>
          <a:prstGeom prst="rect">
            <a:avLst/>
          </a:prstGeom>
        </p:spPr>
        <p:txBody>
          <a:bodyPr wrap="square">
            <a:spAutoFit/>
          </a:bodyPr>
          <a:lstStyle/>
          <a:p>
            <a:r>
              <a:rPr lang="en-US" dirty="0">
                <a:solidFill>
                  <a:schemeClr val="accent5">
                    <a:lumMod val="50000"/>
                  </a:schemeClr>
                </a:solidFill>
                <a:latin typeface="+mj-lt"/>
              </a:rPr>
              <a:t>Visibility</a:t>
            </a:r>
            <a:endParaRPr lang="en-US" dirty="0">
              <a:latin typeface="+mj-lt"/>
            </a:endParaRPr>
          </a:p>
        </p:txBody>
      </p:sp>
      <p:sp>
        <p:nvSpPr>
          <p:cNvPr id="19" name="Rectangle 18"/>
          <p:cNvSpPr/>
          <p:nvPr/>
        </p:nvSpPr>
        <p:spPr>
          <a:xfrm>
            <a:off x="868362" y="1143000"/>
            <a:ext cx="9372600" cy="400110"/>
          </a:xfrm>
          <a:prstGeom prst="rect">
            <a:avLst/>
          </a:prstGeom>
        </p:spPr>
        <p:txBody>
          <a:bodyPr wrap="square">
            <a:spAutoFit/>
          </a:bodyPr>
          <a:lstStyle/>
          <a:p>
            <a:r>
              <a:rPr lang="en-US" sz="2000" dirty="0">
                <a:solidFill>
                  <a:schemeClr val="accent5">
                    <a:lumMod val="50000"/>
                  </a:schemeClr>
                </a:solidFill>
                <a:latin typeface="+mj-lt"/>
              </a:rPr>
              <a:t>The main factors that encourage the Albanian Treasury towards centralization are:</a:t>
            </a:r>
          </a:p>
        </p:txBody>
      </p:sp>
      <p:sp>
        <p:nvSpPr>
          <p:cNvPr id="22" name="Rectangle 21"/>
          <p:cNvSpPr/>
          <p:nvPr/>
        </p:nvSpPr>
        <p:spPr>
          <a:xfrm>
            <a:off x="7650163" y="5688449"/>
            <a:ext cx="3505200" cy="1169551"/>
          </a:xfrm>
          <a:prstGeom prst="rect">
            <a:avLst/>
          </a:prstGeom>
        </p:spPr>
        <p:txBody>
          <a:bodyPr wrap="square">
            <a:spAutoFit/>
          </a:bodyPr>
          <a:lstStyle/>
          <a:p>
            <a:r>
              <a:rPr lang="en-US" sz="1400" dirty="0">
                <a:solidFill>
                  <a:schemeClr val="accent6">
                    <a:lumMod val="50000"/>
                  </a:schemeClr>
                </a:solidFill>
              </a:rPr>
              <a:t>Provide Treasury with a view of exposures and ability to manage liquidity. G</a:t>
            </a:r>
            <a:r>
              <a:rPr lang="en-US" sz="1400" dirty="0">
                <a:solidFill>
                  <a:schemeClr val="accent5">
                    <a:lumMod val="50000"/>
                  </a:schemeClr>
                </a:solidFill>
              </a:rPr>
              <a:t>lobal financial crisis emphasized a better management of the liquidity/associated risk (counterparty, FX, interest rate)</a:t>
            </a:r>
          </a:p>
        </p:txBody>
      </p:sp>
      <p:sp>
        <p:nvSpPr>
          <p:cNvPr id="23" name="Rectangle 22"/>
          <p:cNvSpPr/>
          <p:nvPr/>
        </p:nvSpPr>
        <p:spPr>
          <a:xfrm>
            <a:off x="5211762" y="5715000"/>
            <a:ext cx="2438400" cy="954107"/>
          </a:xfrm>
          <a:prstGeom prst="rect">
            <a:avLst/>
          </a:prstGeom>
        </p:spPr>
        <p:txBody>
          <a:bodyPr wrap="square">
            <a:spAutoFit/>
          </a:bodyPr>
          <a:lstStyle/>
          <a:p>
            <a:r>
              <a:rPr lang="en-US" sz="1400" u="sng" dirty="0">
                <a:solidFill>
                  <a:schemeClr val="accent5">
                    <a:lumMod val="50000"/>
                  </a:schemeClr>
                </a:solidFill>
              </a:rPr>
              <a:t>Legislation </a:t>
            </a:r>
            <a:r>
              <a:rPr lang="en-US" sz="1400" dirty="0">
                <a:solidFill>
                  <a:schemeClr val="accent5">
                    <a:lumMod val="50000"/>
                  </a:schemeClr>
                </a:solidFill>
              </a:rPr>
              <a:t>(payment services directives, </a:t>
            </a:r>
            <a:r>
              <a:rPr lang="en-US" sz="1400" dirty="0">
                <a:solidFill>
                  <a:schemeClr val="accent6">
                    <a:lumMod val="50000"/>
                  </a:schemeClr>
                </a:solidFill>
              </a:rPr>
              <a:t>multiple bank accounts and systems can be consolidated</a:t>
            </a:r>
            <a:r>
              <a:rPr lang="en-US" sz="1400" dirty="0">
                <a:solidFill>
                  <a:schemeClr val="accent5">
                    <a:lumMod val="50000"/>
                  </a:schemeClr>
                </a:solidFill>
              </a:rPr>
              <a:t>) </a:t>
            </a:r>
          </a:p>
        </p:txBody>
      </p:sp>
      <p:sp>
        <p:nvSpPr>
          <p:cNvPr id="12" name="Slide Number Placeholder 5">
            <a:extLst>
              <a:ext uri="{FF2B5EF4-FFF2-40B4-BE49-F238E27FC236}">
                <a16:creationId xmlns:a16="http://schemas.microsoft.com/office/drawing/2014/main" id="{ED8DA866-D6C4-41E3-B390-DB2F9F7E146E}"/>
              </a:ext>
            </a:extLst>
          </p:cNvPr>
          <p:cNvSpPr txBox="1">
            <a:spLocks/>
          </p:cNvSpPr>
          <p:nvPr/>
        </p:nvSpPr>
        <p:spPr>
          <a:xfrm>
            <a:off x="10469563" y="6492875"/>
            <a:ext cx="411162" cy="365125"/>
          </a:xfrm>
          <a:prstGeom prst="rect">
            <a:avLst/>
          </a:prstGeom>
          <a:noFill/>
        </p:spPr>
        <p:txBody>
          <a:bodyPr vert="horz" lIns="0" tIns="0" rIns="0" bIns="0" anchor="b"/>
          <a:lstStyle>
            <a:lvl1pPr>
              <a:spcBef>
                <a:spcPct val="20000"/>
              </a:spcBef>
              <a:buClr>
                <a:srgbClr val="CC0000"/>
              </a:buClr>
              <a:buSzPct val="85000"/>
              <a:buFont typeface="Wingdings" panose="05000000000000000000" pitchFamily="2" charset="2"/>
              <a:buChar char="q"/>
              <a:defRPr sz="3500">
                <a:solidFill>
                  <a:srgbClr val="000000"/>
                </a:solidFill>
                <a:latin typeface="Arial" panose="020B0604020202020204" pitchFamily="34" charset="0"/>
              </a:defRPr>
            </a:lvl1pPr>
            <a:lvl2pPr marL="818816" indent="-314930">
              <a:spcBef>
                <a:spcPct val="20000"/>
              </a:spcBef>
              <a:buClr>
                <a:srgbClr val="CC0000"/>
              </a:buClr>
              <a:buChar char="–"/>
              <a:defRPr sz="3100">
                <a:solidFill>
                  <a:srgbClr val="000000"/>
                </a:solidFill>
                <a:latin typeface="Arial" panose="020B0604020202020204" pitchFamily="34" charset="0"/>
              </a:defRPr>
            </a:lvl2pPr>
            <a:lvl3pPr marL="1259718" indent="-251943">
              <a:spcBef>
                <a:spcPct val="20000"/>
              </a:spcBef>
              <a:buClr>
                <a:srgbClr val="CC0000"/>
              </a:buClr>
              <a:buChar char="•"/>
              <a:defRPr sz="2700">
                <a:solidFill>
                  <a:srgbClr val="000000"/>
                </a:solidFill>
                <a:latin typeface="Arial" panose="020B0604020202020204" pitchFamily="34" charset="0"/>
              </a:defRPr>
            </a:lvl3pPr>
            <a:lvl4pPr marL="1763604" indent="-251943">
              <a:spcBef>
                <a:spcPct val="20000"/>
              </a:spcBef>
              <a:buClr>
                <a:srgbClr val="CC0000"/>
              </a:buClr>
              <a:buChar char="–"/>
              <a:defRPr sz="2200">
                <a:solidFill>
                  <a:srgbClr val="000000"/>
                </a:solidFill>
                <a:latin typeface="Arial" panose="020B0604020202020204" pitchFamily="34" charset="0"/>
              </a:defRPr>
            </a:lvl4pPr>
            <a:lvl5pPr marL="2267491" indent="-251943">
              <a:spcBef>
                <a:spcPct val="20000"/>
              </a:spcBef>
              <a:buClr>
                <a:srgbClr val="CC0000"/>
              </a:buClr>
              <a:buChar char="»"/>
              <a:defRPr sz="2200">
                <a:solidFill>
                  <a:srgbClr val="000000"/>
                </a:solidFill>
                <a:latin typeface="Arial" panose="020B0604020202020204" pitchFamily="34" charset="0"/>
              </a:defRPr>
            </a:lvl5pPr>
            <a:lvl6pPr marL="2771379"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6pPr>
            <a:lvl7pPr marL="3275266"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7pPr>
            <a:lvl8pPr marL="3779152"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8pPr>
            <a:lvl9pPr marL="4283039"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0185E1CB-D5C1-4546-B386-91CCADFA8A91}" type="slidenum">
              <a:rPr kumimoji="0" lang="en-US" altLang="en-US" sz="15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10</a:t>
            </a:fld>
            <a:endParaRPr kumimoji="0" lang="en-US" altLang="en-US" sz="15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4" name="Title 1"/>
          <p:cNvSpPr txBox="1">
            <a:spLocks noGrp="1"/>
          </p:cNvSpPr>
          <p:nvPr>
            <p:ph type="title"/>
          </p:nvPr>
        </p:nvSpPr>
        <p:spPr>
          <a:xfrm>
            <a:off x="1630362" y="533400"/>
            <a:ext cx="7391400" cy="538163"/>
          </a:xfrm>
          <a:prstGeom prst="rect">
            <a:avLst/>
          </a:prstGeom>
        </p:spPr>
        <p:txBody>
          <a:bodyPr vert="horz" lIns="0" rIns="0" bIns="0" anchor="b">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200" b="0" i="0" u="none" strike="noStrike" kern="1200" cap="none" spc="0" normalizeH="0" baseline="0" noProof="0" dirty="0">
                <a:ln/>
                <a:solidFill>
                  <a:schemeClr val="accent2">
                    <a:lumMod val="10000"/>
                  </a:schemeClr>
                </a:solidFill>
                <a:effectLst/>
                <a:uLnTx/>
                <a:uFillTx/>
                <a:latin typeface="+mj-lt"/>
                <a:ea typeface="+mj-ea"/>
                <a:cs typeface="+mj-cs"/>
              </a:rPr>
              <a:t>ALBANIAN TREASURY MODEL OF BUDGET EXECUTION </a:t>
            </a:r>
          </a:p>
        </p:txBody>
      </p:sp>
      <p:sp>
        <p:nvSpPr>
          <p:cNvPr id="20" name="Rectangle 19"/>
          <p:cNvSpPr/>
          <p:nvPr/>
        </p:nvSpPr>
        <p:spPr>
          <a:xfrm>
            <a:off x="2773362" y="5688449"/>
            <a:ext cx="2438400" cy="1169551"/>
          </a:xfrm>
          <a:prstGeom prst="rect">
            <a:avLst/>
          </a:prstGeom>
        </p:spPr>
        <p:txBody>
          <a:bodyPr wrap="square">
            <a:spAutoFit/>
          </a:bodyPr>
          <a:lstStyle/>
          <a:p>
            <a:r>
              <a:rPr lang="en-US" sz="1400" dirty="0">
                <a:solidFill>
                  <a:schemeClr val="accent5">
                    <a:lumMod val="50000"/>
                  </a:schemeClr>
                </a:solidFill>
              </a:rPr>
              <a:t>Centralization of processes across the AGFIS provides better control, efficiency and a consolidated financial position.</a:t>
            </a:r>
          </a:p>
        </p:txBody>
      </p:sp>
      <p:pic>
        <p:nvPicPr>
          <p:cNvPr id="21" name="Picture 2"/>
          <p:cNvPicPr>
            <a:picLocks noChangeAspect="1" noChangeArrowheads="1"/>
          </p:cNvPicPr>
          <p:nvPr/>
        </p:nvPicPr>
        <p:blipFill>
          <a:blip r:embed="rId4"/>
          <a:srcRect/>
          <a:stretch>
            <a:fillRect/>
          </a:stretch>
        </p:blipFill>
        <p:spPr bwMode="auto">
          <a:xfrm>
            <a:off x="9631362" y="685800"/>
            <a:ext cx="1104694" cy="1066801"/>
          </a:xfrm>
          <a:prstGeom prst="rect">
            <a:avLst/>
          </a:prstGeom>
          <a:noFill/>
          <a:ln w="9525">
            <a:noFill/>
            <a:miter lim="800000"/>
            <a:headEnd/>
            <a:tailEnd/>
          </a:ln>
          <a:effectLst/>
        </p:spPr>
      </p:pic>
      <p:pic>
        <p:nvPicPr>
          <p:cNvPr id="76802" name="Picture 2"/>
          <p:cNvPicPr>
            <a:picLocks noChangeAspect="1" noChangeArrowheads="1"/>
          </p:cNvPicPr>
          <p:nvPr/>
        </p:nvPicPr>
        <p:blipFill>
          <a:blip r:embed="rId5"/>
          <a:srcRect/>
          <a:stretch>
            <a:fillRect/>
          </a:stretch>
        </p:blipFill>
        <p:spPr bwMode="auto">
          <a:xfrm rot="5400000">
            <a:off x="815178" y="785020"/>
            <a:ext cx="2819402" cy="4449763"/>
          </a:xfrm>
          <a:prstGeom prst="rect">
            <a:avLst/>
          </a:prstGeom>
          <a:noFill/>
          <a:ln w="9525">
            <a:noFill/>
            <a:miter lim="800000"/>
            <a:headEnd/>
            <a:tailEnd/>
          </a:ln>
          <a:effectLst/>
        </p:spPr>
      </p:pic>
      <p:sp>
        <p:nvSpPr>
          <p:cNvPr id="33" name="Line Callout 1 (Accent Bar) 32"/>
          <p:cNvSpPr/>
          <p:nvPr/>
        </p:nvSpPr>
        <p:spPr>
          <a:xfrm rot="10800000">
            <a:off x="0" y="4343400"/>
            <a:ext cx="2392362" cy="2514600"/>
          </a:xfrm>
          <a:prstGeom prst="accentCallout1">
            <a:avLst>
              <a:gd name="adj1" fmla="val 25727"/>
              <a:gd name="adj2" fmla="val -4347"/>
              <a:gd name="adj3" fmla="val 159598"/>
              <a:gd name="adj4" fmla="val -14371"/>
            </a:avLst>
          </a:prstGeom>
          <a:solidFill>
            <a:srgbClr val="00AAE6"/>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0" y="4343401"/>
            <a:ext cx="2438400" cy="2462213"/>
          </a:xfrm>
          <a:prstGeom prst="rect">
            <a:avLst/>
          </a:prstGeom>
        </p:spPr>
        <p:txBody>
          <a:bodyPr wrap="square">
            <a:spAutoFit/>
          </a:bodyPr>
          <a:lstStyle/>
          <a:p>
            <a:r>
              <a:rPr lang="en-US" sz="1400" dirty="0"/>
              <a:t>Automation has resulted in a decentralization of controls to MDAs. The traditional gatekeeper role of TDOs will no longer be required following implementation of  reforms. As a result, they will move into a new value-added role in training education, central cash manager  and accountant.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srcRect/>
          <a:stretch>
            <a:fillRect/>
          </a:stretch>
        </p:blipFill>
        <p:spPr bwMode="auto">
          <a:xfrm>
            <a:off x="3175" y="0"/>
            <a:ext cx="10877550" cy="6810375"/>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86835FC9-921C-411D-B585-4BD76ED213CF}" type="slidenum">
              <a:rPr lang="en-US" smtClean="0"/>
              <a:pPr/>
              <a:t>11</a:t>
            </a:fld>
            <a:endParaRPr lang="en-US" dirty="0"/>
          </a:p>
        </p:txBody>
      </p:sp>
      <p:sp>
        <p:nvSpPr>
          <p:cNvPr id="9" name="Rectangle 8"/>
          <p:cNvSpPr/>
          <p:nvPr/>
        </p:nvSpPr>
        <p:spPr>
          <a:xfrm>
            <a:off x="5211762" y="5181600"/>
            <a:ext cx="4322658"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a:ln w="11430"/>
                <a:solidFill>
                  <a:schemeClr val="tx1">
                    <a:lumMod val="65000"/>
                    <a:lumOff val="35000"/>
                  </a:schemeClr>
                </a:solidFill>
                <a:effectLst>
                  <a:outerShdw blurRad="80000" dist="40000" dir="5040000" algn="tl">
                    <a:srgbClr val="000000">
                      <a:alpha val="30000"/>
                    </a:srgbClr>
                  </a:outerShdw>
                </a:effectLst>
              </a:rPr>
              <a:t>THANK YOU</a:t>
            </a:r>
          </a:p>
        </p:txBody>
      </p:sp>
      <p:sp>
        <p:nvSpPr>
          <p:cNvPr id="12" name="Rectangle 11"/>
          <p:cNvSpPr/>
          <p:nvPr/>
        </p:nvSpPr>
        <p:spPr>
          <a:xfrm>
            <a:off x="334962" y="6248400"/>
            <a:ext cx="3349827" cy="369332"/>
          </a:xfrm>
          <a:prstGeom prst="rect">
            <a:avLst/>
          </a:prstGeom>
        </p:spPr>
        <p:txBody>
          <a:bodyPr wrap="none">
            <a:spAutoFit/>
          </a:bodyPr>
          <a:lstStyle/>
          <a:p>
            <a:pPr algn="ctr"/>
            <a:r>
              <a:rPr lang="en-US" b="1" u="sng" dirty="0">
                <a:solidFill>
                  <a:schemeClr val="tx1">
                    <a:lumMod val="65000"/>
                    <a:lumOff val="35000"/>
                  </a:schemeClr>
                </a:solidFill>
              </a:rPr>
              <a:t>Mimoza.Peco@financa.gov.al</a:t>
            </a:r>
          </a:p>
        </p:txBody>
      </p:sp>
      <p:sp>
        <p:nvSpPr>
          <p:cNvPr id="13" name="Rectangle 12"/>
          <p:cNvSpPr/>
          <p:nvPr/>
        </p:nvSpPr>
        <p:spPr>
          <a:xfrm>
            <a:off x="334962" y="6488668"/>
            <a:ext cx="3907032" cy="369332"/>
          </a:xfrm>
          <a:prstGeom prst="rect">
            <a:avLst/>
          </a:prstGeom>
        </p:spPr>
        <p:txBody>
          <a:bodyPr wrap="none">
            <a:spAutoFit/>
          </a:bodyPr>
          <a:lstStyle/>
          <a:p>
            <a:pPr algn="ctr"/>
            <a:r>
              <a:rPr lang="en-GB" b="1" dirty="0">
                <a:solidFill>
                  <a:schemeClr val="tx1">
                    <a:lumMod val="65000"/>
                    <a:lumOff val="35000"/>
                  </a:schemeClr>
                </a:solidFill>
              </a:rPr>
              <a:t>Treasury Operations’ Department </a:t>
            </a:r>
            <a:endParaRPr lang="en-US" b="1" dirty="0">
              <a:solidFill>
                <a:schemeClr val="tx1">
                  <a:lumMod val="65000"/>
                  <a:lumOff val="35000"/>
                </a:schemeClr>
              </a:solidFill>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762" y="304800"/>
            <a:ext cx="2500249" cy="1181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http://ambasadat.gov.al/germany/sites/default/files/styles/article/public/field/image/flamuri%20i%20shqiperise.jpg?itok=gBDx66r2"/>
          <p:cNvPicPr>
            <a:picLocks noChangeAspect="1" noChangeArrowheads="1"/>
          </p:cNvPicPr>
          <p:nvPr/>
        </p:nvPicPr>
        <p:blipFill>
          <a:blip r:embed="rId5"/>
          <a:srcRect/>
          <a:stretch>
            <a:fillRect/>
          </a:stretch>
        </p:blipFill>
        <p:spPr bwMode="auto">
          <a:xfrm>
            <a:off x="9631362" y="152400"/>
            <a:ext cx="1066800" cy="800100"/>
          </a:xfrm>
          <a:prstGeom prst="rect">
            <a:avLst/>
          </a:prstGeom>
          <a:noFill/>
          <a:ln w="9525">
            <a:noFill/>
            <a:miter lim="800000"/>
            <a:headEnd/>
            <a:tailEnd/>
          </a:ln>
        </p:spPr>
      </p:pic>
      <p:sp>
        <p:nvSpPr>
          <p:cNvPr id="11" name="Rectangle 10"/>
          <p:cNvSpPr/>
          <p:nvPr/>
        </p:nvSpPr>
        <p:spPr>
          <a:xfrm>
            <a:off x="0" y="1600200"/>
            <a:ext cx="4453335" cy="369332"/>
          </a:xfrm>
          <a:prstGeom prst="rect">
            <a:avLst/>
          </a:prstGeom>
        </p:spPr>
        <p:txBody>
          <a:bodyPr wrap="none">
            <a:spAutoFit/>
          </a:bodyPr>
          <a:lstStyle/>
          <a:p>
            <a:r>
              <a:rPr lang="en-US" dirty="0"/>
              <a:t>Good spend. Spending with accountability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49962" y="2667000"/>
            <a:ext cx="5029201" cy="3505200"/>
          </a:xfrm>
        </p:spPr>
        <p:txBody>
          <a:bodyPr>
            <a:normAutofit fontScale="25000" lnSpcReduction="20000"/>
          </a:bodyPr>
          <a:lstStyle/>
          <a:p>
            <a:pPr>
              <a:lnSpc>
                <a:spcPct val="120000"/>
              </a:lnSpc>
              <a:buNone/>
            </a:pPr>
            <a:r>
              <a:rPr lang="en-US" sz="9600" dirty="0">
                <a:solidFill>
                  <a:schemeClr val="accent6">
                    <a:lumMod val="50000"/>
                  </a:schemeClr>
                </a:solidFill>
                <a:latin typeface="+mj-lt"/>
              </a:rPr>
              <a:t>Treasury  context</a:t>
            </a:r>
          </a:p>
          <a:p>
            <a:pPr marL="57150" indent="-57150">
              <a:lnSpc>
                <a:spcPct val="120000"/>
              </a:lnSpc>
              <a:buNone/>
            </a:pPr>
            <a:endParaRPr lang="en-US" sz="4200" dirty="0">
              <a:solidFill>
                <a:schemeClr val="accent6">
                  <a:lumMod val="50000"/>
                </a:schemeClr>
              </a:solidFill>
              <a:latin typeface="+mj-lt"/>
            </a:endParaRPr>
          </a:p>
          <a:p>
            <a:pPr marL="0" indent="0">
              <a:lnSpc>
                <a:spcPct val="120000"/>
              </a:lnSpc>
              <a:buNone/>
            </a:pPr>
            <a:r>
              <a:rPr lang="en-US" sz="9600" b="1" dirty="0">
                <a:solidFill>
                  <a:schemeClr val="accent6">
                    <a:lumMod val="50000"/>
                  </a:schemeClr>
                </a:solidFill>
                <a:latin typeface="+mj-lt"/>
              </a:rPr>
              <a:t>Mix</a:t>
            </a:r>
            <a:r>
              <a:rPr lang="en-US" sz="9600" dirty="0">
                <a:solidFill>
                  <a:schemeClr val="accent6">
                    <a:lumMod val="50000"/>
                  </a:schemeClr>
                </a:solidFill>
                <a:latin typeface="+mj-lt"/>
              </a:rPr>
              <a:t> Centralization(</a:t>
            </a:r>
            <a:r>
              <a:rPr lang="en-US" sz="9600" b="1" dirty="0">
                <a:solidFill>
                  <a:schemeClr val="accent6">
                    <a:lumMod val="50000"/>
                  </a:schemeClr>
                </a:solidFill>
                <a:latin typeface="+mj-lt"/>
              </a:rPr>
              <a:t>CE</a:t>
            </a:r>
            <a:r>
              <a:rPr lang="en-US" sz="9600" dirty="0">
                <a:solidFill>
                  <a:schemeClr val="accent6">
                    <a:lumMod val="50000"/>
                  </a:schemeClr>
                </a:solidFill>
                <a:latin typeface="+mj-lt"/>
              </a:rPr>
              <a:t>)/ Decentralization (</a:t>
            </a:r>
            <a:r>
              <a:rPr lang="en-US" sz="9600" b="1" dirty="0">
                <a:solidFill>
                  <a:schemeClr val="accent6">
                    <a:lumMod val="50000"/>
                  </a:schemeClr>
                </a:solidFill>
                <a:latin typeface="+mj-lt"/>
              </a:rPr>
              <a:t>DE</a:t>
            </a:r>
            <a:r>
              <a:rPr lang="en-US" sz="9600" dirty="0">
                <a:solidFill>
                  <a:schemeClr val="accent6">
                    <a:lumMod val="50000"/>
                  </a:schemeClr>
                </a:solidFill>
                <a:latin typeface="+mj-lt"/>
              </a:rPr>
              <a:t>) for:</a:t>
            </a:r>
          </a:p>
          <a:p>
            <a:pPr marL="57150" indent="-57150">
              <a:lnSpc>
                <a:spcPct val="120000"/>
              </a:lnSpc>
              <a:buNone/>
            </a:pPr>
            <a:endParaRPr lang="en-US" sz="4000" dirty="0">
              <a:solidFill>
                <a:schemeClr val="accent6">
                  <a:lumMod val="50000"/>
                </a:schemeClr>
              </a:solidFill>
            </a:endParaRPr>
          </a:p>
          <a:p>
            <a:pPr marL="57150" indent="-57150">
              <a:lnSpc>
                <a:spcPct val="120000"/>
              </a:lnSpc>
              <a:buNone/>
            </a:pPr>
            <a:r>
              <a:rPr lang="en-US" sz="9600" dirty="0">
                <a:solidFill>
                  <a:schemeClr val="accent6">
                    <a:lumMod val="50000"/>
                  </a:schemeClr>
                </a:solidFill>
              </a:rPr>
              <a:t> Authority/Devolution-GDT/TDOs Control of TDOs/MDAs </a:t>
            </a:r>
          </a:p>
          <a:p>
            <a:pPr marL="57150" indent="-57150">
              <a:lnSpc>
                <a:spcPct val="120000"/>
              </a:lnSpc>
              <a:buNone/>
            </a:pPr>
            <a:r>
              <a:rPr lang="en-US" sz="9600" dirty="0">
                <a:solidFill>
                  <a:schemeClr val="accent6">
                    <a:lumMod val="50000"/>
                  </a:schemeClr>
                </a:solidFill>
              </a:rPr>
              <a:t> IT System/Consolidated Reporting</a:t>
            </a:r>
          </a:p>
          <a:p>
            <a:pPr marL="57150" indent="-57150">
              <a:lnSpc>
                <a:spcPct val="120000"/>
              </a:lnSpc>
              <a:buNone/>
            </a:pPr>
            <a:r>
              <a:rPr lang="en-US" sz="9600" dirty="0">
                <a:solidFill>
                  <a:schemeClr val="accent6">
                    <a:lumMod val="50000"/>
                  </a:schemeClr>
                </a:solidFill>
              </a:rPr>
              <a:t> </a:t>
            </a:r>
            <a:endParaRPr lang="en-US" dirty="0">
              <a:solidFill>
                <a:schemeClr val="accent6">
                  <a:lumMod val="50000"/>
                </a:schemeClr>
              </a:solidFill>
              <a:latin typeface="+mj-lt"/>
            </a:endParaRPr>
          </a:p>
        </p:txBody>
      </p:sp>
      <p:sp>
        <p:nvSpPr>
          <p:cNvPr id="4" name="Title 3"/>
          <p:cNvSpPr txBox="1">
            <a:spLocks noGrp="1"/>
          </p:cNvSpPr>
          <p:nvPr>
            <p:ph type="title"/>
          </p:nvPr>
        </p:nvSpPr>
        <p:spPr>
          <a:xfrm>
            <a:off x="5897562" y="1371600"/>
            <a:ext cx="2629853" cy="66172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dirty="0">
                <a:ln w="11430"/>
                <a:solidFill>
                  <a:schemeClr val="accent6">
                    <a:lumMod val="50000"/>
                  </a:schemeClr>
                </a:solidFill>
                <a:effectLst>
                  <a:outerShdw blurRad="50800" dist="39000" dir="5460000" algn="tl">
                    <a:srgbClr val="000000">
                      <a:alpha val="38000"/>
                    </a:srgbClr>
                  </a:outerShdw>
                </a:effectLst>
              </a:rPr>
              <a:t>Content</a:t>
            </a:r>
          </a:p>
        </p:txBody>
      </p:sp>
      <p:pic>
        <p:nvPicPr>
          <p:cNvPr id="8" name="Picture 2"/>
          <p:cNvPicPr>
            <a:picLocks noChangeAspect="1" noChangeArrowheads="1"/>
          </p:cNvPicPr>
          <p:nvPr/>
        </p:nvPicPr>
        <p:blipFill>
          <a:blip r:embed="rId3"/>
          <a:srcRect/>
          <a:stretch>
            <a:fillRect/>
          </a:stretch>
        </p:blipFill>
        <p:spPr bwMode="auto">
          <a:xfrm>
            <a:off x="258762" y="2057400"/>
            <a:ext cx="5111749" cy="3124200"/>
          </a:xfrm>
          <a:prstGeom prst="rect">
            <a:avLst/>
          </a:prstGeom>
          <a:noFill/>
          <a:ln w="9525">
            <a:noFill/>
            <a:miter lim="800000"/>
            <a:headEnd/>
            <a:tailEnd/>
          </a:ln>
        </p:spPr>
      </p:pic>
      <p:sp>
        <p:nvSpPr>
          <p:cNvPr id="9" name="TextBox 8"/>
          <p:cNvSpPr txBox="1"/>
          <p:nvPr/>
        </p:nvSpPr>
        <p:spPr>
          <a:xfrm>
            <a:off x="334962" y="5181600"/>
            <a:ext cx="5111749" cy="1530419"/>
          </a:xfrm>
          <a:prstGeom prst="rect">
            <a:avLst/>
          </a:prstGeom>
          <a:solidFill>
            <a:srgbClr val="00B0F0"/>
          </a:solidFill>
        </p:spPr>
        <p:txBody>
          <a:bodyPr wrap="square" lIns="144018" tIns="72009" rIns="144018" bIns="72009">
            <a:spAutoFit/>
          </a:bodyPr>
          <a:lstStyle/>
          <a:p>
            <a:pPr fontAlgn="auto">
              <a:spcBef>
                <a:spcPts val="0"/>
              </a:spcBef>
              <a:spcAft>
                <a:spcPts val="0"/>
              </a:spcAft>
              <a:defRPr/>
            </a:pPr>
            <a:r>
              <a:rPr lang="en-US" b="1" dirty="0">
                <a:solidFill>
                  <a:schemeClr val="bg1">
                    <a:lumMod val="95000"/>
                  </a:schemeClr>
                </a:solidFill>
                <a:latin typeface="+mj-lt"/>
                <a:cs typeface="+mn-cs"/>
              </a:rPr>
              <a:t>General Directorate of Treasury (GDT)</a:t>
            </a:r>
          </a:p>
          <a:p>
            <a:pPr fontAlgn="auto">
              <a:spcBef>
                <a:spcPts val="0"/>
              </a:spcBef>
              <a:spcAft>
                <a:spcPts val="0"/>
              </a:spcAft>
              <a:defRPr/>
            </a:pPr>
            <a:r>
              <a:rPr lang="en-US" b="1" dirty="0">
                <a:solidFill>
                  <a:schemeClr val="bg1">
                    <a:lumMod val="95000"/>
                  </a:schemeClr>
                </a:solidFill>
                <a:latin typeface="+mj-lt"/>
                <a:cs typeface="+mn-cs"/>
              </a:rPr>
              <a:t>36 Territorial/District Branches (TDOs) under </a:t>
            </a:r>
            <a:r>
              <a:rPr lang="en-US" b="1" dirty="0">
                <a:solidFill>
                  <a:schemeClr val="bg1">
                    <a:lumMod val="95000"/>
                  </a:schemeClr>
                </a:solidFill>
                <a:latin typeface="+mj-lt"/>
              </a:rPr>
              <a:t>Prime Authorizing Officer</a:t>
            </a:r>
            <a:r>
              <a:rPr lang="en-US" b="1" dirty="0">
                <a:solidFill>
                  <a:schemeClr val="bg1">
                    <a:lumMod val="95000"/>
                  </a:schemeClr>
                </a:solidFill>
                <a:latin typeface="+mj-lt"/>
                <a:cs typeface="+mn-cs"/>
              </a:rPr>
              <a:t> </a:t>
            </a:r>
          </a:p>
          <a:p>
            <a:pPr fontAlgn="auto">
              <a:spcBef>
                <a:spcPts val="0"/>
              </a:spcBef>
              <a:spcAft>
                <a:spcPts val="0"/>
              </a:spcAft>
              <a:defRPr/>
            </a:pPr>
            <a:r>
              <a:rPr lang="en-US" b="1" dirty="0">
                <a:solidFill>
                  <a:schemeClr val="bg1">
                    <a:lumMod val="95000"/>
                  </a:schemeClr>
                </a:solidFill>
                <a:latin typeface="+mj-lt"/>
              </a:rPr>
              <a:t>14 Central  government institutions </a:t>
            </a:r>
          </a:p>
          <a:p>
            <a:pPr fontAlgn="auto">
              <a:spcBef>
                <a:spcPts val="0"/>
              </a:spcBef>
              <a:spcAft>
                <a:spcPts val="0"/>
              </a:spcAft>
              <a:defRPr/>
            </a:pPr>
            <a:r>
              <a:rPr lang="en-US" b="1" dirty="0">
                <a:solidFill>
                  <a:schemeClr val="bg1">
                    <a:lumMod val="95000"/>
                  </a:schemeClr>
                </a:solidFill>
                <a:latin typeface="+mj-lt"/>
                <a:cs typeface="+mn-cs"/>
              </a:rPr>
              <a:t>1 Municipality of Tirana</a:t>
            </a:r>
            <a:endParaRPr lang="sq-AL" b="1" dirty="0">
              <a:solidFill>
                <a:schemeClr val="bg1">
                  <a:lumMod val="95000"/>
                </a:schemeClr>
              </a:solidFill>
              <a:latin typeface="+mj-lt"/>
              <a:cs typeface="+mn-cs"/>
            </a:endParaRPr>
          </a:p>
        </p:txBody>
      </p:sp>
      <p:sp>
        <p:nvSpPr>
          <p:cNvPr id="10" name="TextBox 9"/>
          <p:cNvSpPr txBox="1"/>
          <p:nvPr/>
        </p:nvSpPr>
        <p:spPr>
          <a:xfrm>
            <a:off x="258762" y="1295400"/>
            <a:ext cx="5111749" cy="760978"/>
          </a:xfrm>
          <a:prstGeom prst="rect">
            <a:avLst/>
          </a:prstGeom>
          <a:solidFill>
            <a:srgbClr val="00B0F0"/>
          </a:solidFill>
        </p:spPr>
        <p:txBody>
          <a:bodyPr wrap="square" lIns="144018" tIns="72009" rIns="144018" bIns="72009">
            <a:spAutoFit/>
          </a:bodyPr>
          <a:lstStyle/>
          <a:p>
            <a:pPr algn="ctr" fontAlgn="auto">
              <a:spcBef>
                <a:spcPts val="0"/>
              </a:spcBef>
              <a:spcAft>
                <a:spcPts val="0"/>
              </a:spcAft>
              <a:defRPr/>
            </a:pPr>
            <a:r>
              <a:rPr lang="en-US" sz="2000" b="1" dirty="0">
                <a:solidFill>
                  <a:schemeClr val="bg1">
                    <a:lumMod val="95000"/>
                  </a:schemeClr>
                </a:solidFill>
                <a:latin typeface="+mj-lt"/>
                <a:cs typeface="+mn-cs"/>
              </a:rPr>
              <a:t>Ministry of Finance and Economy (MFE)</a:t>
            </a:r>
          </a:p>
          <a:p>
            <a:pPr algn="ctr" fontAlgn="auto">
              <a:spcBef>
                <a:spcPts val="0"/>
              </a:spcBef>
              <a:spcAft>
                <a:spcPts val="0"/>
              </a:spcAft>
              <a:defRPr/>
            </a:pPr>
            <a:r>
              <a:rPr lang="en-US" sz="2000" b="1" dirty="0">
                <a:solidFill>
                  <a:schemeClr val="bg1">
                    <a:lumMod val="95000"/>
                  </a:schemeClr>
                </a:solidFill>
                <a:latin typeface="+mj-lt"/>
                <a:cs typeface="+mn-cs"/>
              </a:rPr>
              <a:t>Treasury System</a:t>
            </a:r>
          </a:p>
        </p:txBody>
      </p:sp>
      <p:sp>
        <p:nvSpPr>
          <p:cNvPr id="11" name="Slide Number Placeholder 10"/>
          <p:cNvSpPr>
            <a:spLocks noGrp="1"/>
          </p:cNvSpPr>
          <p:nvPr>
            <p:ph type="sldNum" sz="quarter" idx="12"/>
          </p:nvPr>
        </p:nvSpPr>
        <p:spPr/>
        <p:txBody>
          <a:bodyPr/>
          <a:lstStyle/>
          <a:p>
            <a:fld id="{86835FC9-921C-411D-B585-4BD76ED213CF}" type="slidenum">
              <a:rPr lang="en-US" smtClean="0"/>
              <a:pPr/>
              <a:t>2</a:t>
            </a:fld>
            <a:endParaRPr lang="en-US"/>
          </a:p>
        </p:txBody>
      </p:sp>
      <p:sp>
        <p:nvSpPr>
          <p:cNvPr id="13" name="Slide Number Placeholder 42"/>
          <p:cNvSpPr txBox="1">
            <a:spLocks/>
          </p:cNvSpPr>
          <p:nvPr/>
        </p:nvSpPr>
        <p:spPr>
          <a:xfrm>
            <a:off x="9783762" y="6324600"/>
            <a:ext cx="906727" cy="365125"/>
          </a:xfrm>
          <a:prstGeom prst="rect">
            <a:avLst/>
          </a:prstGeom>
        </p:spPr>
        <p:txBody>
          <a:bodyPr vert="horz" lIns="0" tIns="0" rIns="0" b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3A3DF158-A76C-41EE-A0B1-AF10FC32F03B}" type="slidenum">
              <a:rPr kumimoji="0" lang="sq-AL" sz="1200" b="0" i="0" u="none" strike="noStrike" kern="1200" cap="none" spc="0" normalizeH="0" baseline="0" noProof="0" smtClean="0">
                <a:ln>
                  <a:noFill/>
                </a:ln>
                <a:solidFill>
                  <a:schemeClr val="accent5">
                    <a:lumMod val="50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q-AL" sz="1200" b="0" i="0" u="none" strike="noStrike" kern="1200" cap="none" spc="0" normalizeH="0" baseline="0" noProof="0" dirty="0">
              <a:ln>
                <a:noFill/>
              </a:ln>
              <a:solidFill>
                <a:schemeClr val="accent5">
                  <a:lumMod val="50000"/>
                </a:schemeClr>
              </a:solidFill>
              <a:effectLst/>
              <a:uLnTx/>
              <a:uFillTx/>
              <a:latin typeface="+mn-lt"/>
              <a:ea typeface="+mn-ea"/>
              <a:cs typeface="+mn-cs"/>
            </a:endParaRPr>
          </a:p>
        </p:txBody>
      </p:sp>
      <p:pic>
        <p:nvPicPr>
          <p:cNvPr id="21505" name="Picture 1"/>
          <p:cNvPicPr>
            <a:picLocks noChangeAspect="1" noChangeArrowheads="1"/>
          </p:cNvPicPr>
          <p:nvPr/>
        </p:nvPicPr>
        <p:blipFill>
          <a:blip r:embed="rId4"/>
          <a:srcRect/>
          <a:stretch>
            <a:fillRect/>
          </a:stretch>
        </p:blipFill>
        <p:spPr bwMode="auto">
          <a:xfrm>
            <a:off x="5516562" y="2667000"/>
            <a:ext cx="561974" cy="523407"/>
          </a:xfrm>
          <a:prstGeom prst="rect">
            <a:avLst/>
          </a:prstGeom>
          <a:noFill/>
          <a:ln w="9525">
            <a:noFill/>
            <a:miter lim="800000"/>
            <a:headEnd/>
            <a:tailEnd/>
          </a:ln>
          <a:effectLst/>
        </p:spPr>
      </p:pic>
      <p:pic>
        <p:nvPicPr>
          <p:cNvPr id="14" name="Picture 1"/>
          <p:cNvPicPr>
            <a:picLocks noChangeAspect="1" noChangeArrowheads="1"/>
          </p:cNvPicPr>
          <p:nvPr/>
        </p:nvPicPr>
        <p:blipFill>
          <a:blip r:embed="rId4"/>
          <a:srcRect/>
          <a:stretch>
            <a:fillRect/>
          </a:stretch>
        </p:blipFill>
        <p:spPr bwMode="auto">
          <a:xfrm>
            <a:off x="5516562" y="3429000"/>
            <a:ext cx="561974" cy="523407"/>
          </a:xfrm>
          <a:prstGeom prst="rect">
            <a:avLst/>
          </a:prstGeom>
          <a:noFill/>
          <a:ln w="9525">
            <a:noFill/>
            <a:miter lim="800000"/>
            <a:headEnd/>
            <a:tailEnd/>
          </a:ln>
          <a:effectLst/>
        </p:spPr>
      </p:pic>
      <p:pic>
        <p:nvPicPr>
          <p:cNvPr id="16" name="Picture 4"/>
          <p:cNvPicPr>
            <a:picLocks noChangeAspect="1" noChangeArrowheads="1"/>
          </p:cNvPicPr>
          <p:nvPr/>
        </p:nvPicPr>
        <p:blipFill>
          <a:blip r:embed="rId5"/>
          <a:srcRect/>
          <a:stretch>
            <a:fillRect/>
          </a:stretch>
        </p:blipFill>
        <p:spPr bwMode="auto">
          <a:xfrm>
            <a:off x="5668962" y="4267200"/>
            <a:ext cx="498764" cy="457200"/>
          </a:xfrm>
          <a:prstGeom prst="rect">
            <a:avLst/>
          </a:prstGeom>
          <a:noFill/>
          <a:ln w="9525">
            <a:noFill/>
            <a:miter lim="800000"/>
            <a:headEnd/>
            <a:tailEnd/>
          </a:ln>
          <a:effectLst/>
        </p:spPr>
      </p:pic>
      <p:pic>
        <p:nvPicPr>
          <p:cNvPr id="17" name="Picture 4"/>
          <p:cNvPicPr>
            <a:picLocks noChangeAspect="1" noChangeArrowheads="1"/>
          </p:cNvPicPr>
          <p:nvPr/>
        </p:nvPicPr>
        <p:blipFill>
          <a:blip r:embed="rId5"/>
          <a:srcRect/>
          <a:stretch>
            <a:fillRect/>
          </a:stretch>
        </p:blipFill>
        <p:spPr bwMode="auto">
          <a:xfrm>
            <a:off x="5668962" y="4724400"/>
            <a:ext cx="498764" cy="457200"/>
          </a:xfrm>
          <a:prstGeom prst="rect">
            <a:avLst/>
          </a:prstGeom>
          <a:noFill/>
          <a:ln w="9525">
            <a:noFill/>
            <a:miter lim="800000"/>
            <a:headEnd/>
            <a:tailEnd/>
          </a:ln>
          <a:effectLst/>
        </p:spPr>
      </p:pic>
      <p:pic>
        <p:nvPicPr>
          <p:cNvPr id="18" name="Picture 4"/>
          <p:cNvPicPr>
            <a:picLocks noChangeAspect="1" noChangeArrowheads="1"/>
          </p:cNvPicPr>
          <p:nvPr/>
        </p:nvPicPr>
        <p:blipFill>
          <a:blip r:embed="rId5"/>
          <a:srcRect/>
          <a:stretch>
            <a:fillRect/>
          </a:stretch>
        </p:blipFill>
        <p:spPr bwMode="auto">
          <a:xfrm>
            <a:off x="5668962" y="5181600"/>
            <a:ext cx="498764" cy="457200"/>
          </a:xfrm>
          <a:prstGeom prst="rect">
            <a:avLst/>
          </a:prstGeom>
          <a:noFill/>
          <a:ln w="9525">
            <a:noFill/>
            <a:miter lim="800000"/>
            <a:headEnd/>
            <a:tailEnd/>
          </a:ln>
          <a:effectLst/>
        </p:spPr>
      </p:pic>
      <p:sp>
        <p:nvSpPr>
          <p:cNvPr id="15" name="Title 1"/>
          <p:cNvSpPr txBox="1">
            <a:spLocks/>
          </p:cNvSpPr>
          <p:nvPr/>
        </p:nvSpPr>
        <p:spPr>
          <a:xfrm>
            <a:off x="-122238" y="228600"/>
            <a:ext cx="9555162" cy="762000"/>
          </a:xfrm>
          <a:prstGeom prst="rect">
            <a:avLst/>
          </a:prstGeom>
        </p:spPr>
        <p:txBody>
          <a:bodyPr vert="horz" lIns="0" rIns="0" bIns="0" anchor="b">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200" b="0" i="0" u="none" strike="noStrike" kern="1200" cap="none" spc="0" normalizeH="0" baseline="0" noProof="0" dirty="0">
                <a:ln/>
                <a:solidFill>
                  <a:schemeClr val="accent2">
                    <a:lumMod val="10000"/>
                  </a:schemeClr>
                </a:solidFill>
                <a:effectLst/>
                <a:uLnTx/>
                <a:uFillTx/>
                <a:latin typeface="+mj-lt"/>
                <a:ea typeface="+mj-ea"/>
                <a:cs typeface="+mj-cs"/>
              </a:rPr>
              <a:t>ALBANIAN TREASURY MODEL OF BUDGET EXECUTION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Grp="1" noChangeAspect="1" noChangeArrowheads="1"/>
          </p:cNvPicPr>
          <p:nvPr>
            <p:ph idx="1"/>
          </p:nvPr>
        </p:nvPicPr>
        <p:blipFill>
          <a:blip r:embed="rId3"/>
          <a:srcRect/>
          <a:stretch>
            <a:fillRect/>
          </a:stretch>
        </p:blipFill>
        <p:spPr bwMode="auto">
          <a:xfrm>
            <a:off x="0" y="4495800"/>
            <a:ext cx="9601200" cy="2362200"/>
          </a:xfrm>
          <a:prstGeom prst="rect">
            <a:avLst/>
          </a:prstGeom>
          <a:noFill/>
          <a:ln w="9525">
            <a:noFill/>
            <a:miter lim="800000"/>
            <a:headEnd/>
            <a:tailEnd/>
          </a:ln>
          <a:effectLst/>
        </p:spPr>
      </p:pic>
      <p:sp>
        <p:nvSpPr>
          <p:cNvPr id="2" name="Title 1"/>
          <p:cNvSpPr>
            <a:spLocks noGrp="1"/>
          </p:cNvSpPr>
          <p:nvPr>
            <p:ph type="title"/>
          </p:nvPr>
        </p:nvSpPr>
        <p:spPr>
          <a:xfrm>
            <a:off x="715962" y="1905000"/>
            <a:ext cx="9564053" cy="2514600"/>
          </a:xfrm>
        </p:spPr>
        <p:txBody>
          <a:bodyPr>
            <a:normAutofit fontScale="90000"/>
          </a:bodyPr>
          <a:lstStyle/>
          <a:p>
            <a:pPr>
              <a:lnSpc>
                <a:spcPct val="150000"/>
              </a:lnSpc>
            </a:pPr>
            <a:br>
              <a:rPr lang="en-US" sz="2000" dirty="0">
                <a:solidFill>
                  <a:schemeClr val="accent6">
                    <a:lumMod val="50000"/>
                  </a:schemeClr>
                </a:solidFill>
                <a:ea typeface="+mn-ea"/>
                <a:cs typeface="+mn-cs"/>
              </a:rPr>
            </a:br>
            <a:br>
              <a:rPr lang="en-US" sz="2000" dirty="0">
                <a:solidFill>
                  <a:schemeClr val="accent6">
                    <a:lumMod val="50000"/>
                  </a:schemeClr>
                </a:solidFill>
                <a:ea typeface="+mn-ea"/>
                <a:cs typeface="+mn-cs"/>
              </a:rPr>
            </a:br>
            <a:r>
              <a:rPr lang="en-US" sz="2000" b="1" dirty="0">
                <a:solidFill>
                  <a:srgbClr val="C00000"/>
                </a:solidFill>
                <a:ea typeface="+mn-ea"/>
                <a:cs typeface="+mn-cs"/>
              </a:rPr>
              <a:t>1-</a:t>
            </a:r>
            <a:r>
              <a:rPr lang="en-US" sz="2000" dirty="0">
                <a:solidFill>
                  <a:srgbClr val="C00000"/>
                </a:solidFill>
                <a:ea typeface="+mn-ea"/>
                <a:cs typeface="+mn-cs"/>
              </a:rPr>
              <a:t> </a:t>
            </a:r>
            <a:r>
              <a:rPr lang="en-US" sz="2000" dirty="0">
                <a:solidFill>
                  <a:schemeClr val="accent6">
                    <a:lumMod val="50000"/>
                  </a:schemeClr>
                </a:solidFill>
                <a:ea typeface="+mn-ea"/>
                <a:cs typeface="+mn-cs"/>
              </a:rPr>
              <a:t>Well defined rules and regulation </a:t>
            </a:r>
            <a:br>
              <a:rPr lang="en-US" sz="2000" dirty="0">
                <a:solidFill>
                  <a:schemeClr val="accent6">
                    <a:lumMod val="50000"/>
                  </a:schemeClr>
                </a:solidFill>
                <a:ea typeface="+mn-ea"/>
                <a:cs typeface="+mn-cs"/>
              </a:rPr>
            </a:br>
            <a:r>
              <a:rPr lang="en-US" sz="2000" b="1" dirty="0">
                <a:solidFill>
                  <a:srgbClr val="C00000"/>
                </a:solidFill>
                <a:ea typeface="+mn-ea"/>
                <a:cs typeface="+mn-cs"/>
              </a:rPr>
              <a:t>2-</a:t>
            </a:r>
            <a:r>
              <a:rPr lang="en-US" sz="2000" dirty="0">
                <a:solidFill>
                  <a:srgbClr val="C00000"/>
                </a:solidFill>
                <a:ea typeface="+mn-ea"/>
                <a:cs typeface="+mn-cs"/>
              </a:rPr>
              <a:t> </a:t>
            </a:r>
            <a:r>
              <a:rPr lang="en-US" sz="2000" dirty="0">
                <a:solidFill>
                  <a:schemeClr val="accent6">
                    <a:lumMod val="50000"/>
                  </a:schemeClr>
                </a:solidFill>
                <a:ea typeface="+mn-ea"/>
                <a:cs typeface="+mn-cs"/>
              </a:rPr>
              <a:t>Defined structure by environment</a:t>
            </a:r>
            <a:br>
              <a:rPr lang="en-US" sz="2000" dirty="0">
                <a:solidFill>
                  <a:schemeClr val="accent6">
                    <a:lumMod val="50000"/>
                  </a:schemeClr>
                </a:solidFill>
                <a:ea typeface="+mn-ea"/>
                <a:cs typeface="+mn-cs"/>
              </a:rPr>
            </a:br>
            <a:r>
              <a:rPr lang="en-US" sz="2000" b="1" dirty="0">
                <a:solidFill>
                  <a:srgbClr val="C00000"/>
                </a:solidFill>
                <a:ea typeface="+mn-ea"/>
                <a:cs typeface="+mn-cs"/>
              </a:rPr>
              <a:t>3-</a:t>
            </a:r>
            <a:r>
              <a:rPr lang="en-US" sz="2000" dirty="0">
                <a:solidFill>
                  <a:srgbClr val="C00000"/>
                </a:solidFill>
                <a:ea typeface="+mn-ea"/>
                <a:cs typeface="+mn-cs"/>
              </a:rPr>
              <a:t> </a:t>
            </a:r>
            <a:r>
              <a:rPr lang="en-US" sz="2000" dirty="0">
                <a:solidFill>
                  <a:schemeClr val="accent6">
                    <a:lumMod val="50000"/>
                  </a:schemeClr>
                </a:solidFill>
                <a:ea typeface="+mn-ea"/>
                <a:cs typeface="+mn-cs"/>
              </a:rPr>
              <a:t>Determined objectives and policies</a:t>
            </a:r>
            <a:br>
              <a:rPr lang="en-US" sz="2000" dirty="0">
                <a:solidFill>
                  <a:schemeClr val="accent6">
                    <a:lumMod val="50000"/>
                  </a:schemeClr>
                </a:solidFill>
                <a:ea typeface="+mn-ea"/>
                <a:cs typeface="+mn-cs"/>
              </a:rPr>
            </a:br>
            <a:r>
              <a:rPr lang="en-US" sz="2000" b="1" dirty="0">
                <a:solidFill>
                  <a:srgbClr val="C00000"/>
                </a:solidFill>
                <a:ea typeface="+mn-ea"/>
                <a:cs typeface="+mn-cs"/>
              </a:rPr>
              <a:t>4-</a:t>
            </a:r>
            <a:r>
              <a:rPr lang="en-US" sz="2000" dirty="0">
                <a:solidFill>
                  <a:schemeClr val="accent6">
                    <a:lumMod val="50000"/>
                  </a:schemeClr>
                </a:solidFill>
                <a:ea typeface="+mn-ea"/>
                <a:cs typeface="+mn-cs"/>
              </a:rPr>
              <a:t> Limitation on the activities of the employees</a:t>
            </a:r>
            <a:br>
              <a:rPr lang="en-US" sz="2000" dirty="0">
                <a:solidFill>
                  <a:schemeClr val="accent6">
                    <a:lumMod val="50000"/>
                  </a:schemeClr>
                </a:solidFill>
                <a:ea typeface="+mn-ea"/>
                <a:cs typeface="+mn-cs"/>
              </a:rPr>
            </a:br>
            <a:r>
              <a:rPr lang="en-US" sz="2000" b="1" dirty="0">
                <a:solidFill>
                  <a:srgbClr val="C00000"/>
                </a:solidFill>
                <a:ea typeface="+mn-ea"/>
                <a:cs typeface="+mn-cs"/>
              </a:rPr>
              <a:t>5-</a:t>
            </a:r>
            <a:r>
              <a:rPr lang="en-US" sz="2000" dirty="0">
                <a:solidFill>
                  <a:schemeClr val="accent6">
                    <a:lumMod val="50000"/>
                  </a:schemeClr>
                </a:solidFill>
                <a:ea typeface="+mn-ea"/>
                <a:cs typeface="+mn-cs"/>
              </a:rPr>
              <a:t> Strict observance of the principle of coordination</a:t>
            </a:r>
            <a:br>
              <a:rPr lang="en-US" sz="2000" dirty="0">
                <a:solidFill>
                  <a:schemeClr val="accent6">
                    <a:lumMod val="50000"/>
                  </a:schemeClr>
                </a:solidFill>
                <a:ea typeface="+mn-ea"/>
                <a:cs typeface="+mn-cs"/>
              </a:rPr>
            </a:br>
            <a:r>
              <a:rPr lang="en-US" sz="2000" b="1" dirty="0">
                <a:solidFill>
                  <a:srgbClr val="C00000"/>
                </a:solidFill>
                <a:ea typeface="+mn-ea"/>
                <a:cs typeface="+mn-cs"/>
              </a:rPr>
              <a:t>6-</a:t>
            </a:r>
            <a:r>
              <a:rPr lang="en-US" sz="2000" dirty="0">
                <a:solidFill>
                  <a:schemeClr val="accent6">
                    <a:lumMod val="50000"/>
                  </a:schemeClr>
                </a:solidFill>
                <a:ea typeface="+mn-ea"/>
                <a:cs typeface="+mn-cs"/>
              </a:rPr>
              <a:t> Messages are communicated through vertical chain</a:t>
            </a:r>
            <a:endParaRPr lang="en-US" sz="1600" dirty="0">
              <a:solidFill>
                <a:schemeClr val="accent6">
                  <a:lumMod val="50000"/>
                </a:schemeClr>
              </a:solidFill>
              <a:ea typeface="+mn-ea"/>
              <a:cs typeface="+mn-cs"/>
            </a:endParaRPr>
          </a:p>
        </p:txBody>
      </p:sp>
      <p:pic>
        <p:nvPicPr>
          <p:cNvPr id="1028" name="Picture 4"/>
          <p:cNvPicPr>
            <a:picLocks noChangeAspect="1" noChangeArrowheads="1"/>
          </p:cNvPicPr>
          <p:nvPr/>
        </p:nvPicPr>
        <p:blipFill>
          <a:blip r:embed="rId4"/>
          <a:srcRect/>
          <a:stretch>
            <a:fillRect/>
          </a:stretch>
        </p:blipFill>
        <p:spPr bwMode="auto">
          <a:xfrm>
            <a:off x="6735762" y="2743200"/>
            <a:ext cx="3581400" cy="1181100"/>
          </a:xfrm>
          <a:prstGeom prst="rect">
            <a:avLst/>
          </a:prstGeom>
          <a:noFill/>
          <a:ln w="9525">
            <a:solidFill>
              <a:srgbClr val="00B0F0"/>
            </a:solidFill>
            <a:miter lim="800000"/>
            <a:headEnd/>
            <a:tailEnd/>
          </a:ln>
          <a:effectLst/>
        </p:spPr>
      </p:pic>
      <p:pic>
        <p:nvPicPr>
          <p:cNvPr id="1030" name="Picture 6"/>
          <p:cNvPicPr>
            <a:picLocks noChangeAspect="1" noChangeArrowheads="1"/>
          </p:cNvPicPr>
          <p:nvPr/>
        </p:nvPicPr>
        <p:blipFill>
          <a:blip r:embed="rId5"/>
          <a:srcRect/>
          <a:stretch>
            <a:fillRect/>
          </a:stretch>
        </p:blipFill>
        <p:spPr bwMode="auto">
          <a:xfrm>
            <a:off x="4297362" y="1981200"/>
            <a:ext cx="2362200" cy="1371600"/>
          </a:xfrm>
          <a:prstGeom prst="rect">
            <a:avLst/>
          </a:prstGeom>
          <a:noFill/>
          <a:ln w="9525">
            <a:solidFill>
              <a:srgbClr val="FFC000"/>
            </a:solidFill>
            <a:miter lim="800000"/>
            <a:headEnd/>
            <a:tailEnd/>
          </a:ln>
          <a:effectLst/>
        </p:spPr>
      </p:pic>
      <p:sp>
        <p:nvSpPr>
          <p:cNvPr id="11" name="Title 3"/>
          <p:cNvSpPr txBox="1">
            <a:spLocks/>
          </p:cNvSpPr>
          <p:nvPr/>
        </p:nvSpPr>
        <p:spPr>
          <a:xfrm>
            <a:off x="1477962" y="381000"/>
            <a:ext cx="4153853" cy="415498"/>
          </a:xfrm>
          <a:prstGeom prst="rect">
            <a:avLst/>
          </a:prstGeom>
          <a:noFill/>
        </p:spPr>
        <p:txBody>
          <a:bodyPr vert="horz" wrap="square" lIns="0" rIns="0" bIns="0" anchor="b">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w="11430"/>
                <a:solidFill>
                  <a:schemeClr val="accent6">
                    <a:lumMod val="50000"/>
                  </a:schemeClr>
                </a:solidFill>
                <a:effectLst>
                  <a:outerShdw blurRad="50800" dist="39000" dir="5460000" algn="tl">
                    <a:srgbClr val="000000">
                      <a:alpha val="38000"/>
                    </a:srgbClr>
                  </a:outerShdw>
                </a:effectLst>
                <a:uLnTx/>
                <a:uFillTx/>
                <a:latin typeface="+mj-lt"/>
                <a:ea typeface="+mj-ea"/>
                <a:cs typeface="+mj-cs"/>
              </a:rPr>
              <a:t>Treasury context</a:t>
            </a:r>
          </a:p>
        </p:txBody>
      </p:sp>
      <p:sp>
        <p:nvSpPr>
          <p:cNvPr id="15" name="TextBox 14"/>
          <p:cNvSpPr txBox="1"/>
          <p:nvPr/>
        </p:nvSpPr>
        <p:spPr>
          <a:xfrm>
            <a:off x="6735762" y="2667000"/>
            <a:ext cx="381000" cy="307777"/>
          </a:xfrm>
          <a:prstGeom prst="rect">
            <a:avLst/>
          </a:prstGeom>
          <a:noFill/>
        </p:spPr>
        <p:txBody>
          <a:bodyPr wrap="square" rtlCol="0">
            <a:spAutoFit/>
          </a:bodyPr>
          <a:lstStyle/>
          <a:p>
            <a:r>
              <a:rPr lang="en-US" sz="1400" b="1" dirty="0">
                <a:solidFill>
                  <a:srgbClr val="C00000"/>
                </a:solidFill>
              </a:rPr>
              <a:t>4-</a:t>
            </a:r>
          </a:p>
        </p:txBody>
      </p:sp>
      <p:sp>
        <p:nvSpPr>
          <p:cNvPr id="19" name="TextBox 18"/>
          <p:cNvSpPr txBox="1"/>
          <p:nvPr/>
        </p:nvSpPr>
        <p:spPr>
          <a:xfrm>
            <a:off x="4297362" y="1905000"/>
            <a:ext cx="381000" cy="307777"/>
          </a:xfrm>
          <a:prstGeom prst="rect">
            <a:avLst/>
          </a:prstGeom>
          <a:noFill/>
        </p:spPr>
        <p:txBody>
          <a:bodyPr wrap="square" rtlCol="0">
            <a:spAutoFit/>
          </a:bodyPr>
          <a:lstStyle/>
          <a:p>
            <a:r>
              <a:rPr lang="en-US" sz="1400" b="1" dirty="0">
                <a:solidFill>
                  <a:srgbClr val="C00000"/>
                </a:solidFill>
              </a:rPr>
              <a:t>3-</a:t>
            </a:r>
            <a:endParaRPr lang="en-US" sz="1400" dirty="0">
              <a:solidFill>
                <a:schemeClr val="bg1"/>
              </a:solidFill>
            </a:endParaRPr>
          </a:p>
        </p:txBody>
      </p:sp>
      <p:sp>
        <p:nvSpPr>
          <p:cNvPr id="18" name="Content Placeholder 4"/>
          <p:cNvSpPr txBox="1">
            <a:spLocks/>
          </p:cNvSpPr>
          <p:nvPr/>
        </p:nvSpPr>
        <p:spPr>
          <a:xfrm>
            <a:off x="639762" y="762000"/>
            <a:ext cx="9792653" cy="1188720"/>
          </a:xfrm>
          <a:prstGeom prst="rect">
            <a:avLst/>
          </a:prstGeom>
        </p:spPr>
        <p:txBody>
          <a:bodyPr vert="horz">
            <a:normAutofit/>
          </a:bodyPr>
          <a:lstStyle/>
          <a:p>
            <a:pPr marL="0" marR="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1800" b="0" i="0" u="none" strike="noStrike" kern="1200" cap="none" spc="0" normalizeH="0" baseline="0" noProof="0" dirty="0">
                <a:ln>
                  <a:noFill/>
                </a:ln>
                <a:solidFill>
                  <a:schemeClr val="accent6">
                    <a:lumMod val="50000"/>
                  </a:schemeClr>
                </a:solidFill>
                <a:effectLst/>
                <a:uLnTx/>
                <a:uFillTx/>
                <a:latin typeface="+mj-lt"/>
                <a:ea typeface="+mn-ea"/>
                <a:cs typeface="+mn-cs"/>
              </a:rPr>
              <a:t>The Albanian Treasury is formal organization, a goal-oriented entity that exist to accurate the efforts of employees for carry out the financial services and protect the assets of general government; it refers to the structure of jobs and positions with clearly defined functions, authorities and responsibilities; a system of consciously coordinated activities of budget execution toward a common objective. In detail:</a:t>
            </a:r>
            <a:endParaRPr kumimoji="0" lang="en-US" sz="1800" b="0" i="0" u="none" strike="noStrike" kern="1200" cap="none" spc="0" normalizeH="0" baseline="0" noProof="0" dirty="0">
              <a:ln>
                <a:noFill/>
              </a:ln>
              <a:solidFill>
                <a:schemeClr val="tx1"/>
              </a:solidFill>
              <a:effectLst/>
              <a:uLnTx/>
              <a:uFillTx/>
              <a:latin typeface="+mj-lt"/>
              <a:ea typeface="+mn-ea"/>
              <a:cs typeface="+mn-cs"/>
            </a:endParaRPr>
          </a:p>
        </p:txBody>
      </p:sp>
      <p:sp>
        <p:nvSpPr>
          <p:cNvPr id="20" name="Slide Number Placeholder 19"/>
          <p:cNvSpPr>
            <a:spLocks noGrp="1"/>
          </p:cNvSpPr>
          <p:nvPr>
            <p:ph type="sldNum" sz="quarter" idx="12"/>
          </p:nvPr>
        </p:nvSpPr>
        <p:spPr/>
        <p:txBody>
          <a:bodyPr/>
          <a:lstStyle/>
          <a:p>
            <a:fld id="{86835FC9-921C-411D-B585-4BD76ED213CF}" type="slidenum">
              <a:rPr lang="en-US" smtClean="0"/>
              <a:pPr/>
              <a:t>3</a:t>
            </a:fld>
            <a:endParaRPr lang="en-US" dirty="0"/>
          </a:p>
        </p:txBody>
      </p:sp>
      <p:sp>
        <p:nvSpPr>
          <p:cNvPr id="21" name="Slide Number Placeholder 42"/>
          <p:cNvSpPr txBox="1">
            <a:spLocks/>
          </p:cNvSpPr>
          <p:nvPr/>
        </p:nvSpPr>
        <p:spPr>
          <a:xfrm>
            <a:off x="9859962" y="6324600"/>
            <a:ext cx="906727" cy="365125"/>
          </a:xfrm>
          <a:prstGeom prst="rect">
            <a:avLst/>
          </a:prstGeom>
        </p:spPr>
        <p:txBody>
          <a:bodyPr vert="horz" lIns="0" tIns="0" rIns="0" b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3A3DF158-A76C-41EE-A0B1-AF10FC32F03B}" type="slidenum">
              <a:rPr kumimoji="0" lang="sq-AL" sz="1200" b="0" i="0" u="none" strike="noStrike" kern="1200" cap="none" spc="0" normalizeH="0" baseline="0" noProof="0" smtClean="0">
                <a:ln>
                  <a:noFill/>
                </a:ln>
                <a:solidFill>
                  <a:schemeClr val="accent5">
                    <a:lumMod val="50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q-AL" sz="1200" b="0" i="0" u="none" strike="noStrike" kern="1200" cap="none" spc="0" normalizeH="0" baseline="0" noProof="0" dirty="0">
              <a:ln>
                <a:noFill/>
              </a:ln>
              <a:solidFill>
                <a:schemeClr val="accent5">
                  <a:lumMod val="50000"/>
                </a:schemeClr>
              </a:solidFill>
              <a:effectLst/>
              <a:uLnTx/>
              <a:uFillTx/>
              <a:latin typeface="+mn-lt"/>
              <a:ea typeface="+mn-ea"/>
              <a:cs typeface="+mn-cs"/>
            </a:endParaRPr>
          </a:p>
        </p:txBody>
      </p:sp>
      <p:sp>
        <p:nvSpPr>
          <p:cNvPr id="12" name="TextBox 11"/>
          <p:cNvSpPr txBox="1"/>
          <p:nvPr/>
        </p:nvSpPr>
        <p:spPr>
          <a:xfrm>
            <a:off x="8640762" y="2667000"/>
            <a:ext cx="381000" cy="307777"/>
          </a:xfrm>
          <a:prstGeom prst="rect">
            <a:avLst/>
          </a:prstGeom>
          <a:noFill/>
        </p:spPr>
        <p:txBody>
          <a:bodyPr wrap="square" rtlCol="0">
            <a:spAutoFit/>
          </a:bodyPr>
          <a:lstStyle/>
          <a:p>
            <a:r>
              <a:rPr lang="en-US" sz="1400" b="1" dirty="0">
                <a:solidFill>
                  <a:srgbClr val="C00000"/>
                </a:solidFill>
              </a:rPr>
              <a:t>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3992562" y="3352801"/>
            <a:ext cx="6885106" cy="3287922"/>
          </a:xfrm>
          <a:prstGeom prst="rect">
            <a:avLst/>
          </a:prstGeom>
          <a:blipFill>
            <a:blip r:embed="rId5"/>
            <a:tile tx="0" ty="0" sx="100000" sy="100000" flip="none" algn="tl"/>
          </a:blipFill>
          <a:ln>
            <a:noFill/>
          </a:ln>
          <a:effectLst/>
        </p:spPr>
      </p:pic>
      <p:pic>
        <p:nvPicPr>
          <p:cNvPr id="40964" name="Picture 4"/>
          <p:cNvPicPr>
            <a:picLocks noChangeAspect="1" noChangeArrowheads="1"/>
          </p:cNvPicPr>
          <p:nvPr/>
        </p:nvPicPr>
        <p:blipFill>
          <a:blip r:embed="rId6" cstate="print">
            <a:extLst>
              <a:ext uri="{BEBA8EAE-BF5A-486C-A8C5-ECC9F3942E4B}">
                <a14:imgProps xmlns:a14="http://schemas.microsoft.com/office/drawing/2010/main">
                  <a14:imgLayer r:embed="rId7">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9680" y="3962400"/>
            <a:ext cx="4059082"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2" name="Slide Number Placeholder 5">
            <a:extLst>
              <a:ext uri="{FF2B5EF4-FFF2-40B4-BE49-F238E27FC236}">
                <a16:creationId xmlns:a16="http://schemas.microsoft.com/office/drawing/2014/main" id="{ED8DA866-D6C4-41E3-B390-DB2F9F7E146E}"/>
              </a:ext>
            </a:extLst>
          </p:cNvPr>
          <p:cNvSpPr>
            <a:spLocks noGrp="1"/>
          </p:cNvSpPr>
          <p:nvPr>
            <p:ph type="sldNum" sz="quarter" idx="12"/>
          </p:nvPr>
        </p:nvSpPr>
        <p:spPr>
          <a:xfrm>
            <a:off x="9707562" y="6492875"/>
            <a:ext cx="906727" cy="365125"/>
          </a:xfrm>
          <a:noFill/>
        </p:spPr>
        <p:txBody>
          <a:bodyPr/>
          <a:lstStyle>
            <a:lvl1pPr>
              <a:spcBef>
                <a:spcPct val="20000"/>
              </a:spcBef>
              <a:buClr>
                <a:srgbClr val="CC0000"/>
              </a:buClr>
              <a:buSzPct val="85000"/>
              <a:buFont typeface="Wingdings" panose="05000000000000000000" pitchFamily="2" charset="2"/>
              <a:buChar char="q"/>
              <a:defRPr sz="3500">
                <a:solidFill>
                  <a:srgbClr val="000000"/>
                </a:solidFill>
                <a:latin typeface="Arial" panose="020B0604020202020204" pitchFamily="34" charset="0"/>
              </a:defRPr>
            </a:lvl1pPr>
            <a:lvl2pPr marL="818816" indent="-314930">
              <a:spcBef>
                <a:spcPct val="20000"/>
              </a:spcBef>
              <a:buClr>
                <a:srgbClr val="CC0000"/>
              </a:buClr>
              <a:buChar char="–"/>
              <a:defRPr sz="3100">
                <a:solidFill>
                  <a:srgbClr val="000000"/>
                </a:solidFill>
                <a:latin typeface="Arial" panose="020B0604020202020204" pitchFamily="34" charset="0"/>
              </a:defRPr>
            </a:lvl2pPr>
            <a:lvl3pPr marL="1259718" indent="-251943">
              <a:spcBef>
                <a:spcPct val="20000"/>
              </a:spcBef>
              <a:buClr>
                <a:srgbClr val="CC0000"/>
              </a:buClr>
              <a:buChar char="•"/>
              <a:defRPr sz="2700">
                <a:solidFill>
                  <a:srgbClr val="000000"/>
                </a:solidFill>
                <a:latin typeface="Arial" panose="020B0604020202020204" pitchFamily="34" charset="0"/>
              </a:defRPr>
            </a:lvl3pPr>
            <a:lvl4pPr marL="1763604" indent="-251943">
              <a:spcBef>
                <a:spcPct val="20000"/>
              </a:spcBef>
              <a:buClr>
                <a:srgbClr val="CC0000"/>
              </a:buClr>
              <a:buChar char="–"/>
              <a:defRPr sz="2200">
                <a:solidFill>
                  <a:srgbClr val="000000"/>
                </a:solidFill>
                <a:latin typeface="Arial" panose="020B0604020202020204" pitchFamily="34" charset="0"/>
              </a:defRPr>
            </a:lvl4pPr>
            <a:lvl5pPr marL="2267491" indent="-251943">
              <a:spcBef>
                <a:spcPct val="20000"/>
              </a:spcBef>
              <a:buClr>
                <a:srgbClr val="CC0000"/>
              </a:buClr>
              <a:buChar char="»"/>
              <a:defRPr sz="2200">
                <a:solidFill>
                  <a:srgbClr val="000000"/>
                </a:solidFill>
                <a:latin typeface="Arial" panose="020B0604020202020204" pitchFamily="34" charset="0"/>
              </a:defRPr>
            </a:lvl5pPr>
            <a:lvl6pPr marL="2771379"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6pPr>
            <a:lvl7pPr marL="3275266"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7pPr>
            <a:lvl8pPr marL="3779152"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8pPr>
            <a:lvl9pPr marL="4283039"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9pPr>
          </a:lstStyle>
          <a:p>
            <a:pPr>
              <a:spcBef>
                <a:spcPct val="0"/>
              </a:spcBef>
              <a:buClrTx/>
              <a:buSzTx/>
              <a:buFontTx/>
              <a:buNone/>
            </a:pPr>
            <a:fld id="{0185E1CB-D5C1-4546-B386-91CCADFA8A91}" type="slidenum">
              <a:rPr lang="en-US" altLang="en-US" sz="1500">
                <a:solidFill>
                  <a:schemeClr val="tx1"/>
                </a:solidFill>
                <a:latin typeface="Times New Roman" panose="02020603050405020304" pitchFamily="18" charset="0"/>
              </a:rPr>
              <a:pPr>
                <a:spcBef>
                  <a:spcPct val="0"/>
                </a:spcBef>
                <a:buClrTx/>
                <a:buSzTx/>
                <a:buFontTx/>
                <a:buNone/>
              </a:pPr>
              <a:t>4</a:t>
            </a:fld>
            <a:endParaRPr lang="en-US" altLang="en-US" sz="1500" dirty="0">
              <a:solidFill>
                <a:schemeClr val="tx1"/>
              </a:solidFill>
              <a:latin typeface="Times New Roman" panose="02020603050405020304" pitchFamily="18" charset="0"/>
            </a:endParaRPr>
          </a:p>
        </p:txBody>
      </p:sp>
      <p:sp>
        <p:nvSpPr>
          <p:cNvPr id="5123" name="Rectangle 2050">
            <a:extLst>
              <a:ext uri="{FF2B5EF4-FFF2-40B4-BE49-F238E27FC236}">
                <a16:creationId xmlns:a16="http://schemas.microsoft.com/office/drawing/2014/main" id="{C1FE79E1-0033-491A-A623-5F34B15295CF}"/>
              </a:ext>
            </a:extLst>
          </p:cNvPr>
          <p:cNvSpPr txBox="1">
            <a:spLocks noChangeArrowheads="1"/>
          </p:cNvSpPr>
          <p:nvPr/>
        </p:nvSpPr>
        <p:spPr bwMode="auto">
          <a:xfrm>
            <a:off x="2773362" y="1600200"/>
            <a:ext cx="7924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77" tIns="50388" rIns="100777" bIns="50388"/>
          <a:lstStyle>
            <a:lvl1pPr>
              <a:spcBef>
                <a:spcPct val="20000"/>
              </a:spcBef>
              <a:buClr>
                <a:srgbClr val="CC0000"/>
              </a:buClr>
              <a:buSzPct val="85000"/>
              <a:buFont typeface="Wingdings" panose="05000000000000000000" pitchFamily="2" charset="2"/>
              <a:buChar char="q"/>
              <a:defRPr sz="3200">
                <a:solidFill>
                  <a:srgbClr val="000000"/>
                </a:solidFill>
                <a:latin typeface="Arial" panose="020B0604020202020204" pitchFamily="34" charset="0"/>
              </a:defRPr>
            </a:lvl1pPr>
            <a:lvl2pPr marL="742950" indent="-285750">
              <a:spcBef>
                <a:spcPct val="20000"/>
              </a:spcBef>
              <a:buClr>
                <a:srgbClr val="CC0000"/>
              </a:buClr>
              <a:buChar char="–"/>
              <a:defRPr sz="2800">
                <a:solidFill>
                  <a:srgbClr val="000000"/>
                </a:solidFill>
                <a:latin typeface="Arial" panose="020B0604020202020204" pitchFamily="34" charset="0"/>
              </a:defRPr>
            </a:lvl2pPr>
            <a:lvl3pPr marL="1143000" indent="-228600">
              <a:spcBef>
                <a:spcPct val="20000"/>
              </a:spcBef>
              <a:buClr>
                <a:srgbClr val="CC0000"/>
              </a:buClr>
              <a:buChar char="•"/>
              <a:defRPr sz="2400">
                <a:solidFill>
                  <a:srgbClr val="000000"/>
                </a:solidFill>
                <a:latin typeface="Arial" panose="020B0604020202020204" pitchFamily="34" charset="0"/>
              </a:defRPr>
            </a:lvl3pPr>
            <a:lvl4pPr marL="1600200" indent="-228600">
              <a:spcBef>
                <a:spcPct val="20000"/>
              </a:spcBef>
              <a:buClr>
                <a:srgbClr val="CC0000"/>
              </a:buClr>
              <a:buChar char="–"/>
              <a:defRPr sz="2000">
                <a:solidFill>
                  <a:srgbClr val="000000"/>
                </a:solidFill>
                <a:latin typeface="Arial" panose="020B0604020202020204" pitchFamily="34" charset="0"/>
              </a:defRPr>
            </a:lvl4pPr>
            <a:lvl5pPr marL="2057400" indent="-228600">
              <a:spcBef>
                <a:spcPct val="20000"/>
              </a:spcBef>
              <a:buClr>
                <a:srgbClr val="CC0000"/>
              </a:buClr>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CC0000"/>
              </a:buClr>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CC0000"/>
              </a:buClr>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CC0000"/>
              </a:buClr>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CC0000"/>
              </a:buClr>
              <a:buChar char="»"/>
              <a:defRPr sz="2000">
                <a:solidFill>
                  <a:srgbClr val="000000"/>
                </a:solidFill>
                <a:latin typeface="Arial" panose="020B0604020202020204" pitchFamily="34" charset="0"/>
              </a:defRPr>
            </a:lvl9pPr>
          </a:lstStyle>
          <a:p>
            <a:pPr algn="just">
              <a:buNone/>
            </a:pPr>
            <a:r>
              <a:rPr lang="en-US" sz="1600" dirty="0">
                <a:latin typeface="Calibri" pitchFamily="34" charset="0"/>
                <a:cs typeface="Calibri" pitchFamily="34" charset="0"/>
              </a:rPr>
              <a:t>It consists in 36</a:t>
            </a:r>
            <a:r>
              <a:rPr lang="en-US" sz="1600" baseline="30000" dirty="0">
                <a:latin typeface="Calibri" pitchFamily="34" charset="0"/>
                <a:cs typeface="Calibri" pitchFamily="34" charset="0"/>
              </a:rPr>
              <a:t>th</a:t>
            </a:r>
            <a:r>
              <a:rPr lang="en-US" sz="1600" dirty="0">
                <a:latin typeface="Calibri" pitchFamily="34" charset="0"/>
                <a:cs typeface="Calibri" pitchFamily="34" charset="0"/>
              </a:rPr>
              <a:t> Treasury Districts Offices (</a:t>
            </a:r>
            <a:r>
              <a:rPr lang="en-US" sz="1600" b="1" dirty="0">
                <a:solidFill>
                  <a:schemeClr val="accent6">
                    <a:lumMod val="60000"/>
                    <a:lumOff val="40000"/>
                  </a:schemeClr>
                </a:solidFill>
                <a:latin typeface="Calibri" pitchFamily="34" charset="0"/>
                <a:cs typeface="Calibri" pitchFamily="34" charset="0"/>
              </a:rPr>
              <a:t>219 </a:t>
            </a:r>
            <a:r>
              <a:rPr lang="en-US" sz="1600" dirty="0">
                <a:latin typeface="Calibri" pitchFamily="34" charset="0"/>
                <a:cs typeface="Calibri" pitchFamily="34" charset="0"/>
              </a:rPr>
              <a:t>employees) and a General Directorate under Ministry of Finance and Economy, composed up as follows:</a:t>
            </a:r>
          </a:p>
          <a:p>
            <a:pPr marL="508000" lvl="1" indent="-200025" algn="just" defTabSz="100777">
              <a:spcBef>
                <a:spcPts val="0"/>
              </a:spcBef>
              <a:buSzPct val="90000"/>
              <a:buFont typeface="+mj-lt"/>
              <a:buAutoNum type="arabicPeriod"/>
            </a:pPr>
            <a:r>
              <a:rPr lang="en-US" sz="1600" dirty="0">
                <a:latin typeface="Calibri" pitchFamily="34" charset="0"/>
                <a:cs typeface="Calibri" pitchFamily="34" charset="0"/>
              </a:rPr>
              <a:t>Treasury Operations’ Department (</a:t>
            </a:r>
            <a:r>
              <a:rPr lang="en-US" sz="1600" b="1" dirty="0">
                <a:solidFill>
                  <a:schemeClr val="accent6">
                    <a:lumMod val="60000"/>
                    <a:lumOff val="40000"/>
                  </a:schemeClr>
                </a:solidFill>
                <a:latin typeface="Calibri" pitchFamily="34" charset="0"/>
                <a:cs typeface="Calibri" pitchFamily="34" charset="0"/>
              </a:rPr>
              <a:t>15</a:t>
            </a:r>
            <a:r>
              <a:rPr lang="en-US" sz="1600" dirty="0">
                <a:latin typeface="Calibri" pitchFamily="34" charset="0"/>
                <a:cs typeface="Calibri" pitchFamily="34" charset="0"/>
              </a:rPr>
              <a:t> employees),</a:t>
            </a:r>
          </a:p>
          <a:p>
            <a:pPr marL="508000" lvl="1" indent="-200025" algn="just" defTabSz="302332">
              <a:spcBef>
                <a:spcPts val="0"/>
              </a:spcBef>
              <a:buFont typeface="+mj-lt"/>
              <a:buAutoNum type="arabicPeriod"/>
            </a:pPr>
            <a:r>
              <a:rPr lang="en-US" sz="1600" dirty="0">
                <a:latin typeface="Calibri" pitchFamily="34" charset="0"/>
                <a:cs typeface="Calibri" pitchFamily="34" charset="0"/>
              </a:rPr>
              <a:t>Business Processing's Department (</a:t>
            </a:r>
            <a:r>
              <a:rPr lang="en-US" sz="1600" b="1" dirty="0">
                <a:solidFill>
                  <a:schemeClr val="accent6">
                    <a:lumMod val="60000"/>
                    <a:lumOff val="40000"/>
                  </a:schemeClr>
                </a:solidFill>
                <a:latin typeface="Calibri" pitchFamily="34" charset="0"/>
                <a:cs typeface="Calibri" pitchFamily="34" charset="0"/>
              </a:rPr>
              <a:t>8</a:t>
            </a:r>
            <a:r>
              <a:rPr lang="en-US" sz="1600" dirty="0">
                <a:latin typeface="Calibri" pitchFamily="34" charset="0"/>
                <a:cs typeface="Calibri" pitchFamily="34" charset="0"/>
              </a:rPr>
              <a:t> employees),</a:t>
            </a:r>
          </a:p>
          <a:p>
            <a:pPr marL="508000" lvl="1" indent="-200025" algn="just" defTabSz="302332">
              <a:spcBef>
                <a:spcPts val="0"/>
              </a:spcBef>
              <a:buFont typeface="+mj-lt"/>
              <a:buAutoNum type="arabicPeriod"/>
            </a:pPr>
            <a:r>
              <a:rPr lang="en-US" sz="1600" dirty="0">
                <a:latin typeface="Calibri" pitchFamily="34" charset="0"/>
                <a:cs typeface="Calibri" pitchFamily="34" charset="0"/>
              </a:rPr>
              <a:t>Department of Indemnity’s Payments (</a:t>
            </a:r>
            <a:r>
              <a:rPr lang="en-US" sz="1600" b="1" dirty="0">
                <a:solidFill>
                  <a:schemeClr val="accent6">
                    <a:lumMod val="60000"/>
                    <a:lumOff val="40000"/>
                  </a:schemeClr>
                </a:solidFill>
                <a:latin typeface="Calibri" pitchFamily="34" charset="0"/>
                <a:cs typeface="Calibri" pitchFamily="34" charset="0"/>
              </a:rPr>
              <a:t>8</a:t>
            </a:r>
            <a:r>
              <a:rPr lang="en-US" sz="1600" dirty="0">
                <a:latin typeface="Calibri" pitchFamily="34" charset="0"/>
                <a:cs typeface="Calibri" pitchFamily="34" charset="0"/>
              </a:rPr>
              <a:t> employees),</a:t>
            </a:r>
          </a:p>
          <a:p>
            <a:pPr marL="0" lvl="1" indent="0" algn="just" defTabSz="302332">
              <a:spcBef>
                <a:spcPts val="0"/>
              </a:spcBef>
              <a:buNone/>
            </a:pPr>
            <a:r>
              <a:rPr lang="en-US" sz="1600" dirty="0">
                <a:latin typeface="Calibri" pitchFamily="34" charset="0"/>
                <a:cs typeface="Calibri" pitchFamily="34" charset="0"/>
              </a:rPr>
              <a:t>which communicate with </a:t>
            </a:r>
            <a:r>
              <a:rPr lang="en-US" sz="1600" b="1" dirty="0">
                <a:solidFill>
                  <a:srgbClr val="0000CC"/>
                </a:solidFill>
                <a:latin typeface="Calibri" pitchFamily="34" charset="0"/>
                <a:cs typeface="Calibri" pitchFamily="34" charset="0"/>
              </a:rPr>
              <a:t>1,300 </a:t>
            </a:r>
            <a:r>
              <a:rPr lang="en-US" sz="1600" dirty="0">
                <a:latin typeface="Calibri" pitchFamily="34" charset="0"/>
                <a:cs typeface="Calibri" pitchFamily="34" charset="0"/>
              </a:rPr>
              <a:t>budgetary units (MDAs-line ministries,</a:t>
            </a:r>
          </a:p>
          <a:p>
            <a:pPr marL="0" lvl="1" indent="0" algn="just" defTabSz="302332">
              <a:spcBef>
                <a:spcPts val="0"/>
              </a:spcBef>
              <a:buNone/>
            </a:pPr>
            <a:r>
              <a:rPr lang="en-US" sz="1600" dirty="0">
                <a:latin typeface="Calibri" pitchFamily="34" charset="0"/>
                <a:cs typeface="Calibri" pitchFamily="34" charset="0"/>
              </a:rPr>
              <a:t>departments and agencies/local government units).</a:t>
            </a:r>
            <a:endParaRPr lang="sq-AL" sz="1600" b="1" dirty="0">
              <a:latin typeface="Calibri" pitchFamily="34" charset="0"/>
              <a:cs typeface="Calibri" pitchFamily="34" charset="0"/>
            </a:endParaRPr>
          </a:p>
        </p:txBody>
      </p:sp>
      <p:sp>
        <p:nvSpPr>
          <p:cNvPr id="5124" name="Rectangle 2053">
            <a:extLst>
              <a:ext uri="{FF2B5EF4-FFF2-40B4-BE49-F238E27FC236}">
                <a16:creationId xmlns:a16="http://schemas.microsoft.com/office/drawing/2014/main" id="{C8FEFA4C-5DDB-4FBB-99BA-56DF57C38319}"/>
              </a:ext>
            </a:extLst>
          </p:cNvPr>
          <p:cNvSpPr>
            <a:spLocks noChangeArrowheads="1"/>
          </p:cNvSpPr>
          <p:nvPr/>
        </p:nvSpPr>
        <p:spPr bwMode="auto">
          <a:xfrm>
            <a:off x="3354890" y="5105401"/>
            <a:ext cx="435229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77" tIns="50388" rIns="100777" bIns="50388"/>
          <a:lstStyle>
            <a:lvl1pPr>
              <a:spcBef>
                <a:spcPct val="20000"/>
              </a:spcBef>
              <a:buClr>
                <a:srgbClr val="CC0000"/>
              </a:buClr>
              <a:buSzPct val="85000"/>
              <a:buFont typeface="Wingdings" panose="05000000000000000000" pitchFamily="2" charset="2"/>
              <a:buChar char="q"/>
              <a:defRPr sz="3200">
                <a:solidFill>
                  <a:srgbClr val="000000"/>
                </a:solidFill>
                <a:latin typeface="Arial" panose="020B0604020202020204" pitchFamily="34" charset="0"/>
              </a:defRPr>
            </a:lvl1pPr>
            <a:lvl2pPr marL="742950" indent="-285750">
              <a:spcBef>
                <a:spcPct val="20000"/>
              </a:spcBef>
              <a:buClr>
                <a:srgbClr val="CC0000"/>
              </a:buClr>
              <a:buChar char="–"/>
              <a:defRPr sz="2800">
                <a:solidFill>
                  <a:srgbClr val="000000"/>
                </a:solidFill>
                <a:latin typeface="Arial" panose="020B0604020202020204" pitchFamily="34" charset="0"/>
              </a:defRPr>
            </a:lvl2pPr>
            <a:lvl3pPr marL="1143000" indent="-228600">
              <a:spcBef>
                <a:spcPct val="20000"/>
              </a:spcBef>
              <a:buClr>
                <a:srgbClr val="CC0000"/>
              </a:buClr>
              <a:buChar char="•"/>
              <a:defRPr sz="2400">
                <a:solidFill>
                  <a:srgbClr val="000000"/>
                </a:solidFill>
                <a:latin typeface="Arial" panose="020B0604020202020204" pitchFamily="34" charset="0"/>
              </a:defRPr>
            </a:lvl3pPr>
            <a:lvl4pPr marL="1600200" indent="-228600">
              <a:spcBef>
                <a:spcPct val="20000"/>
              </a:spcBef>
              <a:buClr>
                <a:srgbClr val="CC0000"/>
              </a:buClr>
              <a:buChar char="–"/>
              <a:defRPr sz="2000">
                <a:solidFill>
                  <a:srgbClr val="000000"/>
                </a:solidFill>
                <a:latin typeface="Arial" panose="020B0604020202020204" pitchFamily="34" charset="0"/>
              </a:defRPr>
            </a:lvl4pPr>
            <a:lvl5pPr marL="2057400" indent="-228600">
              <a:spcBef>
                <a:spcPct val="20000"/>
              </a:spcBef>
              <a:buClr>
                <a:srgbClr val="CC0000"/>
              </a:buClr>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CC0000"/>
              </a:buClr>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CC0000"/>
              </a:buClr>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CC0000"/>
              </a:buClr>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CC0000"/>
              </a:buClr>
              <a:buChar char="»"/>
              <a:defRPr sz="2000">
                <a:solidFill>
                  <a:srgbClr val="000000"/>
                </a:solidFill>
                <a:latin typeface="Arial" panose="020B0604020202020204" pitchFamily="34" charset="0"/>
              </a:defRPr>
            </a:lvl9pPr>
          </a:lstStyle>
          <a:p>
            <a:pPr algn="ctr" eaLnBrk="1" hangingPunct="1">
              <a:buFont typeface="Wingdings" panose="05000000000000000000" pitchFamily="2" charset="2"/>
              <a:buNone/>
            </a:pPr>
            <a:endParaRPr lang="en-US" altLang="en-US" sz="1700" dirty="0">
              <a:solidFill>
                <a:schemeClr val="tx2"/>
              </a:solidFill>
            </a:endParaRPr>
          </a:p>
        </p:txBody>
      </p:sp>
      <p:sp>
        <p:nvSpPr>
          <p:cNvPr id="5127" name="Rectangle 2052">
            <a:extLst>
              <a:ext uri="{FF2B5EF4-FFF2-40B4-BE49-F238E27FC236}">
                <a16:creationId xmlns:a16="http://schemas.microsoft.com/office/drawing/2014/main" id="{E6BA954B-DD59-4A7C-B233-125F50492D6C}"/>
              </a:ext>
            </a:extLst>
          </p:cNvPr>
          <p:cNvSpPr>
            <a:spLocks noChangeArrowheads="1"/>
          </p:cNvSpPr>
          <p:nvPr/>
        </p:nvSpPr>
        <p:spPr bwMode="auto">
          <a:xfrm>
            <a:off x="272019" y="990600"/>
            <a:ext cx="897659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77" tIns="50388" rIns="100777" bIns="50388" anchor="ctr"/>
          <a:lstStyle>
            <a:lvl1pPr>
              <a:spcBef>
                <a:spcPct val="20000"/>
              </a:spcBef>
              <a:buClr>
                <a:srgbClr val="CC0000"/>
              </a:buClr>
              <a:buSzPct val="85000"/>
              <a:buFont typeface="Wingdings" panose="05000000000000000000" pitchFamily="2" charset="2"/>
              <a:buChar char="q"/>
              <a:defRPr sz="3200">
                <a:solidFill>
                  <a:srgbClr val="000000"/>
                </a:solidFill>
                <a:latin typeface="Arial" panose="020B0604020202020204" pitchFamily="34" charset="0"/>
              </a:defRPr>
            </a:lvl1pPr>
            <a:lvl2pPr marL="742950" indent="-285750">
              <a:spcBef>
                <a:spcPct val="20000"/>
              </a:spcBef>
              <a:buClr>
                <a:srgbClr val="CC0000"/>
              </a:buClr>
              <a:buChar char="–"/>
              <a:defRPr sz="2800">
                <a:solidFill>
                  <a:srgbClr val="000000"/>
                </a:solidFill>
                <a:latin typeface="Arial" panose="020B0604020202020204" pitchFamily="34" charset="0"/>
              </a:defRPr>
            </a:lvl2pPr>
            <a:lvl3pPr marL="1143000" indent="-228600">
              <a:spcBef>
                <a:spcPct val="20000"/>
              </a:spcBef>
              <a:buClr>
                <a:srgbClr val="CC0000"/>
              </a:buClr>
              <a:buChar char="•"/>
              <a:defRPr sz="2400">
                <a:solidFill>
                  <a:srgbClr val="000000"/>
                </a:solidFill>
                <a:latin typeface="Arial" panose="020B0604020202020204" pitchFamily="34" charset="0"/>
              </a:defRPr>
            </a:lvl3pPr>
            <a:lvl4pPr marL="1600200" indent="-228600">
              <a:spcBef>
                <a:spcPct val="20000"/>
              </a:spcBef>
              <a:buClr>
                <a:srgbClr val="CC0000"/>
              </a:buClr>
              <a:buChar char="–"/>
              <a:defRPr sz="2000">
                <a:solidFill>
                  <a:srgbClr val="000000"/>
                </a:solidFill>
                <a:latin typeface="Arial" panose="020B0604020202020204" pitchFamily="34" charset="0"/>
              </a:defRPr>
            </a:lvl4pPr>
            <a:lvl5pPr marL="2057400" indent="-228600">
              <a:spcBef>
                <a:spcPct val="20000"/>
              </a:spcBef>
              <a:buClr>
                <a:srgbClr val="CC0000"/>
              </a:buClr>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CC0000"/>
              </a:buClr>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CC0000"/>
              </a:buClr>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CC0000"/>
              </a:buClr>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CC0000"/>
              </a:buClr>
              <a:buChar char="»"/>
              <a:defRPr sz="2000">
                <a:solidFill>
                  <a:srgbClr val="000000"/>
                </a:solidFill>
                <a:latin typeface="Arial" panose="020B0604020202020204" pitchFamily="34" charset="0"/>
              </a:defRPr>
            </a:lvl9pPr>
          </a:lstStyle>
          <a:p>
            <a:pPr eaLnBrk="1" hangingPunct="1">
              <a:spcBef>
                <a:spcPct val="0"/>
              </a:spcBef>
              <a:buClrTx/>
              <a:buSzTx/>
              <a:buFontTx/>
              <a:buNone/>
            </a:pPr>
            <a:endParaRPr lang="en-US" altLang="en-US" sz="4400" b="1" dirty="0">
              <a:solidFill>
                <a:schemeClr val="accent1"/>
              </a:solidFill>
            </a:endParaRPr>
          </a:p>
        </p:txBody>
      </p:sp>
      <p:sp>
        <p:nvSpPr>
          <p:cNvPr id="8" name="Rectangle 7"/>
          <p:cNvSpPr/>
          <p:nvPr/>
        </p:nvSpPr>
        <p:spPr>
          <a:xfrm>
            <a:off x="3611562" y="762000"/>
            <a:ext cx="6347090" cy="578814"/>
          </a:xfrm>
          <a:prstGeom prst="rect">
            <a:avLst/>
          </a:prstGeom>
        </p:spPr>
        <p:txBody>
          <a:bodyPr wrap="square" lIns="100777" tIns="50388" rIns="100777" bIns="50388">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100" b="1" dirty="0">
                <a:ln w="11430"/>
                <a:solidFill>
                  <a:schemeClr val="accent6">
                    <a:lumMod val="75000"/>
                  </a:schemeClr>
                </a:solidFill>
                <a:effectLst>
                  <a:outerShdw blurRad="50800" dist="39000" dir="5460000" algn="tl">
                    <a:srgbClr val="000000">
                      <a:alpha val="38000"/>
                    </a:srgbClr>
                  </a:outerShdw>
                </a:effectLst>
              </a:rPr>
              <a:t>Albanian Treasury System</a:t>
            </a:r>
            <a:endParaRPr lang="sq-AL" sz="3100" b="1" dirty="0">
              <a:ln w="11430"/>
              <a:solidFill>
                <a:schemeClr val="accent6">
                  <a:lumMod val="75000"/>
                </a:schemeClr>
              </a:solidFill>
              <a:effectLst>
                <a:outerShdw blurRad="50800" dist="39000" dir="5460000" algn="tl">
                  <a:srgbClr val="000000">
                    <a:alpha val="38000"/>
                  </a:srgbClr>
                </a:outerShdw>
              </a:effectLst>
            </a:endParaRPr>
          </a:p>
        </p:txBody>
      </p:sp>
      <p:sp>
        <p:nvSpPr>
          <p:cNvPr id="10" name="Left-Up Arrow 9"/>
          <p:cNvSpPr/>
          <p:nvPr/>
        </p:nvSpPr>
        <p:spPr bwMode="auto">
          <a:xfrm>
            <a:off x="3989599" y="6640722"/>
            <a:ext cx="3126678" cy="141078"/>
          </a:xfrm>
          <a:prstGeom prst="lef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777" tIns="50388" rIns="100777" bIns="50388" numCol="1" rtlCol="0" anchor="t" anchorCtr="0" compatLnSpc="1">
            <a:prstTxWarp prst="textNoShape">
              <a:avLst/>
            </a:prstTxWarp>
          </a:bodyPr>
          <a:lstStyle/>
          <a:p>
            <a:pPr defTabSz="1007774"/>
            <a:endParaRPr lang="sq-AL" dirty="0"/>
          </a:p>
        </p:txBody>
      </p:sp>
      <p:sp>
        <p:nvSpPr>
          <p:cNvPr id="2" name="TextBox 1"/>
          <p:cNvSpPr txBox="1"/>
          <p:nvPr/>
        </p:nvSpPr>
        <p:spPr>
          <a:xfrm>
            <a:off x="8793162" y="2209800"/>
            <a:ext cx="1855419" cy="926389"/>
          </a:xfrm>
          <a:prstGeom prst="rect">
            <a:avLst/>
          </a:prstGeom>
          <a:blipFill>
            <a:blip r:embed="rId5"/>
            <a:tile tx="0" ty="0" sx="100000" sy="100000" flip="none" algn="tl"/>
          </a:blipFill>
          <a:ln>
            <a:noFill/>
          </a:ln>
          <a:effectLst>
            <a:glow rad="228600">
              <a:schemeClr val="accent5">
                <a:satMod val="175000"/>
                <a:alpha val="40000"/>
              </a:schemeClr>
            </a:glow>
            <a:innerShdw blurRad="63500" dist="50800" dir="18900000">
              <a:prstClr val="black">
                <a:alpha val="50000"/>
              </a:prstClr>
            </a:innerShdw>
          </a:effectLst>
          <a:scene3d>
            <a:camera prst="orthographicFront"/>
            <a:lightRig rig="balanced" dir="t"/>
          </a:scene3d>
          <a:sp3d prstMaterial="matte">
            <a:bevelT/>
            <a:bevelB prst="angle"/>
          </a:sp3d>
        </p:spPr>
        <p:txBody>
          <a:bodyPr wrap="square" lIns="63990" tIns="31995" rIns="63990" bIns="31995" rtlCol="0">
            <a:spAutoFit/>
          </a:bodyPr>
          <a:lstStyle/>
          <a:p>
            <a:r>
              <a:rPr lang="en-US" sz="1400" b="1" dirty="0">
                <a:solidFill>
                  <a:srgbClr val="C00000"/>
                </a:solidFill>
              </a:rPr>
              <a:t>Separated General Directorates of Debt/ Budget/Tax &amp; Customs Authority</a:t>
            </a:r>
            <a:endParaRPr lang="sq-AL" sz="1400" b="1" dirty="0">
              <a:solidFill>
                <a:srgbClr val="C00000"/>
              </a:solidFill>
            </a:endParaRPr>
          </a:p>
        </p:txBody>
      </p:sp>
      <p:pic>
        <p:nvPicPr>
          <p:cNvPr id="4403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1162" y="762000"/>
            <a:ext cx="2209800" cy="3247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0" y="0"/>
            <a:ext cx="4452373" cy="461665"/>
          </a:xfrm>
          <a:prstGeom prst="rect">
            <a:avLst/>
          </a:prstGeom>
        </p:spPr>
        <p:txBody>
          <a:bodyPr wrap="none">
            <a:spAutoFit/>
          </a:bodyPr>
          <a:lstStyle/>
          <a:p>
            <a:r>
              <a:rPr lang="en-US" sz="2400" b="1" dirty="0">
                <a:ln w="11430"/>
                <a:solidFill>
                  <a:schemeClr val="accent6">
                    <a:lumMod val="75000"/>
                  </a:schemeClr>
                </a:solidFill>
                <a:effectLst>
                  <a:outerShdw blurRad="50800" dist="39000" dir="5460000" algn="tl">
                    <a:srgbClr val="000000">
                      <a:alpha val="38000"/>
                    </a:srgbClr>
                  </a:outerShdw>
                </a:effectLst>
                <a:latin typeface="+mj-lt"/>
                <a:ea typeface="+mj-ea"/>
                <a:cs typeface="+mj-cs"/>
              </a:rPr>
              <a:t>Authority/Devolution – GDT/TDO</a:t>
            </a:r>
          </a:p>
        </p:txBody>
      </p:sp>
    </p:spTree>
    <p:extLst>
      <p:ext uri="{BB962C8B-B14F-4D97-AF65-F5344CB8AC3E}">
        <p14:creationId xmlns:p14="http://schemas.microsoft.com/office/powerpoint/2010/main" val="300497937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3"/>
          <a:srcRect/>
          <a:stretch>
            <a:fillRect/>
          </a:stretch>
        </p:blipFill>
        <p:spPr bwMode="auto">
          <a:xfrm>
            <a:off x="0" y="990600"/>
            <a:ext cx="4943475" cy="5667375"/>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86835FC9-921C-411D-B585-4BD76ED213CF}" type="slidenum">
              <a:rPr lang="en-US" smtClean="0"/>
              <a:pPr/>
              <a:t>5</a:t>
            </a:fld>
            <a:endParaRPr lang="en-US" dirty="0"/>
          </a:p>
        </p:txBody>
      </p:sp>
      <p:sp>
        <p:nvSpPr>
          <p:cNvPr id="19" name="Rectangle 18"/>
          <p:cNvSpPr/>
          <p:nvPr/>
        </p:nvSpPr>
        <p:spPr>
          <a:xfrm>
            <a:off x="1554162" y="2286000"/>
            <a:ext cx="1219200" cy="307777"/>
          </a:xfrm>
          <a:prstGeom prst="rect">
            <a:avLst/>
          </a:prstGeom>
        </p:spPr>
        <p:txBody>
          <a:bodyPr wrap="square">
            <a:spAutoFit/>
          </a:bodyPr>
          <a:lstStyle/>
          <a:p>
            <a:r>
              <a:rPr lang="en-US" sz="1400" b="1" dirty="0">
                <a:solidFill>
                  <a:srgbClr val="C00000"/>
                </a:solidFill>
                <a:latin typeface="+mj-lt"/>
              </a:rPr>
              <a:t>Controller as:</a:t>
            </a:r>
          </a:p>
        </p:txBody>
      </p:sp>
      <p:sp>
        <p:nvSpPr>
          <p:cNvPr id="21" name="Rectangle 20"/>
          <p:cNvSpPr/>
          <p:nvPr/>
        </p:nvSpPr>
        <p:spPr>
          <a:xfrm>
            <a:off x="1249362" y="2667000"/>
            <a:ext cx="1469890" cy="307777"/>
          </a:xfrm>
          <a:prstGeom prst="rect">
            <a:avLst/>
          </a:prstGeom>
        </p:spPr>
        <p:txBody>
          <a:bodyPr wrap="none">
            <a:spAutoFit/>
          </a:bodyPr>
          <a:lstStyle/>
          <a:p>
            <a:r>
              <a:rPr lang="en-US" sz="1400" b="1" dirty="0">
                <a:solidFill>
                  <a:schemeClr val="accent6">
                    <a:lumMod val="50000"/>
                  </a:schemeClr>
                </a:solidFill>
                <a:latin typeface="+mj-lt"/>
              </a:rPr>
              <a:t>Budget executor:</a:t>
            </a:r>
          </a:p>
        </p:txBody>
      </p:sp>
      <p:sp>
        <p:nvSpPr>
          <p:cNvPr id="22" name="Rectangle 21"/>
          <p:cNvSpPr/>
          <p:nvPr/>
        </p:nvSpPr>
        <p:spPr>
          <a:xfrm>
            <a:off x="1096962" y="2971800"/>
            <a:ext cx="1622560" cy="738664"/>
          </a:xfrm>
          <a:prstGeom prst="rect">
            <a:avLst/>
          </a:prstGeom>
        </p:spPr>
        <p:txBody>
          <a:bodyPr wrap="none">
            <a:spAutoFit/>
          </a:bodyPr>
          <a:lstStyle/>
          <a:p>
            <a:pPr marL="342900" indent="-342900"/>
            <a:r>
              <a:rPr lang="en-US" sz="1400" b="1" dirty="0">
                <a:solidFill>
                  <a:srgbClr val="C00000"/>
                </a:solidFill>
                <a:latin typeface="+mj-lt"/>
              </a:rPr>
              <a:t>1.</a:t>
            </a:r>
            <a:r>
              <a:rPr lang="en-US" sz="1400" dirty="0">
                <a:solidFill>
                  <a:schemeClr val="accent6">
                    <a:lumMod val="50000"/>
                  </a:schemeClr>
                </a:solidFill>
                <a:latin typeface="+mj-lt"/>
              </a:rPr>
              <a:t>Ex-ante controller</a:t>
            </a:r>
          </a:p>
          <a:p>
            <a:pPr marL="342900" indent="-342900"/>
            <a:r>
              <a:rPr lang="en-US" sz="1400" b="1" dirty="0">
                <a:solidFill>
                  <a:srgbClr val="C00000"/>
                </a:solidFill>
                <a:latin typeface="+mj-lt"/>
              </a:rPr>
              <a:t>2.</a:t>
            </a:r>
            <a:r>
              <a:rPr lang="en-US" sz="1400" dirty="0">
                <a:solidFill>
                  <a:schemeClr val="accent6">
                    <a:lumMod val="50000"/>
                  </a:schemeClr>
                </a:solidFill>
                <a:latin typeface="+mj-lt"/>
              </a:rPr>
              <a:t>Recorder</a:t>
            </a:r>
          </a:p>
          <a:p>
            <a:pPr marL="342900" indent="-342900"/>
            <a:r>
              <a:rPr lang="en-US" sz="1400" b="1" dirty="0">
                <a:solidFill>
                  <a:srgbClr val="C00000"/>
                </a:solidFill>
                <a:latin typeface="+mj-lt"/>
              </a:rPr>
              <a:t>3.</a:t>
            </a:r>
            <a:r>
              <a:rPr lang="en-US" sz="1400" dirty="0">
                <a:solidFill>
                  <a:schemeClr val="accent6">
                    <a:lumMod val="50000"/>
                  </a:schemeClr>
                </a:solidFill>
                <a:latin typeface="+mj-lt"/>
              </a:rPr>
              <a:t>Authorizer</a:t>
            </a:r>
          </a:p>
        </p:txBody>
      </p:sp>
      <p:sp>
        <p:nvSpPr>
          <p:cNvPr id="24" name="Rectangle 23"/>
          <p:cNvSpPr/>
          <p:nvPr/>
        </p:nvSpPr>
        <p:spPr>
          <a:xfrm>
            <a:off x="5059362" y="990600"/>
            <a:ext cx="5638801" cy="1446550"/>
          </a:xfrm>
          <a:prstGeom prst="rect">
            <a:avLst/>
          </a:prstGeom>
        </p:spPr>
        <p:txBody>
          <a:bodyPr wrap="square">
            <a:spAutoFit/>
          </a:bodyPr>
          <a:lstStyle/>
          <a:p>
            <a:pPr marL="342900" indent="-342900"/>
            <a:r>
              <a:rPr lang="en-US" b="1" dirty="0">
                <a:solidFill>
                  <a:srgbClr val="B88C00"/>
                </a:solidFill>
                <a:latin typeface="+mj-lt"/>
              </a:rPr>
              <a:t>Control of the destination</a:t>
            </a:r>
          </a:p>
          <a:p>
            <a:pPr algn="just"/>
            <a:r>
              <a:rPr lang="en-US" sz="1400" dirty="0">
                <a:latin typeface="+mj-lt"/>
              </a:rPr>
              <a:t>Checks if the expenses incurred according to the documents attached to the spending order are expenses of the same nature as the funds approved for this purpose and if they are covered by the unspent funds of the general government unit for each category of expenses </a:t>
            </a:r>
            <a:r>
              <a:rPr lang="en-US" sz="1400" b="1" dirty="0">
                <a:solidFill>
                  <a:srgbClr val="B88C00"/>
                </a:solidFill>
                <a:latin typeface="+mj-lt"/>
              </a:rPr>
              <a:t>(AGFIS reject automatically,</a:t>
            </a:r>
            <a:r>
              <a:rPr lang="en-US" sz="1400" dirty="0">
                <a:latin typeface="+mj-lt"/>
              </a:rPr>
              <a:t> Treasury monitors respecting of due date of the payment</a:t>
            </a:r>
            <a:r>
              <a:rPr lang="en-US" sz="1400" b="1" dirty="0">
                <a:solidFill>
                  <a:srgbClr val="B88C00"/>
                </a:solidFill>
                <a:latin typeface="+mj-lt"/>
              </a:rPr>
              <a:t>)</a:t>
            </a:r>
            <a:r>
              <a:rPr lang="en-US" sz="1400" dirty="0">
                <a:latin typeface="+mj-lt"/>
              </a:rPr>
              <a:t>.</a:t>
            </a:r>
          </a:p>
        </p:txBody>
      </p:sp>
      <p:pic>
        <p:nvPicPr>
          <p:cNvPr id="25" name="Picture 4"/>
          <p:cNvPicPr>
            <a:picLocks noChangeAspect="1" noChangeArrowheads="1"/>
          </p:cNvPicPr>
          <p:nvPr/>
        </p:nvPicPr>
        <p:blipFill>
          <a:blip r:embed="rId4"/>
          <a:srcRect/>
          <a:stretch>
            <a:fillRect/>
          </a:stretch>
        </p:blipFill>
        <p:spPr bwMode="auto">
          <a:xfrm>
            <a:off x="944562" y="2667000"/>
            <a:ext cx="228600" cy="209550"/>
          </a:xfrm>
          <a:prstGeom prst="rect">
            <a:avLst/>
          </a:prstGeom>
          <a:noFill/>
          <a:ln w="9525">
            <a:noFill/>
            <a:miter lim="800000"/>
            <a:headEnd/>
            <a:tailEnd/>
          </a:ln>
          <a:effectLst/>
        </p:spPr>
      </p:pic>
      <p:sp>
        <p:nvSpPr>
          <p:cNvPr id="26" name="Title 1"/>
          <p:cNvSpPr>
            <a:spLocks noGrp="1"/>
          </p:cNvSpPr>
          <p:nvPr>
            <p:ph type="title"/>
          </p:nvPr>
        </p:nvSpPr>
        <p:spPr>
          <a:xfrm>
            <a:off x="2773362" y="533400"/>
            <a:ext cx="3962400" cy="438912"/>
          </a:xfrm>
        </p:spPr>
        <p:txBody>
          <a:bodyPr>
            <a:noAutofit/>
          </a:bodyPr>
          <a:lstStyle/>
          <a:p>
            <a:r>
              <a:rPr lang="en-US" sz="2800" b="1" dirty="0">
                <a:ln w="11430"/>
                <a:solidFill>
                  <a:schemeClr val="accent6">
                    <a:lumMod val="50000"/>
                  </a:schemeClr>
                </a:solidFill>
                <a:effectLst>
                  <a:outerShdw blurRad="50800" dist="39000" dir="5460000" algn="tl">
                    <a:srgbClr val="000000">
                      <a:alpha val="38000"/>
                    </a:srgbClr>
                  </a:outerShdw>
                </a:effectLst>
              </a:rPr>
              <a:t>Control of TDOs/MDAs</a:t>
            </a:r>
          </a:p>
        </p:txBody>
      </p:sp>
      <p:sp>
        <p:nvSpPr>
          <p:cNvPr id="27" name="Rectangle 26"/>
          <p:cNvSpPr/>
          <p:nvPr/>
        </p:nvSpPr>
        <p:spPr>
          <a:xfrm>
            <a:off x="1020762" y="3657600"/>
            <a:ext cx="1752600" cy="307777"/>
          </a:xfrm>
          <a:prstGeom prst="rect">
            <a:avLst/>
          </a:prstGeom>
        </p:spPr>
        <p:txBody>
          <a:bodyPr wrap="square">
            <a:spAutoFit/>
          </a:bodyPr>
          <a:lstStyle/>
          <a:p>
            <a:r>
              <a:rPr lang="en-US" sz="1400" b="1" dirty="0">
                <a:solidFill>
                  <a:schemeClr val="accent6">
                    <a:lumMod val="50000"/>
                  </a:schemeClr>
                </a:solidFill>
                <a:latin typeface="+mj-lt"/>
              </a:rPr>
              <a:t>Single cash manager:</a:t>
            </a:r>
          </a:p>
        </p:txBody>
      </p:sp>
      <p:pic>
        <p:nvPicPr>
          <p:cNvPr id="28" name="Picture 4"/>
          <p:cNvPicPr>
            <a:picLocks noChangeAspect="1" noChangeArrowheads="1"/>
          </p:cNvPicPr>
          <p:nvPr/>
        </p:nvPicPr>
        <p:blipFill>
          <a:blip r:embed="rId4"/>
          <a:srcRect/>
          <a:stretch>
            <a:fillRect/>
          </a:stretch>
        </p:blipFill>
        <p:spPr bwMode="auto">
          <a:xfrm>
            <a:off x="868362" y="3657600"/>
            <a:ext cx="228600" cy="209550"/>
          </a:xfrm>
          <a:prstGeom prst="rect">
            <a:avLst/>
          </a:prstGeom>
          <a:noFill/>
          <a:ln w="9525">
            <a:noFill/>
            <a:miter lim="800000"/>
            <a:headEnd/>
            <a:tailEnd/>
          </a:ln>
          <a:effectLst/>
        </p:spPr>
      </p:pic>
      <p:sp>
        <p:nvSpPr>
          <p:cNvPr id="29" name="Rectangle 28"/>
          <p:cNvSpPr/>
          <p:nvPr/>
        </p:nvSpPr>
        <p:spPr>
          <a:xfrm>
            <a:off x="715962" y="3962400"/>
            <a:ext cx="2127762" cy="738664"/>
          </a:xfrm>
          <a:prstGeom prst="rect">
            <a:avLst/>
          </a:prstGeom>
        </p:spPr>
        <p:txBody>
          <a:bodyPr wrap="none">
            <a:spAutoFit/>
          </a:bodyPr>
          <a:lstStyle/>
          <a:p>
            <a:pPr marL="342900" indent="-342900"/>
            <a:r>
              <a:rPr lang="en-US" sz="1400" b="1" dirty="0">
                <a:solidFill>
                  <a:srgbClr val="C00000"/>
                </a:solidFill>
                <a:latin typeface="+mj-lt"/>
              </a:rPr>
              <a:t>1.</a:t>
            </a:r>
            <a:r>
              <a:rPr lang="en-US" sz="1400" dirty="0">
                <a:solidFill>
                  <a:schemeClr val="accent6">
                    <a:lumMod val="50000"/>
                  </a:schemeClr>
                </a:solidFill>
                <a:latin typeface="+mj-lt"/>
              </a:rPr>
              <a:t>Forecaster of Cash Flows</a:t>
            </a:r>
          </a:p>
          <a:p>
            <a:pPr marL="342900" indent="-342900"/>
            <a:r>
              <a:rPr lang="en-US" sz="1400" b="1" dirty="0">
                <a:solidFill>
                  <a:srgbClr val="C00000"/>
                </a:solidFill>
                <a:latin typeface="+mj-lt"/>
              </a:rPr>
              <a:t>2.</a:t>
            </a:r>
            <a:r>
              <a:rPr lang="en-US" sz="1400" dirty="0">
                <a:solidFill>
                  <a:schemeClr val="accent6">
                    <a:lumMod val="50000"/>
                  </a:schemeClr>
                </a:solidFill>
                <a:latin typeface="+mj-lt"/>
              </a:rPr>
              <a:t>Endorser of Payments</a:t>
            </a:r>
          </a:p>
          <a:p>
            <a:pPr marL="342900" indent="-342900"/>
            <a:r>
              <a:rPr lang="en-US" sz="1400" b="1" dirty="0">
                <a:solidFill>
                  <a:srgbClr val="C00000"/>
                </a:solidFill>
                <a:latin typeface="+mj-lt"/>
              </a:rPr>
              <a:t>3.</a:t>
            </a:r>
            <a:r>
              <a:rPr lang="en-US" sz="1400" dirty="0">
                <a:solidFill>
                  <a:schemeClr val="accent6">
                    <a:lumMod val="50000"/>
                  </a:schemeClr>
                </a:solidFill>
                <a:latin typeface="+mj-lt"/>
              </a:rPr>
              <a:t>Manager of liquidity</a:t>
            </a:r>
          </a:p>
        </p:txBody>
      </p:sp>
      <p:sp>
        <p:nvSpPr>
          <p:cNvPr id="30" name="Rectangle 29"/>
          <p:cNvSpPr/>
          <p:nvPr/>
        </p:nvSpPr>
        <p:spPr>
          <a:xfrm>
            <a:off x="5059362" y="2362200"/>
            <a:ext cx="5562600" cy="1231106"/>
          </a:xfrm>
          <a:prstGeom prst="rect">
            <a:avLst/>
          </a:prstGeom>
        </p:spPr>
        <p:txBody>
          <a:bodyPr wrap="square">
            <a:spAutoFit/>
          </a:bodyPr>
          <a:lstStyle/>
          <a:p>
            <a:r>
              <a:rPr lang="en-US" b="1" dirty="0">
                <a:solidFill>
                  <a:srgbClr val="07A97F"/>
                </a:solidFill>
                <a:latin typeface="+mj-lt"/>
              </a:rPr>
              <a:t>Formal control</a:t>
            </a:r>
          </a:p>
          <a:p>
            <a:pPr algn="just"/>
            <a:r>
              <a:rPr lang="en-US" sz="1400" dirty="0">
                <a:latin typeface="+mj-lt"/>
              </a:rPr>
              <a:t>Checks whether the expenditure order is completed in accordance with the approved format in all extremes and fields. Verifies the signatures with the deposited specimens and the accuracy of the seal of the public entity </a:t>
            </a:r>
            <a:r>
              <a:rPr lang="en-US" sz="1400" b="1" dirty="0">
                <a:solidFill>
                  <a:srgbClr val="07A97F"/>
                </a:solidFill>
                <a:latin typeface="+mj-lt"/>
              </a:rPr>
              <a:t>(</a:t>
            </a:r>
            <a:r>
              <a:rPr lang="en-US" sz="1400" dirty="0">
                <a:latin typeface="+mj-lt"/>
              </a:rPr>
              <a:t>avoid by implementation of </a:t>
            </a:r>
            <a:r>
              <a:rPr lang="en-US" sz="1400" b="1" dirty="0">
                <a:solidFill>
                  <a:srgbClr val="07A97F"/>
                </a:solidFill>
                <a:latin typeface="+mj-lt"/>
              </a:rPr>
              <a:t>e-spending order</a:t>
            </a:r>
            <a:r>
              <a:rPr lang="en-US" sz="1400" dirty="0"/>
              <a:t>; </a:t>
            </a:r>
            <a:r>
              <a:rPr lang="en-US" sz="1400" b="1" dirty="0">
                <a:solidFill>
                  <a:srgbClr val="07A97F"/>
                </a:solidFill>
                <a:latin typeface="+mj-lt"/>
              </a:rPr>
              <a:t>electronic archive</a:t>
            </a:r>
            <a:r>
              <a:rPr lang="en-US" sz="1400" dirty="0"/>
              <a:t> </a:t>
            </a:r>
            <a:r>
              <a:rPr lang="en-US" sz="1400" b="1" dirty="0">
                <a:solidFill>
                  <a:srgbClr val="07A97F"/>
                </a:solidFill>
                <a:latin typeface="+mj-lt"/>
              </a:rPr>
              <a:t>)</a:t>
            </a:r>
            <a:r>
              <a:rPr lang="en-US" sz="1400" dirty="0">
                <a:latin typeface="+mj-lt"/>
              </a:rPr>
              <a:t>.</a:t>
            </a:r>
            <a:endParaRPr lang="en-US" sz="1400" dirty="0">
              <a:solidFill>
                <a:srgbClr val="07A97F"/>
              </a:solidFill>
              <a:latin typeface="+mj-lt"/>
            </a:endParaRPr>
          </a:p>
        </p:txBody>
      </p:sp>
      <p:sp>
        <p:nvSpPr>
          <p:cNvPr id="31" name="Rectangle 30"/>
          <p:cNvSpPr/>
          <p:nvPr/>
        </p:nvSpPr>
        <p:spPr>
          <a:xfrm>
            <a:off x="5059362" y="3581400"/>
            <a:ext cx="5562600" cy="1723549"/>
          </a:xfrm>
          <a:prstGeom prst="rect">
            <a:avLst/>
          </a:prstGeom>
        </p:spPr>
        <p:txBody>
          <a:bodyPr wrap="square">
            <a:spAutoFit/>
          </a:bodyPr>
          <a:lstStyle/>
          <a:p>
            <a:pPr marL="342900" indent="-342900"/>
            <a:r>
              <a:rPr lang="en-US" b="1" dirty="0">
                <a:solidFill>
                  <a:srgbClr val="00AAE6"/>
                </a:solidFill>
                <a:latin typeface="+mj-lt"/>
              </a:rPr>
              <a:t>Documentary control</a:t>
            </a:r>
          </a:p>
          <a:p>
            <a:pPr algn="just"/>
            <a:r>
              <a:rPr lang="en-US" sz="1400" dirty="0">
                <a:latin typeface="+mj-lt"/>
              </a:rPr>
              <a:t>Checks whether for the expenses listed in the spending order, sufficient original documents have been attached that prove the spending according by legislation, the connection with the commitment of the spending unit previously registered in the system to frozen funds and the references of the spending order </a:t>
            </a:r>
            <a:r>
              <a:rPr lang="en-US" sz="1400" b="1" dirty="0">
                <a:solidFill>
                  <a:srgbClr val="00AAE6"/>
                </a:solidFill>
                <a:latin typeface="+mj-lt"/>
              </a:rPr>
              <a:t>(</a:t>
            </a:r>
            <a:r>
              <a:rPr lang="en-US" sz="1400" dirty="0"/>
              <a:t>avoid by implementation of </a:t>
            </a:r>
            <a:r>
              <a:rPr lang="en-US" sz="1400" b="1" dirty="0">
                <a:solidFill>
                  <a:srgbClr val="00AAE6"/>
                </a:solidFill>
                <a:latin typeface="+mj-lt"/>
              </a:rPr>
              <a:t>e-contract; e-spending order generated by AGFIS)</a:t>
            </a:r>
            <a:r>
              <a:rPr lang="en-US" sz="1400" dirty="0"/>
              <a:t>.</a:t>
            </a:r>
            <a:endParaRPr lang="en-US" sz="1400" dirty="0">
              <a:latin typeface="+mj-lt"/>
            </a:endParaRPr>
          </a:p>
        </p:txBody>
      </p:sp>
      <p:sp>
        <p:nvSpPr>
          <p:cNvPr id="32" name="Rectangle 31"/>
          <p:cNvSpPr/>
          <p:nvPr/>
        </p:nvSpPr>
        <p:spPr>
          <a:xfrm>
            <a:off x="5059362" y="5181600"/>
            <a:ext cx="5638799" cy="1661993"/>
          </a:xfrm>
          <a:prstGeom prst="rect">
            <a:avLst/>
          </a:prstGeom>
        </p:spPr>
        <p:txBody>
          <a:bodyPr wrap="square">
            <a:spAutoFit/>
          </a:bodyPr>
          <a:lstStyle/>
          <a:p>
            <a:r>
              <a:rPr lang="en-US" b="1" dirty="0">
                <a:solidFill>
                  <a:schemeClr val="accent6">
                    <a:lumMod val="75000"/>
                  </a:schemeClr>
                </a:solidFill>
                <a:latin typeface="+mj-lt"/>
              </a:rPr>
              <a:t>Control overspending</a:t>
            </a:r>
            <a:r>
              <a:rPr lang="en-US" sz="1600" dirty="0">
                <a:solidFill>
                  <a:schemeClr val="accent6">
                    <a:lumMod val="75000"/>
                  </a:schemeClr>
                </a:solidFill>
                <a:latin typeface="+mj-lt"/>
              </a:rPr>
              <a:t> against monthly cash plans (automated).</a:t>
            </a:r>
          </a:p>
          <a:p>
            <a:pPr algn="just"/>
            <a:r>
              <a:rPr lang="en-US" sz="1400" dirty="0">
                <a:latin typeface="+mj-lt"/>
              </a:rPr>
              <a:t>Treasury role is to ensure cash is available rather than rationed; exception in rare cases: If the amount of spending orders is greater than available liquidity, then payment is authorized according to the order of priorities determined by the Minister responsible for Finance and emergency payments proposed by the spending unit. (Not “</a:t>
            </a:r>
            <a:r>
              <a:rPr lang="en-US" sz="1400" u="sng" dirty="0">
                <a:latin typeface="+mj-lt"/>
              </a:rPr>
              <a:t>Real time</a:t>
            </a:r>
            <a:r>
              <a:rPr lang="en-US" sz="1400" b="1" dirty="0">
                <a:latin typeface="+mj-lt"/>
              </a:rPr>
              <a:t>”, one day delay </a:t>
            </a:r>
            <a:r>
              <a:rPr lang="en-US" sz="1400" dirty="0">
                <a:latin typeface="+mj-lt"/>
              </a:rPr>
              <a:t>from registration day). Just in time cash management.</a:t>
            </a:r>
            <a:endParaRPr lang="en-US" sz="1400" b="1" dirty="0">
              <a:solidFill>
                <a:schemeClr val="accent6">
                  <a:lumMod val="75000"/>
                </a:schemeClr>
              </a:solidFill>
              <a:latin typeface="+mj-lt"/>
            </a:endParaRPr>
          </a:p>
        </p:txBody>
      </p:sp>
      <p:sp>
        <p:nvSpPr>
          <p:cNvPr id="16" name="Rectangle 15"/>
          <p:cNvSpPr/>
          <p:nvPr/>
        </p:nvSpPr>
        <p:spPr>
          <a:xfrm>
            <a:off x="-122238" y="6096000"/>
            <a:ext cx="4694238" cy="584775"/>
          </a:xfrm>
          <a:prstGeom prst="rect">
            <a:avLst/>
          </a:prstGeom>
        </p:spPr>
        <p:txBody>
          <a:bodyPr wrap="square">
            <a:spAutoFit/>
          </a:bodyPr>
          <a:lstStyle/>
          <a:p>
            <a:pPr algn="ctr"/>
            <a:r>
              <a:rPr lang="en-US" sz="1600" b="1" dirty="0">
                <a:solidFill>
                  <a:schemeClr val="accent6">
                    <a:lumMod val="50000"/>
                  </a:schemeClr>
                </a:solidFill>
                <a:latin typeface="+mj-lt"/>
              </a:rPr>
              <a:t>Instruction No. 9, dated March 20, 2018</a:t>
            </a:r>
          </a:p>
          <a:p>
            <a:pPr algn="ctr"/>
            <a:r>
              <a:rPr lang="en-US" sz="1600" b="1" dirty="0">
                <a:solidFill>
                  <a:schemeClr val="accent6">
                    <a:lumMod val="50000"/>
                  </a:schemeClr>
                </a:solidFill>
                <a:latin typeface="+mj-lt"/>
              </a:rPr>
              <a:t>"On Standard Budget Implementation Procedures"</a:t>
            </a:r>
          </a:p>
        </p:txBody>
      </p:sp>
      <p:sp>
        <p:nvSpPr>
          <p:cNvPr id="18" name="Cloud Callout 17"/>
          <p:cNvSpPr/>
          <p:nvPr/>
        </p:nvSpPr>
        <p:spPr>
          <a:xfrm>
            <a:off x="0" y="457200"/>
            <a:ext cx="2544762" cy="2057400"/>
          </a:xfrm>
          <a:prstGeom prst="cloudCallout">
            <a:avLst/>
          </a:prstGeom>
          <a:solidFill>
            <a:srgbClr val="FFEE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82562" y="762000"/>
            <a:ext cx="2667000" cy="523220"/>
          </a:xfrm>
          <a:prstGeom prst="rect">
            <a:avLst/>
          </a:prstGeom>
        </p:spPr>
        <p:txBody>
          <a:bodyPr wrap="square">
            <a:spAutoFit/>
          </a:bodyPr>
          <a:lstStyle/>
          <a:p>
            <a:r>
              <a:rPr lang="en-US" sz="1400" dirty="0">
                <a:latin typeface="Calibri" pitchFamily="34" charset="0"/>
                <a:ea typeface="Times New Roman" pitchFamily="18" charset="0"/>
                <a:cs typeface="Calibri" pitchFamily="34" charset="0"/>
              </a:rPr>
              <a:t>The digitalization of processes creates the opportunity to</a:t>
            </a:r>
            <a:endParaRPr lang="en-US" sz="1400" dirty="0"/>
          </a:p>
        </p:txBody>
      </p:sp>
      <p:sp>
        <p:nvSpPr>
          <p:cNvPr id="20" name="Rectangle 19"/>
          <p:cNvSpPr/>
          <p:nvPr/>
        </p:nvSpPr>
        <p:spPr>
          <a:xfrm>
            <a:off x="0" y="1219200"/>
            <a:ext cx="2590800" cy="523220"/>
          </a:xfrm>
          <a:prstGeom prst="rect">
            <a:avLst/>
          </a:prstGeom>
        </p:spPr>
        <p:txBody>
          <a:bodyPr wrap="square">
            <a:spAutoFit/>
          </a:bodyPr>
          <a:lstStyle/>
          <a:p>
            <a:r>
              <a:rPr lang="en-US" sz="1400" dirty="0">
                <a:latin typeface="Calibri" pitchFamily="34" charset="0"/>
                <a:ea typeface="Times New Roman" pitchFamily="18" charset="0"/>
                <a:cs typeface="Calibri" pitchFamily="34" charset="0"/>
              </a:rPr>
              <a:t>remove the need for controls in the regional treasuries; </a:t>
            </a:r>
          </a:p>
        </p:txBody>
      </p:sp>
      <p:sp>
        <p:nvSpPr>
          <p:cNvPr id="23" name="Rectangle 22"/>
          <p:cNvSpPr/>
          <p:nvPr/>
        </p:nvSpPr>
        <p:spPr>
          <a:xfrm>
            <a:off x="182562" y="1676400"/>
            <a:ext cx="2281119" cy="307777"/>
          </a:xfrm>
          <a:prstGeom prst="rect">
            <a:avLst/>
          </a:prstGeom>
        </p:spPr>
        <p:txBody>
          <a:bodyPr wrap="square">
            <a:spAutoFit/>
          </a:bodyPr>
          <a:lstStyle/>
          <a:p>
            <a:r>
              <a:rPr lang="en-US" sz="1400" dirty="0">
                <a:latin typeface="Calibri" pitchFamily="34" charset="0"/>
                <a:ea typeface="Times New Roman" pitchFamily="18" charset="0"/>
                <a:cs typeface="Calibri" pitchFamily="34" charset="0"/>
              </a:rPr>
              <a:t>focus as Government’s</a:t>
            </a:r>
          </a:p>
        </p:txBody>
      </p:sp>
      <p:sp>
        <p:nvSpPr>
          <p:cNvPr id="33" name="Rectangle 32"/>
          <p:cNvSpPr/>
          <p:nvPr/>
        </p:nvSpPr>
        <p:spPr>
          <a:xfrm>
            <a:off x="106362" y="1905000"/>
            <a:ext cx="2133469" cy="307777"/>
          </a:xfrm>
          <a:prstGeom prst="rect">
            <a:avLst/>
          </a:prstGeom>
        </p:spPr>
        <p:txBody>
          <a:bodyPr wrap="none">
            <a:spAutoFit/>
          </a:bodyPr>
          <a:lstStyle/>
          <a:p>
            <a:r>
              <a:rPr lang="en-US" sz="1400" dirty="0">
                <a:latin typeface="Calibri" pitchFamily="34" charset="0"/>
                <a:ea typeface="Times New Roman" pitchFamily="18" charset="0"/>
                <a:cs typeface="Calibri" pitchFamily="34" charset="0"/>
              </a:rPr>
              <a:t>Accountant/Cash Manager</a:t>
            </a:r>
          </a:p>
        </p:txBody>
      </p:sp>
      <p:sp>
        <p:nvSpPr>
          <p:cNvPr id="34" name="Rectangle 33"/>
          <p:cNvSpPr/>
          <p:nvPr/>
        </p:nvSpPr>
        <p:spPr>
          <a:xfrm>
            <a:off x="411162" y="2133600"/>
            <a:ext cx="1316386" cy="307777"/>
          </a:xfrm>
          <a:prstGeom prst="rect">
            <a:avLst/>
          </a:prstGeom>
        </p:spPr>
        <p:txBody>
          <a:bodyPr wrap="none">
            <a:spAutoFit/>
          </a:bodyPr>
          <a:lstStyle/>
          <a:p>
            <a:r>
              <a:rPr lang="en-US" sz="1400" dirty="0">
                <a:latin typeface="Calibri" pitchFamily="34" charset="0"/>
                <a:ea typeface="Times New Roman" pitchFamily="18" charset="0"/>
                <a:cs typeface="Calibri" pitchFamily="34" charset="0"/>
              </a:rPr>
              <a:t>(IPSAS Trainers)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a:stretch>
            <a:fillRect/>
          </a:stretch>
        </p:blipFill>
        <p:spPr bwMode="auto">
          <a:xfrm>
            <a:off x="-1" y="0"/>
            <a:ext cx="10880725" cy="6858000"/>
          </a:xfrm>
          <a:prstGeom prst="rect">
            <a:avLst/>
          </a:prstGeom>
          <a:noFill/>
          <a:ln w="9525">
            <a:noFill/>
            <a:miter lim="800000"/>
            <a:headEnd/>
            <a:tailEnd/>
          </a:ln>
          <a:effectLst/>
        </p:spPr>
      </p:pic>
      <p:sp>
        <p:nvSpPr>
          <p:cNvPr id="5" name="Title 1"/>
          <p:cNvSpPr txBox="1">
            <a:spLocks/>
          </p:cNvSpPr>
          <p:nvPr/>
        </p:nvSpPr>
        <p:spPr>
          <a:xfrm>
            <a:off x="2468562" y="152400"/>
            <a:ext cx="6096000" cy="609600"/>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300" b="1" i="0" u="none" strike="noStrike" kern="1200" cap="none" spc="0" normalizeH="0" baseline="0" noProof="0" dirty="0">
                <a:ln>
                  <a:noFill/>
                </a:ln>
                <a:solidFill>
                  <a:schemeClr val="tx2"/>
                </a:solidFill>
                <a:effectLst/>
                <a:uLnTx/>
                <a:uFillTx/>
                <a:latin typeface="+mj-lt"/>
                <a:ea typeface="+mj-ea"/>
                <a:cs typeface="+mj-cs"/>
              </a:rPr>
              <a:t>CENTRALIZED PLATFORM - INTEGRATED DATA</a:t>
            </a:r>
          </a:p>
        </p:txBody>
      </p:sp>
      <p:sp>
        <p:nvSpPr>
          <p:cNvPr id="8" name="Rectangle 7"/>
          <p:cNvSpPr/>
          <p:nvPr/>
        </p:nvSpPr>
        <p:spPr>
          <a:xfrm>
            <a:off x="944562" y="5334000"/>
            <a:ext cx="8001000" cy="707886"/>
          </a:xfrm>
          <a:prstGeom prst="rect">
            <a:avLst/>
          </a:prstGeom>
        </p:spPr>
        <p:txBody>
          <a:bodyPr wrap="square">
            <a:spAutoFit/>
          </a:bodyPr>
          <a:lstStyle/>
          <a:p>
            <a:r>
              <a:rPr lang="en-US" sz="2000" dirty="0">
                <a:solidFill>
                  <a:schemeClr val="tx2"/>
                </a:solidFill>
                <a:latin typeface="+mj-lt"/>
                <a:ea typeface="+mj-ea"/>
                <a:cs typeface="+mj-cs"/>
              </a:rPr>
              <a:t>A set of automation solutions - integrated modules/systems </a:t>
            </a:r>
          </a:p>
          <a:p>
            <a:r>
              <a:rPr lang="en-US" sz="2000" dirty="0">
                <a:solidFill>
                  <a:schemeClr val="tx2"/>
                </a:solidFill>
                <a:latin typeface="+mj-lt"/>
                <a:ea typeface="+mj-ea"/>
                <a:cs typeface="+mj-cs"/>
              </a:rPr>
              <a:t>that will enable government to plan, execute and monitor the budget</a:t>
            </a:r>
          </a:p>
        </p:txBody>
      </p:sp>
      <p:sp>
        <p:nvSpPr>
          <p:cNvPr id="9" name="Rectangle 8"/>
          <p:cNvSpPr/>
          <p:nvPr/>
        </p:nvSpPr>
        <p:spPr>
          <a:xfrm>
            <a:off x="9250362" y="4876800"/>
            <a:ext cx="1630363" cy="923330"/>
          </a:xfrm>
          <a:prstGeom prst="rect">
            <a:avLst/>
          </a:prstGeom>
        </p:spPr>
        <p:txBody>
          <a:bodyPr wrap="square">
            <a:spAutoFit/>
          </a:bodyPr>
          <a:lstStyle/>
          <a:p>
            <a:pPr algn="ctr">
              <a:spcBef>
                <a:spcPct val="50000"/>
              </a:spcBef>
            </a:pPr>
            <a:r>
              <a:rPr lang="pl-PL" altLang="en-US" b="1" dirty="0">
                <a:latin typeface="+mj-lt"/>
              </a:rPr>
              <a:t>Dashboards </a:t>
            </a:r>
            <a:r>
              <a:rPr lang="en-US" altLang="en-US" b="1" dirty="0">
                <a:latin typeface="+mj-lt"/>
              </a:rPr>
              <a:t>Business Intelligence </a:t>
            </a:r>
            <a:endParaRPr lang="pl-PL" altLang="en-US" b="1" dirty="0">
              <a:latin typeface="+mj-lt"/>
            </a:endParaRPr>
          </a:p>
        </p:txBody>
      </p:sp>
      <p:cxnSp>
        <p:nvCxnSpPr>
          <p:cNvPr id="11" name="Elbow Connector 10"/>
          <p:cNvCxnSpPr/>
          <p:nvPr/>
        </p:nvCxnSpPr>
        <p:spPr>
          <a:xfrm>
            <a:off x="9783762" y="4495800"/>
            <a:ext cx="609600" cy="457200"/>
          </a:xfrm>
          <a:prstGeom prst="bentConnector3">
            <a:avLst>
              <a:gd name="adj1" fmla="val 50000"/>
            </a:avLst>
          </a:prstGeom>
          <a:ln cmpd="sng">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ardrop 12"/>
          <p:cNvSpPr/>
          <p:nvPr/>
        </p:nvSpPr>
        <p:spPr>
          <a:xfrm rot="1814646">
            <a:off x="2387573" y="2007885"/>
            <a:ext cx="1216466" cy="705578"/>
          </a:xfrm>
          <a:prstGeom prst="teardrop">
            <a:avLst/>
          </a:prstGeom>
          <a:blipFill>
            <a:blip r:embed="rId4"/>
            <a:tile tx="0" ty="0" sx="100000" sy="100000" flip="none" algn="tl"/>
          </a:blipFill>
          <a:ln>
            <a:solidFill>
              <a:schemeClr val="accent3">
                <a:lumMod val="60000"/>
                <a:lumOff val="4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544762" y="2133600"/>
            <a:ext cx="1066800" cy="400110"/>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000" b="1" dirty="0">
                <a:ln/>
                <a:solidFill>
                  <a:schemeClr val="accent6">
                    <a:lumMod val="75000"/>
                  </a:schemeClr>
                </a:solidFill>
              </a:rPr>
              <a:t>C@TS</a:t>
            </a:r>
          </a:p>
        </p:txBody>
      </p:sp>
    </p:spTree>
    <p:extLst>
      <p:ext uri="{BB962C8B-B14F-4D97-AF65-F5344CB8AC3E}">
        <p14:creationId xmlns:p14="http://schemas.microsoft.com/office/powerpoint/2010/main" val="3262750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162" y="609600"/>
            <a:ext cx="9792653" cy="838200"/>
          </a:xfrm>
        </p:spPr>
        <p:txBody>
          <a:bodyPr>
            <a:normAutofit/>
          </a:bodyPr>
          <a:lstStyle/>
          <a:p>
            <a:r>
              <a:rPr lang="en-GB" sz="4000" b="1" dirty="0">
                <a:ln w="11430"/>
                <a:solidFill>
                  <a:schemeClr val="accent6">
                    <a:lumMod val="50000"/>
                  </a:schemeClr>
                </a:solidFill>
                <a:effectLst>
                  <a:outerShdw blurRad="50800" dist="39000" dir="5460000" algn="tl">
                    <a:srgbClr val="000000">
                      <a:alpha val="38000"/>
                    </a:srgbClr>
                  </a:outerShdw>
                </a:effectLst>
              </a:rPr>
              <a:t>Main benefits of AFMIS</a:t>
            </a:r>
          </a:p>
        </p:txBody>
      </p:sp>
      <p:sp>
        <p:nvSpPr>
          <p:cNvPr id="3" name="Content Placeholder 2"/>
          <p:cNvSpPr>
            <a:spLocks noGrp="1"/>
          </p:cNvSpPr>
          <p:nvPr>
            <p:ph idx="1"/>
          </p:nvPr>
        </p:nvSpPr>
        <p:spPr>
          <a:xfrm>
            <a:off x="715962" y="1905000"/>
            <a:ext cx="9682351" cy="4149824"/>
          </a:xfrm>
        </p:spPr>
        <p:txBody>
          <a:bodyPr>
            <a:normAutofit fontScale="25000" lnSpcReduction="20000"/>
          </a:bodyPr>
          <a:lstStyle/>
          <a:p>
            <a:pPr>
              <a:buFont typeface="Wingdings" pitchFamily="2" charset="2"/>
              <a:buChar char="Ø"/>
            </a:pPr>
            <a:r>
              <a:rPr lang="en-GB" altLang="en-US" sz="7200" dirty="0">
                <a:latin typeface="+mj-lt"/>
              </a:rPr>
              <a:t>Monitoring performance, products (outputs) and expenditures</a:t>
            </a:r>
          </a:p>
          <a:p>
            <a:pPr>
              <a:buFont typeface="Wingdings" pitchFamily="2" charset="2"/>
              <a:buChar char="Ø"/>
            </a:pPr>
            <a:r>
              <a:rPr lang="pl-PL" altLang="en-US" sz="7200" dirty="0">
                <a:latin typeface="+mj-lt"/>
              </a:rPr>
              <a:t>Non-Financial </a:t>
            </a:r>
            <a:r>
              <a:rPr lang="en-GB" altLang="en-US" sz="7200" dirty="0">
                <a:latin typeface="+mj-lt"/>
              </a:rPr>
              <a:t>Monitoring Information collected via portal from multiple </a:t>
            </a:r>
          </a:p>
          <a:p>
            <a:pPr>
              <a:buNone/>
            </a:pPr>
            <a:r>
              <a:rPr lang="en-GB" altLang="en-US" sz="7200" dirty="0">
                <a:latin typeface="+mj-lt"/>
              </a:rPr>
              <a:t>      data sources LM, PMO, DU, EAMIS, HR-</a:t>
            </a:r>
            <a:r>
              <a:rPr lang="en-GB" altLang="en-US" sz="7200" dirty="0" err="1">
                <a:latin typeface="+mj-lt"/>
              </a:rPr>
              <a:t>DoPA</a:t>
            </a:r>
            <a:r>
              <a:rPr lang="en-GB" altLang="en-US" sz="7200" dirty="0">
                <a:latin typeface="+mj-lt"/>
              </a:rPr>
              <a:t>, etc.</a:t>
            </a:r>
          </a:p>
          <a:p>
            <a:pPr>
              <a:buFont typeface="Wingdings" pitchFamily="2" charset="2"/>
              <a:buChar char="Ø"/>
            </a:pPr>
            <a:r>
              <a:rPr lang="pl-PL" altLang="en-US" sz="7200" dirty="0">
                <a:latin typeface="+mj-lt"/>
              </a:rPr>
              <a:t>Project </a:t>
            </a:r>
            <a:r>
              <a:rPr lang="en-GB" altLang="en-US" sz="7200" dirty="0">
                <a:latin typeface="+mj-lt"/>
              </a:rPr>
              <a:t>Monitoring.</a:t>
            </a:r>
          </a:p>
          <a:p>
            <a:pPr>
              <a:buFont typeface="Wingdings" pitchFamily="2" charset="2"/>
              <a:buChar char="Ø"/>
            </a:pPr>
            <a:r>
              <a:rPr lang="en-GB" altLang="en-US" sz="7200" dirty="0">
                <a:latin typeface="+mj-lt"/>
              </a:rPr>
              <a:t>Process Tracking &amp; Alerts information for better quality management and audit</a:t>
            </a:r>
          </a:p>
          <a:p>
            <a:pPr>
              <a:buFont typeface="Wingdings" pitchFamily="2" charset="2"/>
              <a:buChar char="Ø"/>
            </a:pPr>
            <a:r>
              <a:rPr lang="en-GB" altLang="en-US" sz="7200" dirty="0">
                <a:latin typeface="+mj-lt"/>
              </a:rPr>
              <a:t>Integration with AGFIS insuring final updated version of budget. </a:t>
            </a:r>
          </a:p>
          <a:p>
            <a:pPr>
              <a:buFont typeface="Wingdings" pitchFamily="2" charset="2"/>
              <a:buChar char="Ø"/>
            </a:pPr>
            <a:r>
              <a:rPr lang="pl-PL" altLang="en-US" sz="7200" dirty="0">
                <a:latin typeface="+mj-lt"/>
              </a:rPr>
              <a:t>Enables </a:t>
            </a:r>
            <a:r>
              <a:rPr lang="en-GB" altLang="en-US" sz="7200" dirty="0">
                <a:latin typeface="+mj-lt"/>
              </a:rPr>
              <a:t>monitoring of the progress of the NSDI &amp; MTBP involving all line ministries and BI. </a:t>
            </a:r>
          </a:p>
          <a:p>
            <a:pPr>
              <a:buFont typeface="Wingdings" pitchFamily="2" charset="2"/>
              <a:buChar char="Ø"/>
              <a:defRPr/>
            </a:pPr>
            <a:r>
              <a:rPr lang="en-GB" altLang="en-US" sz="7200" dirty="0">
                <a:latin typeface="+mj-lt"/>
              </a:rPr>
              <a:t>Budget reallocations immediately reflected in both systems MTBP &amp; AGFIS</a:t>
            </a:r>
          </a:p>
          <a:p>
            <a:pPr>
              <a:buFont typeface="Wingdings" pitchFamily="2" charset="2"/>
              <a:buChar char="Ø"/>
              <a:defRPr/>
            </a:pPr>
            <a:r>
              <a:rPr lang="en-US" altLang="en-US" sz="7200" dirty="0">
                <a:latin typeface="+mj-lt"/>
              </a:rPr>
              <a:t>Provides tools to help analyzing Government data</a:t>
            </a:r>
          </a:p>
          <a:p>
            <a:pPr>
              <a:buFont typeface="Wingdings" pitchFamily="2" charset="2"/>
              <a:buChar char="Ø"/>
              <a:defRPr/>
            </a:pPr>
            <a:r>
              <a:rPr lang="en-US" altLang="en-US" sz="7200" dirty="0">
                <a:latin typeface="+mj-lt"/>
              </a:rPr>
              <a:t>Create reports for donors</a:t>
            </a:r>
          </a:p>
          <a:p>
            <a:pPr>
              <a:buFont typeface="Wingdings" pitchFamily="2" charset="2"/>
              <a:buChar char="Ø"/>
              <a:defRPr/>
            </a:pPr>
            <a:r>
              <a:rPr lang="en-US" altLang="en-US" sz="7200" dirty="0">
                <a:latin typeface="+mj-lt"/>
              </a:rPr>
              <a:t>Electronic archive of documentation fostering the internal financial control in budget planning and execution process.</a:t>
            </a:r>
          </a:p>
          <a:p>
            <a:pPr>
              <a:buFont typeface="Wingdings" pitchFamily="2" charset="2"/>
              <a:buChar char="Ø"/>
              <a:defRPr/>
            </a:pPr>
            <a:r>
              <a:rPr lang="en-US" altLang="en-US" sz="7200" dirty="0">
                <a:latin typeface="+mj-lt"/>
              </a:rPr>
              <a:t>Les time consume on budget execution through treasury (BI’s will send electronically through WP the supporting documents for financial transaction execution in AGFIS and monitor their budget execution through prebuild reports)  </a:t>
            </a:r>
            <a:endParaRPr lang="en-GB" dirty="0"/>
          </a:p>
        </p:txBody>
      </p:sp>
      <p:pic>
        <p:nvPicPr>
          <p:cNvPr id="8" name="Picture 2"/>
          <p:cNvPicPr>
            <a:picLocks noChangeAspect="1" noChangeArrowheads="1"/>
          </p:cNvPicPr>
          <p:nvPr/>
        </p:nvPicPr>
        <p:blipFill>
          <a:blip r:embed="rId2"/>
          <a:srcRect/>
          <a:stretch>
            <a:fillRect/>
          </a:stretch>
        </p:blipFill>
        <p:spPr bwMode="auto">
          <a:xfrm>
            <a:off x="7864148" y="0"/>
            <a:ext cx="3016577" cy="2286000"/>
          </a:xfrm>
          <a:prstGeom prst="rect">
            <a:avLst/>
          </a:prstGeom>
          <a:noFill/>
          <a:ln w="9525">
            <a:noFill/>
            <a:miter lim="800000"/>
            <a:headEnd/>
            <a:tailEnd/>
          </a:ln>
          <a:effectLst/>
        </p:spPr>
      </p:pic>
      <p:sp>
        <p:nvSpPr>
          <p:cNvPr id="5" name="Rectangle 4"/>
          <p:cNvSpPr/>
          <p:nvPr/>
        </p:nvSpPr>
        <p:spPr>
          <a:xfrm>
            <a:off x="0" y="0"/>
            <a:ext cx="3807709" cy="400110"/>
          </a:xfrm>
          <a:prstGeom prst="rect">
            <a:avLst/>
          </a:prstGeom>
        </p:spPr>
        <p:txBody>
          <a:bodyPr wrap="none">
            <a:spAutoFit/>
          </a:bodyPr>
          <a:lstStyle/>
          <a:p>
            <a:r>
              <a:rPr lang="en-US" sz="2000" b="1" dirty="0">
                <a:ln w="11430"/>
                <a:solidFill>
                  <a:schemeClr val="accent6">
                    <a:lumMod val="50000"/>
                  </a:schemeClr>
                </a:solidFill>
                <a:effectLst>
                  <a:outerShdw blurRad="50800" dist="39000" dir="5460000" algn="tl">
                    <a:srgbClr val="000000">
                      <a:alpha val="38000"/>
                    </a:srgbClr>
                  </a:outerShdw>
                </a:effectLst>
                <a:latin typeface="+mj-lt"/>
                <a:ea typeface="+mj-ea"/>
                <a:cs typeface="+mj-cs"/>
              </a:rPr>
              <a:t>IT System/Consolidated Reporting</a:t>
            </a:r>
          </a:p>
        </p:txBody>
      </p:sp>
      <p:sp>
        <p:nvSpPr>
          <p:cNvPr id="6" name="Slide Number Placeholder 5">
            <a:extLst>
              <a:ext uri="{FF2B5EF4-FFF2-40B4-BE49-F238E27FC236}">
                <a16:creationId xmlns:a16="http://schemas.microsoft.com/office/drawing/2014/main" id="{ED8DA866-D6C4-41E3-B390-DB2F9F7E146E}"/>
              </a:ext>
            </a:extLst>
          </p:cNvPr>
          <p:cNvSpPr>
            <a:spLocks noGrp="1"/>
          </p:cNvSpPr>
          <p:nvPr>
            <p:ph type="sldNum" sz="quarter" idx="12"/>
          </p:nvPr>
        </p:nvSpPr>
        <p:spPr>
          <a:xfrm>
            <a:off x="9707562" y="6492875"/>
            <a:ext cx="906727" cy="365125"/>
          </a:xfrm>
          <a:noFill/>
        </p:spPr>
        <p:txBody>
          <a:bodyPr/>
          <a:lstStyle>
            <a:lvl1pPr>
              <a:spcBef>
                <a:spcPct val="20000"/>
              </a:spcBef>
              <a:buClr>
                <a:srgbClr val="CC0000"/>
              </a:buClr>
              <a:buSzPct val="85000"/>
              <a:buFont typeface="Wingdings" panose="05000000000000000000" pitchFamily="2" charset="2"/>
              <a:buChar char="q"/>
              <a:defRPr sz="3500">
                <a:solidFill>
                  <a:srgbClr val="000000"/>
                </a:solidFill>
                <a:latin typeface="Arial" panose="020B0604020202020204" pitchFamily="34" charset="0"/>
              </a:defRPr>
            </a:lvl1pPr>
            <a:lvl2pPr marL="818816" indent="-314930">
              <a:spcBef>
                <a:spcPct val="20000"/>
              </a:spcBef>
              <a:buClr>
                <a:srgbClr val="CC0000"/>
              </a:buClr>
              <a:buChar char="–"/>
              <a:defRPr sz="3100">
                <a:solidFill>
                  <a:srgbClr val="000000"/>
                </a:solidFill>
                <a:latin typeface="Arial" panose="020B0604020202020204" pitchFamily="34" charset="0"/>
              </a:defRPr>
            </a:lvl2pPr>
            <a:lvl3pPr marL="1259718" indent="-251943">
              <a:spcBef>
                <a:spcPct val="20000"/>
              </a:spcBef>
              <a:buClr>
                <a:srgbClr val="CC0000"/>
              </a:buClr>
              <a:buChar char="•"/>
              <a:defRPr sz="2700">
                <a:solidFill>
                  <a:srgbClr val="000000"/>
                </a:solidFill>
                <a:latin typeface="Arial" panose="020B0604020202020204" pitchFamily="34" charset="0"/>
              </a:defRPr>
            </a:lvl3pPr>
            <a:lvl4pPr marL="1763604" indent="-251943">
              <a:spcBef>
                <a:spcPct val="20000"/>
              </a:spcBef>
              <a:buClr>
                <a:srgbClr val="CC0000"/>
              </a:buClr>
              <a:buChar char="–"/>
              <a:defRPr sz="2200">
                <a:solidFill>
                  <a:srgbClr val="000000"/>
                </a:solidFill>
                <a:latin typeface="Arial" panose="020B0604020202020204" pitchFamily="34" charset="0"/>
              </a:defRPr>
            </a:lvl4pPr>
            <a:lvl5pPr marL="2267491" indent="-251943">
              <a:spcBef>
                <a:spcPct val="20000"/>
              </a:spcBef>
              <a:buClr>
                <a:srgbClr val="CC0000"/>
              </a:buClr>
              <a:buChar char="»"/>
              <a:defRPr sz="2200">
                <a:solidFill>
                  <a:srgbClr val="000000"/>
                </a:solidFill>
                <a:latin typeface="Arial" panose="020B0604020202020204" pitchFamily="34" charset="0"/>
              </a:defRPr>
            </a:lvl5pPr>
            <a:lvl6pPr marL="2771379"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6pPr>
            <a:lvl7pPr marL="3275266"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7pPr>
            <a:lvl8pPr marL="3779152"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8pPr>
            <a:lvl9pPr marL="4283039"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9pPr>
          </a:lstStyle>
          <a:p>
            <a:pPr>
              <a:spcBef>
                <a:spcPct val="0"/>
              </a:spcBef>
              <a:buClrTx/>
              <a:buSzTx/>
              <a:buFontTx/>
              <a:buNone/>
            </a:pPr>
            <a:fld id="{0185E1CB-D5C1-4546-B386-91CCADFA8A91}" type="slidenum">
              <a:rPr lang="en-US" altLang="en-US" sz="1500">
                <a:solidFill>
                  <a:schemeClr val="tx1"/>
                </a:solidFill>
                <a:latin typeface="Times New Roman" panose="02020603050405020304" pitchFamily="18" charset="0"/>
              </a:rPr>
              <a:pPr>
                <a:spcBef>
                  <a:spcPct val="0"/>
                </a:spcBef>
                <a:buClrTx/>
                <a:buSzTx/>
                <a:buFontTx/>
                <a:buNone/>
              </a:pPr>
              <a:t>7</a:t>
            </a:fld>
            <a:endParaRPr lang="en-US" altLang="en-US" sz="150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915077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962" y="533400"/>
            <a:ext cx="9780344" cy="1138138"/>
          </a:xfrm>
        </p:spPr>
        <p:txBody>
          <a:bodyPr>
            <a:noAutofit/>
          </a:bodyPr>
          <a:lstStyle/>
          <a:p>
            <a:r>
              <a:rPr lang="en-GB" sz="2800" b="1" dirty="0">
                <a:ln w="11430"/>
                <a:solidFill>
                  <a:schemeClr val="accent6">
                    <a:lumMod val="50000"/>
                  </a:schemeClr>
                </a:solidFill>
                <a:effectLst>
                  <a:outerShdw blurRad="50800" dist="39000" dir="5460000" algn="tl">
                    <a:srgbClr val="000000">
                      <a:alpha val="38000"/>
                    </a:srgbClr>
                  </a:outerShdw>
                </a:effectLst>
              </a:rPr>
              <a:t>Actual benefits of automated public finance systems </a:t>
            </a:r>
            <a:br>
              <a:rPr lang="en-GB" sz="2400" b="1" dirty="0">
                <a:ln w="11430"/>
                <a:solidFill>
                  <a:schemeClr val="accent6">
                    <a:lumMod val="50000"/>
                  </a:schemeClr>
                </a:solidFill>
                <a:effectLst>
                  <a:outerShdw blurRad="50800" dist="39000" dir="5460000" algn="tl">
                    <a:srgbClr val="000000">
                      <a:alpha val="38000"/>
                    </a:srgbClr>
                  </a:outerShdw>
                </a:effectLst>
              </a:rPr>
            </a:br>
            <a:r>
              <a:rPr lang="en-GB" sz="2400" dirty="0">
                <a:ln w="11430"/>
                <a:solidFill>
                  <a:schemeClr val="accent6">
                    <a:lumMod val="50000"/>
                  </a:schemeClr>
                </a:solidFill>
                <a:effectLst>
                  <a:outerShdw blurRad="50800" dist="39000" dir="5460000" algn="tl">
                    <a:srgbClr val="000000">
                      <a:alpha val="38000"/>
                    </a:srgbClr>
                  </a:outerShdw>
                </a:effectLst>
              </a:rPr>
              <a:t>(AGFIS, PPS, Tax, Customs, DMFAS) </a:t>
            </a:r>
          </a:p>
        </p:txBody>
      </p:sp>
      <p:sp>
        <p:nvSpPr>
          <p:cNvPr id="3" name="Content Placeholder 2"/>
          <p:cNvSpPr>
            <a:spLocks noGrp="1"/>
          </p:cNvSpPr>
          <p:nvPr>
            <p:ph idx="1"/>
          </p:nvPr>
        </p:nvSpPr>
        <p:spPr>
          <a:xfrm>
            <a:off x="642030" y="1988841"/>
            <a:ext cx="9694659" cy="4137323"/>
          </a:xfrm>
        </p:spPr>
        <p:txBody>
          <a:bodyPr>
            <a:normAutofit fontScale="85000" lnSpcReduction="10000"/>
          </a:bodyPr>
          <a:lstStyle/>
          <a:p>
            <a:pPr>
              <a:buFont typeface="Wingdings" pitchFamily="2" charset="2"/>
              <a:buChar char="Ø"/>
            </a:pPr>
            <a:r>
              <a:rPr lang="en-US" dirty="0">
                <a:latin typeface="+mj-lt"/>
              </a:rPr>
              <a:t>PFM rules are technically translated into the Systems, hence ensures that transactions execution and their accounting can only be made in line with the applicable rules.</a:t>
            </a:r>
          </a:p>
          <a:p>
            <a:pPr>
              <a:buFont typeface="Wingdings" pitchFamily="2" charset="2"/>
              <a:buChar char="Ø"/>
            </a:pPr>
            <a:r>
              <a:rPr lang="en-US" dirty="0">
                <a:latin typeface="+mj-lt"/>
              </a:rPr>
              <a:t>Transparency throughout budget execution (what, by whom, when).</a:t>
            </a:r>
          </a:p>
          <a:p>
            <a:pPr>
              <a:buFont typeface="Wingdings" pitchFamily="2" charset="2"/>
              <a:buChar char="Ø"/>
            </a:pPr>
            <a:r>
              <a:rPr lang="en-US" dirty="0">
                <a:latin typeface="+mj-lt"/>
              </a:rPr>
              <a:t>Almost real time information on budget execution (expense execution, revenue collection, etc.). </a:t>
            </a:r>
          </a:p>
          <a:p>
            <a:pPr>
              <a:buFont typeface="Wingdings" pitchFamily="2" charset="2"/>
              <a:buChar char="Ø"/>
            </a:pPr>
            <a:r>
              <a:rPr lang="en-US" dirty="0">
                <a:latin typeface="+mj-lt"/>
              </a:rPr>
              <a:t>Time saved on financial consolidation process and financial reporting preparation of State Budget (prebuild consolidation formulas and FSG reports in AGFIS).</a:t>
            </a:r>
          </a:p>
          <a:p>
            <a:pPr>
              <a:buFont typeface="Wingdings" pitchFamily="2" charset="2"/>
              <a:buChar char="Ø"/>
            </a:pPr>
            <a:r>
              <a:rPr lang="en-US" dirty="0">
                <a:latin typeface="+mj-lt"/>
              </a:rPr>
              <a:t>Transparent  tendering process of public  funds using the information system of Public Procurement (PPS).</a:t>
            </a:r>
          </a:p>
          <a:p>
            <a:pPr>
              <a:buFont typeface="Wingdings" pitchFamily="2" charset="2"/>
              <a:buChar char="Ø"/>
            </a:pPr>
            <a:r>
              <a:rPr lang="en-US" dirty="0">
                <a:latin typeface="+mj-lt"/>
              </a:rPr>
              <a:t>Accurate information and time saved on public debt management process- DMFAS (foreign and domestic debt). </a:t>
            </a:r>
          </a:p>
          <a:p>
            <a:endParaRPr lang="en-US" sz="1800" dirty="0"/>
          </a:p>
          <a:p>
            <a:endParaRPr lang="en-US" sz="1800" dirty="0"/>
          </a:p>
          <a:p>
            <a:endParaRPr lang="en-GB" dirty="0"/>
          </a:p>
        </p:txBody>
      </p:sp>
      <p:pic>
        <p:nvPicPr>
          <p:cNvPr id="6" name="Picture 4"/>
          <p:cNvPicPr>
            <a:picLocks noChangeAspect="1" noChangeArrowheads="1"/>
          </p:cNvPicPr>
          <p:nvPr/>
        </p:nvPicPr>
        <p:blipFill>
          <a:blip r:embed="rId3"/>
          <a:srcRect/>
          <a:stretch>
            <a:fillRect/>
          </a:stretch>
        </p:blipFill>
        <p:spPr bwMode="auto">
          <a:xfrm>
            <a:off x="9326561" y="0"/>
            <a:ext cx="1554163" cy="2224586"/>
          </a:xfrm>
          <a:prstGeom prst="rect">
            <a:avLst/>
          </a:prstGeom>
          <a:noFill/>
          <a:ln w="9525">
            <a:noFill/>
            <a:miter lim="800000"/>
            <a:headEnd/>
            <a:tailEnd/>
          </a:ln>
          <a:effectLst/>
        </p:spPr>
      </p:pic>
      <p:sp>
        <p:nvSpPr>
          <p:cNvPr id="5" name="Rectangle 4"/>
          <p:cNvSpPr/>
          <p:nvPr/>
        </p:nvSpPr>
        <p:spPr>
          <a:xfrm>
            <a:off x="0" y="0"/>
            <a:ext cx="3433119" cy="369332"/>
          </a:xfrm>
          <a:prstGeom prst="rect">
            <a:avLst/>
          </a:prstGeom>
        </p:spPr>
        <p:txBody>
          <a:bodyPr wrap="none">
            <a:spAutoFit/>
          </a:bodyPr>
          <a:lstStyle/>
          <a:p>
            <a:r>
              <a:rPr lang="en-US" b="1" dirty="0">
                <a:ln w="11430"/>
                <a:solidFill>
                  <a:schemeClr val="accent6">
                    <a:lumMod val="50000"/>
                  </a:schemeClr>
                </a:solidFill>
                <a:effectLst>
                  <a:outerShdw blurRad="50800" dist="39000" dir="5460000" algn="tl">
                    <a:srgbClr val="000000">
                      <a:alpha val="38000"/>
                    </a:srgbClr>
                  </a:outerShdw>
                </a:effectLst>
                <a:latin typeface="+mj-lt"/>
                <a:ea typeface="+mj-ea"/>
                <a:cs typeface="+mj-cs"/>
              </a:rPr>
              <a:t>IT System/Consolidated Reporting</a:t>
            </a:r>
          </a:p>
        </p:txBody>
      </p:sp>
      <p:sp>
        <p:nvSpPr>
          <p:cNvPr id="8" name="Slide Number Placeholder 5">
            <a:extLst>
              <a:ext uri="{FF2B5EF4-FFF2-40B4-BE49-F238E27FC236}">
                <a16:creationId xmlns:a16="http://schemas.microsoft.com/office/drawing/2014/main" id="{ED8DA866-D6C4-41E3-B390-DB2F9F7E146E}"/>
              </a:ext>
            </a:extLst>
          </p:cNvPr>
          <p:cNvSpPr>
            <a:spLocks noGrp="1"/>
          </p:cNvSpPr>
          <p:nvPr>
            <p:ph type="sldNum" sz="quarter" idx="12"/>
          </p:nvPr>
        </p:nvSpPr>
        <p:spPr>
          <a:xfrm>
            <a:off x="9707562" y="6492875"/>
            <a:ext cx="906727" cy="365125"/>
          </a:xfrm>
          <a:noFill/>
        </p:spPr>
        <p:txBody>
          <a:bodyPr/>
          <a:lstStyle>
            <a:lvl1pPr>
              <a:spcBef>
                <a:spcPct val="20000"/>
              </a:spcBef>
              <a:buClr>
                <a:srgbClr val="CC0000"/>
              </a:buClr>
              <a:buSzPct val="85000"/>
              <a:buFont typeface="Wingdings" panose="05000000000000000000" pitchFamily="2" charset="2"/>
              <a:buChar char="q"/>
              <a:defRPr sz="3500">
                <a:solidFill>
                  <a:srgbClr val="000000"/>
                </a:solidFill>
                <a:latin typeface="Arial" panose="020B0604020202020204" pitchFamily="34" charset="0"/>
              </a:defRPr>
            </a:lvl1pPr>
            <a:lvl2pPr marL="818816" indent="-314930">
              <a:spcBef>
                <a:spcPct val="20000"/>
              </a:spcBef>
              <a:buClr>
                <a:srgbClr val="CC0000"/>
              </a:buClr>
              <a:buChar char="–"/>
              <a:defRPr sz="3100">
                <a:solidFill>
                  <a:srgbClr val="000000"/>
                </a:solidFill>
                <a:latin typeface="Arial" panose="020B0604020202020204" pitchFamily="34" charset="0"/>
              </a:defRPr>
            </a:lvl2pPr>
            <a:lvl3pPr marL="1259718" indent="-251943">
              <a:spcBef>
                <a:spcPct val="20000"/>
              </a:spcBef>
              <a:buClr>
                <a:srgbClr val="CC0000"/>
              </a:buClr>
              <a:buChar char="•"/>
              <a:defRPr sz="2700">
                <a:solidFill>
                  <a:srgbClr val="000000"/>
                </a:solidFill>
                <a:latin typeface="Arial" panose="020B0604020202020204" pitchFamily="34" charset="0"/>
              </a:defRPr>
            </a:lvl3pPr>
            <a:lvl4pPr marL="1763604" indent="-251943">
              <a:spcBef>
                <a:spcPct val="20000"/>
              </a:spcBef>
              <a:buClr>
                <a:srgbClr val="CC0000"/>
              </a:buClr>
              <a:buChar char="–"/>
              <a:defRPr sz="2200">
                <a:solidFill>
                  <a:srgbClr val="000000"/>
                </a:solidFill>
                <a:latin typeface="Arial" panose="020B0604020202020204" pitchFamily="34" charset="0"/>
              </a:defRPr>
            </a:lvl4pPr>
            <a:lvl5pPr marL="2267491" indent="-251943">
              <a:spcBef>
                <a:spcPct val="20000"/>
              </a:spcBef>
              <a:buClr>
                <a:srgbClr val="CC0000"/>
              </a:buClr>
              <a:buChar char="»"/>
              <a:defRPr sz="2200">
                <a:solidFill>
                  <a:srgbClr val="000000"/>
                </a:solidFill>
                <a:latin typeface="Arial" panose="020B0604020202020204" pitchFamily="34" charset="0"/>
              </a:defRPr>
            </a:lvl5pPr>
            <a:lvl6pPr marL="2771379"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6pPr>
            <a:lvl7pPr marL="3275266"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7pPr>
            <a:lvl8pPr marL="3779152"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8pPr>
            <a:lvl9pPr marL="4283039"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9pPr>
          </a:lstStyle>
          <a:p>
            <a:pPr>
              <a:spcBef>
                <a:spcPct val="0"/>
              </a:spcBef>
              <a:buClrTx/>
              <a:buSzTx/>
              <a:buFontTx/>
              <a:buNone/>
            </a:pPr>
            <a:fld id="{0185E1CB-D5C1-4546-B386-91CCADFA8A91}" type="slidenum">
              <a:rPr lang="en-US" altLang="en-US" sz="1500">
                <a:solidFill>
                  <a:schemeClr val="tx1"/>
                </a:solidFill>
                <a:latin typeface="Times New Roman" panose="02020603050405020304" pitchFamily="18" charset="0"/>
              </a:rPr>
              <a:pPr>
                <a:spcBef>
                  <a:spcPct val="0"/>
                </a:spcBef>
                <a:buClrTx/>
                <a:buSzTx/>
                <a:buFontTx/>
                <a:buNone/>
              </a:pPr>
              <a:t>8</a:t>
            </a:fld>
            <a:endParaRPr lang="en-US" altLang="en-US" sz="150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805420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4562" y="1219200"/>
            <a:ext cx="8915400" cy="457200"/>
          </a:xfrm>
        </p:spPr>
        <p:txBody>
          <a:bodyPr/>
          <a:lstStyle/>
          <a:p>
            <a:pPr marL="0" indent="0">
              <a:buNone/>
            </a:pPr>
            <a:r>
              <a:rPr lang="en-US" sz="2000" dirty="0">
                <a:latin typeface="+mj-lt"/>
              </a:rPr>
              <a:t>General Directorate of Treasury builds the control rules, features and processes</a:t>
            </a:r>
          </a:p>
        </p:txBody>
      </p:sp>
      <p:sp>
        <p:nvSpPr>
          <p:cNvPr id="4" name="Slide Number Placeholder 3"/>
          <p:cNvSpPr>
            <a:spLocks noGrp="1"/>
          </p:cNvSpPr>
          <p:nvPr>
            <p:ph type="sldNum" sz="quarter" idx="12"/>
          </p:nvPr>
        </p:nvSpPr>
        <p:spPr/>
        <p:txBody>
          <a:bodyPr/>
          <a:lstStyle/>
          <a:p>
            <a:fld id="{86835FC9-921C-411D-B585-4BD76ED213CF}" type="slidenum">
              <a:rPr lang="en-US" smtClean="0"/>
              <a:pPr/>
              <a:t>9</a:t>
            </a:fld>
            <a:endParaRPr lang="en-US" dirty="0"/>
          </a:p>
        </p:txBody>
      </p:sp>
      <p:pic>
        <p:nvPicPr>
          <p:cNvPr id="73730" name="Picture 2"/>
          <p:cNvPicPr>
            <a:picLocks noChangeAspect="1" noChangeArrowheads="1"/>
          </p:cNvPicPr>
          <p:nvPr/>
        </p:nvPicPr>
        <p:blipFill>
          <a:blip r:embed="rId2"/>
          <a:srcRect/>
          <a:stretch>
            <a:fillRect/>
          </a:stretch>
        </p:blipFill>
        <p:spPr bwMode="auto">
          <a:xfrm>
            <a:off x="563562" y="1752600"/>
            <a:ext cx="9744075" cy="4924425"/>
          </a:xfrm>
          <a:prstGeom prst="rect">
            <a:avLst/>
          </a:prstGeom>
          <a:noFill/>
          <a:ln w="9525">
            <a:noFill/>
            <a:miter lim="800000"/>
            <a:headEnd/>
            <a:tailEnd/>
          </a:ln>
          <a:effectLst/>
        </p:spPr>
      </p:pic>
      <p:sp>
        <p:nvSpPr>
          <p:cNvPr id="6" name="Rectangle 5"/>
          <p:cNvSpPr/>
          <p:nvPr/>
        </p:nvSpPr>
        <p:spPr>
          <a:xfrm>
            <a:off x="1477962" y="685800"/>
            <a:ext cx="3807709" cy="400110"/>
          </a:xfrm>
          <a:prstGeom prst="rect">
            <a:avLst/>
          </a:prstGeom>
        </p:spPr>
        <p:txBody>
          <a:bodyPr wrap="none">
            <a:spAutoFit/>
          </a:bodyPr>
          <a:lstStyle/>
          <a:p>
            <a:r>
              <a:rPr lang="en-US" sz="2000" b="1" dirty="0">
                <a:ln w="11430"/>
                <a:solidFill>
                  <a:schemeClr val="accent6">
                    <a:lumMod val="50000"/>
                  </a:schemeClr>
                </a:solidFill>
                <a:effectLst>
                  <a:outerShdw blurRad="50800" dist="39000" dir="5460000" algn="tl">
                    <a:srgbClr val="000000">
                      <a:alpha val="38000"/>
                    </a:srgbClr>
                  </a:outerShdw>
                </a:effectLst>
                <a:latin typeface="+mj-lt"/>
                <a:ea typeface="+mj-ea"/>
                <a:cs typeface="+mj-cs"/>
              </a:rPr>
              <a:t>IT System/Consolidated Reporting</a:t>
            </a:r>
          </a:p>
        </p:txBody>
      </p:sp>
      <p:sp>
        <p:nvSpPr>
          <p:cNvPr id="7" name="Slide Number Placeholder 5">
            <a:extLst>
              <a:ext uri="{FF2B5EF4-FFF2-40B4-BE49-F238E27FC236}">
                <a16:creationId xmlns:a16="http://schemas.microsoft.com/office/drawing/2014/main" id="{ED8DA866-D6C4-41E3-B390-DB2F9F7E146E}"/>
              </a:ext>
            </a:extLst>
          </p:cNvPr>
          <p:cNvSpPr txBox="1">
            <a:spLocks/>
          </p:cNvSpPr>
          <p:nvPr/>
        </p:nvSpPr>
        <p:spPr>
          <a:xfrm>
            <a:off x="9707562" y="6492875"/>
            <a:ext cx="906727" cy="365125"/>
          </a:xfrm>
          <a:prstGeom prst="rect">
            <a:avLst/>
          </a:prstGeom>
          <a:noFill/>
        </p:spPr>
        <p:txBody>
          <a:bodyPr vert="horz" lIns="0" tIns="0" rIns="0" bIns="0" anchor="b"/>
          <a:lstStyle>
            <a:lvl1pPr>
              <a:spcBef>
                <a:spcPct val="20000"/>
              </a:spcBef>
              <a:buClr>
                <a:srgbClr val="CC0000"/>
              </a:buClr>
              <a:buSzPct val="85000"/>
              <a:buFont typeface="Wingdings" panose="05000000000000000000" pitchFamily="2" charset="2"/>
              <a:buChar char="q"/>
              <a:defRPr sz="3500">
                <a:solidFill>
                  <a:srgbClr val="000000"/>
                </a:solidFill>
                <a:latin typeface="Arial" panose="020B0604020202020204" pitchFamily="34" charset="0"/>
              </a:defRPr>
            </a:lvl1pPr>
            <a:lvl2pPr marL="818816" indent="-314930">
              <a:spcBef>
                <a:spcPct val="20000"/>
              </a:spcBef>
              <a:buClr>
                <a:srgbClr val="CC0000"/>
              </a:buClr>
              <a:buChar char="–"/>
              <a:defRPr sz="3100">
                <a:solidFill>
                  <a:srgbClr val="000000"/>
                </a:solidFill>
                <a:latin typeface="Arial" panose="020B0604020202020204" pitchFamily="34" charset="0"/>
              </a:defRPr>
            </a:lvl2pPr>
            <a:lvl3pPr marL="1259718" indent="-251943">
              <a:spcBef>
                <a:spcPct val="20000"/>
              </a:spcBef>
              <a:buClr>
                <a:srgbClr val="CC0000"/>
              </a:buClr>
              <a:buChar char="•"/>
              <a:defRPr sz="2700">
                <a:solidFill>
                  <a:srgbClr val="000000"/>
                </a:solidFill>
                <a:latin typeface="Arial" panose="020B0604020202020204" pitchFamily="34" charset="0"/>
              </a:defRPr>
            </a:lvl3pPr>
            <a:lvl4pPr marL="1763604" indent="-251943">
              <a:spcBef>
                <a:spcPct val="20000"/>
              </a:spcBef>
              <a:buClr>
                <a:srgbClr val="CC0000"/>
              </a:buClr>
              <a:buChar char="–"/>
              <a:defRPr sz="2200">
                <a:solidFill>
                  <a:srgbClr val="000000"/>
                </a:solidFill>
                <a:latin typeface="Arial" panose="020B0604020202020204" pitchFamily="34" charset="0"/>
              </a:defRPr>
            </a:lvl4pPr>
            <a:lvl5pPr marL="2267491" indent="-251943">
              <a:spcBef>
                <a:spcPct val="20000"/>
              </a:spcBef>
              <a:buClr>
                <a:srgbClr val="CC0000"/>
              </a:buClr>
              <a:buChar char="»"/>
              <a:defRPr sz="2200">
                <a:solidFill>
                  <a:srgbClr val="000000"/>
                </a:solidFill>
                <a:latin typeface="Arial" panose="020B0604020202020204" pitchFamily="34" charset="0"/>
              </a:defRPr>
            </a:lvl5pPr>
            <a:lvl6pPr marL="2771379"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6pPr>
            <a:lvl7pPr marL="3275266"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7pPr>
            <a:lvl8pPr marL="3779152"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8pPr>
            <a:lvl9pPr marL="4283039" indent="-251943" eaLnBrk="0" fontAlgn="base" hangingPunct="0">
              <a:spcBef>
                <a:spcPct val="20000"/>
              </a:spcBef>
              <a:spcAft>
                <a:spcPct val="0"/>
              </a:spcAft>
              <a:buClr>
                <a:srgbClr val="CC0000"/>
              </a:buClr>
              <a:buChar char="»"/>
              <a:defRPr sz="2200">
                <a:solidFill>
                  <a:srgbClr val="000000"/>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0185E1CB-D5C1-4546-B386-91CCADFA8A91}" type="slidenum">
              <a:rPr kumimoji="0" lang="en-US" altLang="en-US" sz="15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9</a:t>
            </a:fld>
            <a:endParaRPr kumimoji="0" lang="en-US" altLang="en-US" sz="15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10">
      <a:dk1>
        <a:srgbClr val="FFFFFF"/>
      </a:dk1>
      <a:lt1>
        <a:srgbClr val="000000"/>
      </a:lt1>
      <a:dk2>
        <a:srgbClr val="FFFFFF"/>
      </a:dk2>
      <a:lt2>
        <a:srgbClr val="FFFFFF"/>
      </a:lt2>
      <a:accent1>
        <a:srgbClr val="E3D0F1"/>
      </a:accent1>
      <a:accent2>
        <a:srgbClr val="E3D0F1"/>
      </a:accent2>
      <a:accent3>
        <a:srgbClr val="00B0F0"/>
      </a:accent3>
      <a:accent4>
        <a:srgbClr val="956251"/>
      </a:accent4>
      <a:accent5>
        <a:srgbClr val="918485"/>
      </a:accent5>
      <a:accent6>
        <a:srgbClr val="855D5D"/>
      </a:accent6>
      <a:hlink>
        <a:srgbClr val="CC9900"/>
      </a:hlink>
      <a:folHlink>
        <a:srgbClr val="96A9A9"/>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7829</TotalTime>
  <Words>4649</Words>
  <Application>Microsoft Office PowerPoint</Application>
  <PresentationFormat>Custom</PresentationFormat>
  <Paragraphs>267</Paragraphs>
  <Slides>11</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Calibri</vt:lpstr>
      <vt:lpstr>Constantia</vt:lpstr>
      <vt:lpstr>Monotype Corsiva</vt:lpstr>
      <vt:lpstr>Monotype Sorts</vt:lpstr>
      <vt:lpstr>Times New Roman</vt:lpstr>
      <vt:lpstr>Trebuchet MS</vt:lpstr>
      <vt:lpstr>Wingdings</vt:lpstr>
      <vt:lpstr>Wingdings 2</vt:lpstr>
      <vt:lpstr>Flow</vt:lpstr>
      <vt:lpstr>ALBANIAN TREASURY MODEL  OF BUDGET EXECUTION </vt:lpstr>
      <vt:lpstr>Content</vt:lpstr>
      <vt:lpstr>  1- Well defined rules and regulation  2- Defined structure by environment 3- Determined objectives and policies 4- Limitation on the activities of the employees 5- Strict observance of the principle of coordination 6- Messages are communicated through vertical chain</vt:lpstr>
      <vt:lpstr>PowerPoint Presentation</vt:lpstr>
      <vt:lpstr>Control of TDOs/MDAs</vt:lpstr>
      <vt:lpstr>PowerPoint Presentation</vt:lpstr>
      <vt:lpstr>Main benefits of AFMIS</vt:lpstr>
      <vt:lpstr>Actual benefits of automated public finance systems  (AGFIS, PPS, Tax, Customs, DMFAS) </vt:lpstr>
      <vt:lpstr>PowerPoint Presentation</vt:lpstr>
      <vt:lpstr>ALBANIAN TREASURY MODEL OF BUDGET EXECUTION </vt:lpstr>
      <vt:lpstr>PowerPoint Presentation</vt:lpstr>
    </vt:vector>
  </TitlesOfParts>
  <Company>BASTARDS TeaM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Tetiana Shalkivska</cp:lastModifiedBy>
  <cp:revision>704</cp:revision>
  <dcterms:created xsi:type="dcterms:W3CDTF">2023-03-17T19:19:30Z</dcterms:created>
  <dcterms:modified xsi:type="dcterms:W3CDTF">2023-05-11T19:15:31Z</dcterms:modified>
</cp:coreProperties>
</file>