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6" r:id="rId1"/>
  </p:sldMasterIdLst>
  <p:notesMasterIdLst>
    <p:notesMasterId r:id="rId13"/>
  </p:notesMasterIdLst>
  <p:sldIdLst>
    <p:sldId id="256" r:id="rId2"/>
    <p:sldId id="257" r:id="rId3"/>
    <p:sldId id="327" r:id="rId4"/>
    <p:sldId id="328" r:id="rId5"/>
    <p:sldId id="325" r:id="rId6"/>
    <p:sldId id="277" r:id="rId7"/>
    <p:sldId id="276" r:id="rId8"/>
    <p:sldId id="279" r:id="rId9"/>
    <p:sldId id="329" r:id="rId10"/>
    <p:sldId id="326" r:id="rId11"/>
    <p:sldId id="274" r:id="rId12"/>
  </p:sldIdLst>
  <p:sldSz cx="108807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4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AE6"/>
    <a:srgbClr val="FFEEB9"/>
    <a:srgbClr val="140DA7"/>
    <a:srgbClr val="07A97F"/>
    <a:srgbClr val="034E65"/>
    <a:srgbClr val="B88C00"/>
    <a:srgbClr val="00355C"/>
    <a:srgbClr val="003B50"/>
    <a:srgbClr val="E2E2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FD476B-584C-DC12-A429-6955B30672F8}" v="165" dt="2023-05-16T19:08:25.3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881" autoAdjust="0"/>
  </p:normalViewPr>
  <p:slideViewPr>
    <p:cSldViewPr>
      <p:cViewPr varScale="1">
        <p:scale>
          <a:sx n="110" d="100"/>
          <a:sy n="110" d="100"/>
        </p:scale>
        <p:origin x="1050" y="120"/>
      </p:cViewPr>
      <p:guideLst>
        <p:guide orient="horz" pos="2160"/>
        <p:guide pos="342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E8478E-52D2-4B92-B341-83613B85CD8C}" type="datetimeFigureOut">
              <a:rPr lang="en-US" smtClean="0"/>
              <a:pPr/>
              <a:t>5/17/2023</a:t>
            </a:fld>
            <a:endParaRPr lang="en-US" dirty="0"/>
          </a:p>
        </p:txBody>
      </p:sp>
      <p:sp>
        <p:nvSpPr>
          <p:cNvPr id="4" name="Slide Image Placeholder 3"/>
          <p:cNvSpPr>
            <a:spLocks noGrp="1" noRot="1" noChangeAspect="1"/>
          </p:cNvSpPr>
          <p:nvPr>
            <p:ph type="sldImg" idx="2"/>
          </p:nvPr>
        </p:nvSpPr>
        <p:spPr>
          <a:xfrm>
            <a:off x="709613" y="685800"/>
            <a:ext cx="543877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6F7D1C-02CC-4FFC-A54A-6D0FF684D51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R="45720" algn="l">
              <a:spcBef>
                <a:spcPct val="20000"/>
              </a:spcBef>
              <a:buClr>
                <a:schemeClr val="accent3"/>
              </a:buClr>
              <a:buSzPct val="95000"/>
            </a:pPr>
            <a:r>
              <a:rPr lang="en-US" sz="1200" kern="1200" dirty="0">
                <a:solidFill>
                  <a:schemeClr val="tx1"/>
                </a:solidFill>
                <a:latin typeface="+mn-lt"/>
                <a:ea typeface="+mn-ea"/>
                <a:cs typeface="+mn-cs"/>
              </a:rPr>
              <a:t>First of all I want to stress that </a:t>
            </a:r>
            <a:r>
              <a:rPr lang="en-US" sz="1200" b="1" kern="1200" dirty="0">
                <a:solidFill>
                  <a:schemeClr val="tx1"/>
                </a:solidFill>
                <a:latin typeface="+mn-lt"/>
                <a:ea typeface="+mn-ea"/>
                <a:cs typeface="+mn-cs"/>
              </a:rPr>
              <a:t>clearly delineating which is superior CENTRALIZED or DECENTRALIZED model is a difficult task and one that requires careful consideration. </a:t>
            </a:r>
          </a:p>
          <a:p>
            <a:pPr marR="45720" algn="l">
              <a:spcBef>
                <a:spcPct val="20000"/>
              </a:spcBef>
              <a:buClr>
                <a:schemeClr val="accent3"/>
              </a:buClr>
              <a:buSzPct val="95000"/>
            </a:pPr>
            <a:r>
              <a:rPr lang="en-US" sz="1200" b="0" kern="1200" dirty="0">
                <a:solidFill>
                  <a:schemeClr val="tx1"/>
                </a:solidFill>
                <a:latin typeface="+mn-lt"/>
                <a:ea typeface="+mn-ea"/>
                <a:cs typeface="+mn-cs"/>
              </a:rPr>
              <a:t>Albania is a small country with the surface of 28 748 km squares and 2.8 million population. Currently the g</a:t>
            </a:r>
            <a:r>
              <a:rPr lang="sq-AL" sz="1200" b="0" kern="1200" dirty="0">
                <a:solidFill>
                  <a:schemeClr val="tx1"/>
                </a:solidFill>
                <a:latin typeface="+mn-lt"/>
                <a:ea typeface="+mn-ea"/>
                <a:cs typeface="+mn-cs"/>
              </a:rPr>
              <a:t>eographical</a:t>
            </a:r>
            <a:r>
              <a:rPr lang="en-US" sz="1200" b="0" kern="1200" dirty="0">
                <a:solidFill>
                  <a:schemeClr val="tx1"/>
                </a:solidFill>
                <a:latin typeface="+mn-lt"/>
                <a:ea typeface="+mn-ea"/>
                <a:cs typeface="+mn-cs"/>
              </a:rPr>
              <a:t> e</a:t>
            </a:r>
            <a:r>
              <a:rPr lang="sq-AL" sz="1200" b="0" kern="1200" dirty="0">
                <a:solidFill>
                  <a:schemeClr val="tx1"/>
                </a:solidFill>
                <a:latin typeface="+mn-lt"/>
                <a:ea typeface="+mn-ea"/>
                <a:cs typeface="+mn-cs"/>
              </a:rPr>
              <a:t>xpansion</a:t>
            </a:r>
            <a:r>
              <a:rPr lang="en-US" sz="1200" b="0" kern="1200" dirty="0">
                <a:solidFill>
                  <a:schemeClr val="tx1"/>
                </a:solidFill>
                <a:latin typeface="+mn-lt"/>
                <a:ea typeface="+mn-ea"/>
                <a:cs typeface="+mn-cs"/>
              </a:rPr>
              <a:t> </a:t>
            </a:r>
            <a:r>
              <a:rPr lang="en-US" sz="1200" kern="1200" dirty="0">
                <a:solidFill>
                  <a:schemeClr val="accent1">
                    <a:lumMod val="10000"/>
                  </a:schemeClr>
                </a:solidFill>
                <a:latin typeface="+mn-lt"/>
                <a:ea typeface="+mn-ea"/>
                <a:cs typeface="+mn-cs"/>
              </a:rPr>
              <a:t>of Treasury Districts Offices (TDOs) is present in this map and the AGFIS-IT</a:t>
            </a:r>
            <a:r>
              <a:rPr lang="en-US" sz="1200" kern="1200" baseline="0" dirty="0">
                <a:solidFill>
                  <a:schemeClr val="accent1">
                    <a:lumMod val="10000"/>
                  </a:schemeClr>
                </a:solidFill>
                <a:latin typeface="+mn-lt"/>
                <a:ea typeface="+mn-ea"/>
                <a:cs typeface="+mn-cs"/>
              </a:rPr>
              <a:t> treasury System is presented by the diagram in the next slide nr. 2, which is the centralized one, because all transactions of general government are paid centrally from AGFIS to Central Bank as fiscal agent of government, intermediary to commercial bank accounts of beneficiaries. </a:t>
            </a:r>
            <a:endParaRPr lang="en-US" sz="1200" kern="1200" dirty="0">
              <a:solidFill>
                <a:schemeClr val="accent1">
                  <a:lumMod val="10000"/>
                </a:schemeClr>
              </a:solidFill>
              <a:latin typeface="+mn-lt"/>
              <a:ea typeface="+mn-ea"/>
              <a:cs typeface="+mn-cs"/>
            </a:endParaRPr>
          </a:p>
          <a:p>
            <a:pPr marR="45720" algn="l">
              <a:spcBef>
                <a:spcPct val="20000"/>
              </a:spcBef>
              <a:buClr>
                <a:schemeClr val="accent3"/>
              </a:buClr>
              <a:buSzPct val="95000"/>
            </a:pPr>
            <a:r>
              <a:rPr lang="en-US" sz="1200" kern="1200" dirty="0">
                <a:solidFill>
                  <a:schemeClr val="accent1">
                    <a:lumMod val="10000"/>
                  </a:schemeClr>
                </a:solidFill>
                <a:latin typeface="+mn-lt"/>
                <a:ea typeface="+mn-ea"/>
                <a:cs typeface="+mn-cs"/>
              </a:rPr>
              <a:t>The</a:t>
            </a:r>
            <a:r>
              <a:rPr lang="en-US" sz="1200" kern="1200" dirty="0">
                <a:solidFill>
                  <a:schemeClr val="tx1"/>
                </a:solidFill>
                <a:latin typeface="+mn-lt"/>
                <a:ea typeface="+mn-ea"/>
                <a:cs typeface="+mn-cs"/>
              </a:rPr>
              <a:t> debate over a centralized versus decentralized treasury structure is not a new one. It has long been the source of discussion and frustration. Each structural model offers benefits to the global organization</a:t>
            </a:r>
            <a:r>
              <a:rPr lang="en-US" sz="1200" kern="1200" baseline="0" dirty="0">
                <a:solidFill>
                  <a:schemeClr val="tx1"/>
                </a:solidFill>
                <a:latin typeface="+mn-lt"/>
                <a:ea typeface="+mn-ea"/>
                <a:cs typeface="+mn-cs"/>
              </a:rPr>
              <a:t> for which we are discus in this plenary meeting. So the content of this presentation include (slide nr. 2):</a:t>
            </a:r>
            <a:endParaRPr lang="sq-AL" sz="1200" kern="1200" dirty="0">
              <a:solidFill>
                <a:schemeClr val="accent1">
                  <a:lumMod val="10000"/>
                </a:schemeClr>
              </a:solidFill>
              <a:latin typeface="+mn-lt"/>
              <a:ea typeface="+mn-ea"/>
              <a:cs typeface="+mn-cs"/>
            </a:endParaRPr>
          </a:p>
        </p:txBody>
      </p:sp>
      <p:sp>
        <p:nvSpPr>
          <p:cNvPr id="4" name="Slide Number Placeholder 3"/>
          <p:cNvSpPr>
            <a:spLocks noGrp="1"/>
          </p:cNvSpPr>
          <p:nvPr>
            <p:ph type="sldNum" sz="quarter" idx="10"/>
          </p:nvPr>
        </p:nvSpPr>
        <p:spPr/>
        <p:txBody>
          <a:bodyPr/>
          <a:lstStyle/>
          <a:p>
            <a:fld id="{5F6F7D1C-02CC-4FFC-A54A-6D0FF684D515}"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228600" indent="-228600">
              <a:buAutoNum type="arabicPeriod"/>
            </a:pPr>
            <a:r>
              <a:rPr lang="en-US" dirty="0"/>
              <a:t>Control of transactions and centralized payment through TSA.</a:t>
            </a:r>
          </a:p>
          <a:p>
            <a:pPr marL="228600" indent="-228600">
              <a:buAutoNum type="arabicPeriod"/>
            </a:pPr>
            <a:r>
              <a:rPr lang="en-US" sz="1200" kern="1200" dirty="0">
                <a:solidFill>
                  <a:schemeClr val="accent5">
                    <a:lumMod val="50000"/>
                  </a:schemeClr>
                </a:solidFill>
                <a:latin typeface="+mn-lt"/>
                <a:ea typeface="+mn-ea"/>
                <a:cs typeface="+mn-cs"/>
              </a:rPr>
              <a:t>The authority to make important decisions for cash management (which is the main function among treasury functions) is maintained by top level manager analyzing the financial position of the general government presented in the daily financial statement generated by the accounting system.(central, local and special funds)</a:t>
            </a:r>
          </a:p>
          <a:p>
            <a:pPr marL="228600" indent="-228600">
              <a:buAutoNum type="arabicPeriod"/>
            </a:pPr>
            <a:r>
              <a:rPr lang="en-US" sz="1200" kern="1200" dirty="0">
                <a:solidFill>
                  <a:schemeClr val="accent5">
                    <a:lumMod val="50000"/>
                  </a:schemeClr>
                </a:solidFill>
                <a:latin typeface="+mn-lt"/>
                <a:ea typeface="+mn-ea"/>
                <a:cs typeface="+mn-cs"/>
              </a:rPr>
              <a:t>IT system used for treasury operations. </a:t>
            </a:r>
            <a:r>
              <a:rPr lang="en-US" sz="1200" kern="1200" dirty="0">
                <a:solidFill>
                  <a:schemeClr val="tx1"/>
                </a:solidFill>
                <a:latin typeface="+mn-lt"/>
                <a:ea typeface="+mn-ea"/>
                <a:cs typeface="+mn-cs"/>
              </a:rPr>
              <a:t>As for the Albania specific content, the </a:t>
            </a:r>
            <a:r>
              <a:rPr lang="en-US" sz="1200" b="1" kern="1200" dirty="0">
                <a:solidFill>
                  <a:schemeClr val="tx1"/>
                </a:solidFill>
                <a:latin typeface="+mn-lt"/>
                <a:ea typeface="+mn-ea"/>
                <a:cs typeface="+mn-cs"/>
              </a:rPr>
              <a:t>interesting point</a:t>
            </a:r>
            <a:r>
              <a:rPr lang="en-US" sz="1200" kern="1200" dirty="0">
                <a:solidFill>
                  <a:schemeClr val="tx1"/>
                </a:solidFill>
                <a:latin typeface="+mn-lt"/>
                <a:ea typeface="+mn-ea"/>
                <a:cs typeface="+mn-cs"/>
              </a:rPr>
              <a:t> about your presentation is that it emphasizes that </a:t>
            </a:r>
            <a:r>
              <a:rPr lang="en-US" sz="1200" b="1" kern="1200" dirty="0">
                <a:solidFill>
                  <a:schemeClr val="tx1"/>
                </a:solidFill>
                <a:latin typeface="+mn-lt"/>
                <a:ea typeface="+mn-ea"/>
                <a:cs typeface="+mn-cs"/>
              </a:rPr>
              <a:t>Albania has centralized its systems through digitization</a:t>
            </a:r>
            <a:r>
              <a:rPr lang="en-US" sz="1200" kern="1200" dirty="0">
                <a:solidFill>
                  <a:schemeClr val="tx1"/>
                </a:solidFill>
                <a:latin typeface="+mn-lt"/>
                <a:ea typeface="+mn-ea"/>
                <a:cs typeface="+mn-cs"/>
              </a:rPr>
              <a:t> which means controls etc. are decentralized to line ministries, but also centralized to treasury. So for the Albania specific content the model is mix,</a:t>
            </a:r>
            <a:r>
              <a:rPr lang="en-US" sz="1200" kern="1200" baseline="0" dirty="0">
                <a:solidFill>
                  <a:schemeClr val="tx1"/>
                </a:solidFill>
                <a:latin typeface="+mn-lt"/>
                <a:ea typeface="+mn-ea"/>
                <a:cs typeface="+mn-cs"/>
              </a:rPr>
              <a:t> e.g. a commitment is record in AGFIS from spending unit online, but before get approval from treasury, then is available to be released and match with invoices which will be paid electronically through TSA in Central Bank.</a:t>
            </a:r>
            <a:endParaRPr lang="en-US" sz="1200" kern="1200" dirty="0">
              <a:solidFill>
                <a:schemeClr val="accent5">
                  <a:lumMod val="50000"/>
                </a:schemeClr>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Central automation creates the opportunity to strengthen financial/fiscal discipline and to</a:t>
            </a:r>
            <a:r>
              <a:rPr lang="en-US" sz="1200" kern="1200" baseline="0" dirty="0">
                <a:solidFill>
                  <a:schemeClr val="tx1"/>
                </a:solidFill>
                <a:latin typeface="+mn-lt"/>
                <a:ea typeface="+mn-ea"/>
                <a:cs typeface="+mn-cs"/>
              </a:rPr>
              <a:t> get the track of audit </a:t>
            </a:r>
            <a:r>
              <a:rPr lang="en-US" sz="1200" kern="1200" dirty="0">
                <a:solidFill>
                  <a:schemeClr val="tx1"/>
                </a:solidFill>
                <a:latin typeface="+mn-lt"/>
                <a:ea typeface="+mn-ea"/>
                <a:cs typeface="+mn-cs"/>
              </a:rPr>
              <a:t>for controls in the regional treasuries and headquarter of treasury. Both of them as a whole monitor the spending units for </a:t>
            </a:r>
            <a:r>
              <a:rPr lang="en-US" sz="1200" b="1" kern="1200" dirty="0">
                <a:solidFill>
                  <a:schemeClr val="tx1"/>
                </a:solidFill>
                <a:latin typeface="+mn-lt"/>
                <a:ea typeface="+mn-ea"/>
                <a:cs typeface="+mn-cs"/>
              </a:rPr>
              <a:t>consistency with legislation </a:t>
            </a:r>
            <a:r>
              <a:rPr lang="en-US" sz="1200" b="0" kern="1200" dirty="0">
                <a:solidFill>
                  <a:schemeClr val="tx1"/>
                </a:solidFill>
                <a:latin typeface="+mn-lt"/>
                <a:ea typeface="+mn-ea"/>
                <a:cs typeface="+mn-cs"/>
              </a:rPr>
              <a:t>to get the adequate consolidated financial position of government through generates from AGFIS the financial statements set by international standards (PULSAR-IPSAS).</a:t>
            </a:r>
            <a:endParaRPr lang="en-US" sz="1200"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As for the Albania specific content, the </a:t>
            </a:r>
            <a:r>
              <a:rPr lang="en-US" sz="1200" b="1" kern="1200" dirty="0">
                <a:solidFill>
                  <a:schemeClr val="tx1"/>
                </a:solidFill>
                <a:latin typeface="+mn-lt"/>
                <a:ea typeface="+mn-ea"/>
                <a:cs typeface="+mn-cs"/>
              </a:rPr>
              <a:t>interesting point</a:t>
            </a:r>
            <a:r>
              <a:rPr lang="en-US" sz="1200" kern="1200" dirty="0">
                <a:solidFill>
                  <a:schemeClr val="tx1"/>
                </a:solidFill>
                <a:latin typeface="+mn-lt"/>
                <a:ea typeface="+mn-ea"/>
                <a:cs typeface="+mn-cs"/>
              </a:rPr>
              <a:t> about your presentation is that it emphasizes that </a:t>
            </a:r>
            <a:r>
              <a:rPr lang="en-US" sz="1200" b="1" kern="1200" dirty="0">
                <a:solidFill>
                  <a:schemeClr val="tx1"/>
                </a:solidFill>
                <a:latin typeface="+mn-lt"/>
                <a:ea typeface="+mn-ea"/>
                <a:cs typeface="+mn-cs"/>
              </a:rPr>
              <a:t>Albania has centralized its systems through digitization</a:t>
            </a:r>
            <a:r>
              <a:rPr lang="en-US" sz="1200" kern="1200" dirty="0">
                <a:solidFill>
                  <a:schemeClr val="tx1"/>
                </a:solidFill>
                <a:latin typeface="+mn-lt"/>
                <a:ea typeface="+mn-ea"/>
                <a:cs typeface="+mn-cs"/>
              </a:rPr>
              <a:t> which means controls etc. are decentralized to line ministries, but also centralized to treasury. So the model is mix,</a:t>
            </a:r>
            <a:r>
              <a:rPr lang="en-US" sz="1200" kern="1200" baseline="0" dirty="0">
                <a:solidFill>
                  <a:schemeClr val="tx1"/>
                </a:solidFill>
                <a:latin typeface="+mn-lt"/>
                <a:ea typeface="+mn-ea"/>
                <a:cs typeface="+mn-cs"/>
              </a:rPr>
              <a:t> e.g. a commitment is record in AGFIS from spending unit online, but before get approval from treasury, then is available to be released and match with invoices which will be paid electronically through TSA in Central Bank.</a:t>
            </a:r>
            <a:endParaRPr lang="en-US" sz="1200" b="0" i="0" kern="1200" dirty="0">
              <a:solidFill>
                <a:schemeClr val="accent5">
                  <a:lumMod val="50000"/>
                </a:schemeClr>
              </a:solidFill>
              <a:latin typeface="+mn-lt"/>
              <a:ea typeface="+mn-ea"/>
              <a:cs typeface="+mn-cs"/>
            </a:endParaRPr>
          </a:p>
          <a:p>
            <a:pPr marL="228600" indent="-228600">
              <a:buNone/>
            </a:pPr>
            <a:endParaRPr lang="en-US" sz="1200" b="0" i="0" kern="1200" dirty="0">
              <a:solidFill>
                <a:schemeClr val="tx1"/>
              </a:solidFill>
              <a:latin typeface="+mn-lt"/>
              <a:ea typeface="+mn-ea"/>
              <a:cs typeface="+mn-cs"/>
            </a:endParaRPr>
          </a:p>
          <a:p>
            <a:pPr marL="228600" indent="-228600">
              <a:buNone/>
            </a:pPr>
            <a:endParaRPr lang="en-US" sz="1200" b="0" i="0" kern="1200" dirty="0">
              <a:solidFill>
                <a:schemeClr val="tx1"/>
              </a:solidFill>
              <a:latin typeface="+mn-lt"/>
              <a:ea typeface="+mn-ea"/>
              <a:cs typeface="+mn-cs"/>
            </a:endParaRPr>
          </a:p>
          <a:p>
            <a:pPr marL="228600" indent="-228600">
              <a:buNone/>
            </a:pPr>
            <a:r>
              <a:rPr lang="en-US" sz="1200" b="0" i="0" kern="1200" dirty="0">
                <a:solidFill>
                  <a:schemeClr val="tx1"/>
                </a:solidFill>
                <a:latin typeface="+mn-lt"/>
                <a:ea typeface="+mn-ea"/>
                <a:cs typeface="+mn-cs"/>
              </a:rPr>
              <a:t>The concentration of control of an activity or organization under a single authority.(e.g. the </a:t>
            </a:r>
            <a:r>
              <a:rPr lang="en-US" sz="1200" b="1" i="0" kern="1200" dirty="0">
                <a:solidFill>
                  <a:schemeClr val="tx1"/>
                </a:solidFill>
                <a:latin typeface="+mn-lt"/>
                <a:ea typeface="+mn-ea"/>
                <a:cs typeface="+mn-cs"/>
              </a:rPr>
              <a:t>centralization</a:t>
            </a:r>
            <a:r>
              <a:rPr lang="en-US" sz="1200" b="0" i="0" kern="1200" dirty="0">
                <a:solidFill>
                  <a:schemeClr val="tx1"/>
                </a:solidFill>
                <a:latin typeface="+mn-lt"/>
                <a:ea typeface="+mn-ea"/>
                <a:cs typeface="+mn-cs"/>
              </a:rPr>
              <a:t> of all financial power in the hands of its leaders)</a:t>
            </a:r>
          </a:p>
          <a:p>
            <a:pPr marL="228600" indent="-228600">
              <a:buNone/>
            </a:pPr>
            <a:r>
              <a:rPr lang="en-US" sz="1200" b="0" i="0" kern="1200" dirty="0">
                <a:solidFill>
                  <a:schemeClr val="tx1"/>
                </a:solidFill>
                <a:latin typeface="+mn-lt"/>
                <a:ea typeface="+mn-ea"/>
                <a:cs typeface="+mn-cs"/>
              </a:rPr>
              <a:t>The transfer of control of an activity or organization to several local offices or authorities rather than one single one. .(e.g. the </a:t>
            </a:r>
            <a:r>
              <a:rPr lang="en-US" sz="1200" b="1" i="0" kern="1200" dirty="0">
                <a:solidFill>
                  <a:schemeClr val="tx1"/>
                </a:solidFill>
                <a:latin typeface="+mn-lt"/>
                <a:ea typeface="+mn-ea"/>
                <a:cs typeface="+mn-cs"/>
              </a:rPr>
              <a:t>decentralization</a:t>
            </a:r>
            <a:r>
              <a:rPr lang="en-US" sz="1200" b="0" i="0" kern="1200" dirty="0">
                <a:solidFill>
                  <a:schemeClr val="tx1"/>
                </a:solidFill>
                <a:latin typeface="+mn-lt"/>
                <a:ea typeface="+mn-ea"/>
                <a:cs typeface="+mn-cs"/>
              </a:rPr>
              <a:t> of business services)</a:t>
            </a:r>
          </a:p>
          <a:p>
            <a:pPr marL="228600" indent="-228600">
              <a:buNone/>
            </a:pPr>
            <a:endParaRPr lang="en-US" sz="1200" b="0" i="0" kern="1200" dirty="0">
              <a:solidFill>
                <a:schemeClr val="tx1"/>
              </a:solidFill>
              <a:latin typeface="+mn-lt"/>
              <a:ea typeface="+mn-ea"/>
              <a:cs typeface="+mn-cs"/>
            </a:endParaRPr>
          </a:p>
          <a:p>
            <a:pPr marL="228600" indent="-228600">
              <a:buNone/>
            </a:pPr>
            <a:r>
              <a:rPr lang="en-US" dirty="0"/>
              <a:t>  Automation alone is not sufficient; it requires trained staff to plan, implement and monitor the budget formulation and execution </a:t>
            </a:r>
          </a:p>
          <a:p>
            <a:pPr marL="228600" indent="-228600">
              <a:buNone/>
            </a:pPr>
            <a:r>
              <a:rPr lang="en-US" dirty="0"/>
              <a:t>Key Treasury / IT / Line ministries / Budget staff, including senior officials, need to understand PFM concepts to be able to enter financial information, extract and analyze relevant data, generate and use reports </a:t>
            </a:r>
          </a:p>
          <a:p>
            <a:pPr marL="228600" indent="-228600">
              <a:buNone/>
            </a:pPr>
            <a:r>
              <a:rPr lang="en-US" dirty="0"/>
              <a:t> Develop </a:t>
            </a:r>
            <a:r>
              <a:rPr lang="en-US" dirty="0" err="1"/>
              <a:t>awarness</a:t>
            </a:r>
            <a:r>
              <a:rPr lang="en-US" dirty="0"/>
              <a:t> of the benefits and uses of the automated and integrated FMIS   Why? - Enable smooth communication and interoperability  (e.g., managing government payroll, revenue administration, external assistance flows, etc.) - Generate new ideas for improvements of the FMIS and decision-making processes - Reduce resistance to change through training, seminars, etc.   Challenges - Changing pace of implementation in some components can affect that of the others - Diversity of goals and targets among various components - Managing constant evolution and expansion of the FMIS on one side, and </a:t>
            </a:r>
            <a:r>
              <a:rPr lang="en-US" dirty="0" err="1"/>
              <a:t>contiuous</a:t>
            </a:r>
            <a:r>
              <a:rPr lang="en-US" dirty="0"/>
              <a:t> changes in PFM  regulatory framework, on the other </a:t>
            </a:r>
          </a:p>
          <a:p>
            <a:pPr marL="228600" indent="-228600">
              <a:buNone/>
            </a:pPr>
            <a:r>
              <a:rPr lang="en-US" dirty="0"/>
              <a:t>taxes liabilities’ payment system </a:t>
            </a:r>
          </a:p>
          <a:p>
            <a:pPr marL="228600" indent="-228600">
              <a:buNone/>
            </a:pPr>
            <a:r>
              <a:rPr lang="en-US" dirty="0"/>
              <a:t>No payment, for any reason, can not be proceed by the bank, if the taxpayer does not submit payment order generated by the new tax system.</a:t>
            </a:r>
          </a:p>
          <a:p>
            <a:pPr marL="228600" indent="-228600">
              <a:buNone/>
            </a:pPr>
            <a:r>
              <a:rPr lang="en-US" b="1" dirty="0"/>
              <a:t>Treasury control and payments </a:t>
            </a:r>
          </a:p>
          <a:p>
            <a:pPr marL="228600" indent="-228600">
              <a:buNone/>
            </a:pPr>
            <a:r>
              <a:rPr lang="en-US" dirty="0"/>
              <a:t>Controls on non-payroll expenditure are primarily ex-ante voucher checking. There is very little internal audit functionality at the ex-post stage as required by international best practices. Other financial controls follow international practice and are generally complied with.  •  As the budget is being implemented, Treasury monitors the staffing levels with respect to a ceiling of authorized positions. The financial resources and controls in place are based on this ceiling and not on the actual number of staff employed. Inevitable staffing lags result in an underutilized salary budget.  •  All government expenditure, central as well as local, is executed through the Treasury Single Account system (TSA). The system rejects any spending for which there are inadequate allocations. Controls are exercised by budget program, institution, and economic classification regarding the yearly budget allocations. TDO records and performs an additional ex-ante control before payment. Treasury keeps a strong central control on budget execution. </a:t>
            </a:r>
          </a:p>
          <a:p>
            <a:pPr marL="228600" indent="-228600">
              <a:buNone/>
            </a:pPr>
            <a:r>
              <a:rPr lang="en-US" dirty="0"/>
              <a:t>More than a “managerial accounting issue”, pre-commitments are an integral part of establishing sound internal public financial management controls to ensure there are sufficient funds to cover government commitments. Lack of formal recognition of pre-commitments in the AGFIS could lead to initiating procurement processes for which there might not be sufficient funds to ensure full payment or even to support the contracting process. </a:t>
            </a:r>
          </a:p>
          <a:p>
            <a:pPr marL="228600" indent="-228600">
              <a:buNone/>
            </a:pPr>
            <a:r>
              <a:rPr lang="en-US" dirty="0"/>
              <a:t> Cash overspending cannot occur because each transaction is checked against the appropriations/allocations. If not sufficient cash resources are allocated to the account, the transaction has to be rejected by the Treasury District Office’s expenses specialist. The Treasury executes payment when cash is available, but generally within one month.  • The right to make expenditures within the limit of approved funds expires on the last day of the budget year. There is a very strict carry-over regime. All spending is limited to the calendar year unless explicitly allowed by the Parliament in the annual budget law. Borrowing against future appropriations is prohibited. The only exception is that line ministries have the right to carry over the unused funds of multiyear investment contracts, but no longer than three years, provided ex-ante approval by the Assembly.  • The Treasury plans generally provide a transparent and reliable framework within which the local governments LG can execute their budget. However, when the government revise downwards the budget ceilings due to over-optimistic projections the LG budget execution is affected because the local governments own revenue is included in the common cash pool – the TSA. This lack of control over the use of their own revenue in the LG is reported to be a source of frustration. </a:t>
            </a:r>
          </a:p>
          <a:p>
            <a:pPr marL="228600" indent="-228600">
              <a:buNone/>
            </a:pPr>
            <a:r>
              <a:rPr lang="en-US" dirty="0"/>
              <a:t>Commitment, accounts payable and arrears controls are Fundamental to effective cash management and budget execution control •Discussions at previous PEMPAL events and internationally indicates that these concepts are understood differently in countries.  •This presentation will focus on the “generally accepted definitions” and benchmark PEMPAL practices against those definitions </a:t>
            </a:r>
          </a:p>
          <a:p>
            <a:pPr marL="228600" indent="-228600">
              <a:buNone/>
            </a:pPr>
            <a:r>
              <a:rPr lang="en-US" dirty="0"/>
              <a:t>Step 2 – Recording of commitments for all contracts at the time the contract is agreed with a supplier.  This ensures : –funds are set aside to pay the supplier  –the Treasury has additional information about likely future </a:t>
            </a:r>
            <a:r>
              <a:rPr lang="en-US" dirty="0" err="1"/>
              <a:t>cashflows</a:t>
            </a:r>
            <a:r>
              <a:rPr lang="en-US" dirty="0"/>
              <a:t> in the accounting system for better cash planning and forecasting –Using a system generated purchase order ensures that suppliers have a guarantee from the Treasury  –The purchase order may be issued from a procurement system, however, if it is to be an effective budget and cash control, it must also be recorded in the FMIS system soon after the contract is signed </a:t>
            </a:r>
          </a:p>
          <a:p>
            <a:pPr marL="228600" indent="-228600">
              <a:buNone/>
            </a:pPr>
            <a:r>
              <a:rPr lang="en-US" dirty="0"/>
              <a:t> of 14 countries that responded to the survey indicated that they had commitment controls •10 countries indicated that the given definition of commitments aligned with their country practice. The two remaining countries answered ‘no’, however, the additional explanations provided indicated a strong concurrence •11 countries responded to the question on the types of spending subjected to commitments. All 11 record commitments for utilities, goods and services, projects and capital spending. Four also have commitments for debt  •6 of the 11 countries issue a PO for commitments. Of the six, five issue it from the same system that controls appropriations and the budget. </a:t>
            </a:r>
          </a:p>
          <a:p>
            <a:pPr marL="228600" indent="-228600">
              <a:buNone/>
            </a:pPr>
            <a:r>
              <a:rPr lang="en-US" dirty="0"/>
              <a:t>Good practice is to record the commitment when the contract is agreed – this is the legal obligation •Three countries record commitments between 3 and 15 days of the contract being entered into. •One country indicated that commitments are linked to appropriations  •One country indicated that commitments are recorded only after payment </a:t>
            </a:r>
          </a:p>
          <a:p>
            <a:pPr marL="228600" indent="-228600">
              <a:buNone/>
            </a:pPr>
            <a:r>
              <a:rPr lang="en-US" dirty="0"/>
              <a:t>In addition to Step 3 many governments require the receipt of a correctly rendered invoice before recognizing the accounts payable.</a:t>
            </a:r>
          </a:p>
          <a:p>
            <a:pPr marL="228600" indent="-228600">
              <a:buNone/>
            </a:pPr>
            <a:r>
              <a:rPr lang="en-US" dirty="0"/>
              <a:t>Most countries have a pre-commitment and commitment stage. Recognition of commitments is however varied •Only half of the countries recognize goods and services delivery. This has implications for accrual accounting •Only half of the countries match invoices to commitments – this presents some challenges for budget control •9 countries recognize accounts payable,  however the point of recognition is not consistent •8 countries have a due data and 8 also report on budget arrears •While some consistent themes emerged, there remains significant differences across PEMPAL countries and in comparison to good practice. •Has the degree of integration of all of these processes into a FMIS had an impact?  •Has the move to adopting accrual basis IPSAS had an impact? </a:t>
            </a:r>
          </a:p>
          <a:p>
            <a:pPr marL="228600" indent="-228600">
              <a:buNone/>
            </a:pPr>
            <a:r>
              <a:rPr lang="en-US" dirty="0"/>
              <a:t>Why would countries recognize commitments and accounts payable at different stages of the payment process? Are there challenges for budget, cash management and financial reporting for these different points of recognition? 2.Discuss country definitions of due date and budget arrears. Are there issues with recognition of due date and arrears in a country that is experiencing cash shortfalls? </a:t>
            </a:r>
          </a:p>
          <a:p>
            <a:pPr marL="228600" indent="-228600">
              <a:buNone/>
            </a:pPr>
            <a:endParaRPr lang="en-US" dirty="0"/>
          </a:p>
        </p:txBody>
      </p:sp>
      <p:sp>
        <p:nvSpPr>
          <p:cNvPr id="4" name="Slide Number Placeholder 3"/>
          <p:cNvSpPr>
            <a:spLocks noGrp="1"/>
          </p:cNvSpPr>
          <p:nvPr>
            <p:ph type="sldNum" sz="quarter" idx="10"/>
          </p:nvPr>
        </p:nvSpPr>
        <p:spPr/>
        <p:txBody>
          <a:bodyPr/>
          <a:lstStyle/>
          <a:p>
            <a:fld id="{5F6F7D1C-02CC-4FFC-A54A-6D0FF684D515}"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dirty="0">
                <a:solidFill>
                  <a:schemeClr val="accent6">
                    <a:lumMod val="50000"/>
                  </a:schemeClr>
                </a:solidFill>
                <a:ea typeface="+mn-ea"/>
                <a:cs typeface="+mn-cs"/>
              </a:rPr>
              <a:t>General government in Albania consists in three level:</a:t>
            </a:r>
          </a:p>
          <a:p>
            <a:r>
              <a:rPr lang="en-US" sz="1200" dirty="0">
                <a:solidFill>
                  <a:schemeClr val="accent6">
                    <a:lumMod val="50000"/>
                  </a:schemeClr>
                </a:solidFill>
                <a:ea typeface="+mn-ea"/>
                <a:cs typeface="+mn-cs"/>
              </a:rPr>
              <a:t>-Central</a:t>
            </a:r>
            <a:r>
              <a:rPr lang="en-US" sz="1200" baseline="0" dirty="0">
                <a:solidFill>
                  <a:schemeClr val="accent6">
                    <a:lumMod val="50000"/>
                  </a:schemeClr>
                </a:solidFill>
                <a:ea typeface="+mn-ea"/>
                <a:cs typeface="+mn-cs"/>
              </a:rPr>
              <a:t> government,</a:t>
            </a:r>
          </a:p>
          <a:p>
            <a:r>
              <a:rPr lang="en-US" sz="1200" baseline="0" dirty="0">
                <a:solidFill>
                  <a:schemeClr val="accent6">
                    <a:lumMod val="50000"/>
                  </a:schemeClr>
                </a:solidFill>
                <a:ea typeface="+mn-ea"/>
                <a:cs typeface="+mn-cs"/>
              </a:rPr>
              <a:t>-Local government,</a:t>
            </a:r>
          </a:p>
          <a:p>
            <a:r>
              <a:rPr lang="en-US" sz="1200" baseline="0" dirty="0">
                <a:solidFill>
                  <a:schemeClr val="accent6">
                    <a:lumMod val="50000"/>
                  </a:schemeClr>
                </a:solidFill>
                <a:ea typeface="+mn-ea"/>
                <a:cs typeface="+mn-cs"/>
              </a:rPr>
              <a:t>-Special funds: Social security, Health care security and Ex-owners compensation. </a:t>
            </a:r>
          </a:p>
          <a:p>
            <a:r>
              <a:rPr lang="en-US" sz="1200" b="1" baseline="0" dirty="0">
                <a:solidFill>
                  <a:schemeClr val="accent6">
                    <a:lumMod val="50000"/>
                  </a:schemeClr>
                </a:solidFill>
                <a:ea typeface="+mn-ea"/>
                <a:cs typeface="+mn-cs"/>
              </a:rPr>
              <a:t>Mark’s presentations functions</a:t>
            </a:r>
            <a:r>
              <a:rPr lang="en-US" sz="1200" baseline="0" dirty="0">
                <a:solidFill>
                  <a:schemeClr val="accent6">
                    <a:lumMod val="50000"/>
                  </a:schemeClr>
                </a:solidFill>
                <a:ea typeface="+mn-ea"/>
                <a:cs typeface="+mn-cs"/>
              </a:rPr>
              <a:t>:</a:t>
            </a:r>
          </a:p>
          <a:p>
            <a:r>
              <a:rPr lang="en-US" sz="1200" baseline="0" dirty="0">
                <a:solidFill>
                  <a:schemeClr val="accent6">
                    <a:lumMod val="50000"/>
                  </a:schemeClr>
                </a:solidFill>
                <a:ea typeface="+mn-ea"/>
                <a:cs typeface="+mn-cs"/>
              </a:rPr>
              <a:t>-</a:t>
            </a:r>
            <a:r>
              <a:rPr lang="en-US" sz="1200" baseline="0" dirty="0">
                <a:solidFill>
                  <a:schemeClr val="tx1"/>
                </a:solidFill>
                <a:ea typeface="+mn-ea"/>
                <a:cs typeface="+mn-cs"/>
              </a:rPr>
              <a:t>The c</a:t>
            </a:r>
            <a:r>
              <a:rPr lang="en-US" sz="1200" dirty="0"/>
              <a:t>lear </a:t>
            </a:r>
            <a:r>
              <a:rPr lang="en-US" sz="1200" b="1" dirty="0"/>
              <a:t>core</a:t>
            </a:r>
            <a:r>
              <a:rPr lang="en-US" sz="1200" dirty="0"/>
              <a:t> functions in the Treasury:</a:t>
            </a:r>
            <a:endParaRPr lang="en-US" sz="1200" baseline="0" dirty="0">
              <a:solidFill>
                <a:schemeClr val="accent6">
                  <a:lumMod val="50000"/>
                </a:schemeClr>
              </a:solidFill>
              <a:ea typeface="+mn-ea"/>
              <a:cs typeface="+mn-cs"/>
            </a:endParaRPr>
          </a:p>
          <a:p>
            <a:pPr rtl="0" eaLnBrk="1" fontAlgn="t" latinLnBrk="0" hangingPunct="1"/>
            <a:r>
              <a:rPr lang="en-US" sz="1200" b="0" i="0" u="none" strike="noStrike" kern="1200" dirty="0">
                <a:solidFill>
                  <a:schemeClr val="tx1"/>
                </a:solidFill>
                <a:latin typeface="+mn-lt"/>
                <a:ea typeface="+mn-ea"/>
                <a:cs typeface="+mn-cs"/>
              </a:rPr>
              <a:t>1.Authorization and processing of payments on behalf of the government</a:t>
            </a:r>
          </a:p>
          <a:p>
            <a:pPr rtl="0" eaLnBrk="1" fontAlgn="t" latinLnBrk="0" hangingPunct="1"/>
            <a:r>
              <a:rPr lang="en-US" sz="1200" b="0" i="0" u="none" strike="noStrike" kern="1200" dirty="0">
                <a:solidFill>
                  <a:schemeClr val="tx1"/>
                </a:solidFill>
                <a:latin typeface="+mn-lt"/>
                <a:ea typeface="+mn-ea"/>
                <a:cs typeface="+mn-cs"/>
              </a:rPr>
              <a:t>2.Management of government bank accounts (TSA and other)</a:t>
            </a:r>
          </a:p>
          <a:p>
            <a:pPr rtl="0" eaLnBrk="1" fontAlgn="t" latinLnBrk="0" hangingPunct="1"/>
            <a:r>
              <a:rPr lang="en-US" sz="1200" b="0" i="0" u="none" strike="noStrike" kern="1200" dirty="0">
                <a:solidFill>
                  <a:schemeClr val="tx1"/>
                </a:solidFill>
                <a:latin typeface="+mn-lt"/>
                <a:ea typeface="+mn-ea"/>
                <a:cs typeface="+mn-cs"/>
              </a:rPr>
              <a:t>3.Budget execution reporting</a:t>
            </a:r>
          </a:p>
          <a:p>
            <a:pPr rtl="0" eaLnBrk="1" fontAlgn="t" latinLnBrk="0" hangingPunct="1"/>
            <a:r>
              <a:rPr lang="en-US" sz="1200" b="0" i="0" u="none" strike="noStrike" kern="1200" dirty="0">
                <a:solidFill>
                  <a:schemeClr val="tx1"/>
                </a:solidFill>
                <a:latin typeface="+mn-lt"/>
                <a:ea typeface="+mn-ea"/>
                <a:cs typeface="+mn-cs"/>
              </a:rPr>
              <a:t>4.Cash forecasting</a:t>
            </a:r>
          </a:p>
          <a:p>
            <a:pPr rtl="0" eaLnBrk="1" fontAlgn="t" latinLnBrk="0" hangingPunct="1"/>
            <a:r>
              <a:rPr lang="en-US" sz="1200" b="0" i="0" u="none" strike="noStrike" kern="1200" dirty="0">
                <a:solidFill>
                  <a:schemeClr val="tx1"/>
                </a:solidFill>
                <a:latin typeface="+mn-lt"/>
                <a:ea typeface="+mn-ea"/>
                <a:cs typeface="+mn-cs"/>
              </a:rPr>
              <a:t>5.Cash management</a:t>
            </a:r>
          </a:p>
          <a:p>
            <a:pPr rtl="0" eaLnBrk="1" fontAlgn="t" latinLnBrk="0" hangingPunct="1"/>
            <a:r>
              <a:rPr lang="en-US" sz="1200" b="0" i="0" u="none" strike="noStrike" kern="1200" dirty="0">
                <a:solidFill>
                  <a:schemeClr val="tx1"/>
                </a:solidFill>
                <a:latin typeface="+mn-lt"/>
                <a:ea typeface="+mn-ea"/>
                <a:cs typeface="+mn-cs"/>
              </a:rPr>
              <a:t>6.Consolidated financial reporting</a:t>
            </a:r>
          </a:p>
          <a:p>
            <a:pPr rtl="0" eaLnBrk="1" fontAlgn="t" latinLnBrk="0" hangingPunct="1"/>
            <a:r>
              <a:rPr lang="en-US" sz="1200" dirty="0"/>
              <a:t>-The majority of treasuries manage the </a:t>
            </a:r>
            <a:r>
              <a:rPr lang="en-US" sz="1200" b="1" dirty="0"/>
              <a:t>ICT function </a:t>
            </a:r>
            <a:r>
              <a:rPr lang="en-US" sz="1200" dirty="0"/>
              <a:t>for the treasury system</a:t>
            </a:r>
            <a:endParaRPr lang="en-US" sz="1200" b="0" i="0" u="none" strike="noStrike" kern="1200" dirty="0">
              <a:solidFill>
                <a:schemeClr val="tx1"/>
              </a:solidFill>
              <a:latin typeface="+mn-lt"/>
              <a:ea typeface="+mn-ea"/>
              <a:cs typeface="+mn-cs"/>
            </a:endParaRPr>
          </a:p>
          <a:p>
            <a:pPr rtl="0" eaLnBrk="1" fontAlgn="t" latinLnBrk="0" hangingPunct="1"/>
            <a:r>
              <a:rPr lang="en-US" sz="1200" b="0" i="0" u="none" strike="noStrike" kern="1200" dirty="0">
                <a:solidFill>
                  <a:schemeClr val="tx1"/>
                </a:solidFill>
                <a:latin typeface="+mn-lt"/>
                <a:ea typeface="+mn-ea"/>
                <a:cs typeface="+mn-cs"/>
              </a:rPr>
              <a:t>7.Management of the treasury information system</a:t>
            </a:r>
          </a:p>
          <a:p>
            <a:pPr rtl="0" eaLnBrk="1" fontAlgn="t" latinLnBrk="0" hangingPunct="1"/>
            <a:r>
              <a:rPr lang="en-US" sz="1200" b="0" i="0" u="none" strike="noStrike" kern="1200" dirty="0">
                <a:solidFill>
                  <a:schemeClr val="tx1"/>
                </a:solidFill>
                <a:latin typeface="+mn-lt"/>
                <a:ea typeface="+mn-ea"/>
                <a:cs typeface="+mn-cs"/>
              </a:rPr>
              <a:t>8.Training and education</a:t>
            </a:r>
          </a:p>
          <a:p>
            <a:pPr rtl="0" eaLnBrk="1" fontAlgn="t" latinLnBrk="0" hangingPunct="1"/>
            <a:r>
              <a:rPr lang="en-US" sz="1200" b="0" i="0" u="none" strike="noStrike" kern="1200" dirty="0">
                <a:solidFill>
                  <a:schemeClr val="tx1"/>
                </a:solidFill>
                <a:latin typeface="+mn-lt"/>
                <a:ea typeface="+mn-ea"/>
                <a:cs typeface="+mn-cs"/>
              </a:rPr>
              <a:t>9.IT support</a:t>
            </a:r>
          </a:p>
          <a:p>
            <a:pPr rtl="0" eaLnBrk="1" fontAlgn="t" latinLnBrk="0" hangingPunct="1"/>
            <a:r>
              <a:rPr lang="en-US" sz="1200" dirty="0"/>
              <a:t>-The </a:t>
            </a:r>
            <a:r>
              <a:rPr lang="en-US" sz="1200" b="1" dirty="0"/>
              <a:t>less common </a:t>
            </a:r>
            <a:r>
              <a:rPr lang="en-US" sz="1200" dirty="0"/>
              <a:t>in the Treasury:</a:t>
            </a:r>
            <a:endParaRPr lang="en-US" sz="1200" b="0" i="0" u="none" strike="noStrike" kern="1200" dirty="0">
              <a:solidFill>
                <a:schemeClr val="tx1"/>
              </a:solidFill>
              <a:latin typeface="+mn-lt"/>
              <a:ea typeface="+mn-ea"/>
              <a:cs typeface="+mn-cs"/>
            </a:endParaRPr>
          </a:p>
          <a:p>
            <a:pPr rtl="0" eaLnBrk="1" fontAlgn="t" latinLnBrk="0" hangingPunct="1"/>
            <a:r>
              <a:rPr lang="en-US" sz="1200" b="0" i="0" u="none" strike="noStrike" kern="1200" dirty="0">
                <a:solidFill>
                  <a:schemeClr val="tx1"/>
                </a:solidFill>
                <a:latin typeface="+mn-lt"/>
                <a:ea typeface="+mn-ea"/>
                <a:cs typeface="+mn-cs"/>
              </a:rPr>
              <a:t>10.Debt management</a:t>
            </a:r>
          </a:p>
          <a:p>
            <a:pPr rtl="0" eaLnBrk="1" fontAlgn="t" latinLnBrk="0" hangingPunct="1"/>
            <a:r>
              <a:rPr lang="en-US" sz="1200" b="0" i="0" u="none" strike="noStrike" kern="1200" dirty="0">
                <a:solidFill>
                  <a:schemeClr val="tx1"/>
                </a:solidFill>
                <a:latin typeface="+mn-lt"/>
                <a:ea typeface="+mn-ea"/>
                <a:cs typeface="+mn-cs"/>
              </a:rPr>
              <a:t>11.Public sector accounting policy and methodology</a:t>
            </a:r>
          </a:p>
          <a:p>
            <a:pPr rtl="0" eaLnBrk="1" fontAlgn="t" latinLnBrk="0" hangingPunct="1"/>
            <a:r>
              <a:rPr lang="en-US" sz="1200" b="0" i="0" u="none" strike="noStrike" kern="1200" dirty="0">
                <a:solidFill>
                  <a:schemeClr val="tx1"/>
                </a:solidFill>
                <a:latin typeface="+mn-lt"/>
                <a:ea typeface="+mn-ea"/>
                <a:cs typeface="+mn-cs"/>
              </a:rPr>
              <a:t>12.Management of the whole central financial management information system</a:t>
            </a:r>
          </a:p>
          <a:p>
            <a:pPr rtl="0" eaLnBrk="1" fontAlgn="t" latinLnBrk="0" hangingPunct="1"/>
            <a:r>
              <a:rPr lang="en-US" sz="1200" b="0" i="0" u="none" strike="noStrike" kern="1200" dirty="0">
                <a:solidFill>
                  <a:schemeClr val="tx1"/>
                </a:solidFill>
                <a:latin typeface="+mn-lt"/>
                <a:ea typeface="+mn-ea"/>
                <a:cs typeface="+mn-cs"/>
              </a:rPr>
              <a:t>13.Management of other government information systems</a:t>
            </a:r>
          </a:p>
          <a:p>
            <a:r>
              <a:rPr lang="en-US" dirty="0"/>
              <a:t>-By</a:t>
            </a:r>
            <a:r>
              <a:rPr lang="en-US" baseline="0" dirty="0"/>
              <a:t> </a:t>
            </a:r>
            <a:r>
              <a:rPr lang="en-US" b="1" baseline="0" dirty="0"/>
              <a:t>the Albanian point of view</a:t>
            </a:r>
            <a:r>
              <a:rPr lang="en-US" baseline="0" dirty="0"/>
              <a:t> to add after nr. 6 above: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7.Risk Management,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8.Banking Relationship enhancement,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9.International Funding Bank Accounts management,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10.Drafting of the strategy for the Treasury within the framework of the sectoral strategy of public finance management,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11. KPIs compilation,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12. Ex-ante control of commitments of central/local government against MTBP in AGFIS.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6F7D1C-02CC-4FFC-A54A-6D0FF684D51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018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F9B48BEA-1527-49D8-9591-811EE5A937A4}"/>
              </a:ext>
            </a:extLst>
          </p:cNvPr>
          <p:cNvSpPr>
            <a:spLocks noGrp="1" noRot="1" noChangeAspect="1" noChangeArrowheads="1" noTextEdit="1"/>
          </p:cNvSpPr>
          <p:nvPr>
            <p:ph type="sldImg"/>
          </p:nvPr>
        </p:nvSpPr>
        <p:spPr>
          <a:xfrm>
            <a:off x="693738" y="674688"/>
            <a:ext cx="5470525" cy="3448050"/>
          </a:xfrm>
          <a:ln/>
        </p:spPr>
      </p:sp>
      <p:sp>
        <p:nvSpPr>
          <p:cNvPr id="6147" name="Notes Placeholder 2">
            <a:extLst>
              <a:ext uri="{FF2B5EF4-FFF2-40B4-BE49-F238E27FC236}">
                <a16:creationId xmlns:a16="http://schemas.microsoft.com/office/drawing/2014/main" id="{6C9FDEA4-FF5D-4C59-9DA3-6A0704920375}"/>
              </a:ext>
            </a:extLst>
          </p:cNvPr>
          <p:cNvSpPr>
            <a:spLocks noGrp="1" noChangeArrowheads="1"/>
          </p:cNvSpPr>
          <p:nvPr>
            <p:ph type="body" idx="1"/>
          </p:nvPr>
        </p:nvSpPr>
        <p:spPr>
          <a:noFill/>
        </p:spPr>
        <p:txBody>
          <a:bodyPr>
            <a:normAutofit fontScale="85000" lnSpcReduction="20000"/>
          </a:bodyPr>
          <a:lstStyle/>
          <a:p>
            <a:pPr>
              <a:buClr>
                <a:srgbClr val="FF33CC"/>
              </a:buClr>
              <a:defRPr/>
            </a:pPr>
            <a:r>
              <a:rPr lang="en-US" dirty="0" err="1">
                <a:latin typeface="Times New Roman" panose="02020603050405020304" pitchFamily="18" charset="0"/>
              </a:rPr>
              <a:t>Bacground</a:t>
            </a:r>
            <a:endParaRPr lang="en-US" dirty="0">
              <a:latin typeface="Times New Roman" panose="02020603050405020304" pitchFamily="18" charset="0"/>
            </a:endParaRPr>
          </a:p>
          <a:p>
            <a:pPr marL="269190" indent="-269190">
              <a:buClr>
                <a:srgbClr val="FF33CC"/>
              </a:buClr>
              <a:buFont typeface="Wingdings 2"/>
              <a:buChar char=""/>
              <a:defRPr/>
            </a:pPr>
            <a:r>
              <a:rPr lang="en-US" dirty="0">
                <a:latin typeface="Times New Roman" panose="02020603050405020304" pitchFamily="18" charset="0"/>
              </a:rPr>
              <a:t>Established Albanian Treasury System on 16</a:t>
            </a:r>
            <a:r>
              <a:rPr lang="en-US" baseline="30000" dirty="0">
                <a:latin typeface="Times New Roman" panose="02020603050405020304" pitchFamily="18" charset="0"/>
              </a:rPr>
              <a:t>th</a:t>
            </a:r>
            <a:r>
              <a:rPr lang="en-US" dirty="0">
                <a:latin typeface="Times New Roman" panose="02020603050405020304" pitchFamily="18" charset="0"/>
              </a:rPr>
              <a:t> APRIL 1993, </a:t>
            </a:r>
          </a:p>
          <a:p>
            <a:pPr marL="269190" indent="-269190">
              <a:buClr>
                <a:srgbClr val="FF33CC"/>
              </a:buClr>
              <a:buFont typeface="Wingdings 2"/>
              <a:buChar char=""/>
              <a:defRPr/>
            </a:pPr>
            <a:r>
              <a:rPr lang="en-US" dirty="0">
                <a:latin typeface="Times New Roman" panose="02020603050405020304" pitchFamily="18" charset="0"/>
              </a:rPr>
              <a:t>It`s necessary because of:</a:t>
            </a:r>
          </a:p>
          <a:p>
            <a:pPr marL="269190" indent="-269190">
              <a:buClr>
                <a:srgbClr val="FF33CC"/>
              </a:buClr>
              <a:buFont typeface="Monotype Sorts" pitchFamily="2" charset="2"/>
              <a:buChar char="â"/>
              <a:defRPr/>
            </a:pPr>
            <a:r>
              <a:rPr lang="en-US" dirty="0">
                <a:latin typeface="Times New Roman" panose="02020603050405020304" pitchFamily="18" charset="0"/>
              </a:rPr>
              <a:t>market economy model,</a:t>
            </a:r>
            <a:endParaRPr lang="en-US" dirty="0">
              <a:solidFill>
                <a:srgbClr val="0000CC"/>
              </a:solidFill>
              <a:latin typeface="Times New Roman" panose="02020603050405020304" pitchFamily="18" charset="0"/>
            </a:endParaRPr>
          </a:p>
          <a:p>
            <a:pPr marL="269190" indent="-269190">
              <a:buClr>
                <a:srgbClr val="FF33CC"/>
              </a:buClr>
              <a:buFont typeface="Monotype Sorts" pitchFamily="2" charset="2"/>
              <a:buChar char="â"/>
              <a:defRPr/>
            </a:pPr>
            <a:r>
              <a:rPr lang="en-US" dirty="0">
                <a:latin typeface="Times New Roman" panose="02020603050405020304" pitchFamily="18" charset="0"/>
              </a:rPr>
              <a:t>expenditures control ,</a:t>
            </a:r>
            <a:endParaRPr lang="en-US" dirty="0">
              <a:solidFill>
                <a:srgbClr val="0000CC"/>
              </a:solidFill>
              <a:latin typeface="Times New Roman" panose="02020603050405020304" pitchFamily="18" charset="0"/>
            </a:endParaRPr>
          </a:p>
          <a:p>
            <a:pPr marL="269190" indent="-269190">
              <a:buClr>
                <a:srgbClr val="FF33CC"/>
              </a:buClr>
              <a:buFont typeface="Monotype Sorts" pitchFamily="2" charset="2"/>
              <a:buChar char="â"/>
              <a:defRPr/>
            </a:pPr>
            <a:r>
              <a:rPr lang="en-US" dirty="0">
                <a:latin typeface="Times New Roman" panose="02020603050405020304" pitchFamily="18" charset="0"/>
              </a:rPr>
              <a:t>the use of standard documents ,</a:t>
            </a:r>
          </a:p>
          <a:p>
            <a:pPr marL="269190" indent="-269190">
              <a:buClr>
                <a:srgbClr val="FF33CC"/>
              </a:buClr>
              <a:buFont typeface="Monotype Sorts" pitchFamily="2" charset="2"/>
              <a:buChar char="â"/>
              <a:defRPr/>
            </a:pPr>
            <a:r>
              <a:rPr lang="en-US" dirty="0">
                <a:latin typeface="Times New Roman" panose="02020603050405020304" pitchFamily="18" charset="0"/>
              </a:rPr>
              <a:t>information,</a:t>
            </a:r>
          </a:p>
          <a:p>
            <a:pPr marL="269190" indent="-269190">
              <a:buClr>
                <a:srgbClr val="FF33CC"/>
              </a:buClr>
              <a:buFont typeface="Monotype Sorts" pitchFamily="2" charset="2"/>
              <a:buChar char="â"/>
              <a:defRPr/>
            </a:pPr>
            <a:r>
              <a:rPr lang="en-US" dirty="0">
                <a:latin typeface="Times New Roman" panose="02020603050405020304" pitchFamily="18" charset="0"/>
              </a:rPr>
              <a:t>issuing securities and other debt instruments,</a:t>
            </a:r>
          </a:p>
          <a:p>
            <a:pPr marL="269190" indent="-269190">
              <a:buClr>
                <a:srgbClr val="FF33CC"/>
              </a:buClr>
              <a:buFont typeface="Monotype Sorts" pitchFamily="2" charset="2"/>
              <a:buChar char="â"/>
              <a:defRPr/>
            </a:pPr>
            <a:r>
              <a:rPr lang="en-US" dirty="0">
                <a:latin typeface="Times New Roman" panose="02020603050405020304" pitchFamily="18" charset="0"/>
              </a:rPr>
              <a:t>there were no system of cash management,</a:t>
            </a:r>
          </a:p>
          <a:p>
            <a:pPr marL="269190" indent="-269190">
              <a:buClr>
                <a:srgbClr val="FF33CC"/>
              </a:buClr>
              <a:buFont typeface="Monotype Sorts" pitchFamily="2" charset="2"/>
              <a:buChar char="â"/>
              <a:defRPr/>
            </a:pPr>
            <a:r>
              <a:rPr lang="en-US" dirty="0">
                <a:latin typeface="Times New Roman" panose="02020603050405020304" pitchFamily="18" charset="0"/>
              </a:rPr>
              <a:t>there were no government accounting system. </a:t>
            </a:r>
          </a:p>
          <a:p>
            <a:pPr eaLnBrk="1" hangingPunct="1"/>
            <a:r>
              <a:rPr lang="en-US" dirty="0">
                <a:solidFill>
                  <a:srgbClr val="C00000"/>
                </a:solidFill>
              </a:rPr>
              <a:t>Mission</a:t>
            </a:r>
            <a:br>
              <a:rPr lang="en-US" dirty="0">
                <a:solidFill>
                  <a:srgbClr val="333333"/>
                </a:solidFill>
              </a:rPr>
            </a:br>
            <a:r>
              <a:rPr lang="en-US" dirty="0">
                <a:solidFill>
                  <a:srgbClr val="333333"/>
                </a:solidFill>
              </a:rPr>
              <a:t>Effective management of the process of execution of general government budget, the administration of Treasury Single Account, the financial forecasting and the consolidated financial statements preparation according to international standards in the context of realizing the mission of the Ministry of Finance.</a:t>
            </a:r>
            <a:br>
              <a:rPr lang="en-US" dirty="0">
                <a:solidFill>
                  <a:srgbClr val="333333"/>
                </a:solidFill>
              </a:rPr>
            </a:br>
            <a:r>
              <a:rPr lang="en-US" dirty="0">
                <a:solidFill>
                  <a:srgbClr val="333333"/>
                </a:solidFill>
              </a:rPr>
              <a:t>Also to secure the necessary financing in accordance with the government's budget requirements through a combination of financial instruments that include foreign project or general budgetary financing, domestic borrowing, and state guarantees. This is to be achieved with the clear objective of minimizing the overall effective cost and risk of the debt portfolio, ensuring timely debt service, and developing the financial instrument base in compliance with the legal and regulatory framework. </a:t>
            </a:r>
            <a:br>
              <a:rPr lang="en-US" dirty="0">
                <a:solidFill>
                  <a:srgbClr val="333333"/>
                </a:solidFill>
              </a:rPr>
            </a:br>
            <a:r>
              <a:rPr lang="en-US" dirty="0">
                <a:solidFill>
                  <a:srgbClr val="333333"/>
                </a:solidFill>
              </a:rPr>
              <a:t>Development of Albanian Government financial information System- AGFIS (Oracle E-Business Suite) to a modern system for processing of general government transactions based on international standards and practices of the financial reporting, the use of liquidity and general government property with economy, efficiency, effectiveness and transparency.</a:t>
            </a:r>
          </a:p>
          <a:p>
            <a:pPr>
              <a:buClr>
                <a:srgbClr val="FF33CC"/>
              </a:buClr>
              <a:buFont typeface="Monotype Sorts" pitchFamily="2" charset="2"/>
              <a:buNone/>
              <a:defRPr/>
            </a:pPr>
            <a:r>
              <a:rPr lang="en-US" b="1" dirty="0">
                <a:solidFill>
                  <a:srgbClr val="FF66FF"/>
                </a:solidFill>
                <a:latin typeface="Times New Roman" panose="02020603050405020304" pitchFamily="18" charset="0"/>
              </a:rPr>
              <a:t>Functions of TDO’s:</a:t>
            </a:r>
            <a:endParaRPr lang="en-US" dirty="0">
              <a:solidFill>
                <a:srgbClr val="0000CC"/>
              </a:solidFill>
              <a:latin typeface="Times New Roman" panose="02020603050405020304" pitchFamily="18" charset="0"/>
            </a:endParaRPr>
          </a:p>
          <a:p>
            <a:pPr>
              <a:buClr>
                <a:srgbClr val="FF33CC"/>
              </a:buClr>
              <a:buFont typeface="Monotype Sorts" pitchFamily="2" charset="2"/>
              <a:buChar char="â"/>
              <a:defRPr/>
            </a:pPr>
            <a:r>
              <a:rPr lang="en-US" dirty="0">
                <a:latin typeface="Times New Roman" panose="02020603050405020304" pitchFamily="18" charset="0"/>
              </a:rPr>
              <a:t>Checking bills from budget institutions and authorizing payments.</a:t>
            </a:r>
          </a:p>
          <a:p>
            <a:pPr>
              <a:buClr>
                <a:srgbClr val="FF33CC"/>
              </a:buClr>
              <a:buFont typeface="Monotype Sorts" pitchFamily="2" charset="2"/>
              <a:buChar char="â"/>
              <a:defRPr/>
            </a:pPr>
            <a:r>
              <a:rPr lang="en-US" dirty="0">
                <a:latin typeface="Times New Roman" panose="02020603050405020304" pitchFamily="18" charset="0"/>
              </a:rPr>
              <a:t>Maintained detailed (7 digits code) classified accounts.</a:t>
            </a:r>
          </a:p>
          <a:p>
            <a:pPr>
              <a:buClr>
                <a:srgbClr val="FF33CC"/>
              </a:buClr>
              <a:buFont typeface="Monotype Sorts" pitchFamily="2" charset="2"/>
              <a:buChar char="â"/>
              <a:defRPr/>
            </a:pPr>
            <a:r>
              <a:rPr lang="en-US" dirty="0">
                <a:latin typeface="Times New Roman" panose="02020603050405020304" pitchFamily="18" charset="0"/>
              </a:rPr>
              <a:t>Carrying out daily reconciliation with banks </a:t>
            </a:r>
          </a:p>
          <a:p>
            <a:pPr>
              <a:buClr>
                <a:srgbClr val="FF33CC"/>
              </a:buClr>
              <a:buFont typeface="Monotype Sorts" pitchFamily="2" charset="2"/>
              <a:buChar char="â"/>
              <a:defRPr/>
            </a:pPr>
            <a:r>
              <a:rPr lang="en-US" dirty="0">
                <a:latin typeface="Times New Roman" panose="02020603050405020304" pitchFamily="18" charset="0"/>
              </a:rPr>
              <a:t>Compiling and submitted monthly classified accounts to Central Treasury</a:t>
            </a:r>
          </a:p>
          <a:p>
            <a:pPr>
              <a:buClr>
                <a:srgbClr val="FF33CC"/>
              </a:buClr>
              <a:buFont typeface="Monotype Sorts" pitchFamily="2" charset="2"/>
              <a:buChar char="â"/>
              <a:defRPr/>
            </a:pPr>
            <a:r>
              <a:rPr lang="en-US" dirty="0">
                <a:latin typeface="Times New Roman" panose="02020603050405020304" pitchFamily="18" charset="0"/>
              </a:rPr>
              <a:t>Generating management report by AGFIS </a:t>
            </a:r>
          </a:p>
          <a:p>
            <a:pPr>
              <a:buClr>
                <a:srgbClr val="FF33CC"/>
              </a:buClr>
              <a:defRPr/>
            </a:pPr>
            <a:r>
              <a:rPr lang="en-US" b="1" dirty="0">
                <a:solidFill>
                  <a:srgbClr val="993300"/>
                </a:solidFill>
                <a:effectLst>
                  <a:outerShdw blurRad="38100" dist="25400" dir="5400000" algn="tl" rotWithShape="0">
                    <a:srgbClr val="000000">
                      <a:alpha val="43000"/>
                    </a:srgbClr>
                  </a:outerShdw>
                </a:effectLst>
                <a:latin typeface="Times New Roman" pitchFamily="18" charset="0"/>
              </a:rPr>
              <a:t>Albania is the unitary parliamentary constitutional Republic.</a:t>
            </a:r>
          </a:p>
          <a:p>
            <a:pPr eaLnBrk="1" hangingPunct="1"/>
            <a:endParaRPr lang="en-US" altLang="en-US" dirty="0"/>
          </a:p>
        </p:txBody>
      </p:sp>
      <p:sp>
        <p:nvSpPr>
          <p:cNvPr id="6148" name="Slide Number Placeholder 3">
            <a:extLst>
              <a:ext uri="{FF2B5EF4-FFF2-40B4-BE49-F238E27FC236}">
                <a16:creationId xmlns:a16="http://schemas.microsoft.com/office/drawing/2014/main" id="{BF234799-EE29-4772-B21F-ED169724428C}"/>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29057" indent="-280406">
              <a:defRPr sz="2400">
                <a:solidFill>
                  <a:schemeClr val="tx1"/>
                </a:solidFill>
                <a:latin typeface="Times New Roman" panose="02020603050405020304" pitchFamily="18" charset="0"/>
              </a:defRPr>
            </a:lvl2pPr>
            <a:lvl3pPr marL="1121626" indent="-224325">
              <a:defRPr sz="2400">
                <a:solidFill>
                  <a:schemeClr val="tx1"/>
                </a:solidFill>
                <a:latin typeface="Times New Roman" panose="02020603050405020304" pitchFamily="18" charset="0"/>
              </a:defRPr>
            </a:lvl3pPr>
            <a:lvl4pPr marL="1570276" indent="-224325">
              <a:defRPr sz="2400">
                <a:solidFill>
                  <a:schemeClr val="tx1"/>
                </a:solidFill>
                <a:latin typeface="Times New Roman" panose="02020603050405020304" pitchFamily="18" charset="0"/>
              </a:defRPr>
            </a:lvl4pPr>
            <a:lvl5pPr marL="2018927" indent="-224325">
              <a:defRPr sz="2400">
                <a:solidFill>
                  <a:schemeClr val="tx1"/>
                </a:solidFill>
                <a:latin typeface="Times New Roman" panose="02020603050405020304" pitchFamily="18" charset="0"/>
              </a:defRPr>
            </a:lvl5pPr>
            <a:lvl6pPr marL="2467577" indent="-224325" eaLnBrk="0" fontAlgn="base" hangingPunct="0">
              <a:spcBef>
                <a:spcPct val="0"/>
              </a:spcBef>
              <a:spcAft>
                <a:spcPct val="0"/>
              </a:spcAft>
              <a:defRPr sz="2400">
                <a:solidFill>
                  <a:schemeClr val="tx1"/>
                </a:solidFill>
                <a:latin typeface="Times New Roman" panose="02020603050405020304" pitchFamily="18" charset="0"/>
              </a:defRPr>
            </a:lvl6pPr>
            <a:lvl7pPr marL="2916227" indent="-224325" eaLnBrk="0" fontAlgn="base" hangingPunct="0">
              <a:spcBef>
                <a:spcPct val="0"/>
              </a:spcBef>
              <a:spcAft>
                <a:spcPct val="0"/>
              </a:spcAft>
              <a:defRPr sz="2400">
                <a:solidFill>
                  <a:schemeClr val="tx1"/>
                </a:solidFill>
                <a:latin typeface="Times New Roman" panose="02020603050405020304" pitchFamily="18" charset="0"/>
              </a:defRPr>
            </a:lvl7pPr>
            <a:lvl8pPr marL="3364878" indent="-224325" eaLnBrk="0" fontAlgn="base" hangingPunct="0">
              <a:spcBef>
                <a:spcPct val="0"/>
              </a:spcBef>
              <a:spcAft>
                <a:spcPct val="0"/>
              </a:spcAft>
              <a:defRPr sz="2400">
                <a:solidFill>
                  <a:schemeClr val="tx1"/>
                </a:solidFill>
                <a:latin typeface="Times New Roman" panose="02020603050405020304" pitchFamily="18" charset="0"/>
              </a:defRPr>
            </a:lvl8pPr>
            <a:lvl9pPr marL="3813528" indent="-224325"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B33D7FE-BAC5-4AD4-BA90-779F28BF2075}"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930925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lgn="l"/>
            <a:r>
              <a:rPr lang="en-US" sz="1000" b="0" kern="1200" dirty="0">
                <a:solidFill>
                  <a:schemeClr val="accent6">
                    <a:lumMod val="50000"/>
                  </a:schemeClr>
                </a:solidFill>
                <a:latin typeface="+mn-lt"/>
                <a:ea typeface="+mn-ea"/>
                <a:cs typeface="+mn-cs"/>
              </a:rPr>
              <a:t>Instruction No. 9, dated March 20, 2018 "On Standard Budget Implementation Procedures“ in </a:t>
            </a:r>
            <a:r>
              <a:rPr lang="en-US" sz="1000" b="0" kern="1200" dirty="0" err="1">
                <a:solidFill>
                  <a:schemeClr val="accent6">
                    <a:lumMod val="50000"/>
                  </a:schemeClr>
                </a:solidFill>
                <a:latin typeface="+mn-lt"/>
                <a:ea typeface="+mn-ea"/>
                <a:cs typeface="+mn-cs"/>
              </a:rPr>
              <a:t>albanian</a:t>
            </a:r>
            <a:r>
              <a:rPr lang="en-US" sz="1000" b="0" kern="1200" dirty="0">
                <a:solidFill>
                  <a:schemeClr val="accent6">
                    <a:lumMod val="50000"/>
                  </a:schemeClr>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sq-AL" sz="1000" kern="1200" dirty="0">
                <a:solidFill>
                  <a:schemeClr val="tx1"/>
                </a:solidFill>
                <a:latin typeface="+mn-lt"/>
                <a:ea typeface="+mn-ea"/>
                <a:cs typeface="+mn-cs"/>
              </a:rPr>
              <a:t>Në proçesin e kryerjes së shpenzimeve publike përfshihen </a:t>
            </a:r>
            <a:r>
              <a:rPr lang="sq-AL" sz="1000" b="1" kern="1200" dirty="0">
                <a:solidFill>
                  <a:schemeClr val="tx1"/>
                </a:solidFill>
                <a:latin typeface="+mn-lt"/>
                <a:ea typeface="+mn-ea"/>
                <a:cs typeface="+mn-cs"/>
              </a:rPr>
              <a:t>Njësitë e Qeverisjes së Përgjithshme </a:t>
            </a:r>
            <a:r>
              <a:rPr lang="sq-AL" sz="1000" kern="1200" dirty="0">
                <a:solidFill>
                  <a:schemeClr val="tx1"/>
                </a:solidFill>
                <a:latin typeface="+mn-lt"/>
                <a:ea typeface="+mn-ea"/>
                <a:cs typeface="+mn-cs"/>
              </a:rPr>
              <a:t>përgjegjëse për menaxhimin e fondeve publike, </a:t>
            </a:r>
            <a:r>
              <a:rPr lang="sq-AL" sz="1000" b="1" kern="1200" dirty="0">
                <a:solidFill>
                  <a:schemeClr val="tx1"/>
                </a:solidFill>
                <a:latin typeface="+mn-lt"/>
                <a:ea typeface="+mn-ea"/>
                <a:cs typeface="+mn-cs"/>
              </a:rPr>
              <a:t>Sistemi i thesarit </a:t>
            </a:r>
            <a:r>
              <a:rPr lang="sq-AL" sz="1000" kern="1200" dirty="0">
                <a:solidFill>
                  <a:schemeClr val="tx1"/>
                </a:solidFill>
                <a:latin typeface="+mn-lt"/>
                <a:ea typeface="+mn-ea"/>
                <a:cs typeface="+mn-cs"/>
              </a:rPr>
              <a:t>– kontrollori financiar përpara pagesës dhe menaxhuesi i likuiditeteve të qeverisjes së përgjithshme, si dhe </a:t>
            </a:r>
            <a:r>
              <a:rPr lang="sq-AL" sz="1000" b="1" kern="1200" dirty="0">
                <a:solidFill>
                  <a:schemeClr val="tx1"/>
                </a:solidFill>
                <a:latin typeface="+mn-lt"/>
                <a:ea typeface="+mn-ea"/>
                <a:cs typeface="+mn-cs"/>
              </a:rPr>
              <a:t>Sistemi Bankar </a:t>
            </a:r>
            <a:r>
              <a:rPr lang="sq-AL" sz="1000" kern="1200" dirty="0">
                <a:solidFill>
                  <a:schemeClr val="tx1"/>
                </a:solidFill>
                <a:latin typeface="+mn-lt"/>
                <a:ea typeface="+mn-ea"/>
                <a:cs typeface="+mn-cs"/>
              </a:rPr>
              <a:t>– për ekzekutimin e pagesave dhe arkëtimin e mjeteve monetare të njësive të qeverisjes së përgjithshme.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158. </a:t>
            </a:r>
            <a:r>
              <a:rPr lang="sq-AL" sz="1200" kern="1200" dirty="0">
                <a:solidFill>
                  <a:schemeClr val="tx1"/>
                </a:solidFill>
                <a:latin typeface="+mn-lt"/>
                <a:ea typeface="+mn-ea"/>
                <a:cs typeface="+mn-cs"/>
              </a:rPr>
              <a:t>Struktura përgjegjëse për thesarin rregjistron urdhër shpenzimin në sistemin informatik financiar të qeverisë sapo paraqitet nga njësia shpenzuese. Numri sekuencial që vendoset nga sistemi përbën njëkohësisht numrin e protokollit të depozitimit për njësinë përkatëse. Kontrollet që kryhen gjatë proçesit të rregjistrimit renditen si më poshtë:   </a:t>
            </a:r>
          </a:p>
          <a:p>
            <a:pPr marL="342900" indent="-342900" algn="just">
              <a:buAutoNum type="alphaLcPeriod"/>
            </a:pPr>
            <a:r>
              <a:rPr lang="sq-AL" sz="1200" kern="1200" dirty="0">
                <a:solidFill>
                  <a:schemeClr val="tx1"/>
                </a:solidFill>
                <a:latin typeface="+mn-lt"/>
                <a:ea typeface="+mn-ea"/>
                <a:cs typeface="+mn-cs"/>
              </a:rPr>
              <a:t>Kontrolli formal. Kontrollon nëse urdhër-shpenzimi është plotësuar konform formatit të miratuar në të gjitha ekstremet dhe fushat. Verifikon firmat me specimentet e depozituara dhe saktësinë e vulës së njësisë publike. </a:t>
            </a:r>
          </a:p>
          <a:p>
            <a:pPr marL="342900" indent="-342900" algn="just">
              <a:buAutoNum type="alphaLcPeriod"/>
            </a:pPr>
            <a:r>
              <a:rPr lang="sq-AL" sz="1200" kern="1200" dirty="0">
                <a:solidFill>
                  <a:schemeClr val="tx1"/>
                </a:solidFill>
                <a:latin typeface="+mn-lt"/>
                <a:ea typeface="+mn-ea"/>
                <a:cs typeface="+mn-cs"/>
              </a:rPr>
              <a:t>Kontrolli dokumentar. Kontrollon nëse për shpenzimet e shënuara në urdhërshpenzim ka bashkëlidhur dokumenta origjinale të mjaftueshme që vërtetojnë kryerjen e shpenzimit sipas paragrafit 157, lidhjen me angazhimin e njësisë së qeverisjes së përgjithshme të rregjistruar më parë në sistem sipas paragrafit 149 dhe referencat  e urdhër-shpenzimit. </a:t>
            </a:r>
          </a:p>
          <a:p>
            <a:pPr marL="342900" indent="-342900" algn="just">
              <a:buAutoNum type="alphaLcPeriod"/>
            </a:pPr>
            <a:r>
              <a:rPr lang="sq-AL" sz="1200" kern="1200" dirty="0">
                <a:solidFill>
                  <a:schemeClr val="tx1"/>
                </a:solidFill>
                <a:latin typeface="+mn-lt"/>
                <a:ea typeface="+mn-ea"/>
                <a:cs typeface="+mn-cs"/>
              </a:rPr>
              <a:t>Kontrolli i destinacionit dhe shumës së fondeve në dispozicion. Kontrollon nëse shpenzimet e kryera sipas dokumentave bashkangjitur urdhër-shpenzimit janë shpenzime të së njëjtës natyrë me fondet e aprovuara për këtë qëllim dhe nëse ato mbulohen me fondet e pashpenzuara të njësisë së qeverisjes së përgjithshme për secilën kategori shpenzimesh.  </a:t>
            </a:r>
          </a:p>
          <a:p>
            <a:pPr marL="342900" indent="-342900" algn="just">
              <a:buAutoNum type="alphaLcPeriod"/>
            </a:pPr>
            <a:r>
              <a:rPr lang="sq-AL" sz="1200" kern="1200" dirty="0">
                <a:solidFill>
                  <a:schemeClr val="tx1"/>
                </a:solidFill>
                <a:latin typeface="+mn-lt"/>
                <a:ea typeface="+mn-ea"/>
                <a:cs typeface="+mn-cs"/>
              </a:rPr>
              <a:t>Kontrolli i ekzistencës së limitit mujor të lejuar për shpenzim (plani mujor i arkës). Ky kontroll realizohet në sistem, sipas zërave agregate të çelur më parë. Në rastet kur shuma e urdhër-shpenzimeve është më e madhe se likuiditetet në dispozicion, atëherë autorizohet pagesa sipas rradhës së prioriteteve të përcaktuara nga Ministri i Financave, të tilla si shpenzimet paralele (kontributet, tatimet, etj.), energjia elektrike, shpenzimet valutore dhe pagesat urgjente të propozuara nga njësia shpenzuese. </a:t>
            </a:r>
          </a:p>
          <a:p>
            <a:r>
              <a:rPr lang="en-US" dirty="0"/>
              <a:t>157. Pas </a:t>
            </a:r>
            <a:r>
              <a:rPr lang="en-US" dirty="0" err="1"/>
              <a:t>konstatimit</a:t>
            </a:r>
            <a:r>
              <a:rPr lang="en-US" dirty="0"/>
              <a:t> </a:t>
            </a:r>
            <a:r>
              <a:rPr lang="en-US" dirty="0" err="1"/>
              <a:t>të</a:t>
            </a:r>
            <a:r>
              <a:rPr lang="en-US" dirty="0"/>
              <a:t> </a:t>
            </a:r>
            <a:r>
              <a:rPr lang="en-US" dirty="0" err="1"/>
              <a:t>transaksionit</a:t>
            </a:r>
            <a:r>
              <a:rPr lang="en-US" dirty="0"/>
              <a:t> </a:t>
            </a:r>
            <a:r>
              <a:rPr lang="en-US" dirty="0" err="1"/>
              <a:t>të</a:t>
            </a:r>
            <a:r>
              <a:rPr lang="en-US" dirty="0"/>
              <a:t> </a:t>
            </a:r>
            <a:r>
              <a:rPr lang="en-US" dirty="0" err="1"/>
              <a:t>shpenzimit</a:t>
            </a:r>
            <a:r>
              <a:rPr lang="en-US" dirty="0"/>
              <a:t> </a:t>
            </a:r>
            <a:r>
              <a:rPr lang="en-US" dirty="0" err="1"/>
              <a:t>në</a:t>
            </a:r>
            <a:r>
              <a:rPr lang="en-US" dirty="0"/>
              <a:t> </a:t>
            </a:r>
            <a:r>
              <a:rPr lang="en-US" dirty="0" err="1"/>
              <a:t>kontabilitet</a:t>
            </a:r>
            <a:r>
              <a:rPr lang="en-US" dirty="0"/>
              <a:t> </a:t>
            </a:r>
            <a:r>
              <a:rPr lang="en-US" dirty="0" err="1"/>
              <a:t>nga</a:t>
            </a:r>
            <a:r>
              <a:rPr lang="en-US" dirty="0"/>
              <a:t> </a:t>
            </a:r>
            <a:r>
              <a:rPr lang="en-US" dirty="0" err="1"/>
              <a:t>nëpunësi</a:t>
            </a:r>
            <a:r>
              <a:rPr lang="en-US" dirty="0"/>
              <a:t> </a:t>
            </a:r>
            <a:r>
              <a:rPr lang="en-US" dirty="0" err="1"/>
              <a:t>zbatues</a:t>
            </a:r>
            <a:r>
              <a:rPr lang="en-US" dirty="0"/>
              <a:t> </a:t>
            </a:r>
            <a:r>
              <a:rPr lang="en-US" dirty="0" err="1"/>
              <a:t>i</a:t>
            </a:r>
            <a:r>
              <a:rPr lang="en-US" dirty="0"/>
              <a:t> </a:t>
            </a:r>
            <a:r>
              <a:rPr lang="en-US" dirty="0" err="1"/>
              <a:t>njësisë</a:t>
            </a:r>
            <a:r>
              <a:rPr lang="en-US" dirty="0"/>
              <a:t>, </a:t>
            </a:r>
            <a:r>
              <a:rPr lang="en-US" dirty="0" err="1"/>
              <a:t>dhe</a:t>
            </a:r>
            <a:r>
              <a:rPr lang="en-US" dirty="0"/>
              <a:t> </a:t>
            </a:r>
            <a:r>
              <a:rPr lang="en-US" dirty="0" err="1"/>
              <a:t>marrjes</a:t>
            </a:r>
            <a:r>
              <a:rPr lang="en-US" dirty="0"/>
              <a:t> </a:t>
            </a:r>
            <a:r>
              <a:rPr lang="en-US" dirty="0" err="1"/>
              <a:t>në</a:t>
            </a:r>
            <a:r>
              <a:rPr lang="en-US" dirty="0"/>
              <a:t> </a:t>
            </a:r>
            <a:r>
              <a:rPr lang="en-US" dirty="0" err="1"/>
              <a:t>administrim</a:t>
            </a:r>
            <a:r>
              <a:rPr lang="en-US" dirty="0"/>
              <a:t> </a:t>
            </a:r>
            <a:r>
              <a:rPr lang="en-US" dirty="0" err="1"/>
              <a:t>të</a:t>
            </a:r>
            <a:r>
              <a:rPr lang="en-US" dirty="0"/>
              <a:t> </a:t>
            </a:r>
            <a:r>
              <a:rPr lang="en-US" dirty="0" err="1"/>
              <a:t>aktivit</a:t>
            </a:r>
            <a:r>
              <a:rPr lang="en-US" dirty="0"/>
              <a:t>, </a:t>
            </a:r>
            <a:r>
              <a:rPr lang="en-US" dirty="0" err="1"/>
              <a:t>urdhër-shpenzimi</a:t>
            </a:r>
            <a:r>
              <a:rPr lang="en-US" dirty="0"/>
              <a:t> </a:t>
            </a:r>
            <a:r>
              <a:rPr lang="en-US" dirty="0" err="1"/>
              <a:t>dërgohet</a:t>
            </a:r>
            <a:r>
              <a:rPr lang="en-US" dirty="0"/>
              <a:t> </a:t>
            </a:r>
            <a:r>
              <a:rPr lang="en-US" dirty="0" err="1"/>
              <a:t>menjëherë</a:t>
            </a:r>
            <a:r>
              <a:rPr lang="en-US" dirty="0"/>
              <a:t> </a:t>
            </a:r>
            <a:r>
              <a:rPr lang="en-US" dirty="0" err="1"/>
              <a:t>tek</a:t>
            </a:r>
            <a:r>
              <a:rPr lang="en-US" dirty="0"/>
              <a:t> </a:t>
            </a:r>
            <a:r>
              <a:rPr lang="en-US" dirty="0" err="1"/>
              <a:t>struktura</a:t>
            </a:r>
            <a:r>
              <a:rPr lang="en-US" dirty="0"/>
              <a:t> </a:t>
            </a:r>
            <a:r>
              <a:rPr lang="en-US" dirty="0" err="1"/>
              <a:t>përgjegjëse</a:t>
            </a:r>
            <a:r>
              <a:rPr lang="en-US" dirty="0"/>
              <a:t> </a:t>
            </a:r>
            <a:r>
              <a:rPr lang="en-US" dirty="0" err="1"/>
              <a:t>për</a:t>
            </a:r>
            <a:r>
              <a:rPr lang="en-US" dirty="0"/>
              <a:t> </a:t>
            </a:r>
            <a:r>
              <a:rPr lang="en-US" dirty="0" err="1"/>
              <a:t>thesarin</a:t>
            </a:r>
            <a:r>
              <a:rPr lang="en-US" dirty="0"/>
              <a:t> </a:t>
            </a:r>
            <a:r>
              <a:rPr lang="en-US" dirty="0" err="1"/>
              <a:t>së</a:t>
            </a:r>
            <a:r>
              <a:rPr lang="en-US" dirty="0"/>
              <a:t> </a:t>
            </a:r>
            <a:r>
              <a:rPr lang="en-US" dirty="0" err="1"/>
              <a:t>bashku</a:t>
            </a:r>
            <a:r>
              <a:rPr lang="en-US" dirty="0"/>
              <a:t> me: </a:t>
            </a:r>
          </a:p>
          <a:p>
            <a:pPr marL="228600" indent="-228600">
              <a:buNone/>
            </a:pPr>
            <a:r>
              <a:rPr lang="en-US" dirty="0"/>
              <a:t>a. </a:t>
            </a:r>
            <a:r>
              <a:rPr lang="en-US" dirty="0" err="1"/>
              <a:t>faturën</a:t>
            </a:r>
            <a:r>
              <a:rPr lang="en-US" dirty="0"/>
              <a:t> e </a:t>
            </a:r>
            <a:r>
              <a:rPr lang="en-US" dirty="0" err="1"/>
              <a:t>operatorit</a:t>
            </a:r>
            <a:r>
              <a:rPr lang="en-US" dirty="0"/>
              <a:t> </a:t>
            </a:r>
            <a:r>
              <a:rPr lang="en-US" dirty="0" err="1"/>
              <a:t>ekonomik</a:t>
            </a:r>
            <a:r>
              <a:rPr lang="en-US" dirty="0"/>
              <a:t> </a:t>
            </a:r>
            <a:r>
              <a:rPr lang="en-US" dirty="0" err="1"/>
              <a:t>në</a:t>
            </a:r>
            <a:r>
              <a:rPr lang="en-US" dirty="0"/>
              <a:t> </a:t>
            </a:r>
            <a:r>
              <a:rPr lang="en-US" dirty="0" err="1"/>
              <a:t>rast</a:t>
            </a:r>
            <a:r>
              <a:rPr lang="en-US" dirty="0"/>
              <a:t> </a:t>
            </a:r>
            <a:r>
              <a:rPr lang="en-US" dirty="0" err="1"/>
              <a:t>të</a:t>
            </a:r>
            <a:r>
              <a:rPr lang="en-US" dirty="0"/>
              <a:t> </a:t>
            </a:r>
            <a:r>
              <a:rPr lang="en-US" dirty="0" err="1"/>
              <a:t>blerjeve</a:t>
            </a:r>
            <a:r>
              <a:rPr lang="en-US" dirty="0"/>
              <a:t> </a:t>
            </a:r>
            <a:r>
              <a:rPr lang="en-US" dirty="0" err="1"/>
              <a:t>të</a:t>
            </a:r>
            <a:r>
              <a:rPr lang="en-US" dirty="0"/>
              <a:t> </a:t>
            </a:r>
            <a:r>
              <a:rPr lang="en-US" dirty="0" err="1"/>
              <a:t>mallrave</a:t>
            </a:r>
            <a:r>
              <a:rPr lang="en-US" dirty="0"/>
              <a:t> </a:t>
            </a:r>
            <a:r>
              <a:rPr lang="en-US" dirty="0" err="1"/>
              <a:t>dhe</a:t>
            </a:r>
            <a:r>
              <a:rPr lang="en-US" dirty="0"/>
              <a:t> </a:t>
            </a:r>
            <a:r>
              <a:rPr lang="en-US" dirty="0" err="1"/>
              <a:t>shërbimeve</a:t>
            </a:r>
            <a:r>
              <a:rPr lang="en-US" dirty="0"/>
              <a:t>, </a:t>
            </a:r>
            <a:r>
              <a:rPr lang="en-US" dirty="0" err="1"/>
              <a:t>ose</a:t>
            </a:r>
            <a:r>
              <a:rPr lang="en-US" dirty="0"/>
              <a:t> </a:t>
            </a:r>
            <a:r>
              <a:rPr lang="en-US" dirty="0" err="1"/>
              <a:t>të</a:t>
            </a:r>
            <a:r>
              <a:rPr lang="en-US" dirty="0"/>
              <a:t> </a:t>
            </a:r>
            <a:r>
              <a:rPr lang="en-US" dirty="0" err="1"/>
              <a:t>pagesave</a:t>
            </a:r>
            <a:r>
              <a:rPr lang="en-US" dirty="0"/>
              <a:t> </a:t>
            </a:r>
            <a:r>
              <a:rPr lang="en-US" dirty="0" err="1"/>
              <a:t>të</a:t>
            </a:r>
            <a:r>
              <a:rPr lang="en-US" dirty="0"/>
              <a:t> </a:t>
            </a:r>
            <a:r>
              <a:rPr lang="en-US" dirty="0" err="1"/>
              <a:t>pjesshme</a:t>
            </a:r>
            <a:r>
              <a:rPr lang="en-US" dirty="0"/>
              <a:t> </a:t>
            </a:r>
            <a:r>
              <a:rPr lang="en-US" dirty="0" err="1"/>
              <a:t>apo</a:t>
            </a:r>
            <a:r>
              <a:rPr lang="en-US" dirty="0"/>
              <a:t> </a:t>
            </a:r>
            <a:r>
              <a:rPr lang="en-US" dirty="0" err="1"/>
              <a:t>përfundimtare</a:t>
            </a:r>
            <a:r>
              <a:rPr lang="en-US" dirty="0"/>
              <a:t> </a:t>
            </a:r>
            <a:r>
              <a:rPr lang="en-US" dirty="0" err="1"/>
              <a:t>të</a:t>
            </a:r>
            <a:r>
              <a:rPr lang="en-US" dirty="0"/>
              <a:t> </a:t>
            </a:r>
            <a:r>
              <a:rPr lang="en-US" dirty="0" err="1"/>
              <a:t>lidhura</a:t>
            </a:r>
            <a:r>
              <a:rPr lang="en-US" dirty="0"/>
              <a:t> me </a:t>
            </a:r>
            <a:r>
              <a:rPr lang="en-US" dirty="0" err="1"/>
              <a:t>investimet</a:t>
            </a:r>
            <a:r>
              <a:rPr lang="en-US" dirty="0"/>
              <a:t>; </a:t>
            </a:r>
          </a:p>
          <a:p>
            <a:pPr marL="228600" indent="-228600">
              <a:buNone/>
            </a:pPr>
            <a:r>
              <a:rPr lang="en-US" dirty="0"/>
              <a:t>b. </a:t>
            </a:r>
            <a:r>
              <a:rPr lang="en-US" dirty="0" err="1"/>
              <a:t>listë</a:t>
            </a:r>
            <a:r>
              <a:rPr lang="en-US" dirty="0"/>
              <a:t> </a:t>
            </a:r>
            <a:r>
              <a:rPr lang="en-US" dirty="0" err="1"/>
              <a:t>pagesat</a:t>
            </a:r>
            <a:r>
              <a:rPr lang="en-US" dirty="0"/>
              <a:t> </a:t>
            </a:r>
            <a:r>
              <a:rPr lang="en-US" dirty="0" err="1"/>
              <a:t>për</a:t>
            </a:r>
            <a:r>
              <a:rPr lang="en-US" dirty="0"/>
              <a:t> </a:t>
            </a:r>
            <a:r>
              <a:rPr lang="en-US" dirty="0" err="1"/>
              <a:t>llojet</a:t>
            </a:r>
            <a:r>
              <a:rPr lang="en-US" dirty="0"/>
              <a:t> e </a:t>
            </a:r>
            <a:r>
              <a:rPr lang="en-US" dirty="0" err="1"/>
              <a:t>tjera</a:t>
            </a:r>
            <a:r>
              <a:rPr lang="en-US" dirty="0"/>
              <a:t> </a:t>
            </a:r>
            <a:r>
              <a:rPr lang="en-US" dirty="0" err="1"/>
              <a:t>të</a:t>
            </a:r>
            <a:r>
              <a:rPr lang="en-US" dirty="0"/>
              <a:t> </a:t>
            </a:r>
            <a:r>
              <a:rPr lang="en-US" dirty="0" err="1"/>
              <a:t>shpenzimeve</a:t>
            </a:r>
            <a:r>
              <a:rPr lang="en-US" dirty="0"/>
              <a:t>.  </a:t>
            </a:r>
          </a:p>
          <a:p>
            <a:pPr marL="228600" indent="-228600">
              <a:buNone/>
            </a:pPr>
            <a:r>
              <a:rPr lang="en-US" dirty="0"/>
              <a:t>c. </a:t>
            </a:r>
            <a:r>
              <a:rPr lang="en-US" dirty="0" err="1"/>
              <a:t>dokumentin</a:t>
            </a:r>
            <a:r>
              <a:rPr lang="en-US" dirty="0"/>
              <a:t> </a:t>
            </a:r>
            <a:r>
              <a:rPr lang="en-US" dirty="0" err="1"/>
              <a:t>ligjor</a:t>
            </a:r>
            <a:r>
              <a:rPr lang="en-US" dirty="0"/>
              <a:t> </a:t>
            </a:r>
            <a:r>
              <a:rPr lang="en-US" dirty="0" err="1"/>
              <a:t>për</a:t>
            </a:r>
            <a:r>
              <a:rPr lang="en-US" dirty="0"/>
              <a:t> </a:t>
            </a:r>
            <a:r>
              <a:rPr lang="en-US" dirty="0" err="1"/>
              <a:t>pagesa</a:t>
            </a:r>
            <a:r>
              <a:rPr lang="en-US" dirty="0"/>
              <a:t> </a:t>
            </a:r>
            <a:r>
              <a:rPr lang="en-US" dirty="0" err="1"/>
              <a:t>specifike</a:t>
            </a:r>
            <a:r>
              <a:rPr lang="en-US" dirty="0"/>
              <a:t> </a:t>
            </a:r>
            <a:r>
              <a:rPr lang="en-US" dirty="0" err="1"/>
              <a:t>si</a:t>
            </a:r>
            <a:r>
              <a:rPr lang="en-US" dirty="0"/>
              <a:t> </a:t>
            </a:r>
            <a:r>
              <a:rPr lang="en-US" dirty="0" err="1"/>
              <a:t>rastet</a:t>
            </a:r>
            <a:r>
              <a:rPr lang="en-US" dirty="0"/>
              <a:t> e </a:t>
            </a:r>
            <a:r>
              <a:rPr lang="en-US" dirty="0" err="1"/>
              <a:t>pagesave</a:t>
            </a:r>
            <a:r>
              <a:rPr lang="en-US" dirty="0"/>
              <a:t> </a:t>
            </a:r>
            <a:r>
              <a:rPr lang="en-US" dirty="0" err="1"/>
              <a:t>të</a:t>
            </a:r>
            <a:r>
              <a:rPr lang="en-US" dirty="0"/>
              <a:t> </a:t>
            </a:r>
            <a:r>
              <a:rPr lang="en-US" dirty="0" err="1"/>
              <a:t>vendimeve</a:t>
            </a:r>
            <a:r>
              <a:rPr lang="en-US" dirty="0"/>
              <a:t> </a:t>
            </a:r>
            <a:r>
              <a:rPr lang="en-US" dirty="0" err="1"/>
              <a:t>të</a:t>
            </a:r>
            <a:r>
              <a:rPr lang="en-US" dirty="0"/>
              <a:t> </a:t>
            </a:r>
            <a:r>
              <a:rPr lang="en-US" dirty="0" err="1"/>
              <a:t>gjyqit</a:t>
            </a:r>
            <a:r>
              <a:rPr lang="en-US" dirty="0"/>
              <a:t>, </a:t>
            </a:r>
            <a:r>
              <a:rPr lang="en-US" dirty="0" err="1"/>
              <a:t>të</a:t>
            </a:r>
            <a:r>
              <a:rPr lang="en-US" dirty="0"/>
              <a:t> </a:t>
            </a:r>
            <a:r>
              <a:rPr lang="en-US" dirty="0" err="1"/>
              <a:t>shpronësimeve</a:t>
            </a:r>
            <a:r>
              <a:rPr lang="en-US" dirty="0"/>
              <a:t>, </a:t>
            </a:r>
            <a:r>
              <a:rPr lang="en-US" dirty="0" err="1"/>
              <a:t>të</a:t>
            </a:r>
            <a:r>
              <a:rPr lang="en-US" dirty="0"/>
              <a:t> </a:t>
            </a:r>
            <a:r>
              <a:rPr lang="en-US" dirty="0" err="1"/>
              <a:t>të</a:t>
            </a:r>
            <a:r>
              <a:rPr lang="en-US" dirty="0"/>
              <a:t> </a:t>
            </a:r>
            <a:r>
              <a:rPr lang="en-US" dirty="0" err="1"/>
              <a:t>përndjekurve</a:t>
            </a:r>
            <a:r>
              <a:rPr lang="en-US" dirty="0"/>
              <a:t> </a:t>
            </a:r>
            <a:r>
              <a:rPr lang="en-US" dirty="0" err="1"/>
              <a:t>politikë</a:t>
            </a:r>
            <a:r>
              <a:rPr lang="en-US" dirty="0"/>
              <a:t>, </a:t>
            </a:r>
            <a:r>
              <a:rPr lang="en-US" dirty="0" err="1"/>
              <a:t>etj</a:t>
            </a:r>
            <a:r>
              <a:rPr lang="en-US" dirty="0"/>
              <a:t>. </a:t>
            </a:r>
          </a:p>
        </p:txBody>
      </p:sp>
      <p:sp>
        <p:nvSpPr>
          <p:cNvPr id="4" name="Slide Number Placeholder 3"/>
          <p:cNvSpPr>
            <a:spLocks noGrp="1"/>
          </p:cNvSpPr>
          <p:nvPr>
            <p:ph type="sldNum" sz="quarter" idx="10"/>
          </p:nvPr>
        </p:nvSpPr>
        <p:spPr/>
        <p:txBody>
          <a:bodyPr/>
          <a:lstStyle/>
          <a:p>
            <a:fld id="{5F6F7D1C-02CC-4FFC-A54A-6D0FF684D515}"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b="1" dirty="0"/>
              <a:t>What is AFMIS?</a:t>
            </a:r>
          </a:p>
          <a:p>
            <a:pPr marL="0" indent="0">
              <a:buNone/>
            </a:pPr>
            <a:r>
              <a:rPr lang="en-US" sz="1600" dirty="0"/>
              <a:t> </a:t>
            </a:r>
            <a:r>
              <a:rPr lang="en-US" dirty="0"/>
              <a:t>AFMIS will be a set of automation solutions (integrated modules/systems) that will enable the government to plan, execute and monitor the budget.</a:t>
            </a:r>
          </a:p>
          <a:p>
            <a:pPr marL="0" marR="0" indent="0" algn="l" defTabSz="914400" rtl="0" eaLnBrk="1" fontAlgn="auto" latinLnBrk="0" hangingPunct="1">
              <a:lnSpc>
                <a:spcPct val="100000"/>
              </a:lnSpc>
              <a:spcBef>
                <a:spcPts val="0"/>
              </a:spcBef>
              <a:spcAft>
                <a:spcPts val="0"/>
              </a:spcAft>
              <a:buClrTx/>
              <a:buSzTx/>
              <a:buFontTx/>
              <a:buNone/>
              <a:tabLst/>
              <a:defRPr/>
            </a:pPr>
            <a:r>
              <a:rPr lang="pl-PL" altLang="en-US" sz="2800" b="1" dirty="0"/>
              <a:t>A</a:t>
            </a:r>
            <a:r>
              <a:rPr lang="en-US" altLang="en-US" sz="2800" b="1" dirty="0"/>
              <a:t>FM</a:t>
            </a:r>
            <a:r>
              <a:rPr lang="pl-PL" altLang="en-US" sz="2800" b="1" dirty="0"/>
              <a:t>I</a:t>
            </a:r>
            <a:r>
              <a:rPr lang="en-US" altLang="en-US" sz="2800" b="1" dirty="0"/>
              <a:t>S </a:t>
            </a:r>
            <a:r>
              <a:rPr lang="pl-PL" altLang="en-US" sz="2800" b="1" dirty="0"/>
              <a:t>Portal</a:t>
            </a:r>
            <a:r>
              <a:rPr lang="en-GB" altLang="en-US" sz="2800" b="1" dirty="0"/>
              <a:t> </a:t>
            </a:r>
            <a:r>
              <a:rPr lang="en-GB" altLang="en-US" sz="1200" b="1" dirty="0"/>
              <a:t>(in progress)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t>Human Resource Management </a:t>
            </a:r>
            <a:r>
              <a:rPr lang="en-US" altLang="en-US" sz="900" b="0" dirty="0"/>
              <a:t>(partially live)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900" b="0" dirty="0"/>
              <a:t>Procurement APP </a:t>
            </a:r>
            <a:r>
              <a:rPr lang="en-US" altLang="en-US" sz="500" b="0" dirty="0"/>
              <a:t>(live)</a:t>
            </a:r>
          </a:p>
          <a:p>
            <a:pPr marL="0" marR="0" indent="0" algn="l" defTabSz="914400" rtl="0" eaLnBrk="1" fontAlgn="auto" latinLnBrk="0" hangingPunct="1">
              <a:lnSpc>
                <a:spcPct val="100000"/>
              </a:lnSpc>
              <a:spcBef>
                <a:spcPts val="0"/>
              </a:spcBef>
              <a:spcAft>
                <a:spcPts val="0"/>
              </a:spcAft>
              <a:buClrTx/>
              <a:buSzTx/>
              <a:buFontTx/>
              <a:buNone/>
              <a:tabLst/>
              <a:defRPr/>
            </a:pPr>
            <a:r>
              <a:rPr lang="pl-PL" altLang="en-US" sz="1050" b="0" dirty="0"/>
              <a:t>DFMAS</a:t>
            </a:r>
            <a:r>
              <a:rPr lang="en-GB" altLang="en-US" sz="1100" b="1" dirty="0"/>
              <a:t> </a:t>
            </a:r>
            <a:r>
              <a:rPr lang="en-GB" altLang="en-US" sz="700" dirty="0"/>
              <a:t>(Live)</a:t>
            </a:r>
            <a:endParaRPr lang="en-US" altLang="en-US" sz="700" dirty="0"/>
          </a:p>
          <a:p>
            <a:pPr marL="0" marR="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cap="none" normalizeH="0" baseline="0" dirty="0">
                <a:ln>
                  <a:noFill/>
                </a:ln>
                <a:solidFill>
                  <a:schemeClr val="tx1"/>
                </a:solidFill>
                <a:effectLst/>
                <a:latin typeface="Arial" charset="0"/>
              </a:rPr>
              <a:t>Other Systems </a:t>
            </a:r>
            <a:r>
              <a:rPr kumimoji="0" lang="en-GB" sz="700" b="0" i="0" u="none" strike="noStrike" cap="none" normalizeH="0" baseline="0" dirty="0">
                <a:ln>
                  <a:noFill/>
                </a:ln>
                <a:solidFill>
                  <a:schemeClr val="tx1"/>
                </a:solidFill>
                <a:effectLst/>
                <a:latin typeface="Arial" charset="0"/>
              </a:rPr>
              <a:t>(C@TS: Tax and </a:t>
            </a:r>
            <a:r>
              <a:rPr kumimoji="0" lang="en-GB" sz="700" b="0" i="0" u="none" strike="noStrike" cap="none" normalizeH="0" dirty="0">
                <a:ln>
                  <a:noFill/>
                </a:ln>
                <a:solidFill>
                  <a:schemeClr val="tx1"/>
                </a:solidFill>
                <a:effectLst/>
                <a:latin typeface="Arial" charset="0"/>
              </a:rPr>
              <a:t>Customs, etc.</a:t>
            </a:r>
            <a:r>
              <a:rPr kumimoji="0" lang="en-GB" sz="700" b="0" i="0" u="none" strike="noStrike" cap="none" normalizeH="0" baseline="0" dirty="0">
                <a:ln>
                  <a:noFill/>
                </a:ln>
                <a:solidFill>
                  <a:schemeClr val="tx1"/>
                </a:solidFill>
                <a:effectLst/>
                <a:latin typeface="Arial"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pl-PL" altLang="en-US" sz="1000" b="0" dirty="0">
                <a:solidFill>
                  <a:schemeClr val="tx1"/>
                </a:solidFill>
              </a:rPr>
              <a:t>IPSIS</a:t>
            </a:r>
            <a:r>
              <a:rPr lang="en-GB" altLang="en-US" sz="1100" b="0" dirty="0">
                <a:solidFill>
                  <a:schemeClr val="tx1"/>
                </a:solidFill>
              </a:rPr>
              <a:t> </a:t>
            </a:r>
            <a:r>
              <a:rPr lang="en-GB" altLang="en-US" sz="700" b="0" dirty="0">
                <a:solidFill>
                  <a:schemeClr val="tx1"/>
                </a:solidFill>
              </a:rPr>
              <a:t>(in progress)</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dirty="0">
                <a:solidFill>
                  <a:schemeClr val="tx1"/>
                </a:solidFill>
              </a:rPr>
              <a:t>EAMIS </a:t>
            </a:r>
            <a:r>
              <a:rPr lang="en-GB" sz="1000" dirty="0">
                <a:solidFill>
                  <a:schemeClr val="tx1"/>
                </a:solidFill>
              </a:rPr>
              <a:t>(</a:t>
            </a:r>
            <a:r>
              <a:rPr lang="en-GB" sz="700" dirty="0">
                <a:solidFill>
                  <a:schemeClr val="tx1"/>
                </a:solidFill>
              </a:rPr>
              <a:t>first stage of implementation)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000" b="0" dirty="0">
                <a:solidFill>
                  <a:schemeClr val="tx1"/>
                </a:solidFill>
              </a:rPr>
              <a:t>MTBP</a:t>
            </a:r>
            <a:r>
              <a:rPr lang="en-US" altLang="en-US" sz="1100" b="0" dirty="0">
                <a:solidFill>
                  <a:schemeClr val="tx1"/>
                </a:solidFill>
              </a:rPr>
              <a:t> </a:t>
            </a:r>
            <a:r>
              <a:rPr lang="en-GB" altLang="en-US" sz="700" b="0" dirty="0">
                <a:solidFill>
                  <a:schemeClr val="tx1"/>
                </a:solidFill>
              </a:rPr>
              <a:t>(in progress)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ko-KR" sz="800" b="0" dirty="0">
                <a:solidFill>
                  <a:prstClr val="black">
                    <a:lumMod val="75000"/>
                    <a:lumOff val="25000"/>
                  </a:prstClr>
                </a:solidFill>
                <a:cs typeface="Arial" pitchFamily="34" charset="0"/>
              </a:rPr>
              <a:t>Budget Program Performance Monitoring-BPPM  (</a:t>
            </a:r>
            <a:r>
              <a:rPr lang="en-GB" sz="800" i="0" dirty="0">
                <a:solidFill>
                  <a:srgbClr val="002060"/>
                </a:solidFill>
                <a:effectLst/>
                <a:latin typeface="Trebuchet MS" panose="020B0603020202020204" pitchFamily="34" charset="0"/>
                <a:ea typeface="Times New Roman" panose="02020603050405020304" pitchFamily="18" charset="0"/>
              </a:rPr>
              <a:t>Budget project portfolio monitoring ) </a:t>
            </a:r>
            <a:endParaRPr lang="ko-KR" altLang="en-US" sz="800" b="0" dirty="0">
              <a:solidFill>
                <a:prstClr val="black">
                  <a:lumMod val="75000"/>
                  <a:lumOff val="25000"/>
                </a:prstClr>
              </a:solidFill>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800" b="0" dirty="0">
                <a:solidFill>
                  <a:schemeClr val="tx1"/>
                </a:solidFill>
              </a:rPr>
              <a:t>Budget Portfolio </a:t>
            </a:r>
            <a:r>
              <a:rPr lang="pl-PL" altLang="en-US" sz="800" b="0" dirty="0">
                <a:solidFill>
                  <a:schemeClr val="tx1"/>
                </a:solidFill>
              </a:rPr>
              <a:t>Monitoring</a:t>
            </a:r>
            <a:r>
              <a:rPr lang="en-GB" altLang="en-US" sz="800" b="0" dirty="0">
                <a:solidFill>
                  <a:schemeClr val="tx1"/>
                </a:solidFill>
              </a:rPr>
              <a:t> </a:t>
            </a:r>
            <a:r>
              <a:rPr lang="en-GB" altLang="en-US" sz="500" b="0" dirty="0">
                <a:solidFill>
                  <a:schemeClr val="tx1"/>
                </a:solidFill>
              </a:rPr>
              <a:t>(in progress)</a:t>
            </a:r>
            <a:endParaRPr lang="en-US" altLang="en-US" sz="500" b="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altLang="en-US" sz="800" b="0" dirty="0"/>
              <a:t>AGFIS</a:t>
            </a:r>
            <a:r>
              <a:rPr lang="en-GB" altLang="en-US" sz="800" b="0" dirty="0"/>
              <a:t> (</a:t>
            </a:r>
            <a:r>
              <a:rPr lang="en-GB" altLang="en-US" sz="300" b="0" dirty="0"/>
              <a:t>live</a:t>
            </a:r>
            <a:r>
              <a:rPr lang="en-GB" altLang="en-US" sz="800" b="0" dirty="0"/>
              <a:t>): </a:t>
            </a:r>
            <a:r>
              <a:rPr lang="en-US" altLang="en-US" sz="800" b="0" dirty="0">
                <a:solidFill>
                  <a:schemeClr val="tx1"/>
                </a:solidFill>
              </a:rPr>
              <a:t>General Ledger + </a:t>
            </a:r>
            <a:r>
              <a:rPr lang="pl-PL" sz="800" b="0" dirty="0"/>
              <a:t>AGFIS Subledgers</a:t>
            </a:r>
            <a:endParaRPr lang="en-US" sz="800" b="0" dirty="0"/>
          </a:p>
          <a:p>
            <a:pPr marL="0" marR="0" indent="0" algn="l" defTabSz="914400" rtl="0" eaLnBrk="1" fontAlgn="auto" latinLnBrk="0" hangingPunct="1">
              <a:lnSpc>
                <a:spcPct val="100000"/>
              </a:lnSpc>
              <a:spcBef>
                <a:spcPts val="0"/>
              </a:spcBef>
              <a:spcAft>
                <a:spcPts val="0"/>
              </a:spcAft>
              <a:buClrTx/>
              <a:buSzTx/>
              <a:buFontTx/>
              <a:buNone/>
              <a:tabLst/>
              <a:defRPr/>
            </a:pPr>
            <a:r>
              <a:rPr lang="pl-PL" altLang="en-US" sz="800" b="0" dirty="0">
                <a:solidFill>
                  <a:schemeClr val="tx1"/>
                </a:solidFill>
              </a:rPr>
              <a:t>Dashboards </a:t>
            </a:r>
            <a:r>
              <a:rPr lang="en-US" altLang="en-US" sz="800" b="0" dirty="0">
                <a:solidFill>
                  <a:schemeClr val="tx1"/>
                </a:solidFill>
              </a:rPr>
              <a:t>Business Intelligence/ </a:t>
            </a:r>
            <a:r>
              <a:rPr lang="pl-PL" altLang="en-US" sz="800" b="0" dirty="0">
                <a:solidFill>
                  <a:schemeClr val="tx1"/>
                </a:solidFill>
              </a:rPr>
              <a:t>DSS</a:t>
            </a:r>
            <a:r>
              <a:rPr lang="en-US" altLang="en-US" sz="800" b="0" dirty="0">
                <a:solidFill>
                  <a:schemeClr val="tx1"/>
                </a:solidFill>
              </a:rPr>
              <a:t>/Management Information System </a:t>
            </a:r>
            <a:r>
              <a:rPr lang="en-US" altLang="en-US" sz="300" b="0" dirty="0">
                <a:solidFill>
                  <a:schemeClr val="tx1"/>
                </a:solidFill>
              </a:rPr>
              <a:t>(in progress)</a:t>
            </a:r>
            <a:endParaRPr lang="en-GB" b="0" dirty="0"/>
          </a:p>
          <a:p>
            <a:pPr marL="228600" indent="-228600">
              <a:buFont typeface="+mj-lt"/>
              <a:buNone/>
            </a:pPr>
            <a:r>
              <a:rPr lang="en-GB" b="1" dirty="0"/>
              <a:t>Legal bases</a:t>
            </a:r>
            <a:r>
              <a:rPr lang="en-GB" dirty="0"/>
              <a:t>:</a:t>
            </a:r>
          </a:p>
          <a:p>
            <a:pPr marL="0" lvl="0" indent="0" defTabSz="822960">
              <a:lnSpc>
                <a:spcPct val="0"/>
              </a:lnSpc>
              <a:buFont typeface="+mj-lt"/>
              <a:buAutoNum type="arabicPeriod"/>
            </a:pPr>
            <a:r>
              <a:rPr lang="en-US" sz="3200" dirty="0"/>
              <a:t>Law on the management of the Budget System (No. 9936 dated 26.06.2008 amended on 2015). </a:t>
            </a:r>
          </a:p>
          <a:p>
            <a:pPr marL="0" lvl="0" indent="0" defTabSz="822960">
              <a:lnSpc>
                <a:spcPct val="0"/>
              </a:lnSpc>
              <a:buFont typeface="+mj-lt"/>
              <a:buAutoNum type="arabicPeriod"/>
            </a:pPr>
            <a:r>
              <a:rPr lang="en-US" sz="3200" dirty="0"/>
              <a:t>Law on financial management and Internal Control (No. 10296 dated 08.07.2007 amended on 2015).</a:t>
            </a:r>
          </a:p>
          <a:p>
            <a:pPr marL="0" lvl="0" indent="0" defTabSz="822960">
              <a:lnSpc>
                <a:spcPct val="0"/>
              </a:lnSpc>
              <a:buFont typeface="+mj-lt"/>
              <a:buAutoNum type="arabicPeriod"/>
            </a:pPr>
            <a:r>
              <a:rPr lang="en-US" sz="3200" dirty="0"/>
              <a:t>Public Financial Management Strategy 2014-2020 approved on December 2014</a:t>
            </a:r>
            <a:r>
              <a:rPr lang="en-US" sz="3400" dirty="0"/>
              <a:t>.</a:t>
            </a:r>
          </a:p>
          <a:p>
            <a:pPr>
              <a:buFont typeface="Wingdings" pitchFamily="2" charset="2"/>
              <a:buChar char="v"/>
            </a:pPr>
            <a:endParaRPr lang="en-GB" dirty="0"/>
          </a:p>
          <a:p>
            <a:endParaRPr lang="en-US" dirty="0"/>
          </a:p>
        </p:txBody>
      </p:sp>
      <p:sp>
        <p:nvSpPr>
          <p:cNvPr id="4" name="Slide Number Placeholder 3"/>
          <p:cNvSpPr>
            <a:spLocks noGrp="1"/>
          </p:cNvSpPr>
          <p:nvPr>
            <p:ph type="sldNum" sz="quarter" idx="10"/>
          </p:nvPr>
        </p:nvSpPr>
        <p:spPr/>
        <p:txBody>
          <a:bodyPr/>
          <a:lstStyle/>
          <a:p>
            <a:fld id="{5F6F7D1C-02CC-4FFC-A54A-6D0FF684D515}"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Wingdings" pitchFamily="2" charset="2"/>
              <a:buNone/>
            </a:pPr>
            <a:r>
              <a:rPr lang="en-GB" sz="1200" dirty="0"/>
              <a:t>Albanian Financial Information System (AGFIS) for budget execution and financial reporting (live on 2010), online 36 TDO’s and 15 Budgetary Institutions. AGFIS is systematically improved with new functionalities in recent years (extended to BI’s, multi-year commitments management, added new internal control rules etc.) </a:t>
            </a:r>
          </a:p>
          <a:p>
            <a:pPr>
              <a:buFont typeface="Wingdings" pitchFamily="2" charset="2"/>
              <a:buChar char="Ø"/>
            </a:pPr>
            <a:r>
              <a:rPr lang="en-GB" sz="1200" dirty="0"/>
              <a:t>Tax Information System (live on 2015)</a:t>
            </a:r>
          </a:p>
          <a:p>
            <a:pPr>
              <a:buFont typeface="Wingdings" pitchFamily="2" charset="2"/>
              <a:buChar char="Ø"/>
            </a:pPr>
            <a:r>
              <a:rPr lang="en-GB" sz="1200" dirty="0"/>
              <a:t>Custom Information System (live on 2013)</a:t>
            </a:r>
          </a:p>
          <a:p>
            <a:pPr>
              <a:buFont typeface="Wingdings" pitchFamily="2" charset="2"/>
              <a:buChar char="Ø"/>
            </a:pPr>
            <a:r>
              <a:rPr lang="en-GB" sz="1200" dirty="0"/>
              <a:t>Public Procurement System (live on 2007)</a:t>
            </a:r>
          </a:p>
          <a:p>
            <a:pPr>
              <a:buFont typeface="Wingdings" pitchFamily="2" charset="2"/>
              <a:buChar char="Ø"/>
            </a:pPr>
            <a:r>
              <a:rPr lang="en-GB" sz="1200" dirty="0"/>
              <a:t>Debt Management Information System- DMFAS (live on 1998)</a:t>
            </a:r>
          </a:p>
          <a:p>
            <a:pPr>
              <a:buFont typeface="Wingdings" pitchFamily="2" charset="2"/>
              <a:buNone/>
            </a:pPr>
            <a:r>
              <a:rPr lang="en-GB" sz="1200" b="1" i="0" dirty="0">
                <a:solidFill>
                  <a:schemeClr val="accent3"/>
                </a:solidFill>
              </a:rPr>
              <a:t>Week points of actual situation:</a:t>
            </a:r>
            <a:r>
              <a:rPr lang="en-GB" sz="1200" b="1" i="0" baseline="0" dirty="0">
                <a:solidFill>
                  <a:schemeClr val="accent3"/>
                </a:solidFill>
              </a:rPr>
              <a:t> </a:t>
            </a:r>
            <a:r>
              <a:rPr lang="en-GB" sz="1200" dirty="0"/>
              <a:t>The information between systems is exchanged manually (mostly excel spreadsheet).</a:t>
            </a:r>
            <a:endParaRPr lang="en-GB" sz="1200" b="1" i="0" dirty="0">
              <a:solidFill>
                <a:schemeClr val="accent3"/>
              </a:solidFill>
            </a:endParaRPr>
          </a:p>
          <a:p>
            <a:pPr>
              <a:buFont typeface="Wingdings" pitchFamily="2" charset="2"/>
              <a:buChar char="Ø"/>
            </a:pPr>
            <a:r>
              <a:rPr lang="en-GB" altLang="en-US" sz="1200" dirty="0"/>
              <a:t>MTBP is used mainly for MTBP preparation till August September – then not used</a:t>
            </a:r>
          </a:p>
          <a:p>
            <a:pPr>
              <a:buFont typeface="Wingdings" pitchFamily="2" charset="2"/>
              <a:buChar char="Ø"/>
            </a:pPr>
            <a:r>
              <a:rPr lang="en-GB" altLang="en-US" sz="1200" dirty="0"/>
              <a:t>MTBP do not have final updated version of budget </a:t>
            </a:r>
          </a:p>
          <a:p>
            <a:pPr>
              <a:buFont typeface="Wingdings" pitchFamily="2" charset="2"/>
              <a:buChar char="Ø"/>
            </a:pPr>
            <a:r>
              <a:rPr lang="en-GB" altLang="en-US" sz="1200" dirty="0"/>
              <a:t>Not maintained data in MTBP during budget execution </a:t>
            </a:r>
          </a:p>
          <a:p>
            <a:pPr>
              <a:buFont typeface="Wingdings" pitchFamily="2" charset="2"/>
              <a:buChar char="Ø"/>
            </a:pPr>
            <a:r>
              <a:rPr lang="en-GB" altLang="en-US" sz="1200" dirty="0"/>
              <a:t>Accessibility problems  on MTBP software due to old </a:t>
            </a:r>
            <a:r>
              <a:rPr lang="pl-PL" altLang="en-US" sz="1200" dirty="0"/>
              <a:t>client server technology</a:t>
            </a:r>
            <a:endParaRPr lang="en-GB" altLang="en-US" sz="1200" dirty="0"/>
          </a:p>
          <a:p>
            <a:pPr>
              <a:buFont typeface="Wingdings" pitchFamily="2" charset="2"/>
              <a:buChar char="Ø"/>
            </a:pPr>
            <a:r>
              <a:rPr lang="en-US" altLang="en-US" sz="1200" dirty="0"/>
              <a:t>Data for budget monitoring are mainly (only) from Treasury AGFIS</a:t>
            </a:r>
          </a:p>
          <a:p>
            <a:pPr>
              <a:buFont typeface="Wingdings" pitchFamily="2" charset="2"/>
              <a:buChar char="Ø"/>
            </a:pPr>
            <a:r>
              <a:rPr lang="en-US" altLang="en-US" sz="1200" dirty="0"/>
              <a:t>PIM is almost absent, small component of MTBP</a:t>
            </a:r>
          </a:p>
          <a:p>
            <a:pPr>
              <a:buFont typeface="Wingdings" pitchFamily="2" charset="2"/>
              <a:buChar char="Ø"/>
            </a:pPr>
            <a:r>
              <a:rPr lang="en-US" altLang="en-US" sz="1200" dirty="0"/>
              <a:t>PIM  is not supported by current system of MTBP</a:t>
            </a:r>
            <a:endParaRPr lang="en-GB" sz="1200" b="1" i="0" dirty="0"/>
          </a:p>
          <a:p>
            <a:pPr>
              <a:buFont typeface="Wingdings" pitchFamily="2" charset="2"/>
              <a:buChar char="Ø"/>
            </a:pPr>
            <a:r>
              <a:rPr lang="pl-PL" altLang="en-US" sz="1200" dirty="0"/>
              <a:t>Distributed information in separate IT or non-IT systems </a:t>
            </a:r>
            <a:endParaRPr lang="en-GB" altLang="en-US" sz="1200" dirty="0"/>
          </a:p>
          <a:p>
            <a:pPr>
              <a:buFont typeface="Wingdings" pitchFamily="2" charset="2"/>
              <a:buChar char="Ø"/>
            </a:pPr>
            <a:r>
              <a:rPr lang="pl-PL" altLang="en-US" sz="1200" dirty="0"/>
              <a:t>Coherence</a:t>
            </a:r>
            <a:r>
              <a:rPr lang="en-GB" altLang="en-US" sz="1200" dirty="0"/>
              <a:t>/ D</a:t>
            </a:r>
            <a:r>
              <a:rPr lang="pl-PL" altLang="en-US" sz="1200" dirty="0"/>
              <a:t>elays</a:t>
            </a:r>
            <a:r>
              <a:rPr lang="en-GB" altLang="en-US" sz="1200" dirty="0"/>
              <a:t> on data exchange between systems </a:t>
            </a:r>
            <a:endParaRPr lang="pl-PL" altLang="en-US" sz="1200" dirty="0"/>
          </a:p>
          <a:p>
            <a:pPr>
              <a:buFont typeface="Wingdings" pitchFamily="2" charset="2"/>
              <a:buChar char="Ø"/>
            </a:pPr>
            <a:r>
              <a:rPr lang="en-GB" altLang="en-US" sz="1200" dirty="0"/>
              <a:t>Week </a:t>
            </a:r>
            <a:r>
              <a:rPr lang="pl-PL" altLang="en-US" sz="1200" dirty="0"/>
              <a:t>Communication / collaboration</a:t>
            </a:r>
            <a:r>
              <a:rPr lang="en-GB" altLang="en-US" sz="1200" dirty="0"/>
              <a:t> (mostly manually)</a:t>
            </a:r>
            <a:endParaRPr lang="pl-PL" altLang="en-US" sz="1200" dirty="0"/>
          </a:p>
          <a:p>
            <a:pPr>
              <a:buFont typeface="Wingdings" pitchFamily="2" charset="2"/>
              <a:buChar char="Ø"/>
            </a:pPr>
            <a:r>
              <a:rPr lang="pl-PL" altLang="en-US" sz="1200" dirty="0"/>
              <a:t>Access to information is problematic / multiple data sources</a:t>
            </a:r>
          </a:p>
          <a:p>
            <a:pPr>
              <a:buFont typeface="Wingdings" pitchFamily="2" charset="2"/>
              <a:buChar char="Ø"/>
            </a:pPr>
            <a:r>
              <a:rPr lang="en-GB" altLang="en-US" sz="1200" dirty="0"/>
              <a:t>Difficulties/Delays on budget monitoring and managerial reports (different source and manual elaboration of data).</a:t>
            </a:r>
          </a:p>
          <a:p>
            <a:endParaRPr lang="en-US" dirty="0"/>
          </a:p>
        </p:txBody>
      </p:sp>
      <p:sp>
        <p:nvSpPr>
          <p:cNvPr id="4" name="Slide Number Placeholder 3"/>
          <p:cNvSpPr>
            <a:spLocks noGrp="1"/>
          </p:cNvSpPr>
          <p:nvPr>
            <p:ph type="sldNum" sz="quarter" idx="10"/>
          </p:nvPr>
        </p:nvSpPr>
        <p:spPr/>
        <p:txBody>
          <a:bodyPr/>
          <a:lstStyle/>
          <a:p>
            <a:fld id="{5F6F7D1C-02CC-4FFC-A54A-6D0FF684D515}"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Automation has resulted in a decentralization of controls to MDAs. The traditional gatekeeper role of TDOs will be no longer required after implementation of the reforms. As a result they will be moving to a new value added role in training education, government cash manager and accountant.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AGFIS is not fully functional, but is used across most of the</a:t>
            </a:r>
            <a:r>
              <a:rPr kumimoji="0" lang="en-US" sz="1000" b="0" i="0" u="none" strike="noStrike" cap="none" normalizeH="0" dirty="0">
                <a:ln>
                  <a:noFill/>
                </a:ln>
                <a:solidFill>
                  <a:schemeClr val="tx1"/>
                </a:solidFill>
                <a:effectLst/>
                <a:latin typeface="Calibri" pitchFamily="34" charset="0"/>
                <a:ea typeface="Calibri" pitchFamily="34" charset="0"/>
                <a:cs typeface="Times New Roman" pitchFamily="18" charset="0"/>
              </a:rPr>
              <a:t> </a:t>
            </a:r>
            <a:r>
              <a:rPr kumimoji="0" lang="en-US"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general government units, which additionally use local IT accounting systems</a:t>
            </a:r>
            <a:endParaRPr kumimoji="0" lang="en-US" sz="1000" b="0" i="0" u="none" strike="noStrike" cap="none" normalizeH="0" baseline="0" dirty="0">
              <a:ln>
                <a:noFill/>
              </a:ln>
              <a:solidFill>
                <a:schemeClr val="tx1"/>
              </a:solidFill>
              <a:effectLst/>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accent6">
                  <a:lumMod val="50000"/>
                </a:schemeClr>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accent6">
                    <a:lumMod val="50000"/>
                  </a:schemeClr>
                </a:solidFill>
                <a:latin typeface="+mn-lt"/>
                <a:ea typeface="+mn-ea"/>
                <a:cs typeface="+mn-cs"/>
              </a:rPr>
              <a:t>The movement toward treasury centralization has been in progress for many years and led by the need for greater:</a:t>
            </a:r>
          </a:p>
          <a:p>
            <a:pPr marL="342900" indent="-342900">
              <a:buAutoNum type="arabicPeriod"/>
            </a:pPr>
            <a:r>
              <a:rPr lang="en-US" sz="800" kern="1200" dirty="0">
                <a:solidFill>
                  <a:schemeClr val="accent6">
                    <a:lumMod val="50000"/>
                  </a:schemeClr>
                </a:solidFill>
                <a:latin typeface="+mn-lt"/>
                <a:ea typeface="+mn-ea"/>
                <a:cs typeface="+mn-cs"/>
              </a:rPr>
              <a:t>Control and efficiency</a:t>
            </a:r>
          </a:p>
          <a:p>
            <a:pPr marL="342900" indent="-342900"/>
            <a:r>
              <a:rPr lang="en-US" sz="800" kern="1200" dirty="0">
                <a:solidFill>
                  <a:schemeClr val="accent6">
                    <a:lumMod val="50000"/>
                  </a:schemeClr>
                </a:solidFill>
                <a:latin typeface="+mn-lt"/>
                <a:ea typeface="+mn-ea"/>
                <a:cs typeface="+mn-cs"/>
              </a:rPr>
              <a:t>       1.1. Centralization of processes across the treasury system provides better control and efficiency</a:t>
            </a:r>
          </a:p>
          <a:p>
            <a:pPr marL="342900" indent="-342900">
              <a:buFont typeface="+mj-lt"/>
              <a:buAutoNum type="arabicPeriod" startAt="2"/>
            </a:pPr>
            <a:r>
              <a:rPr lang="en-US" sz="800" kern="1200" dirty="0">
                <a:solidFill>
                  <a:schemeClr val="accent6">
                    <a:lumMod val="50000"/>
                  </a:schemeClr>
                </a:solidFill>
                <a:latin typeface="+mn-lt"/>
                <a:ea typeface="+mn-ea"/>
                <a:cs typeface="+mn-cs"/>
              </a:rPr>
              <a:t>Visibility,</a:t>
            </a:r>
          </a:p>
          <a:p>
            <a:pPr marL="342900" indent="-342900"/>
            <a:r>
              <a:rPr lang="en-US" sz="800" kern="1200" dirty="0">
                <a:solidFill>
                  <a:schemeClr val="accent6">
                    <a:lumMod val="50000"/>
                  </a:schemeClr>
                </a:solidFill>
                <a:latin typeface="+mn-lt"/>
                <a:ea typeface="+mn-ea"/>
                <a:cs typeface="+mn-cs"/>
              </a:rPr>
              <a:t>       2.1. Provide treasury with a view of exposures and ability to manage liquidity </a:t>
            </a:r>
          </a:p>
          <a:p>
            <a:pPr marL="342900" indent="-342900">
              <a:buFont typeface="+mj-lt"/>
              <a:buAutoNum type="arabicPeriod" startAt="3"/>
            </a:pPr>
            <a:r>
              <a:rPr lang="en-US" sz="800" kern="1200" dirty="0">
                <a:solidFill>
                  <a:schemeClr val="accent6">
                    <a:lumMod val="50000"/>
                  </a:schemeClr>
                </a:solidFill>
                <a:latin typeface="+mn-lt"/>
                <a:ea typeface="+mn-ea"/>
                <a:cs typeface="+mn-cs"/>
              </a:rPr>
              <a:t>Cost reduction</a:t>
            </a:r>
          </a:p>
          <a:p>
            <a:pPr marL="342900" indent="-342900"/>
            <a:r>
              <a:rPr lang="en-US" sz="800" kern="1200" dirty="0">
                <a:solidFill>
                  <a:schemeClr val="accent6">
                    <a:lumMod val="50000"/>
                  </a:schemeClr>
                </a:solidFill>
                <a:latin typeface="+mn-lt"/>
                <a:ea typeface="+mn-ea"/>
                <a:cs typeface="+mn-cs"/>
              </a:rPr>
              <a:t>       3.1. Multiple bank accounts and systems can be consolidated</a:t>
            </a:r>
            <a:endParaRPr lang="en-US" sz="1000" kern="1200" dirty="0">
              <a:solidFill>
                <a:schemeClr val="accent6">
                  <a:lumMod val="50000"/>
                </a:schemeClr>
              </a:solidFill>
              <a:latin typeface="+mn-lt"/>
              <a:ea typeface="+mn-ea"/>
              <a:cs typeface="+mn-cs"/>
            </a:endParaRPr>
          </a:p>
          <a:p>
            <a:r>
              <a:rPr lang="en-US" sz="1000" kern="1200" dirty="0" err="1">
                <a:solidFill>
                  <a:schemeClr val="accent5">
                    <a:lumMod val="50000"/>
                  </a:schemeClr>
                </a:solidFill>
                <a:latin typeface="+mn-lt"/>
                <a:ea typeface="+mn-ea"/>
                <a:cs typeface="+mn-cs"/>
              </a:rPr>
              <a:t>Ishte:The</a:t>
            </a:r>
            <a:r>
              <a:rPr lang="en-US" sz="1000" kern="1200" dirty="0">
                <a:solidFill>
                  <a:schemeClr val="accent5">
                    <a:lumMod val="50000"/>
                  </a:schemeClr>
                </a:solidFill>
                <a:latin typeface="+mn-lt"/>
                <a:ea typeface="+mn-ea"/>
                <a:cs typeface="+mn-cs"/>
              </a:rPr>
              <a:t> factors have allowed more Treasurers to continue toward centralization are:</a:t>
            </a:r>
          </a:p>
          <a:p>
            <a:pPr marL="342900" indent="-342900">
              <a:buFont typeface="+mj-lt"/>
              <a:buAutoNum type="arabicPeriod"/>
            </a:pPr>
            <a:r>
              <a:rPr lang="en-US" sz="1000" kern="1200" dirty="0">
                <a:solidFill>
                  <a:schemeClr val="accent5">
                    <a:lumMod val="50000"/>
                  </a:schemeClr>
                </a:solidFill>
                <a:latin typeface="+mn-lt"/>
                <a:ea typeface="+mn-ea"/>
                <a:cs typeface="+mn-cs"/>
              </a:rPr>
              <a:t>Technology</a:t>
            </a:r>
          </a:p>
          <a:p>
            <a:pPr marL="342900" indent="-342900">
              <a:buAutoNum type="arabicPeriod"/>
            </a:pPr>
            <a:r>
              <a:rPr lang="en-US" sz="1000" kern="1200" dirty="0">
                <a:solidFill>
                  <a:schemeClr val="accent5">
                    <a:lumMod val="50000"/>
                  </a:schemeClr>
                </a:solidFill>
                <a:latin typeface="+mn-lt"/>
                <a:ea typeface="+mn-ea"/>
                <a:cs typeface="+mn-cs"/>
              </a:rPr>
              <a:t>Globalization of the markets [the global financial crisis emphasized the importance of managing liquidity and risks (counterparty, FX, interest rate)]</a:t>
            </a:r>
          </a:p>
          <a:p>
            <a:pPr marL="342900" indent="-342900">
              <a:buFont typeface="+mj-lt"/>
              <a:buAutoNum type="arabicPeriod" startAt="3"/>
            </a:pPr>
            <a:r>
              <a:rPr lang="en-US" sz="1000" kern="1200" dirty="0">
                <a:solidFill>
                  <a:schemeClr val="accent5">
                    <a:lumMod val="50000"/>
                  </a:schemeClr>
                </a:solidFill>
                <a:latin typeface="+mn-lt"/>
                <a:ea typeface="+mn-ea"/>
                <a:cs typeface="+mn-cs"/>
              </a:rPr>
              <a:t>Legislation (single euro payment area, payment services directives) </a:t>
            </a:r>
          </a:p>
          <a:p>
            <a:endParaRPr lang="en-US" dirty="0"/>
          </a:p>
        </p:txBody>
      </p:sp>
      <p:sp>
        <p:nvSpPr>
          <p:cNvPr id="4" name="Slide Number Placeholder 3"/>
          <p:cNvSpPr>
            <a:spLocks noGrp="1"/>
          </p:cNvSpPr>
          <p:nvPr>
            <p:ph type="sldNum" sz="quarter" idx="10"/>
          </p:nvPr>
        </p:nvSpPr>
        <p:spPr/>
        <p:txBody>
          <a:bodyPr/>
          <a:lstStyle/>
          <a:p>
            <a:fld id="{5F6F7D1C-02CC-4FFC-A54A-6D0FF684D515}"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b="0" i="0" kern="1200" dirty="0">
                <a:solidFill>
                  <a:schemeClr val="tx1"/>
                </a:solidFill>
                <a:latin typeface="+mn-lt"/>
                <a:ea typeface="+mn-ea"/>
                <a:cs typeface="+mn-cs"/>
              </a:rPr>
              <a:t>In recent years, Albania has managed to face three consecutive crises, the 2019 earthquake, the </a:t>
            </a:r>
            <a:r>
              <a:rPr lang="en-US" sz="1200" b="0" i="0" kern="1200" dirty="0" err="1">
                <a:solidFill>
                  <a:schemeClr val="tx1"/>
                </a:solidFill>
                <a:latin typeface="+mn-lt"/>
                <a:ea typeface="+mn-ea"/>
                <a:cs typeface="+mn-cs"/>
              </a:rPr>
              <a:t>Covid</a:t>
            </a:r>
            <a:r>
              <a:rPr lang="en-US" sz="1200" b="0" i="0" kern="1200" dirty="0">
                <a:solidFill>
                  <a:schemeClr val="tx1"/>
                </a:solidFill>
                <a:latin typeface="+mn-lt"/>
                <a:ea typeface="+mn-ea"/>
                <a:cs typeface="+mn-cs"/>
              </a:rPr>
              <a:t> 19 pandemic and the current price crisis. Albania has been able to overcome the successive crises quite well, continuing with the continuous monitoring of the situation, the coordination of policies by the Albanian authorities, taking the necessary measures at the right time. The Albanian government has expressed its determination to continue the initiated reforms, fiscal consolidation and reduction of public debt. Fiscal consolidation is an important factor in the macroeconomic development of the country.</a:t>
            </a:r>
          </a:p>
        </p:txBody>
      </p:sp>
      <p:sp>
        <p:nvSpPr>
          <p:cNvPr id="4" name="Slide Number Placeholder 3"/>
          <p:cNvSpPr>
            <a:spLocks noGrp="1"/>
          </p:cNvSpPr>
          <p:nvPr>
            <p:ph type="sldNum" sz="quarter" idx="10"/>
          </p:nvPr>
        </p:nvSpPr>
        <p:spPr/>
        <p:txBody>
          <a:bodyPr/>
          <a:lstStyle/>
          <a:p>
            <a:fld id="{5F6F7D1C-02CC-4FFC-A54A-6D0FF684D515}"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634709" y="1371600"/>
            <a:ext cx="9342916"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634709" y="3228536"/>
            <a:ext cx="9346542"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9313F532-E168-42F7-B14E-20AC138650F1}" type="datetime1">
              <a:rPr lang="en-US" smtClean="0"/>
              <a:pPr/>
              <a:t>5/17/2023</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86835FC9-921C-411D-B585-4BD76ED213C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DDBF0B3-F329-4934-8B4F-D743935761DE}" type="datetime1">
              <a:rPr lang="en-US" smtClean="0"/>
              <a:pPr/>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835FC9-921C-411D-B585-4BD76ED213C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88526" y="914402"/>
            <a:ext cx="2448163"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544036" y="914402"/>
            <a:ext cx="7163144"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CF8554D-02E7-44F5-8D12-308145BFB850}" type="datetime1">
              <a:rPr lang="en-US" smtClean="0"/>
              <a:pPr/>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835FC9-921C-411D-B585-4BD76ED213C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7D522C2-CE3C-4FF4-AB29-C06C3FF63E6E}" type="datetime1">
              <a:rPr lang="en-US" smtClean="0"/>
              <a:pPr/>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835FC9-921C-411D-B585-4BD76ED213C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31082" y="1316736"/>
            <a:ext cx="9248616"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631082" y="2704664"/>
            <a:ext cx="9248616"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BEEBE0D-F1BF-441E-9B2A-5CB1C1A1B71C}" type="datetime1">
              <a:rPr lang="en-US" smtClean="0"/>
              <a:pPr/>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835FC9-921C-411D-B585-4BD76ED213C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4036" y="704088"/>
            <a:ext cx="9792653" cy="1143000"/>
          </a:xfrm>
        </p:spPr>
        <p:txBody>
          <a:bodyPr/>
          <a:lstStyle/>
          <a:p>
            <a:r>
              <a:rPr kumimoji="0" lang="en-US"/>
              <a:t>Click to edit Master title style</a:t>
            </a:r>
          </a:p>
        </p:txBody>
      </p:sp>
      <p:sp>
        <p:nvSpPr>
          <p:cNvPr id="3" name="Content Placeholder 2"/>
          <p:cNvSpPr>
            <a:spLocks noGrp="1"/>
          </p:cNvSpPr>
          <p:nvPr>
            <p:ph sz="half" idx="1"/>
          </p:nvPr>
        </p:nvSpPr>
        <p:spPr>
          <a:xfrm>
            <a:off x="544036" y="1920085"/>
            <a:ext cx="4805654"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531035" y="1920085"/>
            <a:ext cx="4805654"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8148CEF-9228-4C63-8CC4-FDA69953DD2C}" type="datetime1">
              <a:rPr lang="en-US" smtClean="0"/>
              <a:pPr/>
              <a:t>5/17/2023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835FC9-921C-411D-B585-4BD76ED213C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4036" y="704088"/>
            <a:ext cx="9792653"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544036" y="1855248"/>
            <a:ext cx="4807543"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527258" y="1859759"/>
            <a:ext cx="4809431"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44036" y="2514600"/>
            <a:ext cx="480754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527258" y="2514600"/>
            <a:ext cx="4809431"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90F9A26-CB09-4883-96E7-DD27242119C6}" type="datetime1">
              <a:rPr lang="en-US" smtClean="0"/>
              <a:pPr/>
              <a:t>5/17/2023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835FC9-921C-411D-B585-4BD76ED213C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44036" y="704088"/>
            <a:ext cx="9883325"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2E5ABDB8-151F-405C-84C3-3693955E3596}" type="datetime1">
              <a:rPr lang="en-US" smtClean="0"/>
              <a:pPr/>
              <a:t>5/17/2023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835FC9-921C-411D-B585-4BD76ED213C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47381-5134-488B-B977-5FB29227E4F0}" type="datetime1">
              <a:rPr lang="en-US" smtClean="0"/>
              <a:pPr/>
              <a:t>5/17/2023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835FC9-921C-411D-B585-4BD76ED213C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6054" y="514352"/>
            <a:ext cx="3264218"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816054" y="1676400"/>
            <a:ext cx="3264218"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254061" y="1676400"/>
            <a:ext cx="6082628"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4F4A09B-8D79-4749-845E-A29BC599D533}" type="datetime1">
              <a:rPr lang="en-US" smtClean="0"/>
              <a:pPr/>
              <a:t>5/17/2023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835FC9-921C-411D-B585-4BD76ED213C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767026" y="1108077"/>
            <a:ext cx="6256417"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9524364" y="5359769"/>
            <a:ext cx="184972"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25382" y="1176998"/>
            <a:ext cx="2633135"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725381" y="2828785"/>
            <a:ext cx="2629509"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7A514DB-A628-4F0E-8461-1EF47D259209}" type="datetime1">
              <a:rPr lang="en-US" smtClean="0"/>
              <a:pPr/>
              <a:t>5/17/2023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9611307" y="6356352"/>
            <a:ext cx="725382" cy="365125"/>
          </a:xfrm>
        </p:spPr>
        <p:txBody>
          <a:bodyPr/>
          <a:lstStyle/>
          <a:p>
            <a:fld id="{86835FC9-921C-411D-B585-4BD76ED213CF}" type="slidenum">
              <a:rPr lang="en-US" smtClean="0"/>
              <a:pPr/>
              <a:t>‹#›</a:t>
            </a:fld>
            <a:endParaRPr lang="en-US" dirty="0"/>
          </a:p>
        </p:txBody>
      </p:sp>
      <p:sp>
        <p:nvSpPr>
          <p:cNvPr id="3" name="Picture Placeholder 2"/>
          <p:cNvSpPr>
            <a:spLocks noGrp="1"/>
          </p:cNvSpPr>
          <p:nvPr>
            <p:ph type="pic" idx="1"/>
          </p:nvPr>
        </p:nvSpPr>
        <p:spPr>
          <a:xfrm rot="420000">
            <a:off x="4147852" y="1199517"/>
            <a:ext cx="5494766"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11335" y="5816600"/>
            <a:ext cx="10903394"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5213681" y="6219827"/>
            <a:ext cx="5667044"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1335" y="-7144"/>
            <a:ext cx="10903394"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5213681" y="-7144"/>
            <a:ext cx="5667044"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544036" y="704088"/>
            <a:ext cx="9792653"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544036" y="1935480"/>
            <a:ext cx="9792653"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544036" y="6356352"/>
            <a:ext cx="2538836"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CF8192A-4F19-486F-8410-0243F55DC11F}" type="datetime1">
              <a:rPr lang="en-US" smtClean="0"/>
              <a:pPr/>
              <a:t>5/17/2023</a:t>
            </a:fld>
            <a:endParaRPr lang="en-US" dirty="0"/>
          </a:p>
        </p:txBody>
      </p:sp>
      <p:sp>
        <p:nvSpPr>
          <p:cNvPr id="22" name="Footer Placeholder 21"/>
          <p:cNvSpPr>
            <a:spLocks noGrp="1"/>
          </p:cNvSpPr>
          <p:nvPr>
            <p:ph type="ftr" sz="quarter" idx="3"/>
          </p:nvPr>
        </p:nvSpPr>
        <p:spPr>
          <a:xfrm>
            <a:off x="3173545" y="6356352"/>
            <a:ext cx="3989599"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9429962" y="6356352"/>
            <a:ext cx="906727"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6835FC9-921C-411D-B585-4BD76ED213CF}" type="slidenum">
              <a:rPr lang="en-US" smtClean="0"/>
              <a:pPr/>
              <a:t>‹#›</a:t>
            </a:fld>
            <a:endParaRPr lang="en-US" dirty="0"/>
          </a:p>
        </p:txBody>
      </p:sp>
      <p:grpSp>
        <p:nvGrpSpPr>
          <p:cNvPr id="2" name="Group 1"/>
          <p:cNvGrpSpPr/>
          <p:nvPr/>
        </p:nvGrpSpPr>
        <p:grpSpPr>
          <a:xfrm>
            <a:off x="-22628" y="202408"/>
            <a:ext cx="10924214"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10" Type="http://schemas.openxmlformats.org/officeDocument/2006/relationships/image" Target="../media/image17.jpeg"/><Relationship Id="rId4" Type="http://schemas.microsoft.com/office/2007/relationships/hdphoto" Target="../media/hdphoto1.wdp"/><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0880725"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3763962" y="5715000"/>
            <a:ext cx="6781800" cy="9144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lvl="0" algn="ctr"/>
            <a:r>
              <a:rPr lang="ru-RU" sz="1600" b="1" dirty="0">
                <a:ln w="11430"/>
                <a:solidFill>
                  <a:schemeClr val="accent6">
                    <a:lumMod val="75000"/>
                  </a:schemeClr>
                </a:solidFill>
                <a:effectLst>
                  <a:outerShdw blurRad="80000" dist="40000" dir="5040000" algn="tl">
                    <a:srgbClr val="000000">
                      <a:alpha val="30000"/>
                    </a:srgbClr>
                  </a:outerShdw>
                </a:effectLst>
                <a:latin typeface="+mj-lt"/>
              </a:rPr>
              <a:t>Ежегодное пленарное заседание КС - 2023 г.</a:t>
            </a:r>
            <a:r>
              <a:rPr lang="en-US" sz="1600" b="1" dirty="0">
                <a:ln w="11430"/>
                <a:solidFill>
                  <a:schemeClr val="accent6">
                    <a:lumMod val="75000"/>
                  </a:schemeClr>
                </a:solidFill>
                <a:effectLst>
                  <a:outerShdw blurRad="80000" dist="40000" dir="5040000" algn="tl">
                    <a:srgbClr val="000000">
                      <a:alpha val="30000"/>
                    </a:srgbClr>
                  </a:outerShdw>
                </a:effectLst>
                <a:latin typeface="+mj-lt"/>
              </a:rPr>
              <a:t> </a:t>
            </a:r>
          </a:p>
          <a:p>
            <a:pPr lvl="0" algn="ctr"/>
            <a:r>
              <a:rPr lang="ru-RU" sz="1800" b="1" dirty="0">
                <a:ln w="11430"/>
                <a:solidFill>
                  <a:schemeClr val="accent6">
                    <a:lumMod val="75000"/>
                  </a:schemeClr>
                </a:solidFill>
                <a:effectLst>
                  <a:outerShdw blurRad="80000" dist="40000" dir="5040000" algn="tl">
                    <a:srgbClr val="000000">
                      <a:alpha val="30000"/>
                    </a:srgbClr>
                  </a:outerShdw>
                </a:effectLst>
                <a:latin typeface="+mj-lt"/>
              </a:rPr>
              <a:t>Алматы - Казахстан</a:t>
            </a:r>
            <a:endParaRPr lang="en-US" sz="1600" b="1" dirty="0">
              <a:ln w="11430"/>
              <a:solidFill>
                <a:schemeClr val="accent6">
                  <a:lumMod val="75000"/>
                </a:schemeClr>
              </a:solidFill>
              <a:effectLst>
                <a:outerShdw blurRad="80000" dist="40000" dir="5040000" algn="tl">
                  <a:srgbClr val="000000">
                    <a:alpha val="30000"/>
                  </a:srgbClr>
                </a:outerShdw>
              </a:effectLst>
              <a:latin typeface="+mj-lt"/>
            </a:endParaRPr>
          </a:p>
        </p:txBody>
      </p:sp>
      <p:sp>
        <p:nvSpPr>
          <p:cNvPr id="2" name="Title 1"/>
          <p:cNvSpPr>
            <a:spLocks noGrp="1"/>
          </p:cNvSpPr>
          <p:nvPr>
            <p:ph type="ctrTitle"/>
          </p:nvPr>
        </p:nvSpPr>
        <p:spPr>
          <a:xfrm>
            <a:off x="4144961" y="2171449"/>
            <a:ext cx="6096001" cy="762000"/>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sz="2800" dirty="0">
                <a:ln/>
                <a:solidFill>
                  <a:schemeClr val="accent2">
                    <a:lumMod val="10000"/>
                  </a:schemeClr>
                </a:solidFill>
                <a:effectLst/>
              </a:rPr>
              <a:t>МОДЕЛЬ ИСПОЛНЕНИЯ БЮДЖЕТА, ПРИНЯТАЯ В КАЗНАЧЕЙСТВЕ АЛБАНИИ</a:t>
            </a:r>
            <a:endParaRPr lang="en-US" sz="2800" dirty="0">
              <a:ln/>
              <a:solidFill>
                <a:schemeClr val="accent2">
                  <a:lumMod val="10000"/>
                </a:schemeClr>
              </a:solidFill>
              <a:effectLst/>
            </a:endParaRPr>
          </a:p>
        </p:txBody>
      </p:sp>
      <p:pic>
        <p:nvPicPr>
          <p:cNvPr id="5" name="Picture 4"/>
          <p:cNvPicPr>
            <a:picLocks noChangeAspect="1" noChangeArrowheads="1"/>
          </p:cNvPicPr>
          <p:nvPr/>
        </p:nvPicPr>
        <p:blipFill>
          <a:blip r:embed="rId3" cstate="print"/>
          <a:srcRect/>
          <a:stretch>
            <a:fillRect/>
          </a:stretch>
        </p:blipFill>
        <p:spPr bwMode="auto">
          <a:xfrm>
            <a:off x="5821362" y="381000"/>
            <a:ext cx="2362200" cy="843643"/>
          </a:xfrm>
          <a:prstGeom prst="rect">
            <a:avLst/>
          </a:prstGeom>
          <a:noFill/>
          <a:ln>
            <a:noFill/>
          </a:ln>
          <a:scene3d>
            <a:camera prst="orthographicFront"/>
            <a:lightRig rig="threePt" dir="t"/>
          </a:scene3d>
          <a:sp3d>
            <a:bevelT prst="angle"/>
          </a:sp3d>
        </p:spPr>
      </p:pic>
      <p:sp>
        <p:nvSpPr>
          <p:cNvPr id="6" name="TextBox 5"/>
          <p:cNvSpPr txBox="1"/>
          <p:nvPr/>
        </p:nvSpPr>
        <p:spPr>
          <a:xfrm>
            <a:off x="4983162" y="1143000"/>
            <a:ext cx="4114800" cy="738664"/>
          </a:xfrm>
          <a:prstGeom prst="rect">
            <a:avLst/>
          </a:prstGeom>
          <a:noFill/>
        </p:spPr>
        <p:txBody>
          <a:bodyPr wrap="square" rtlCol="0">
            <a:spAutoFit/>
          </a:bodyPr>
          <a:lstStyle/>
          <a:p>
            <a:pPr algn="ctr"/>
            <a:r>
              <a:rPr lang="ru-RU" sz="1400" dirty="0">
                <a:solidFill>
                  <a:schemeClr val="accent1">
                    <a:lumMod val="10000"/>
                  </a:schemeClr>
                </a:solidFill>
                <a:latin typeface="+mj-lt"/>
              </a:rPr>
              <a:t>Республика Албания</a:t>
            </a:r>
            <a:endParaRPr lang="en-US" sz="1400" dirty="0">
              <a:solidFill>
                <a:schemeClr val="accent1">
                  <a:lumMod val="10000"/>
                </a:schemeClr>
              </a:solidFill>
              <a:latin typeface="+mj-lt"/>
            </a:endParaRPr>
          </a:p>
          <a:p>
            <a:pPr algn="ctr"/>
            <a:r>
              <a:rPr lang="ru-RU" sz="1400" dirty="0">
                <a:solidFill>
                  <a:schemeClr val="accent1">
                    <a:lumMod val="10000"/>
                  </a:schemeClr>
                </a:solidFill>
                <a:latin typeface="+mj-lt"/>
              </a:rPr>
              <a:t>Министерство финансов и экономики</a:t>
            </a:r>
          </a:p>
          <a:p>
            <a:pPr algn="ctr"/>
            <a:r>
              <a:rPr lang="ru-RU" sz="1400" dirty="0">
                <a:solidFill>
                  <a:schemeClr val="accent1">
                    <a:lumMod val="10000"/>
                  </a:schemeClr>
                </a:solidFill>
                <a:latin typeface="+mj-lt"/>
              </a:rPr>
              <a:t>Главное управление казначейства</a:t>
            </a:r>
            <a:endParaRPr lang="en-US" sz="1400" dirty="0">
              <a:solidFill>
                <a:schemeClr val="accent1">
                  <a:lumMod val="10000"/>
                </a:schemeClr>
              </a:solidFill>
              <a:latin typeface="+mj-lt"/>
            </a:endParaRPr>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1962" y="0"/>
            <a:ext cx="350344"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p:nvPr/>
        </p:nvPicPr>
        <p:blipFill>
          <a:blip r:embed="rId5">
            <a:extLst>
              <a:ext uri="{28A0092B-C50C-407E-A947-70E740481C1C}">
                <a14:useLocalDpi xmlns:a14="http://schemas.microsoft.com/office/drawing/2010/main" val="0"/>
              </a:ext>
            </a:extLst>
          </a:blip>
          <a:srcRect/>
          <a:stretch>
            <a:fillRect/>
          </a:stretch>
        </p:blipFill>
        <p:spPr bwMode="auto">
          <a:xfrm>
            <a:off x="0" y="762000"/>
            <a:ext cx="3611562" cy="5334000"/>
          </a:xfrm>
          <a:prstGeom prst="rect">
            <a:avLst/>
          </a:prstGeom>
          <a:noFill/>
          <a:ln>
            <a:noFill/>
          </a:ln>
        </p:spPr>
      </p:pic>
      <p:sp>
        <p:nvSpPr>
          <p:cNvPr id="12" name="Rectangle 11"/>
          <p:cNvSpPr/>
          <p:nvPr/>
        </p:nvSpPr>
        <p:spPr>
          <a:xfrm>
            <a:off x="0" y="0"/>
            <a:ext cx="4525962" cy="738664"/>
          </a:xfrm>
          <a:prstGeom prst="rect">
            <a:avLst/>
          </a:prstGeom>
        </p:spPr>
        <p:txBody>
          <a:bodyPr wrap="square">
            <a:spAutoFit/>
          </a:bodyPr>
          <a:lstStyle/>
          <a:p>
            <a:pPr marR="45720" algn="ctr">
              <a:buClr>
                <a:schemeClr val="accent3"/>
              </a:buClr>
              <a:buSzPct val="95000"/>
            </a:pPr>
            <a:r>
              <a:rPr lang="ru-RU" sz="2800" b="1" dirty="0">
                <a:ln/>
                <a:solidFill>
                  <a:schemeClr val="accent2">
                    <a:lumMod val="10000"/>
                  </a:schemeClr>
                </a:solidFill>
                <a:latin typeface="+mj-lt"/>
                <a:ea typeface="+mj-ea"/>
                <a:cs typeface="+mj-cs"/>
              </a:rPr>
              <a:t>Албания</a:t>
            </a:r>
            <a:r>
              <a:rPr lang="en-US" sz="2400" dirty="0">
                <a:solidFill>
                  <a:schemeClr val="accent1">
                    <a:lumMod val="10000"/>
                  </a:schemeClr>
                </a:solidFill>
                <a:latin typeface="+mj-lt"/>
              </a:rPr>
              <a:t> </a:t>
            </a:r>
          </a:p>
          <a:p>
            <a:pPr marR="45720" algn="ctr">
              <a:buClr>
                <a:schemeClr val="accent3"/>
              </a:buClr>
              <a:buSzPct val="95000"/>
            </a:pPr>
            <a:r>
              <a:rPr lang="ru-RU" sz="1400" dirty="0">
                <a:solidFill>
                  <a:schemeClr val="accent1">
                    <a:lumMod val="10000"/>
                  </a:schemeClr>
                </a:solidFill>
                <a:latin typeface="+mj-lt"/>
              </a:rPr>
              <a:t>Территориальные отделения Казначейства (ТОК)</a:t>
            </a:r>
            <a:endParaRPr lang="sq-AL" sz="1400" dirty="0">
              <a:solidFill>
                <a:schemeClr val="accent1">
                  <a:lumMod val="10000"/>
                </a:schemeClr>
              </a:solidFill>
              <a:latin typeface="+mj-lt"/>
            </a:endParaRPr>
          </a:p>
        </p:txBody>
      </p:sp>
      <p:sp>
        <p:nvSpPr>
          <p:cNvPr id="13" name="TextBox 12"/>
          <p:cNvSpPr txBox="1"/>
          <p:nvPr/>
        </p:nvSpPr>
        <p:spPr>
          <a:xfrm>
            <a:off x="0" y="6027003"/>
            <a:ext cx="4678362" cy="830997"/>
          </a:xfrm>
          <a:prstGeom prst="rect">
            <a:avLst/>
          </a:prstGeom>
          <a:noFill/>
          <a:scene3d>
            <a:camera prst="orthographicFront"/>
            <a:lightRig rig="threePt" dir="t"/>
          </a:scene3d>
          <a:sp3d>
            <a:bevelT prst="angle"/>
          </a:sp3d>
        </p:spPr>
        <p:txBody>
          <a:bodyPr wrap="square" rtlCol="0">
            <a:spAutoFit/>
          </a:bodyPr>
          <a:lstStyle/>
          <a:p>
            <a:pPr algn="ctr"/>
            <a:r>
              <a:rPr lang="ru-RU" sz="1600" dirty="0">
                <a:solidFill>
                  <a:schemeClr val="accent1">
                    <a:lumMod val="10000"/>
                  </a:schemeClr>
                </a:solidFill>
                <a:latin typeface="Monotype Corsiva" pitchFamily="66" charset="0"/>
              </a:rPr>
              <a:t>Мы стараемся быть как можно ближе к своим клиентам, чтобы обеспечить эффективное и действенное обслуживание, реализуя функции Казначейства.</a:t>
            </a:r>
            <a:endParaRPr lang="sq-AL" sz="1600" dirty="0">
              <a:solidFill>
                <a:schemeClr val="accent1">
                  <a:lumMod val="10000"/>
                </a:schemeClr>
              </a:solidFill>
              <a:latin typeface="Monotype Corsiva" pitchFamily="66" charset="0"/>
            </a:endParaRPr>
          </a:p>
        </p:txBody>
      </p:sp>
      <p:sp>
        <p:nvSpPr>
          <p:cNvPr id="15" name="Slide Number Placeholder 42"/>
          <p:cNvSpPr>
            <a:spLocks noGrp="1"/>
          </p:cNvSpPr>
          <p:nvPr>
            <p:ph type="sldNum" sz="quarter" idx="12"/>
          </p:nvPr>
        </p:nvSpPr>
        <p:spPr>
          <a:xfrm>
            <a:off x="9783762" y="6248400"/>
            <a:ext cx="906727" cy="365125"/>
          </a:xfrm>
        </p:spPr>
        <p:txBody>
          <a:bodyPr/>
          <a:lstStyle/>
          <a:p>
            <a:pPr>
              <a:defRPr/>
            </a:pPr>
            <a:fld id="{3A3DF158-A76C-41EE-A0B1-AF10FC32F03B}" type="slidenum">
              <a:rPr lang="sq-AL">
                <a:solidFill>
                  <a:schemeClr val="accent5">
                    <a:lumMod val="50000"/>
                  </a:schemeClr>
                </a:solidFill>
              </a:rPr>
              <a:pPr>
                <a:defRPr/>
              </a:pPr>
              <a:t>1</a:t>
            </a:fld>
            <a:endParaRPr lang="sq-AL" dirty="0">
              <a:solidFill>
                <a:schemeClr val="accent5">
                  <a:lumMod val="50000"/>
                </a:schemeClr>
              </a:solidFill>
            </a:endParaRPr>
          </a:p>
        </p:txBody>
      </p:sp>
      <p:grpSp>
        <p:nvGrpSpPr>
          <p:cNvPr id="14" name="Группа 13"/>
          <p:cNvGrpSpPr/>
          <p:nvPr/>
        </p:nvGrpSpPr>
        <p:grpSpPr>
          <a:xfrm>
            <a:off x="4678362" y="3230311"/>
            <a:ext cx="4836388" cy="2194903"/>
            <a:chOff x="0" y="0"/>
            <a:chExt cx="3580227" cy="1624818"/>
          </a:xfrm>
        </p:grpSpPr>
        <p:pic>
          <p:nvPicPr>
            <p:cNvPr id="17" name="Рисунок 16"/>
            <p:cNvPicPr>
              <a:picLocks noChangeAspect="1"/>
            </p:cNvPicPr>
            <p:nvPr/>
          </p:nvPicPr>
          <p:blipFill>
            <a:blip r:embed="rId6"/>
            <a:stretch>
              <a:fillRect/>
            </a:stretch>
          </p:blipFill>
          <p:spPr>
            <a:xfrm>
              <a:off x="0" y="0"/>
              <a:ext cx="3580227" cy="1624818"/>
            </a:xfrm>
            <a:prstGeom prst="rect">
              <a:avLst/>
            </a:prstGeom>
            <a:noFill/>
          </p:spPr>
        </p:pic>
        <p:sp>
          <p:nvSpPr>
            <p:cNvPr id="18" name="Прямоугольник 17"/>
            <p:cNvSpPr/>
            <p:nvPr/>
          </p:nvSpPr>
          <p:spPr>
            <a:xfrm>
              <a:off x="1670538" y="678766"/>
              <a:ext cx="235634" cy="221566"/>
            </a:xfrm>
            <a:prstGeom prst="rect">
              <a:avLst/>
            </a:prstGeom>
            <a:noFill/>
          </p:spPr>
          <p:txBody>
            <a:bodyPr wrap="none" lIns="0" tIns="0" rIns="0" bIns="0" anchor="ctr">
              <a:noAutofit/>
            </a:bodyPr>
            <a:lstStyle/>
            <a:p>
              <a:pPr indent="0"/>
              <a:r>
                <a:rPr lang="ru-RU" sz="2100" dirty="0">
                  <a:latin typeface="Arial"/>
                </a:rPr>
                <a:t>или</a:t>
              </a:r>
              <a:endParaRPr lang="en-US" sz="2100" dirty="0">
                <a:latin typeface="Arial"/>
              </a:endParaRPr>
            </a:p>
          </p:txBody>
        </p:sp>
        <p:sp>
          <p:nvSpPr>
            <p:cNvPr id="19" name="Прямоугольник 18"/>
            <p:cNvSpPr/>
            <p:nvPr/>
          </p:nvSpPr>
          <p:spPr>
            <a:xfrm>
              <a:off x="457200" y="1417320"/>
              <a:ext cx="678766" cy="154744"/>
            </a:xfrm>
            <a:prstGeom prst="rect">
              <a:avLst/>
            </a:prstGeom>
            <a:noFill/>
          </p:spPr>
          <p:txBody>
            <a:bodyPr wrap="none" lIns="0" tIns="0" rIns="0" bIns="0" anchor="ctr">
              <a:noAutofit/>
            </a:bodyPr>
            <a:lstStyle/>
            <a:p>
              <a:pPr indent="0" algn="ctr"/>
              <a:r>
                <a:rPr lang="ru-RU" sz="1050" b="1" dirty="0">
                  <a:latin typeface="Arial"/>
                </a:rPr>
                <a:t>ЦЕНТРАЛИЗАЦИЯ</a:t>
              </a:r>
              <a:endParaRPr lang="en-US" sz="1050" b="1" dirty="0">
                <a:latin typeface="Arial"/>
              </a:endParaRPr>
            </a:p>
          </p:txBody>
        </p:sp>
        <p:sp>
          <p:nvSpPr>
            <p:cNvPr id="20" name="Прямоугольник 19"/>
            <p:cNvSpPr/>
            <p:nvPr/>
          </p:nvSpPr>
          <p:spPr>
            <a:xfrm>
              <a:off x="2451295" y="1413803"/>
              <a:ext cx="826477" cy="151227"/>
            </a:xfrm>
            <a:prstGeom prst="rect">
              <a:avLst/>
            </a:prstGeom>
            <a:noFill/>
          </p:spPr>
          <p:txBody>
            <a:bodyPr wrap="none" lIns="0" tIns="0" rIns="0" bIns="0" anchor="ctr">
              <a:noAutofit/>
            </a:bodyPr>
            <a:lstStyle/>
            <a:p>
              <a:pPr indent="0" algn="ctr"/>
              <a:r>
                <a:rPr lang="ru-RU" sz="1050" b="1" dirty="0">
                  <a:latin typeface="Arial"/>
                </a:rPr>
                <a:t>ДЕЦЕНТРАЛИЗАЦИЯ</a:t>
              </a:r>
              <a:endParaRPr lang="en-US" sz="1050" b="1" dirty="0">
                <a:latin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835FC9-921C-411D-B585-4BD76ED213CF}" type="slidenum">
              <a:rPr lang="en-US" smtClean="0"/>
              <a:pPr/>
              <a:t>10</a:t>
            </a:fld>
            <a:endParaRPr lang="en-US" dirty="0"/>
          </a:p>
        </p:txBody>
      </p:sp>
      <p:pic>
        <p:nvPicPr>
          <p:cNvPr id="15" name="Picture 2"/>
          <p:cNvPicPr>
            <a:picLocks noChangeAspect="1" noChangeArrowheads="1"/>
          </p:cNvPicPr>
          <p:nvPr/>
        </p:nvPicPr>
        <p:blipFill>
          <a:blip r:embed="rId3"/>
          <a:srcRect/>
          <a:stretch>
            <a:fillRect/>
          </a:stretch>
        </p:blipFill>
        <p:spPr bwMode="auto">
          <a:xfrm>
            <a:off x="2697161" y="1878449"/>
            <a:ext cx="7772401" cy="3555071"/>
          </a:xfrm>
          <a:prstGeom prst="rect">
            <a:avLst/>
          </a:prstGeom>
          <a:noFill/>
          <a:ln w="9525">
            <a:noFill/>
            <a:miter lim="800000"/>
            <a:headEnd/>
            <a:tailEnd/>
          </a:ln>
          <a:effectLst/>
        </p:spPr>
      </p:pic>
      <p:sp>
        <p:nvSpPr>
          <p:cNvPr id="16" name="Rectangle 15"/>
          <p:cNvSpPr/>
          <p:nvPr/>
        </p:nvSpPr>
        <p:spPr>
          <a:xfrm>
            <a:off x="3306762" y="4753063"/>
            <a:ext cx="1497866" cy="369332"/>
          </a:xfrm>
          <a:prstGeom prst="rect">
            <a:avLst/>
          </a:prstGeom>
        </p:spPr>
        <p:txBody>
          <a:bodyPr wrap="square">
            <a:spAutoFit/>
          </a:bodyPr>
          <a:lstStyle/>
          <a:p>
            <a:pPr marL="342900" indent="-342900"/>
            <a:r>
              <a:rPr lang="ru-RU" dirty="0">
                <a:solidFill>
                  <a:schemeClr val="accent5">
                    <a:lumMod val="50000"/>
                  </a:schemeClr>
                </a:solidFill>
                <a:latin typeface="+mj-lt"/>
              </a:rPr>
              <a:t>Технология</a:t>
            </a:r>
            <a:endParaRPr lang="en-US" dirty="0">
              <a:solidFill>
                <a:schemeClr val="accent5">
                  <a:lumMod val="50000"/>
                </a:schemeClr>
              </a:solidFill>
              <a:latin typeface="+mj-lt"/>
            </a:endParaRPr>
          </a:p>
        </p:txBody>
      </p:sp>
      <p:sp>
        <p:nvSpPr>
          <p:cNvPr id="17" name="Rectangle 16"/>
          <p:cNvSpPr/>
          <p:nvPr/>
        </p:nvSpPr>
        <p:spPr>
          <a:xfrm>
            <a:off x="5414228" y="4753063"/>
            <a:ext cx="2235934" cy="369332"/>
          </a:xfrm>
          <a:prstGeom prst="rect">
            <a:avLst/>
          </a:prstGeom>
        </p:spPr>
        <p:txBody>
          <a:bodyPr wrap="square">
            <a:spAutoFit/>
          </a:bodyPr>
          <a:lstStyle/>
          <a:p>
            <a:pPr algn="ctr"/>
            <a:r>
              <a:rPr lang="ru-RU" dirty="0">
                <a:solidFill>
                  <a:schemeClr val="accent5">
                    <a:lumMod val="50000"/>
                  </a:schemeClr>
                </a:solidFill>
                <a:latin typeface="+mj-lt"/>
              </a:rPr>
              <a:t>Законодательство</a:t>
            </a:r>
            <a:endParaRPr lang="en-US" dirty="0">
              <a:latin typeface="+mj-lt"/>
            </a:endParaRPr>
          </a:p>
        </p:txBody>
      </p:sp>
      <p:sp>
        <p:nvSpPr>
          <p:cNvPr id="18" name="Rectangle 17"/>
          <p:cNvSpPr/>
          <p:nvPr/>
        </p:nvSpPr>
        <p:spPr>
          <a:xfrm>
            <a:off x="7935081" y="4753063"/>
            <a:ext cx="2133600" cy="369332"/>
          </a:xfrm>
          <a:prstGeom prst="rect">
            <a:avLst/>
          </a:prstGeom>
        </p:spPr>
        <p:txBody>
          <a:bodyPr wrap="square">
            <a:spAutoFit/>
          </a:bodyPr>
          <a:lstStyle/>
          <a:p>
            <a:r>
              <a:rPr lang="ru-RU" dirty="0">
                <a:solidFill>
                  <a:schemeClr val="accent5">
                    <a:lumMod val="50000"/>
                  </a:schemeClr>
                </a:solidFill>
                <a:latin typeface="+mj-lt"/>
              </a:rPr>
              <a:t>Осведомленность</a:t>
            </a:r>
            <a:endParaRPr lang="en-US" dirty="0">
              <a:latin typeface="+mj-lt"/>
            </a:endParaRPr>
          </a:p>
        </p:txBody>
      </p:sp>
      <p:sp>
        <p:nvSpPr>
          <p:cNvPr id="19" name="Rectangle 18"/>
          <p:cNvSpPr/>
          <p:nvPr/>
        </p:nvSpPr>
        <p:spPr>
          <a:xfrm>
            <a:off x="868362" y="1143000"/>
            <a:ext cx="9372600" cy="400110"/>
          </a:xfrm>
          <a:prstGeom prst="rect">
            <a:avLst/>
          </a:prstGeom>
        </p:spPr>
        <p:txBody>
          <a:bodyPr wrap="square">
            <a:spAutoFit/>
          </a:bodyPr>
          <a:lstStyle/>
          <a:p>
            <a:r>
              <a:rPr lang="ru-RU" sz="2000" dirty="0">
                <a:solidFill>
                  <a:schemeClr val="accent5">
                    <a:lumMod val="50000"/>
                  </a:schemeClr>
                </a:solidFill>
                <a:latin typeface="+mj-lt"/>
              </a:rPr>
              <a:t>Основные аргументы для Казначейства Албании в пользу централизации:</a:t>
            </a:r>
            <a:endParaRPr lang="en-US" sz="2000" dirty="0">
              <a:solidFill>
                <a:schemeClr val="accent5">
                  <a:lumMod val="50000"/>
                </a:schemeClr>
              </a:solidFill>
              <a:latin typeface="+mj-lt"/>
            </a:endParaRPr>
          </a:p>
        </p:txBody>
      </p:sp>
      <p:sp>
        <p:nvSpPr>
          <p:cNvPr id="22" name="Rectangle 21"/>
          <p:cNvSpPr/>
          <p:nvPr/>
        </p:nvSpPr>
        <p:spPr>
          <a:xfrm>
            <a:off x="7550671" y="5427659"/>
            <a:ext cx="3330054" cy="1438855"/>
          </a:xfrm>
          <a:prstGeom prst="rect">
            <a:avLst/>
          </a:prstGeom>
        </p:spPr>
        <p:txBody>
          <a:bodyPr wrap="square">
            <a:spAutoFit/>
          </a:bodyPr>
          <a:lstStyle/>
          <a:p>
            <a:r>
              <a:rPr lang="ru-RU" sz="1250" dirty="0">
                <a:solidFill>
                  <a:schemeClr val="accent6">
                    <a:lumMod val="50000"/>
                  </a:schemeClr>
                </a:solidFill>
              </a:rPr>
              <a:t>Информирование Казначейства о рисках и способности управлять ликвидностью.</a:t>
            </a:r>
            <a:r>
              <a:rPr lang="en-US" sz="1250" dirty="0">
                <a:solidFill>
                  <a:schemeClr val="accent6">
                    <a:lumMod val="50000"/>
                  </a:schemeClr>
                </a:solidFill>
              </a:rPr>
              <a:t> </a:t>
            </a:r>
            <a:r>
              <a:rPr lang="ru-RU" sz="1250" dirty="0">
                <a:solidFill>
                  <a:schemeClr val="accent6">
                    <a:lumMod val="50000"/>
                  </a:schemeClr>
                </a:solidFill>
              </a:rPr>
              <a:t>Глобальный финансовый кризис подчеркнул важность более качественного управления ликвидностью/связанными с этим рисками (контрагента, валютный, процентной ставки)</a:t>
            </a:r>
            <a:endParaRPr lang="en-US" sz="1250" dirty="0">
              <a:solidFill>
                <a:schemeClr val="accent5">
                  <a:lumMod val="50000"/>
                </a:schemeClr>
              </a:solidFill>
            </a:endParaRPr>
          </a:p>
        </p:txBody>
      </p:sp>
      <p:sp>
        <p:nvSpPr>
          <p:cNvPr id="23" name="Rectangle 22"/>
          <p:cNvSpPr/>
          <p:nvPr/>
        </p:nvSpPr>
        <p:spPr>
          <a:xfrm>
            <a:off x="5214237" y="5438740"/>
            <a:ext cx="2362200" cy="1054135"/>
          </a:xfrm>
          <a:prstGeom prst="rect">
            <a:avLst/>
          </a:prstGeom>
        </p:spPr>
        <p:txBody>
          <a:bodyPr wrap="square">
            <a:spAutoFit/>
          </a:bodyPr>
          <a:lstStyle/>
          <a:p>
            <a:r>
              <a:rPr lang="ru-RU" sz="1250" u="sng" dirty="0">
                <a:solidFill>
                  <a:schemeClr val="accent5">
                    <a:lumMod val="50000"/>
                  </a:schemeClr>
                </a:solidFill>
              </a:rPr>
              <a:t>Законодательство</a:t>
            </a:r>
            <a:r>
              <a:rPr lang="en-US" sz="1250" u="sng" dirty="0">
                <a:solidFill>
                  <a:schemeClr val="accent5">
                    <a:lumMod val="50000"/>
                  </a:schemeClr>
                </a:solidFill>
              </a:rPr>
              <a:t> </a:t>
            </a:r>
            <a:r>
              <a:rPr lang="en-US" sz="1250" dirty="0">
                <a:solidFill>
                  <a:schemeClr val="accent5">
                    <a:lumMod val="50000"/>
                  </a:schemeClr>
                </a:solidFill>
              </a:rPr>
              <a:t>(</a:t>
            </a:r>
            <a:r>
              <a:rPr lang="ru-RU" sz="1250" dirty="0">
                <a:solidFill>
                  <a:schemeClr val="accent5">
                    <a:lumMod val="50000"/>
                  </a:schemeClr>
                </a:solidFill>
              </a:rPr>
              <a:t>директивы по платежным услугам, многочисленные банковские счета и системы могут быть объединены</a:t>
            </a:r>
            <a:r>
              <a:rPr lang="en-US" sz="1200" dirty="0">
                <a:solidFill>
                  <a:schemeClr val="accent5">
                    <a:lumMod val="50000"/>
                  </a:schemeClr>
                </a:solidFill>
              </a:rPr>
              <a:t>) </a:t>
            </a:r>
          </a:p>
        </p:txBody>
      </p:sp>
      <p:sp>
        <p:nvSpPr>
          <p:cNvPr id="12" name="Slide Number Placeholder 5">
            <a:extLst>
              <a:ext uri="{FF2B5EF4-FFF2-40B4-BE49-F238E27FC236}">
                <a16:creationId xmlns:a16="http://schemas.microsoft.com/office/drawing/2014/main" id="{ED8DA866-D6C4-41E3-B390-DB2F9F7E146E}"/>
              </a:ext>
            </a:extLst>
          </p:cNvPr>
          <p:cNvSpPr txBox="1">
            <a:spLocks/>
          </p:cNvSpPr>
          <p:nvPr/>
        </p:nvSpPr>
        <p:spPr>
          <a:xfrm>
            <a:off x="10469563" y="6492875"/>
            <a:ext cx="411162" cy="365125"/>
          </a:xfrm>
          <a:prstGeom prst="rect">
            <a:avLst/>
          </a:prstGeom>
          <a:noFill/>
        </p:spPr>
        <p:txBody>
          <a:bodyPr vert="horz" lIns="0" tIns="0" rIns="0" bIns="0" anchor="b"/>
          <a:lstStyle>
            <a:lvl1pPr>
              <a:spcBef>
                <a:spcPct val="20000"/>
              </a:spcBef>
              <a:buClr>
                <a:srgbClr val="CC0000"/>
              </a:buClr>
              <a:buSzPct val="85000"/>
              <a:buFont typeface="Wingdings" panose="05000000000000000000" pitchFamily="2" charset="2"/>
              <a:buChar char="q"/>
              <a:defRPr sz="3500">
                <a:solidFill>
                  <a:srgbClr val="000000"/>
                </a:solidFill>
                <a:latin typeface="Arial" panose="020B0604020202020204" pitchFamily="34" charset="0"/>
              </a:defRPr>
            </a:lvl1pPr>
            <a:lvl2pPr marL="818816" indent="-314930">
              <a:spcBef>
                <a:spcPct val="20000"/>
              </a:spcBef>
              <a:buClr>
                <a:srgbClr val="CC0000"/>
              </a:buClr>
              <a:buChar char="–"/>
              <a:defRPr sz="3100">
                <a:solidFill>
                  <a:srgbClr val="000000"/>
                </a:solidFill>
                <a:latin typeface="Arial" panose="020B0604020202020204" pitchFamily="34" charset="0"/>
              </a:defRPr>
            </a:lvl2pPr>
            <a:lvl3pPr marL="1259718" indent="-251943">
              <a:spcBef>
                <a:spcPct val="20000"/>
              </a:spcBef>
              <a:buClr>
                <a:srgbClr val="CC0000"/>
              </a:buClr>
              <a:buChar char="•"/>
              <a:defRPr sz="2700">
                <a:solidFill>
                  <a:srgbClr val="000000"/>
                </a:solidFill>
                <a:latin typeface="Arial" panose="020B0604020202020204" pitchFamily="34" charset="0"/>
              </a:defRPr>
            </a:lvl3pPr>
            <a:lvl4pPr marL="1763604" indent="-251943">
              <a:spcBef>
                <a:spcPct val="20000"/>
              </a:spcBef>
              <a:buClr>
                <a:srgbClr val="CC0000"/>
              </a:buClr>
              <a:buChar char="–"/>
              <a:defRPr sz="2200">
                <a:solidFill>
                  <a:srgbClr val="000000"/>
                </a:solidFill>
                <a:latin typeface="Arial" panose="020B0604020202020204" pitchFamily="34" charset="0"/>
              </a:defRPr>
            </a:lvl4pPr>
            <a:lvl5pPr marL="2267491" indent="-251943">
              <a:spcBef>
                <a:spcPct val="20000"/>
              </a:spcBef>
              <a:buClr>
                <a:srgbClr val="CC0000"/>
              </a:buClr>
              <a:buChar char="»"/>
              <a:defRPr sz="2200">
                <a:solidFill>
                  <a:srgbClr val="000000"/>
                </a:solidFill>
                <a:latin typeface="Arial" panose="020B0604020202020204" pitchFamily="34" charset="0"/>
              </a:defRPr>
            </a:lvl5pPr>
            <a:lvl6pPr marL="2771379" indent="-251943" eaLnBrk="0" fontAlgn="base" hangingPunct="0">
              <a:spcBef>
                <a:spcPct val="20000"/>
              </a:spcBef>
              <a:spcAft>
                <a:spcPct val="0"/>
              </a:spcAft>
              <a:buClr>
                <a:srgbClr val="CC0000"/>
              </a:buClr>
              <a:buChar char="»"/>
              <a:defRPr sz="2200">
                <a:solidFill>
                  <a:srgbClr val="000000"/>
                </a:solidFill>
                <a:latin typeface="Arial" panose="020B0604020202020204" pitchFamily="34" charset="0"/>
              </a:defRPr>
            </a:lvl6pPr>
            <a:lvl7pPr marL="3275266" indent="-251943" eaLnBrk="0" fontAlgn="base" hangingPunct="0">
              <a:spcBef>
                <a:spcPct val="20000"/>
              </a:spcBef>
              <a:spcAft>
                <a:spcPct val="0"/>
              </a:spcAft>
              <a:buClr>
                <a:srgbClr val="CC0000"/>
              </a:buClr>
              <a:buChar char="»"/>
              <a:defRPr sz="2200">
                <a:solidFill>
                  <a:srgbClr val="000000"/>
                </a:solidFill>
                <a:latin typeface="Arial" panose="020B0604020202020204" pitchFamily="34" charset="0"/>
              </a:defRPr>
            </a:lvl7pPr>
            <a:lvl8pPr marL="3779152" indent="-251943" eaLnBrk="0" fontAlgn="base" hangingPunct="0">
              <a:spcBef>
                <a:spcPct val="20000"/>
              </a:spcBef>
              <a:spcAft>
                <a:spcPct val="0"/>
              </a:spcAft>
              <a:buClr>
                <a:srgbClr val="CC0000"/>
              </a:buClr>
              <a:buChar char="»"/>
              <a:defRPr sz="2200">
                <a:solidFill>
                  <a:srgbClr val="000000"/>
                </a:solidFill>
                <a:latin typeface="Arial" panose="020B0604020202020204" pitchFamily="34" charset="0"/>
              </a:defRPr>
            </a:lvl8pPr>
            <a:lvl9pPr marL="4283039" indent="-251943" eaLnBrk="0" fontAlgn="base" hangingPunct="0">
              <a:spcBef>
                <a:spcPct val="20000"/>
              </a:spcBef>
              <a:spcAft>
                <a:spcPct val="0"/>
              </a:spcAft>
              <a:buClr>
                <a:srgbClr val="CC0000"/>
              </a:buClr>
              <a:buChar char="»"/>
              <a:defRPr sz="2200">
                <a:solidFill>
                  <a:srgbClr val="000000"/>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0185E1CB-D5C1-4546-B386-91CCADFA8A91}" type="slidenum">
              <a:rPr kumimoji="0" lang="en-US" altLang="en-US" sz="15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10</a:t>
            </a:fld>
            <a:endParaRPr kumimoji="0" lang="en-US" altLang="en-US" sz="15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4" name="Title 1"/>
          <p:cNvSpPr txBox="1">
            <a:spLocks noGrp="1"/>
          </p:cNvSpPr>
          <p:nvPr>
            <p:ph type="title"/>
          </p:nvPr>
        </p:nvSpPr>
        <p:spPr>
          <a:xfrm>
            <a:off x="1630362" y="533400"/>
            <a:ext cx="7391400" cy="538163"/>
          </a:xfrm>
          <a:prstGeom prst="rect">
            <a:avLst/>
          </a:prstGeom>
        </p:spPr>
        <p:txBody>
          <a:bodyPr vert="horz" lIns="0" rIns="0" bIns="0" anchor="b">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200" b="0" i="0" u="none" strike="noStrike" kern="1200" cap="none" spc="0" normalizeH="0" baseline="0" noProof="0" dirty="0">
                <a:ln/>
                <a:solidFill>
                  <a:schemeClr val="accent2">
                    <a:lumMod val="10000"/>
                  </a:schemeClr>
                </a:solidFill>
                <a:effectLst/>
                <a:uLnTx/>
                <a:uFillTx/>
                <a:latin typeface="+mj-lt"/>
                <a:ea typeface="+mj-ea"/>
                <a:cs typeface="+mj-cs"/>
              </a:rPr>
              <a:t>МОДЕЛЬ</a:t>
            </a:r>
            <a:r>
              <a:rPr kumimoji="0" lang="ru-RU" sz="2200" b="0" i="0" u="none" strike="noStrike" kern="1200" cap="none" spc="0" normalizeH="0" noProof="0" dirty="0">
                <a:ln/>
                <a:solidFill>
                  <a:schemeClr val="accent2">
                    <a:lumMod val="10000"/>
                  </a:schemeClr>
                </a:solidFill>
                <a:effectLst/>
                <a:uLnTx/>
                <a:uFillTx/>
                <a:latin typeface="+mj-lt"/>
                <a:ea typeface="+mj-ea"/>
                <a:cs typeface="+mj-cs"/>
              </a:rPr>
              <a:t> ИСПОЛНЕНИЯ БЮДЖЕТА, ПРИНЯТАЯ В КАЗНАЧЕЙСТВЕ АЛБАНИИ</a:t>
            </a:r>
            <a:endParaRPr kumimoji="0" lang="en-US" sz="2200" b="0" i="0" u="none" strike="noStrike" kern="1200" cap="none" spc="0" normalizeH="0" baseline="0" noProof="0" dirty="0">
              <a:ln/>
              <a:solidFill>
                <a:schemeClr val="accent2">
                  <a:lumMod val="10000"/>
                </a:schemeClr>
              </a:solidFill>
              <a:effectLst/>
              <a:uLnTx/>
              <a:uFillTx/>
              <a:latin typeface="+mj-lt"/>
              <a:ea typeface="+mj-ea"/>
              <a:cs typeface="+mj-cs"/>
            </a:endParaRPr>
          </a:p>
        </p:txBody>
      </p:sp>
      <p:sp>
        <p:nvSpPr>
          <p:cNvPr id="20" name="Rectangle 19"/>
          <p:cNvSpPr/>
          <p:nvPr/>
        </p:nvSpPr>
        <p:spPr>
          <a:xfrm>
            <a:off x="2697162" y="5438884"/>
            <a:ext cx="2468563" cy="1246495"/>
          </a:xfrm>
          <a:prstGeom prst="rect">
            <a:avLst/>
          </a:prstGeom>
        </p:spPr>
        <p:txBody>
          <a:bodyPr wrap="square">
            <a:spAutoFit/>
          </a:bodyPr>
          <a:lstStyle/>
          <a:p>
            <a:r>
              <a:rPr lang="ru-RU" sz="1250" dirty="0">
                <a:solidFill>
                  <a:schemeClr val="accent5">
                    <a:lumMod val="50000"/>
                  </a:schemeClr>
                </a:solidFill>
              </a:rPr>
              <a:t>Централизация процессов в рамках AGFIS обеспечивает лучший контроль, эффективность и консолидированную финансовую позицию</a:t>
            </a:r>
            <a:endParaRPr lang="en-US" sz="1250" dirty="0">
              <a:solidFill>
                <a:schemeClr val="accent5">
                  <a:lumMod val="50000"/>
                </a:schemeClr>
              </a:solidFill>
            </a:endParaRPr>
          </a:p>
        </p:txBody>
      </p:sp>
      <p:pic>
        <p:nvPicPr>
          <p:cNvPr id="21" name="Picture 2"/>
          <p:cNvPicPr>
            <a:picLocks noChangeAspect="1" noChangeArrowheads="1"/>
          </p:cNvPicPr>
          <p:nvPr/>
        </p:nvPicPr>
        <p:blipFill>
          <a:blip r:embed="rId4"/>
          <a:srcRect/>
          <a:stretch>
            <a:fillRect/>
          </a:stretch>
        </p:blipFill>
        <p:spPr bwMode="auto">
          <a:xfrm>
            <a:off x="9631362" y="685800"/>
            <a:ext cx="1104694" cy="1066801"/>
          </a:xfrm>
          <a:prstGeom prst="rect">
            <a:avLst/>
          </a:prstGeom>
          <a:noFill/>
          <a:ln w="9525">
            <a:noFill/>
            <a:miter lim="800000"/>
            <a:headEnd/>
            <a:tailEnd/>
          </a:ln>
          <a:effectLst/>
        </p:spPr>
      </p:pic>
      <p:pic>
        <p:nvPicPr>
          <p:cNvPr id="76802" name="Picture 2"/>
          <p:cNvPicPr>
            <a:picLocks noChangeAspect="1" noChangeArrowheads="1"/>
          </p:cNvPicPr>
          <p:nvPr/>
        </p:nvPicPr>
        <p:blipFill>
          <a:blip r:embed="rId5"/>
          <a:srcRect/>
          <a:stretch>
            <a:fillRect/>
          </a:stretch>
        </p:blipFill>
        <p:spPr bwMode="auto">
          <a:xfrm rot="5400000">
            <a:off x="815178" y="785020"/>
            <a:ext cx="2819402" cy="4449763"/>
          </a:xfrm>
          <a:prstGeom prst="rect">
            <a:avLst/>
          </a:prstGeom>
          <a:noFill/>
          <a:ln w="9525">
            <a:noFill/>
            <a:miter lim="800000"/>
            <a:headEnd/>
            <a:tailEnd/>
          </a:ln>
          <a:effectLst/>
        </p:spPr>
      </p:pic>
      <p:sp>
        <p:nvSpPr>
          <p:cNvPr id="33" name="Line Callout 1 (Accent Bar) 32"/>
          <p:cNvSpPr/>
          <p:nvPr/>
        </p:nvSpPr>
        <p:spPr>
          <a:xfrm rot="10800000">
            <a:off x="0" y="4343400"/>
            <a:ext cx="2392362" cy="2514600"/>
          </a:xfrm>
          <a:prstGeom prst="accentCallout1">
            <a:avLst>
              <a:gd name="adj1" fmla="val 25727"/>
              <a:gd name="adj2" fmla="val -4347"/>
              <a:gd name="adj3" fmla="val 159598"/>
              <a:gd name="adj4" fmla="val -14371"/>
            </a:avLst>
          </a:prstGeom>
          <a:solidFill>
            <a:srgbClr val="00AAE6"/>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0" y="4343401"/>
            <a:ext cx="2438400" cy="2523768"/>
          </a:xfrm>
          <a:prstGeom prst="rect">
            <a:avLst/>
          </a:prstGeom>
        </p:spPr>
        <p:txBody>
          <a:bodyPr wrap="square">
            <a:spAutoFit/>
          </a:bodyPr>
          <a:lstStyle/>
          <a:p>
            <a:r>
              <a:rPr lang="ru-RU" sz="1200" dirty="0"/>
              <a:t>Итогом автоматизации стала децентрализация средств контроля на уровень</a:t>
            </a:r>
            <a:r>
              <a:rPr lang="en-US" sz="1200" dirty="0"/>
              <a:t> M</a:t>
            </a:r>
            <a:r>
              <a:rPr lang="ru-RU" sz="1200" dirty="0"/>
              <a:t>ДВ</a:t>
            </a:r>
            <a:r>
              <a:rPr lang="en-US" sz="1200" dirty="0"/>
              <a:t>. </a:t>
            </a:r>
            <a:r>
              <a:rPr lang="ru-RU" sz="1200" dirty="0"/>
              <a:t>По завершении реформ традиционная роль ТОК («привратника») больше не потребуется</a:t>
            </a:r>
            <a:r>
              <a:rPr lang="en-US" sz="1200" dirty="0"/>
              <a:t>.</a:t>
            </a:r>
            <a:r>
              <a:rPr lang="ru-RU" sz="1200" dirty="0"/>
              <a:t> В результате они станут выполнять новую, более важную роль, занимаясь обучением и подготовкой, централизованным управлением ликвидностью и бухгалтерским учетом</a:t>
            </a:r>
            <a:r>
              <a:rPr lang="ru-RU" sz="1400" dirty="0"/>
              <a:t>.</a:t>
            </a:r>
            <a:endParaRPr lang="en-US" sz="1400" dirty="0"/>
          </a:p>
        </p:txBody>
      </p:sp>
      <p:sp>
        <p:nvSpPr>
          <p:cNvPr id="2" name="TextBox 1"/>
          <p:cNvSpPr txBox="1"/>
          <p:nvPr/>
        </p:nvSpPr>
        <p:spPr>
          <a:xfrm>
            <a:off x="411162" y="3657600"/>
            <a:ext cx="1371600" cy="261610"/>
          </a:xfrm>
          <a:prstGeom prst="rect">
            <a:avLst/>
          </a:prstGeom>
          <a:noFill/>
        </p:spPr>
        <p:txBody>
          <a:bodyPr wrap="square" rtlCol="0">
            <a:spAutoFit/>
          </a:bodyPr>
          <a:lstStyle/>
          <a:p>
            <a:r>
              <a:rPr lang="ru-RU" sz="1100" dirty="0"/>
              <a:t>В ручном режиме</a:t>
            </a:r>
          </a:p>
        </p:txBody>
      </p:sp>
      <p:sp>
        <p:nvSpPr>
          <p:cNvPr id="3" name="TextBox 2"/>
          <p:cNvSpPr txBox="1"/>
          <p:nvPr/>
        </p:nvSpPr>
        <p:spPr>
          <a:xfrm>
            <a:off x="1401762" y="2895600"/>
            <a:ext cx="1447800" cy="261610"/>
          </a:xfrm>
          <a:prstGeom prst="rect">
            <a:avLst/>
          </a:prstGeom>
          <a:noFill/>
        </p:spPr>
        <p:txBody>
          <a:bodyPr wrap="square" rtlCol="0">
            <a:spAutoFit/>
          </a:bodyPr>
          <a:lstStyle/>
          <a:p>
            <a:r>
              <a:rPr lang="ru-RU" sz="1100" dirty="0"/>
              <a:t>Автоматизировано</a:t>
            </a:r>
          </a:p>
        </p:txBody>
      </p:sp>
      <p:sp>
        <p:nvSpPr>
          <p:cNvPr id="5" name="TextBox 4"/>
          <p:cNvSpPr txBox="1"/>
          <p:nvPr/>
        </p:nvSpPr>
        <p:spPr>
          <a:xfrm>
            <a:off x="3001962" y="2438400"/>
            <a:ext cx="1524000" cy="261610"/>
          </a:xfrm>
          <a:prstGeom prst="rect">
            <a:avLst/>
          </a:prstGeom>
          <a:noFill/>
        </p:spPr>
        <p:txBody>
          <a:bodyPr wrap="square" rtlCol="0">
            <a:spAutoFit/>
          </a:bodyPr>
          <a:lstStyle/>
          <a:p>
            <a:r>
              <a:rPr lang="ru-RU" sz="1100" dirty="0"/>
              <a:t>Оптимизировано</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srcRect/>
          <a:stretch>
            <a:fillRect/>
          </a:stretch>
        </p:blipFill>
        <p:spPr bwMode="auto">
          <a:xfrm>
            <a:off x="3175" y="0"/>
            <a:ext cx="10877550" cy="6810375"/>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86835FC9-921C-411D-B585-4BD76ED213CF}" type="slidenum">
              <a:rPr lang="en-US" smtClean="0"/>
              <a:pPr/>
              <a:t>11</a:t>
            </a:fld>
            <a:endParaRPr lang="en-US" dirty="0"/>
          </a:p>
        </p:txBody>
      </p:sp>
      <p:sp>
        <p:nvSpPr>
          <p:cNvPr id="9" name="Rectangle 8"/>
          <p:cNvSpPr/>
          <p:nvPr/>
        </p:nvSpPr>
        <p:spPr>
          <a:xfrm>
            <a:off x="1249363" y="5181600"/>
            <a:ext cx="9525000"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5400" b="1" cap="none" spc="0" dirty="0">
                <a:ln w="11430"/>
                <a:solidFill>
                  <a:schemeClr val="tx1">
                    <a:lumMod val="65000"/>
                    <a:lumOff val="35000"/>
                  </a:schemeClr>
                </a:solidFill>
                <a:effectLst>
                  <a:outerShdw blurRad="80000" dist="40000" dir="5040000" algn="tl">
                    <a:srgbClr val="000000">
                      <a:alpha val="30000"/>
                    </a:srgbClr>
                  </a:outerShdw>
                </a:effectLst>
              </a:rPr>
              <a:t>СПАСИБО ЗА ВНИМАНИЕ!</a:t>
            </a:r>
            <a:endParaRPr lang="en-US" sz="5400" b="1" cap="none" spc="0" dirty="0">
              <a:ln w="11430"/>
              <a:solidFill>
                <a:schemeClr val="tx1">
                  <a:lumMod val="65000"/>
                  <a:lumOff val="35000"/>
                </a:schemeClr>
              </a:solidFill>
              <a:effectLst>
                <a:outerShdw blurRad="80000" dist="40000" dir="5040000" algn="tl">
                  <a:srgbClr val="000000">
                    <a:alpha val="30000"/>
                  </a:srgbClr>
                </a:outerShdw>
              </a:effectLst>
            </a:endParaRPr>
          </a:p>
        </p:txBody>
      </p:sp>
      <p:sp>
        <p:nvSpPr>
          <p:cNvPr id="12" name="Rectangle 11"/>
          <p:cNvSpPr/>
          <p:nvPr/>
        </p:nvSpPr>
        <p:spPr>
          <a:xfrm>
            <a:off x="334962" y="6248400"/>
            <a:ext cx="3349827" cy="369332"/>
          </a:xfrm>
          <a:prstGeom prst="rect">
            <a:avLst/>
          </a:prstGeom>
        </p:spPr>
        <p:txBody>
          <a:bodyPr wrap="none">
            <a:spAutoFit/>
          </a:bodyPr>
          <a:lstStyle/>
          <a:p>
            <a:pPr algn="ctr"/>
            <a:r>
              <a:rPr lang="en-US" b="1" u="sng" dirty="0">
                <a:solidFill>
                  <a:schemeClr val="tx1">
                    <a:lumMod val="65000"/>
                    <a:lumOff val="35000"/>
                  </a:schemeClr>
                </a:solidFill>
              </a:rPr>
              <a:t>Mimoza.Peco@financa.gov.al</a:t>
            </a:r>
          </a:p>
        </p:txBody>
      </p:sp>
      <p:sp>
        <p:nvSpPr>
          <p:cNvPr id="13" name="Rectangle 12"/>
          <p:cNvSpPr/>
          <p:nvPr/>
        </p:nvSpPr>
        <p:spPr>
          <a:xfrm>
            <a:off x="28185" y="6488668"/>
            <a:ext cx="4520597" cy="369332"/>
          </a:xfrm>
          <a:prstGeom prst="rect">
            <a:avLst/>
          </a:prstGeom>
        </p:spPr>
        <p:txBody>
          <a:bodyPr wrap="none">
            <a:spAutoFit/>
          </a:bodyPr>
          <a:lstStyle/>
          <a:p>
            <a:pPr algn="ctr"/>
            <a:r>
              <a:rPr lang="ru-RU" b="1" dirty="0">
                <a:solidFill>
                  <a:schemeClr val="tx1">
                    <a:lumMod val="65000"/>
                    <a:lumOff val="35000"/>
                  </a:schemeClr>
                </a:solidFill>
              </a:rPr>
              <a:t>Департамент казначейских операций</a:t>
            </a:r>
            <a:r>
              <a:rPr lang="en-GB" b="1" dirty="0">
                <a:solidFill>
                  <a:schemeClr val="tx1">
                    <a:lumMod val="65000"/>
                    <a:lumOff val="35000"/>
                  </a:schemeClr>
                </a:solidFill>
              </a:rPr>
              <a:t> </a:t>
            </a:r>
            <a:endParaRPr lang="en-US" b="1" dirty="0">
              <a:solidFill>
                <a:schemeClr val="tx1">
                  <a:lumMod val="65000"/>
                  <a:lumOff val="35000"/>
                </a:schemeClr>
              </a:solidFill>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762" y="304800"/>
            <a:ext cx="2500249" cy="1181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http://ambasadat.gov.al/germany/sites/default/files/styles/article/public/field/image/flamuri%20i%20shqiperise.jpg?itok=gBDx66r2"/>
          <p:cNvPicPr>
            <a:picLocks noChangeAspect="1" noChangeArrowheads="1"/>
          </p:cNvPicPr>
          <p:nvPr/>
        </p:nvPicPr>
        <p:blipFill>
          <a:blip r:embed="rId5"/>
          <a:srcRect/>
          <a:stretch>
            <a:fillRect/>
          </a:stretch>
        </p:blipFill>
        <p:spPr bwMode="auto">
          <a:xfrm>
            <a:off x="9631362" y="152400"/>
            <a:ext cx="1066800" cy="800100"/>
          </a:xfrm>
          <a:prstGeom prst="rect">
            <a:avLst/>
          </a:prstGeom>
          <a:noFill/>
          <a:ln w="9525">
            <a:noFill/>
            <a:miter lim="800000"/>
            <a:headEnd/>
            <a:tailEnd/>
          </a:ln>
        </p:spPr>
      </p:pic>
      <p:sp>
        <p:nvSpPr>
          <p:cNvPr id="11" name="Rectangle 10"/>
          <p:cNvSpPr/>
          <p:nvPr/>
        </p:nvSpPr>
        <p:spPr>
          <a:xfrm>
            <a:off x="0" y="1600200"/>
            <a:ext cx="5358133" cy="369332"/>
          </a:xfrm>
          <a:prstGeom prst="rect">
            <a:avLst/>
          </a:prstGeom>
        </p:spPr>
        <p:txBody>
          <a:bodyPr wrap="none">
            <a:spAutoFit/>
          </a:bodyPr>
          <a:lstStyle/>
          <a:p>
            <a:r>
              <a:rPr lang="ru-RU" dirty="0"/>
              <a:t>Тратить эффективно. Расходовать ответственно.</a:t>
            </a:r>
            <a:r>
              <a:rPr lang="en-US"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78536" y="2667000"/>
            <a:ext cx="5000627" cy="3505200"/>
          </a:xfrm>
        </p:spPr>
        <p:txBody>
          <a:bodyPr vert="horz" lIns="91440" tIns="45720" rIns="91440" bIns="45720" anchor="t">
            <a:normAutofit fontScale="25000" lnSpcReduction="20000"/>
          </a:bodyPr>
          <a:lstStyle/>
          <a:p>
            <a:pPr>
              <a:lnSpc>
                <a:spcPct val="120000"/>
              </a:lnSpc>
              <a:buNone/>
            </a:pPr>
            <a:r>
              <a:rPr lang="ru-RU" sz="8000" dirty="0">
                <a:solidFill>
                  <a:schemeClr val="accent6">
                    <a:lumMod val="50000"/>
                  </a:schemeClr>
                </a:solidFill>
                <a:latin typeface="+mj-lt"/>
              </a:rPr>
              <a:t>Контекст деятельности казначейства</a:t>
            </a:r>
            <a:endParaRPr lang="en-US" sz="8000" dirty="0">
              <a:solidFill>
                <a:schemeClr val="accent6">
                  <a:lumMod val="50000"/>
                </a:schemeClr>
              </a:solidFill>
              <a:latin typeface="+mj-lt"/>
            </a:endParaRPr>
          </a:p>
          <a:p>
            <a:pPr marL="57150" indent="-57150">
              <a:lnSpc>
                <a:spcPct val="120000"/>
              </a:lnSpc>
              <a:buNone/>
            </a:pPr>
            <a:endParaRPr lang="en-US" sz="8000" dirty="0">
              <a:solidFill>
                <a:schemeClr val="accent6">
                  <a:lumMod val="50000"/>
                </a:schemeClr>
              </a:solidFill>
              <a:latin typeface="+mj-lt"/>
            </a:endParaRPr>
          </a:p>
          <a:p>
            <a:pPr marL="0" indent="0">
              <a:lnSpc>
                <a:spcPct val="120000"/>
              </a:lnSpc>
              <a:buNone/>
            </a:pPr>
            <a:r>
              <a:rPr lang="ru-RU" sz="8000" b="1" dirty="0">
                <a:solidFill>
                  <a:schemeClr val="accent6">
                    <a:lumMod val="50000"/>
                  </a:schemeClr>
                </a:solidFill>
                <a:latin typeface="+mj-lt"/>
              </a:rPr>
              <a:t>Сочетание -</a:t>
            </a:r>
            <a:r>
              <a:rPr lang="en-US" sz="8000" dirty="0">
                <a:solidFill>
                  <a:schemeClr val="accent6">
                    <a:lumMod val="50000"/>
                  </a:schemeClr>
                </a:solidFill>
                <a:latin typeface="+mj-lt"/>
              </a:rPr>
              <a:t> </a:t>
            </a:r>
            <a:r>
              <a:rPr lang="ru-RU" sz="8000" dirty="0">
                <a:solidFill>
                  <a:schemeClr val="accent6">
                    <a:lumMod val="50000"/>
                  </a:schemeClr>
                </a:solidFill>
                <a:latin typeface="+mj-lt"/>
              </a:rPr>
              <a:t>централизация</a:t>
            </a:r>
            <a:r>
              <a:rPr lang="en-US" sz="8000" dirty="0">
                <a:solidFill>
                  <a:schemeClr val="accent6">
                    <a:lumMod val="50000"/>
                  </a:schemeClr>
                </a:solidFill>
                <a:latin typeface="+mj-lt"/>
              </a:rPr>
              <a:t>(</a:t>
            </a:r>
            <a:r>
              <a:rPr lang="ru-RU" sz="8000" b="1" dirty="0">
                <a:solidFill>
                  <a:schemeClr val="accent6">
                    <a:lumMod val="50000"/>
                  </a:schemeClr>
                </a:solidFill>
                <a:latin typeface="+mj-lt"/>
              </a:rPr>
              <a:t>Ц</a:t>
            </a:r>
            <a:r>
              <a:rPr lang="en-US" sz="8000" dirty="0">
                <a:solidFill>
                  <a:schemeClr val="accent6">
                    <a:lumMod val="50000"/>
                  </a:schemeClr>
                </a:solidFill>
                <a:latin typeface="+mj-lt"/>
              </a:rPr>
              <a:t>)/ </a:t>
            </a:r>
            <a:r>
              <a:rPr lang="ru-RU" sz="8000" dirty="0">
                <a:solidFill>
                  <a:schemeClr val="accent6">
                    <a:lumMod val="50000"/>
                  </a:schemeClr>
                </a:solidFill>
                <a:latin typeface="+mj-lt"/>
              </a:rPr>
              <a:t>децентрализация</a:t>
            </a:r>
            <a:r>
              <a:rPr lang="en-US" sz="8000" dirty="0">
                <a:solidFill>
                  <a:schemeClr val="accent6">
                    <a:lumMod val="50000"/>
                  </a:schemeClr>
                </a:solidFill>
                <a:latin typeface="+mj-lt"/>
              </a:rPr>
              <a:t> (</a:t>
            </a:r>
            <a:r>
              <a:rPr lang="ru-RU" sz="8000" b="1" dirty="0">
                <a:solidFill>
                  <a:schemeClr val="accent6">
                    <a:lumMod val="50000"/>
                  </a:schemeClr>
                </a:solidFill>
                <a:latin typeface="+mj-lt"/>
              </a:rPr>
              <a:t>Д</a:t>
            </a:r>
            <a:r>
              <a:rPr lang="en-US" sz="8000" dirty="0">
                <a:solidFill>
                  <a:schemeClr val="accent6">
                    <a:lumMod val="50000"/>
                  </a:schemeClr>
                </a:solidFill>
                <a:latin typeface="+mj-lt"/>
              </a:rPr>
              <a:t>) </a:t>
            </a:r>
            <a:r>
              <a:rPr lang="ru-RU" sz="8000" dirty="0">
                <a:solidFill>
                  <a:schemeClr val="accent6">
                    <a:lumMod val="50000"/>
                  </a:schemeClr>
                </a:solidFill>
                <a:latin typeface="+mj-lt"/>
              </a:rPr>
              <a:t>в части</a:t>
            </a:r>
            <a:r>
              <a:rPr lang="en-US" sz="8000" dirty="0">
                <a:solidFill>
                  <a:schemeClr val="accent6">
                    <a:lumMod val="50000"/>
                  </a:schemeClr>
                </a:solidFill>
                <a:latin typeface="+mj-lt"/>
              </a:rPr>
              <a:t>:</a:t>
            </a:r>
          </a:p>
          <a:p>
            <a:pPr marL="57150" indent="-57150">
              <a:lnSpc>
                <a:spcPct val="120000"/>
              </a:lnSpc>
              <a:buNone/>
            </a:pPr>
            <a:endParaRPr lang="ru-RU" sz="8000" dirty="0">
              <a:solidFill>
                <a:schemeClr val="accent6">
                  <a:lumMod val="50000"/>
                </a:schemeClr>
              </a:solidFill>
            </a:endParaRPr>
          </a:p>
          <a:p>
            <a:pPr marL="57150" indent="-57150">
              <a:lnSpc>
                <a:spcPct val="120000"/>
              </a:lnSpc>
              <a:buNone/>
            </a:pPr>
            <a:r>
              <a:rPr lang="en-US" sz="8000" dirty="0">
                <a:solidFill>
                  <a:schemeClr val="accent6">
                    <a:lumMod val="50000"/>
                  </a:schemeClr>
                </a:solidFill>
              </a:rPr>
              <a:t> </a:t>
            </a:r>
            <a:r>
              <a:rPr lang="ru-RU" sz="6400" dirty="0">
                <a:solidFill>
                  <a:schemeClr val="accent6">
                    <a:lumMod val="50000"/>
                  </a:schemeClr>
                </a:solidFill>
              </a:rPr>
              <a:t>Компетенции/передача полномочий ГУК/ТОК</a:t>
            </a:r>
          </a:p>
          <a:p>
            <a:pPr marL="57150" indent="-57150">
              <a:lnSpc>
                <a:spcPct val="120000"/>
              </a:lnSpc>
              <a:buNone/>
            </a:pPr>
            <a:r>
              <a:rPr lang="ru-RU" sz="6400" dirty="0">
                <a:solidFill>
                  <a:schemeClr val="accent6">
                    <a:lumMod val="50000"/>
                  </a:schemeClr>
                </a:solidFill>
              </a:rPr>
              <a:t> Контроль ГУК /</a:t>
            </a:r>
            <a:r>
              <a:rPr lang="en-US" sz="6400" dirty="0" err="1">
                <a:solidFill>
                  <a:schemeClr val="accent6">
                    <a:lumMod val="50000"/>
                  </a:schemeClr>
                </a:solidFill>
              </a:rPr>
              <a:t>Mинистерство</a:t>
            </a:r>
          </a:p>
          <a:p>
            <a:pPr marL="57150" indent="-57150">
              <a:lnSpc>
                <a:spcPct val="120000"/>
              </a:lnSpc>
              <a:buNone/>
            </a:pPr>
            <a:endParaRPr lang="ru-RU" sz="6400" dirty="0">
              <a:solidFill>
                <a:schemeClr val="accent6">
                  <a:lumMod val="50000"/>
                </a:schemeClr>
              </a:solidFill>
            </a:endParaRPr>
          </a:p>
          <a:p>
            <a:pPr marL="57150" indent="-57150">
              <a:lnSpc>
                <a:spcPct val="120000"/>
              </a:lnSpc>
              <a:buNone/>
            </a:pPr>
            <a:r>
              <a:rPr lang="en-US" sz="6400" dirty="0">
                <a:solidFill>
                  <a:schemeClr val="accent6">
                    <a:lumMod val="50000"/>
                  </a:schemeClr>
                </a:solidFill>
              </a:rPr>
              <a:t> </a:t>
            </a:r>
            <a:r>
              <a:rPr lang="ru-RU" sz="6400" dirty="0">
                <a:solidFill>
                  <a:schemeClr val="accent6">
                    <a:lumMod val="50000"/>
                  </a:schemeClr>
                </a:solidFill>
              </a:rPr>
              <a:t>ИТ-системы/консолидированная отчетность</a:t>
            </a:r>
            <a:endParaRPr lang="en-US" sz="6400" dirty="0">
              <a:solidFill>
                <a:schemeClr val="accent6">
                  <a:lumMod val="50000"/>
                </a:schemeClr>
              </a:solidFill>
            </a:endParaRPr>
          </a:p>
          <a:p>
            <a:pPr marL="57150" indent="-57150">
              <a:lnSpc>
                <a:spcPct val="120000"/>
              </a:lnSpc>
              <a:buNone/>
            </a:pPr>
            <a:r>
              <a:rPr lang="en-US" sz="6400" dirty="0">
                <a:solidFill>
                  <a:schemeClr val="accent6">
                    <a:lumMod val="50000"/>
                  </a:schemeClr>
                </a:solidFill>
              </a:rPr>
              <a:t> </a:t>
            </a:r>
            <a:endParaRPr lang="en-US" sz="6400" dirty="0">
              <a:solidFill>
                <a:schemeClr val="accent6">
                  <a:lumMod val="50000"/>
                </a:schemeClr>
              </a:solidFill>
              <a:latin typeface="+mj-lt"/>
            </a:endParaRPr>
          </a:p>
        </p:txBody>
      </p:sp>
      <p:sp>
        <p:nvSpPr>
          <p:cNvPr id="4" name="Title 3"/>
          <p:cNvSpPr txBox="1">
            <a:spLocks noGrp="1"/>
          </p:cNvSpPr>
          <p:nvPr>
            <p:ph type="title"/>
          </p:nvPr>
        </p:nvSpPr>
        <p:spPr>
          <a:xfrm>
            <a:off x="5897562" y="1371600"/>
            <a:ext cx="3048000" cy="66172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ru-RU" sz="4000" b="1" dirty="0">
                <a:ln w="11430"/>
                <a:solidFill>
                  <a:schemeClr val="accent6">
                    <a:lumMod val="50000"/>
                  </a:schemeClr>
                </a:solidFill>
                <a:effectLst>
                  <a:outerShdw blurRad="50800" dist="39000" dir="5460000" algn="tl">
                    <a:srgbClr val="000000">
                      <a:alpha val="38000"/>
                    </a:srgbClr>
                  </a:outerShdw>
                </a:effectLst>
              </a:rPr>
              <a:t>Содержание</a:t>
            </a:r>
            <a:endParaRPr lang="en-US" sz="4000" b="1" dirty="0">
              <a:ln w="11430"/>
              <a:solidFill>
                <a:schemeClr val="accent6">
                  <a:lumMod val="50000"/>
                </a:schemeClr>
              </a:solidFill>
              <a:effectLst>
                <a:outerShdw blurRad="50800" dist="39000" dir="5460000" algn="tl">
                  <a:srgbClr val="000000">
                    <a:alpha val="38000"/>
                  </a:srgbClr>
                </a:outerShdw>
              </a:effectLst>
            </a:endParaRPr>
          </a:p>
        </p:txBody>
      </p:sp>
      <p:pic>
        <p:nvPicPr>
          <p:cNvPr id="8" name="Picture 2"/>
          <p:cNvPicPr>
            <a:picLocks noChangeAspect="1" noChangeArrowheads="1"/>
          </p:cNvPicPr>
          <p:nvPr/>
        </p:nvPicPr>
        <p:blipFill>
          <a:blip r:embed="rId3"/>
          <a:srcRect/>
          <a:stretch>
            <a:fillRect/>
          </a:stretch>
        </p:blipFill>
        <p:spPr bwMode="auto">
          <a:xfrm>
            <a:off x="258762" y="2057400"/>
            <a:ext cx="5111749" cy="3124200"/>
          </a:xfrm>
          <a:prstGeom prst="rect">
            <a:avLst/>
          </a:prstGeom>
          <a:noFill/>
          <a:ln w="9525">
            <a:noFill/>
            <a:miter lim="800000"/>
            <a:headEnd/>
            <a:tailEnd/>
          </a:ln>
        </p:spPr>
      </p:pic>
      <p:sp>
        <p:nvSpPr>
          <p:cNvPr id="9" name="TextBox 8"/>
          <p:cNvSpPr txBox="1"/>
          <p:nvPr/>
        </p:nvSpPr>
        <p:spPr>
          <a:xfrm>
            <a:off x="334962" y="5181600"/>
            <a:ext cx="5111749" cy="1376531"/>
          </a:xfrm>
          <a:prstGeom prst="rect">
            <a:avLst/>
          </a:prstGeom>
          <a:solidFill>
            <a:srgbClr val="00B0F0"/>
          </a:solidFill>
        </p:spPr>
        <p:txBody>
          <a:bodyPr wrap="square" lIns="144018" tIns="72009" rIns="144018" bIns="72009" anchor="t">
            <a:spAutoFit/>
          </a:bodyPr>
          <a:lstStyle/>
          <a:p>
            <a:pPr fontAlgn="auto">
              <a:spcBef>
                <a:spcPts val="0"/>
              </a:spcBef>
              <a:spcAft>
                <a:spcPts val="0"/>
              </a:spcAft>
              <a:defRPr/>
            </a:pPr>
            <a:r>
              <a:rPr lang="ru-RU" sz="1600" b="1" dirty="0">
                <a:solidFill>
                  <a:schemeClr val="bg1">
                    <a:lumMod val="95000"/>
                  </a:schemeClr>
                </a:solidFill>
                <a:latin typeface="+mj-lt"/>
              </a:rPr>
              <a:t>Главное управление казначейства (ГУК)</a:t>
            </a:r>
            <a:endParaRPr lang="en-US" sz="1600" b="1" dirty="0">
              <a:solidFill>
                <a:schemeClr val="bg1">
                  <a:lumMod val="95000"/>
                </a:schemeClr>
              </a:solidFill>
              <a:latin typeface="+mj-lt"/>
            </a:endParaRPr>
          </a:p>
          <a:p>
            <a:pPr>
              <a:defRPr/>
            </a:pPr>
            <a:r>
              <a:rPr lang="en-US" sz="1600" b="1" dirty="0">
                <a:solidFill>
                  <a:schemeClr val="bg1">
                    <a:lumMod val="95000"/>
                  </a:schemeClr>
                </a:solidFill>
                <a:latin typeface="+mj-lt"/>
              </a:rPr>
              <a:t>36 </a:t>
            </a:r>
            <a:r>
              <a:rPr lang="ru-RU" sz="1600" b="1" dirty="0">
                <a:solidFill>
                  <a:schemeClr val="bg1">
                    <a:lumMod val="95000"/>
                  </a:schemeClr>
                </a:solidFill>
                <a:latin typeface="+mj-lt"/>
              </a:rPr>
              <a:t>территориальных/районных отделений (ТОК) в ведении главного ответственного должностного лица</a:t>
            </a:r>
            <a:r>
              <a:rPr lang="en-US" sz="1600" b="1" dirty="0">
                <a:solidFill>
                  <a:schemeClr val="bg1">
                    <a:lumMod val="95000"/>
                  </a:schemeClr>
                </a:solidFill>
                <a:latin typeface="+mj-lt"/>
              </a:rPr>
              <a:t> </a:t>
            </a:r>
            <a:endParaRPr lang="en-US" sz="1600" b="1" dirty="0">
              <a:solidFill>
                <a:schemeClr val="bg1">
                  <a:lumMod val="95000"/>
                </a:schemeClr>
              </a:solidFill>
              <a:latin typeface="+mj-lt"/>
              <a:cs typeface="Calibri"/>
            </a:endParaRPr>
          </a:p>
          <a:p>
            <a:pPr fontAlgn="auto">
              <a:spcBef>
                <a:spcPts val="0"/>
              </a:spcBef>
              <a:spcAft>
                <a:spcPts val="0"/>
              </a:spcAft>
              <a:defRPr/>
            </a:pPr>
            <a:r>
              <a:rPr lang="en-US" sz="1600" b="1" dirty="0">
                <a:solidFill>
                  <a:schemeClr val="bg1">
                    <a:lumMod val="95000"/>
                  </a:schemeClr>
                </a:solidFill>
                <a:latin typeface="+mj-lt"/>
              </a:rPr>
              <a:t>14 </a:t>
            </a:r>
            <a:r>
              <a:rPr lang="ru-RU" sz="1600" b="1" dirty="0">
                <a:solidFill>
                  <a:schemeClr val="bg1">
                    <a:lumMod val="95000"/>
                  </a:schemeClr>
                </a:solidFill>
                <a:latin typeface="+mj-lt"/>
              </a:rPr>
              <a:t>учреждений центрального правительства</a:t>
            </a:r>
            <a:r>
              <a:rPr lang="en-US" sz="1600" b="1" dirty="0">
                <a:solidFill>
                  <a:schemeClr val="bg1">
                    <a:lumMod val="95000"/>
                  </a:schemeClr>
                </a:solidFill>
                <a:latin typeface="+mj-lt"/>
              </a:rPr>
              <a:t> </a:t>
            </a:r>
          </a:p>
          <a:p>
            <a:pPr fontAlgn="auto">
              <a:spcBef>
                <a:spcPts val="0"/>
              </a:spcBef>
              <a:spcAft>
                <a:spcPts val="0"/>
              </a:spcAft>
              <a:defRPr/>
            </a:pPr>
            <a:r>
              <a:rPr lang="en-US" sz="1600" b="1" dirty="0">
                <a:solidFill>
                  <a:schemeClr val="bg1">
                    <a:lumMod val="95000"/>
                  </a:schemeClr>
                </a:solidFill>
                <a:latin typeface="+mj-lt"/>
              </a:rPr>
              <a:t>1 </a:t>
            </a:r>
            <a:r>
              <a:rPr lang="ru-RU" sz="1600" b="1" dirty="0">
                <a:solidFill>
                  <a:schemeClr val="bg1">
                    <a:lumMod val="95000"/>
                  </a:schemeClr>
                </a:solidFill>
                <a:latin typeface="+mj-lt"/>
              </a:rPr>
              <a:t>муниципалитет Тираны</a:t>
            </a:r>
            <a:endParaRPr lang="sq-AL" sz="1600" b="1" dirty="0">
              <a:solidFill>
                <a:schemeClr val="bg1">
                  <a:lumMod val="95000"/>
                </a:schemeClr>
              </a:solidFill>
              <a:latin typeface="+mj-lt"/>
            </a:endParaRPr>
          </a:p>
        </p:txBody>
      </p:sp>
      <p:sp>
        <p:nvSpPr>
          <p:cNvPr id="10" name="TextBox 9"/>
          <p:cNvSpPr txBox="1"/>
          <p:nvPr/>
        </p:nvSpPr>
        <p:spPr>
          <a:xfrm>
            <a:off x="258762" y="1295400"/>
            <a:ext cx="5111749" cy="1068754"/>
          </a:xfrm>
          <a:prstGeom prst="rect">
            <a:avLst/>
          </a:prstGeom>
          <a:solidFill>
            <a:srgbClr val="00B0F0"/>
          </a:solidFill>
        </p:spPr>
        <p:txBody>
          <a:bodyPr wrap="square" lIns="144018" tIns="72009" rIns="144018" bIns="72009">
            <a:spAutoFit/>
          </a:bodyPr>
          <a:lstStyle/>
          <a:p>
            <a:pPr algn="ctr" fontAlgn="auto">
              <a:spcBef>
                <a:spcPts val="0"/>
              </a:spcBef>
              <a:spcAft>
                <a:spcPts val="0"/>
              </a:spcAft>
              <a:defRPr/>
            </a:pPr>
            <a:r>
              <a:rPr lang="ru-RU" sz="2000" b="1" dirty="0">
                <a:solidFill>
                  <a:schemeClr val="bg1">
                    <a:lumMod val="95000"/>
                  </a:schemeClr>
                </a:solidFill>
                <a:latin typeface="+mj-lt"/>
                <a:cs typeface="+mn-cs"/>
              </a:rPr>
              <a:t>Министерство финансов и экономики (МФЭ) </a:t>
            </a:r>
          </a:p>
          <a:p>
            <a:pPr algn="ctr" fontAlgn="auto">
              <a:spcBef>
                <a:spcPts val="0"/>
              </a:spcBef>
              <a:spcAft>
                <a:spcPts val="0"/>
              </a:spcAft>
              <a:defRPr/>
            </a:pPr>
            <a:r>
              <a:rPr lang="ru-RU" sz="2000" b="1" dirty="0">
                <a:solidFill>
                  <a:schemeClr val="bg1">
                    <a:lumMod val="95000"/>
                  </a:schemeClr>
                </a:solidFill>
                <a:latin typeface="+mj-lt"/>
                <a:cs typeface="+mn-cs"/>
              </a:rPr>
              <a:t>Казначейск</a:t>
            </a:r>
            <a:r>
              <a:rPr lang="ru-RU" sz="2000" b="1" dirty="0">
                <a:solidFill>
                  <a:schemeClr val="bg1">
                    <a:lumMod val="95000"/>
                  </a:schemeClr>
                </a:solidFill>
                <a:latin typeface="+mj-lt"/>
              </a:rPr>
              <a:t>ая система</a:t>
            </a:r>
            <a:endParaRPr lang="en-US" sz="2000" b="1" dirty="0">
              <a:solidFill>
                <a:schemeClr val="bg1">
                  <a:lumMod val="95000"/>
                </a:schemeClr>
              </a:solidFill>
              <a:latin typeface="+mj-lt"/>
              <a:cs typeface="+mn-cs"/>
            </a:endParaRPr>
          </a:p>
        </p:txBody>
      </p:sp>
      <p:sp>
        <p:nvSpPr>
          <p:cNvPr id="11" name="Slide Number Placeholder 10"/>
          <p:cNvSpPr>
            <a:spLocks noGrp="1"/>
          </p:cNvSpPr>
          <p:nvPr>
            <p:ph type="sldNum" sz="quarter" idx="12"/>
          </p:nvPr>
        </p:nvSpPr>
        <p:spPr/>
        <p:txBody>
          <a:bodyPr/>
          <a:lstStyle/>
          <a:p>
            <a:fld id="{86835FC9-921C-411D-B585-4BD76ED213CF}" type="slidenum">
              <a:rPr lang="en-US" smtClean="0"/>
              <a:pPr/>
              <a:t>2</a:t>
            </a:fld>
            <a:endParaRPr lang="en-US" dirty="0"/>
          </a:p>
        </p:txBody>
      </p:sp>
      <p:sp>
        <p:nvSpPr>
          <p:cNvPr id="13" name="Slide Number Placeholder 42"/>
          <p:cNvSpPr txBox="1">
            <a:spLocks/>
          </p:cNvSpPr>
          <p:nvPr/>
        </p:nvSpPr>
        <p:spPr>
          <a:xfrm>
            <a:off x="9783762" y="6324600"/>
            <a:ext cx="906727" cy="365125"/>
          </a:xfrm>
          <a:prstGeom prst="rect">
            <a:avLst/>
          </a:prstGeom>
        </p:spPr>
        <p:txBody>
          <a:bodyPr vert="horz" lIns="0" tIns="0" rIns="0" b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3A3DF158-A76C-41EE-A0B1-AF10FC32F03B}" type="slidenum">
              <a:rPr kumimoji="0" lang="sq-AL" sz="1200" b="0" i="0" u="none" strike="noStrike" kern="1200" cap="none" spc="0" normalizeH="0" baseline="0" noProof="0" smtClean="0">
                <a:ln>
                  <a:noFill/>
                </a:ln>
                <a:solidFill>
                  <a:schemeClr val="accent5">
                    <a:lumMod val="50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q-AL" sz="1200" b="0" i="0" u="none" strike="noStrike" kern="1200" cap="none" spc="0" normalizeH="0" baseline="0" noProof="0" dirty="0">
              <a:ln>
                <a:noFill/>
              </a:ln>
              <a:solidFill>
                <a:schemeClr val="accent5">
                  <a:lumMod val="50000"/>
                </a:schemeClr>
              </a:solidFill>
              <a:effectLst/>
              <a:uLnTx/>
              <a:uFillTx/>
              <a:latin typeface="+mn-lt"/>
              <a:ea typeface="+mn-ea"/>
              <a:cs typeface="+mn-cs"/>
            </a:endParaRPr>
          </a:p>
        </p:txBody>
      </p:sp>
      <p:pic>
        <p:nvPicPr>
          <p:cNvPr id="21505" name="Picture 1"/>
          <p:cNvPicPr>
            <a:picLocks noChangeAspect="1" noChangeArrowheads="1"/>
          </p:cNvPicPr>
          <p:nvPr/>
        </p:nvPicPr>
        <p:blipFill>
          <a:blip r:embed="rId4"/>
          <a:srcRect/>
          <a:stretch>
            <a:fillRect/>
          </a:stretch>
        </p:blipFill>
        <p:spPr bwMode="auto">
          <a:xfrm>
            <a:off x="5516562" y="2667000"/>
            <a:ext cx="561974" cy="523407"/>
          </a:xfrm>
          <a:prstGeom prst="rect">
            <a:avLst/>
          </a:prstGeom>
          <a:noFill/>
          <a:ln w="9525">
            <a:noFill/>
            <a:miter lim="800000"/>
            <a:headEnd/>
            <a:tailEnd/>
          </a:ln>
          <a:effectLst/>
        </p:spPr>
      </p:pic>
      <p:pic>
        <p:nvPicPr>
          <p:cNvPr id="14" name="Picture 1"/>
          <p:cNvPicPr>
            <a:picLocks noChangeAspect="1" noChangeArrowheads="1"/>
          </p:cNvPicPr>
          <p:nvPr/>
        </p:nvPicPr>
        <p:blipFill>
          <a:blip r:embed="rId4"/>
          <a:srcRect/>
          <a:stretch>
            <a:fillRect/>
          </a:stretch>
        </p:blipFill>
        <p:spPr bwMode="auto">
          <a:xfrm>
            <a:off x="5516562" y="3429000"/>
            <a:ext cx="561974" cy="523407"/>
          </a:xfrm>
          <a:prstGeom prst="rect">
            <a:avLst/>
          </a:prstGeom>
          <a:noFill/>
          <a:ln w="9525">
            <a:noFill/>
            <a:miter lim="800000"/>
            <a:headEnd/>
            <a:tailEnd/>
          </a:ln>
          <a:effectLst/>
        </p:spPr>
      </p:pic>
      <p:pic>
        <p:nvPicPr>
          <p:cNvPr id="16" name="Picture 4"/>
          <p:cNvPicPr>
            <a:picLocks noChangeAspect="1" noChangeArrowheads="1"/>
          </p:cNvPicPr>
          <p:nvPr/>
        </p:nvPicPr>
        <p:blipFill>
          <a:blip r:embed="rId5"/>
          <a:srcRect/>
          <a:stretch>
            <a:fillRect/>
          </a:stretch>
        </p:blipFill>
        <p:spPr bwMode="auto">
          <a:xfrm>
            <a:off x="5668962" y="4267200"/>
            <a:ext cx="498764" cy="457200"/>
          </a:xfrm>
          <a:prstGeom prst="rect">
            <a:avLst/>
          </a:prstGeom>
          <a:noFill/>
          <a:ln w="9525">
            <a:noFill/>
            <a:miter lim="800000"/>
            <a:headEnd/>
            <a:tailEnd/>
          </a:ln>
          <a:effectLst/>
        </p:spPr>
      </p:pic>
      <p:pic>
        <p:nvPicPr>
          <p:cNvPr id="17" name="Picture 4"/>
          <p:cNvPicPr>
            <a:picLocks noChangeAspect="1" noChangeArrowheads="1"/>
          </p:cNvPicPr>
          <p:nvPr/>
        </p:nvPicPr>
        <p:blipFill>
          <a:blip r:embed="rId5"/>
          <a:srcRect/>
          <a:stretch>
            <a:fillRect/>
          </a:stretch>
        </p:blipFill>
        <p:spPr bwMode="auto">
          <a:xfrm>
            <a:off x="5668962" y="4724400"/>
            <a:ext cx="498764" cy="457200"/>
          </a:xfrm>
          <a:prstGeom prst="rect">
            <a:avLst/>
          </a:prstGeom>
          <a:noFill/>
          <a:ln w="9525">
            <a:noFill/>
            <a:miter lim="800000"/>
            <a:headEnd/>
            <a:tailEnd/>
          </a:ln>
          <a:effectLst/>
        </p:spPr>
      </p:pic>
      <p:pic>
        <p:nvPicPr>
          <p:cNvPr id="18" name="Picture 4"/>
          <p:cNvPicPr>
            <a:picLocks noChangeAspect="1" noChangeArrowheads="1"/>
          </p:cNvPicPr>
          <p:nvPr/>
        </p:nvPicPr>
        <p:blipFill>
          <a:blip r:embed="rId5"/>
          <a:srcRect/>
          <a:stretch>
            <a:fillRect/>
          </a:stretch>
        </p:blipFill>
        <p:spPr bwMode="auto">
          <a:xfrm>
            <a:off x="5668962" y="5181600"/>
            <a:ext cx="498764" cy="457200"/>
          </a:xfrm>
          <a:prstGeom prst="rect">
            <a:avLst/>
          </a:prstGeom>
          <a:noFill/>
          <a:ln w="9525">
            <a:noFill/>
            <a:miter lim="800000"/>
            <a:headEnd/>
            <a:tailEnd/>
          </a:ln>
          <a:effectLst/>
        </p:spPr>
      </p:pic>
      <p:sp>
        <p:nvSpPr>
          <p:cNvPr id="15" name="Title 1"/>
          <p:cNvSpPr txBox="1">
            <a:spLocks/>
          </p:cNvSpPr>
          <p:nvPr/>
        </p:nvSpPr>
        <p:spPr>
          <a:xfrm>
            <a:off x="-122238" y="228600"/>
            <a:ext cx="9555162" cy="762000"/>
          </a:xfrm>
          <a:prstGeom prst="rect">
            <a:avLst/>
          </a:prstGeom>
        </p:spPr>
        <p:txBody>
          <a:bodyPr vert="horz" lIns="0" rIns="0" bIns="0" anchor="b">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200" b="0" i="0" u="none" strike="noStrike" kern="1200" cap="none" spc="0" normalizeH="0" baseline="0" noProof="0" dirty="0">
                <a:ln/>
                <a:solidFill>
                  <a:schemeClr val="accent2">
                    <a:lumMod val="10000"/>
                  </a:schemeClr>
                </a:solidFill>
                <a:effectLst/>
                <a:uLnTx/>
                <a:uFillTx/>
                <a:latin typeface="+mj-lt"/>
                <a:ea typeface="+mj-ea"/>
                <a:cs typeface="+mj-cs"/>
              </a:rPr>
              <a:t>МОДЕЛЬ ИСПОЛНЕНИЯ БЮДЖЕТА, ПРИНЯТАЯ В КАЗНАЧЕЙСТВЕ АЛБАНИИ</a:t>
            </a:r>
            <a:r>
              <a:rPr kumimoji="0" lang="en-US" sz="2200" b="0" i="0" u="none" strike="noStrike" kern="1200" cap="none" spc="0" normalizeH="0" baseline="0" noProof="0" dirty="0">
                <a:ln/>
                <a:solidFill>
                  <a:schemeClr val="accent2">
                    <a:lumMod val="10000"/>
                  </a:schemeClr>
                </a:solidFill>
                <a:effectLst/>
                <a:uLnTx/>
                <a:uFillTx/>
                <a:latin typeface="+mj-lt"/>
                <a:ea typeface="+mj-ea"/>
                <a:cs typeface="+mj-cs"/>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962" y="1905000"/>
            <a:ext cx="9564053" cy="2514600"/>
          </a:xfrm>
        </p:spPr>
        <p:txBody>
          <a:bodyPr>
            <a:normAutofit fontScale="90000"/>
          </a:bodyPr>
          <a:lstStyle/>
          <a:p>
            <a:pPr>
              <a:lnSpc>
                <a:spcPct val="150000"/>
              </a:lnSpc>
            </a:pPr>
            <a:br>
              <a:rPr lang="en-US" sz="2000" dirty="0">
                <a:solidFill>
                  <a:schemeClr val="accent6">
                    <a:lumMod val="50000"/>
                  </a:schemeClr>
                </a:solidFill>
                <a:ea typeface="+mn-ea"/>
                <a:cs typeface="+mn-cs"/>
              </a:rPr>
            </a:br>
            <a:r>
              <a:rPr lang="en-US" sz="2000" b="1" dirty="0">
                <a:solidFill>
                  <a:srgbClr val="C00000"/>
                </a:solidFill>
                <a:ea typeface="+mn-ea"/>
                <a:cs typeface="+mn-cs"/>
              </a:rPr>
              <a:t>1-</a:t>
            </a:r>
            <a:r>
              <a:rPr lang="en-US" sz="2000" dirty="0">
                <a:solidFill>
                  <a:srgbClr val="C00000"/>
                </a:solidFill>
                <a:ea typeface="+mn-ea"/>
                <a:cs typeface="+mn-cs"/>
              </a:rPr>
              <a:t> </a:t>
            </a:r>
            <a:r>
              <a:rPr lang="ru-RU" sz="1600" dirty="0">
                <a:solidFill>
                  <a:schemeClr val="accent6">
                    <a:lumMod val="50000"/>
                  </a:schemeClr>
                </a:solidFill>
              </a:rPr>
              <a:t>Четко определенные правила и нормативная база</a:t>
            </a:r>
            <a:r>
              <a:rPr lang="en-US" sz="1600" dirty="0">
                <a:solidFill>
                  <a:schemeClr val="accent6">
                    <a:lumMod val="50000"/>
                  </a:schemeClr>
                </a:solidFill>
              </a:rPr>
              <a:t> </a:t>
            </a:r>
            <a:br>
              <a:rPr lang="en-US" sz="1600" dirty="0">
                <a:solidFill>
                  <a:schemeClr val="accent6">
                    <a:lumMod val="50000"/>
                  </a:schemeClr>
                </a:solidFill>
                <a:ea typeface="+mn-ea"/>
                <a:cs typeface="+mn-cs"/>
              </a:rPr>
            </a:br>
            <a:r>
              <a:rPr lang="en-US" sz="1600" b="1" dirty="0">
                <a:solidFill>
                  <a:srgbClr val="C00000"/>
                </a:solidFill>
                <a:ea typeface="+mn-ea"/>
                <a:cs typeface="+mn-cs"/>
              </a:rPr>
              <a:t>2-</a:t>
            </a:r>
            <a:r>
              <a:rPr lang="en-US" sz="1600" dirty="0">
                <a:solidFill>
                  <a:srgbClr val="C00000"/>
                </a:solidFill>
                <a:ea typeface="+mn-ea"/>
                <a:cs typeface="+mn-cs"/>
              </a:rPr>
              <a:t> </a:t>
            </a:r>
            <a:r>
              <a:rPr lang="ru-RU" sz="1600" dirty="0">
                <a:solidFill>
                  <a:schemeClr val="accent6">
                    <a:lumMod val="50000"/>
                  </a:schemeClr>
                </a:solidFill>
              </a:rPr>
              <a:t>Структура определена условиями</a:t>
            </a:r>
            <a:br>
              <a:rPr lang="en-US" sz="1600" dirty="0">
                <a:solidFill>
                  <a:schemeClr val="accent6">
                    <a:lumMod val="50000"/>
                  </a:schemeClr>
                </a:solidFill>
                <a:ea typeface="+mn-ea"/>
                <a:cs typeface="+mn-cs"/>
              </a:rPr>
            </a:br>
            <a:r>
              <a:rPr lang="en-US" sz="1600" b="1" dirty="0">
                <a:solidFill>
                  <a:srgbClr val="C00000"/>
                </a:solidFill>
                <a:ea typeface="+mn-ea"/>
                <a:cs typeface="+mn-cs"/>
              </a:rPr>
              <a:t>3-</a:t>
            </a:r>
            <a:r>
              <a:rPr lang="en-US" sz="1600" dirty="0">
                <a:solidFill>
                  <a:srgbClr val="C00000"/>
                </a:solidFill>
                <a:ea typeface="+mn-ea"/>
                <a:cs typeface="+mn-cs"/>
              </a:rPr>
              <a:t> </a:t>
            </a:r>
            <a:r>
              <a:rPr lang="ru-RU" sz="1600" dirty="0">
                <a:solidFill>
                  <a:schemeClr val="accent6">
                    <a:lumMod val="50000"/>
                  </a:schemeClr>
                </a:solidFill>
              </a:rPr>
              <a:t>Определенные цели и меры политики</a:t>
            </a:r>
            <a:br>
              <a:rPr lang="en-US" sz="1600" dirty="0">
                <a:solidFill>
                  <a:schemeClr val="accent6">
                    <a:lumMod val="50000"/>
                  </a:schemeClr>
                </a:solidFill>
                <a:ea typeface="+mn-ea"/>
                <a:cs typeface="+mn-cs"/>
              </a:rPr>
            </a:br>
            <a:r>
              <a:rPr lang="en-US" sz="1600" b="1" dirty="0">
                <a:solidFill>
                  <a:srgbClr val="C00000"/>
                </a:solidFill>
                <a:ea typeface="+mn-ea"/>
                <a:cs typeface="+mn-cs"/>
              </a:rPr>
              <a:t>4-</a:t>
            </a:r>
            <a:r>
              <a:rPr lang="en-US" sz="1600" dirty="0">
                <a:solidFill>
                  <a:schemeClr val="accent6">
                    <a:lumMod val="50000"/>
                  </a:schemeClr>
                </a:solidFill>
                <a:ea typeface="+mn-ea"/>
                <a:cs typeface="+mn-cs"/>
              </a:rPr>
              <a:t> </a:t>
            </a:r>
            <a:r>
              <a:rPr lang="ru-RU" sz="1600" dirty="0">
                <a:solidFill>
                  <a:schemeClr val="accent6">
                    <a:lumMod val="50000"/>
                  </a:schemeClr>
                </a:solidFill>
              </a:rPr>
              <a:t>Ограничения на виды деятельности сотрудников</a:t>
            </a:r>
            <a:br>
              <a:rPr lang="en-US" sz="1600" dirty="0">
                <a:solidFill>
                  <a:schemeClr val="accent6">
                    <a:lumMod val="50000"/>
                  </a:schemeClr>
                </a:solidFill>
                <a:ea typeface="+mn-ea"/>
                <a:cs typeface="+mn-cs"/>
              </a:rPr>
            </a:br>
            <a:r>
              <a:rPr lang="en-US" sz="1600" b="1" dirty="0">
                <a:solidFill>
                  <a:srgbClr val="C00000"/>
                </a:solidFill>
                <a:ea typeface="+mn-ea"/>
                <a:cs typeface="+mn-cs"/>
              </a:rPr>
              <a:t>5-</a:t>
            </a:r>
            <a:r>
              <a:rPr lang="en-US" sz="1600" dirty="0">
                <a:solidFill>
                  <a:schemeClr val="accent6">
                    <a:lumMod val="50000"/>
                  </a:schemeClr>
                </a:solidFill>
                <a:ea typeface="+mn-ea"/>
                <a:cs typeface="+mn-cs"/>
              </a:rPr>
              <a:t> </a:t>
            </a:r>
            <a:r>
              <a:rPr lang="ru-RU" sz="1600" dirty="0">
                <a:solidFill>
                  <a:schemeClr val="accent6">
                    <a:lumMod val="50000"/>
                  </a:schemeClr>
                </a:solidFill>
              </a:rPr>
              <a:t>Жесткое соблюдение принципа координации</a:t>
            </a:r>
            <a:br>
              <a:rPr lang="en-US" sz="1600" dirty="0">
                <a:solidFill>
                  <a:schemeClr val="accent6">
                    <a:lumMod val="50000"/>
                  </a:schemeClr>
                </a:solidFill>
                <a:ea typeface="+mn-ea"/>
                <a:cs typeface="+mn-cs"/>
              </a:rPr>
            </a:br>
            <a:r>
              <a:rPr lang="en-US" sz="1600" b="1" dirty="0">
                <a:solidFill>
                  <a:srgbClr val="C00000"/>
                </a:solidFill>
                <a:ea typeface="+mn-ea"/>
                <a:cs typeface="+mn-cs"/>
              </a:rPr>
              <a:t>6-</a:t>
            </a:r>
            <a:r>
              <a:rPr lang="en-US" sz="1600" dirty="0">
                <a:solidFill>
                  <a:schemeClr val="accent6">
                    <a:lumMod val="50000"/>
                  </a:schemeClr>
                </a:solidFill>
                <a:ea typeface="+mn-ea"/>
                <a:cs typeface="+mn-cs"/>
              </a:rPr>
              <a:t> </a:t>
            </a:r>
            <a:r>
              <a:rPr lang="ru-RU" sz="1600" dirty="0">
                <a:solidFill>
                  <a:schemeClr val="accent6">
                    <a:lumMod val="50000"/>
                  </a:schemeClr>
                </a:solidFill>
              </a:rPr>
              <a:t>Информация доводится по вертикали</a:t>
            </a:r>
            <a:endParaRPr lang="en-US" sz="1600" dirty="0">
              <a:solidFill>
                <a:schemeClr val="accent6">
                  <a:lumMod val="50000"/>
                </a:schemeClr>
              </a:solidFill>
              <a:ea typeface="+mn-ea"/>
              <a:cs typeface="+mn-cs"/>
            </a:endParaRPr>
          </a:p>
        </p:txBody>
      </p:sp>
      <p:pic>
        <p:nvPicPr>
          <p:cNvPr id="1028" name="Picture 4"/>
          <p:cNvPicPr>
            <a:picLocks noChangeAspect="1" noChangeArrowheads="1"/>
          </p:cNvPicPr>
          <p:nvPr/>
        </p:nvPicPr>
        <p:blipFill>
          <a:blip r:embed="rId3"/>
          <a:srcRect/>
          <a:stretch>
            <a:fillRect/>
          </a:stretch>
        </p:blipFill>
        <p:spPr bwMode="auto">
          <a:xfrm>
            <a:off x="6735762" y="2743200"/>
            <a:ext cx="3581400" cy="1181100"/>
          </a:xfrm>
          <a:prstGeom prst="rect">
            <a:avLst/>
          </a:prstGeom>
          <a:noFill/>
          <a:ln w="9525">
            <a:solidFill>
              <a:srgbClr val="00B0F0"/>
            </a:solidFill>
            <a:miter lim="800000"/>
            <a:headEnd/>
            <a:tailEnd/>
          </a:ln>
          <a:effectLst/>
        </p:spPr>
      </p:pic>
      <p:pic>
        <p:nvPicPr>
          <p:cNvPr id="1030" name="Picture 6"/>
          <p:cNvPicPr>
            <a:picLocks noChangeAspect="1" noChangeArrowheads="1"/>
          </p:cNvPicPr>
          <p:nvPr/>
        </p:nvPicPr>
        <p:blipFill>
          <a:blip r:embed="rId4"/>
          <a:srcRect/>
          <a:stretch>
            <a:fillRect/>
          </a:stretch>
        </p:blipFill>
        <p:spPr bwMode="auto">
          <a:xfrm>
            <a:off x="4848868" y="1981200"/>
            <a:ext cx="1810693" cy="1371600"/>
          </a:xfrm>
          <a:prstGeom prst="rect">
            <a:avLst/>
          </a:prstGeom>
          <a:noFill/>
          <a:ln w="9525">
            <a:solidFill>
              <a:srgbClr val="FFC000"/>
            </a:solidFill>
            <a:miter lim="800000"/>
            <a:headEnd/>
            <a:tailEnd/>
          </a:ln>
          <a:effectLst/>
        </p:spPr>
      </p:pic>
      <p:sp>
        <p:nvSpPr>
          <p:cNvPr id="11" name="Title 3"/>
          <p:cNvSpPr txBox="1">
            <a:spLocks/>
          </p:cNvSpPr>
          <p:nvPr/>
        </p:nvSpPr>
        <p:spPr>
          <a:xfrm>
            <a:off x="1325562" y="70277"/>
            <a:ext cx="6781800" cy="415498"/>
          </a:xfrm>
          <a:prstGeom prst="rect">
            <a:avLst/>
          </a:prstGeom>
          <a:noFill/>
        </p:spPr>
        <p:txBody>
          <a:bodyPr vert="horz" wrap="square" lIns="0" rIns="0" bIns="0" anchor="b">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a:ln w="11430"/>
                <a:solidFill>
                  <a:srgbClr val="855D5D">
                    <a:lumMod val="50000"/>
                  </a:srgbClr>
                </a:solidFill>
                <a:effectLst>
                  <a:outerShdw blurRad="50800" dist="39000" dir="5460000" algn="tl">
                    <a:srgbClr val="000000">
                      <a:alpha val="38000"/>
                    </a:srgbClr>
                  </a:outerShdw>
                </a:effectLst>
                <a:uLnTx/>
                <a:uFillTx/>
                <a:latin typeface="Constantia"/>
                <a:ea typeface="+mn-ea"/>
                <a:cs typeface="+mn-cs"/>
              </a:rPr>
              <a:t>Контекст деятельности казначейства</a:t>
            </a:r>
            <a:endParaRPr kumimoji="0" lang="en-US" sz="2400" b="1" i="0" u="none" strike="noStrike" kern="1200" cap="none" spc="0" normalizeH="0" baseline="0" noProof="0" dirty="0">
              <a:ln w="11430"/>
              <a:solidFill>
                <a:srgbClr val="855D5D">
                  <a:lumMod val="50000"/>
                </a:srgbClr>
              </a:solidFill>
              <a:effectLst>
                <a:outerShdw blurRad="50800" dist="39000" dir="5460000" algn="tl">
                  <a:srgbClr val="000000">
                    <a:alpha val="38000"/>
                  </a:srgbClr>
                </a:outerShdw>
              </a:effectLst>
              <a:uLnTx/>
              <a:uFillTx/>
              <a:latin typeface="Constantia"/>
              <a:ea typeface="+mn-ea"/>
              <a:cs typeface="+mn-cs"/>
            </a:endParaRPr>
          </a:p>
        </p:txBody>
      </p:sp>
      <p:sp>
        <p:nvSpPr>
          <p:cNvPr id="15" name="TextBox 14"/>
          <p:cNvSpPr txBox="1"/>
          <p:nvPr/>
        </p:nvSpPr>
        <p:spPr>
          <a:xfrm>
            <a:off x="6735762" y="2667000"/>
            <a:ext cx="381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00000"/>
                </a:solidFill>
                <a:effectLst/>
                <a:uLnTx/>
                <a:uFillTx/>
                <a:latin typeface="Constantia"/>
                <a:ea typeface="+mn-ea"/>
                <a:cs typeface="+mn-cs"/>
              </a:rPr>
              <a:t>4-</a:t>
            </a:r>
          </a:p>
        </p:txBody>
      </p:sp>
      <p:sp>
        <p:nvSpPr>
          <p:cNvPr id="19" name="TextBox 18"/>
          <p:cNvSpPr txBox="1"/>
          <p:nvPr/>
        </p:nvSpPr>
        <p:spPr>
          <a:xfrm>
            <a:off x="4602162" y="1905000"/>
            <a:ext cx="5334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00000"/>
                </a:solidFill>
                <a:effectLst/>
                <a:uLnTx/>
                <a:uFillTx/>
                <a:latin typeface="Constantia"/>
                <a:ea typeface="+mn-ea"/>
                <a:cs typeface="+mn-cs"/>
              </a:rPr>
              <a:t>3-</a:t>
            </a:r>
            <a:endParaRPr kumimoji="0" lang="en-US" sz="1400" b="0" i="0" u="none" strike="noStrike" kern="1200" cap="none" spc="0" normalizeH="0" baseline="0" noProof="0" dirty="0">
              <a:ln>
                <a:noFill/>
              </a:ln>
              <a:solidFill>
                <a:srgbClr val="FFFFFF"/>
              </a:solidFill>
              <a:effectLst/>
              <a:uLnTx/>
              <a:uFillTx/>
              <a:latin typeface="Constantia"/>
              <a:ea typeface="+mn-ea"/>
              <a:cs typeface="+mn-cs"/>
            </a:endParaRPr>
          </a:p>
        </p:txBody>
      </p:sp>
      <p:sp>
        <p:nvSpPr>
          <p:cNvPr id="18" name="Content Placeholder 4"/>
          <p:cNvSpPr txBox="1">
            <a:spLocks/>
          </p:cNvSpPr>
          <p:nvPr/>
        </p:nvSpPr>
        <p:spPr>
          <a:xfrm>
            <a:off x="639762" y="762000"/>
            <a:ext cx="9792653" cy="1188720"/>
          </a:xfrm>
          <a:prstGeom prst="rect">
            <a:avLst/>
          </a:prstGeom>
        </p:spPr>
        <p:txBody>
          <a:bodyPr vert="horz">
            <a:normAutofit fontScale="85000" lnSpcReduction="10000"/>
          </a:bodyPr>
          <a:lstStyle/>
          <a:p>
            <a:pPr marL="0" marR="0" lvl="0" indent="0" algn="just" defTabSz="914400" rtl="0" eaLnBrk="1" fontAlgn="auto" latinLnBrk="0" hangingPunct="1">
              <a:lnSpc>
                <a:spcPct val="100000"/>
              </a:lnSpc>
              <a:spcBef>
                <a:spcPct val="20000"/>
              </a:spcBef>
              <a:spcAft>
                <a:spcPts val="0"/>
              </a:spcAft>
              <a:buClr>
                <a:srgbClr val="00B0F0"/>
              </a:buClr>
              <a:buSzPct val="95000"/>
              <a:buFontTx/>
              <a:buNone/>
              <a:tabLst/>
              <a:defRPr/>
            </a:pPr>
            <a:r>
              <a:rPr kumimoji="0" lang="ru-RU" sz="1800" b="0" i="0" u="none" strike="noStrike" kern="1200" cap="none" spc="0" normalizeH="0" baseline="0" noProof="0" dirty="0">
                <a:ln>
                  <a:noFill/>
                </a:ln>
                <a:solidFill>
                  <a:srgbClr val="000000"/>
                </a:solidFill>
                <a:effectLst/>
                <a:uLnTx/>
                <a:uFillTx/>
                <a:latin typeface="Constantia"/>
                <a:ea typeface="+mn-ea"/>
                <a:cs typeface="+mn-cs"/>
              </a:rPr>
              <a:t>Казначейство Албании - это официальная организация, ориентированная на достижение целей, существующая для объединения усилий сотрудников по оказанию финансовых услуг и защите активов государства; она подразумевает структуру рабочих мест и должностей с четко определенными функциями, полномочиями и ответственностью; систему тщательно скоординированной деятельности по исполнению бюджета для достижения общей цели.</a:t>
            </a:r>
            <a:r>
              <a:rPr kumimoji="0" lang="en-US" sz="1800" b="0" i="0" u="none" strike="noStrike" kern="1200" cap="none" spc="0" normalizeH="0" baseline="0" noProof="0" dirty="0">
                <a:ln>
                  <a:noFill/>
                </a:ln>
                <a:solidFill>
                  <a:srgbClr val="855D5D">
                    <a:lumMod val="50000"/>
                  </a:srgbClr>
                </a:solidFill>
                <a:effectLst/>
                <a:uLnTx/>
                <a:uFillTx/>
                <a:latin typeface="Constantia"/>
                <a:ea typeface="+mn-ea"/>
                <a:cs typeface="+mn-cs"/>
              </a:rPr>
              <a:t> </a:t>
            </a:r>
            <a:r>
              <a:rPr kumimoji="0" lang="ru-RU" sz="1800" b="0" i="0" u="none" strike="noStrike" kern="1200" cap="none" spc="0" normalizeH="0" baseline="0" noProof="0" dirty="0">
                <a:ln>
                  <a:noFill/>
                </a:ln>
                <a:solidFill>
                  <a:srgbClr val="855D5D">
                    <a:lumMod val="50000"/>
                  </a:srgbClr>
                </a:solidFill>
                <a:effectLst/>
                <a:uLnTx/>
                <a:uFillTx/>
                <a:latin typeface="Constantia"/>
                <a:ea typeface="+mn-ea"/>
                <a:cs typeface="+mn-cs"/>
              </a:rPr>
              <a:t>Подробнее</a:t>
            </a:r>
            <a:r>
              <a:rPr kumimoji="0" lang="en-US" sz="1800" b="0" i="0" u="none" strike="noStrike" kern="1200" cap="none" spc="0" normalizeH="0" baseline="0" noProof="0" dirty="0">
                <a:ln>
                  <a:noFill/>
                </a:ln>
                <a:solidFill>
                  <a:srgbClr val="855D5D">
                    <a:lumMod val="50000"/>
                  </a:srgbClr>
                </a:solidFill>
                <a:effectLst/>
                <a:uLnTx/>
                <a:uFillTx/>
                <a:latin typeface="Constantia"/>
                <a:ea typeface="+mn-ea"/>
                <a:cs typeface="+mn-cs"/>
              </a:rPr>
              <a:t>:</a:t>
            </a:r>
            <a:endParaRPr kumimoji="0" lang="en-US" sz="1800" b="0" i="0" u="none" strike="noStrike" kern="1200" cap="none" spc="0" normalizeH="0" baseline="0" noProof="0" dirty="0">
              <a:ln>
                <a:noFill/>
              </a:ln>
              <a:solidFill>
                <a:srgbClr val="000000"/>
              </a:solidFill>
              <a:effectLst/>
              <a:uLnTx/>
              <a:uFillTx/>
              <a:latin typeface="Constantia"/>
              <a:ea typeface="+mn-ea"/>
              <a:cs typeface="+mn-cs"/>
            </a:endParaRPr>
          </a:p>
        </p:txBody>
      </p:sp>
      <p:sp>
        <p:nvSpPr>
          <p:cNvPr id="20" name="Slide Number Placeholder 1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835FC9-921C-411D-B585-4BD76ED213CF}" type="slidenum">
              <a:rPr kumimoji="0" lang="en-US" sz="1200" b="0" i="0" u="none" strike="noStrike" kern="1200" cap="none" spc="0" normalizeH="0" baseline="0" noProof="0" smtClean="0">
                <a:ln>
                  <a:noFill/>
                </a:ln>
                <a:solidFill>
                  <a:srgbClr val="FFFFFF">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FFFFFF">
                  <a:shade val="90000"/>
                </a:srgbClr>
              </a:solidFill>
              <a:effectLst/>
              <a:uLnTx/>
              <a:uFillTx/>
              <a:latin typeface="Constantia"/>
              <a:ea typeface="+mn-ea"/>
              <a:cs typeface="+mn-cs"/>
            </a:endParaRPr>
          </a:p>
        </p:txBody>
      </p:sp>
      <p:sp>
        <p:nvSpPr>
          <p:cNvPr id="21" name="Slide Number Placeholder 42"/>
          <p:cNvSpPr txBox="1">
            <a:spLocks/>
          </p:cNvSpPr>
          <p:nvPr/>
        </p:nvSpPr>
        <p:spPr>
          <a:xfrm>
            <a:off x="9859962" y="6324600"/>
            <a:ext cx="906727" cy="365125"/>
          </a:xfrm>
          <a:prstGeom prst="rect">
            <a:avLst/>
          </a:prstGeom>
        </p:spPr>
        <p:txBody>
          <a:bodyPr vert="horz" lIns="0" tIns="0" rIns="0" b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3A3DF158-A76C-41EE-A0B1-AF10FC32F03B}" type="slidenum">
              <a:rPr kumimoji="0" lang="sq-AL" sz="1200" b="0" i="0" u="none" strike="noStrike" kern="1200" cap="none" spc="0" normalizeH="0" baseline="0" noProof="0" smtClean="0">
                <a:ln>
                  <a:noFill/>
                </a:ln>
                <a:solidFill>
                  <a:srgbClr val="918485">
                    <a:lumMod val="5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q-AL" sz="1200" b="0" i="0" u="none" strike="noStrike" kern="1200" cap="none" spc="0" normalizeH="0" baseline="0" noProof="0" dirty="0">
              <a:ln>
                <a:noFill/>
              </a:ln>
              <a:solidFill>
                <a:srgbClr val="918485">
                  <a:lumMod val="50000"/>
                </a:srgbClr>
              </a:solidFill>
              <a:effectLst/>
              <a:uLnTx/>
              <a:uFillTx/>
              <a:latin typeface="Constantia"/>
              <a:ea typeface="+mn-ea"/>
              <a:cs typeface="+mn-cs"/>
            </a:endParaRPr>
          </a:p>
        </p:txBody>
      </p:sp>
      <p:sp>
        <p:nvSpPr>
          <p:cNvPr id="12" name="TextBox 11"/>
          <p:cNvSpPr txBox="1"/>
          <p:nvPr/>
        </p:nvSpPr>
        <p:spPr>
          <a:xfrm>
            <a:off x="8640762" y="2667000"/>
            <a:ext cx="381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00000"/>
                </a:solidFill>
                <a:effectLst/>
                <a:uLnTx/>
                <a:uFillTx/>
                <a:latin typeface="Constantia"/>
                <a:ea typeface="+mn-ea"/>
                <a:cs typeface="+mn-cs"/>
              </a:rPr>
              <a:t>5-</a:t>
            </a:r>
          </a:p>
        </p:txBody>
      </p:sp>
      <p:sp>
        <p:nvSpPr>
          <p:cNvPr id="3" name="Объект 2"/>
          <p:cNvSpPr>
            <a:spLocks noGrp="1"/>
          </p:cNvSpPr>
          <p:nvPr>
            <p:ph idx="1"/>
          </p:nvPr>
        </p:nvSpPr>
        <p:spPr>
          <a:xfrm>
            <a:off x="544036" y="4505076"/>
            <a:ext cx="9792653" cy="2447678"/>
          </a:xfrm>
        </p:spPr>
        <p:txBody>
          <a:bodyPr/>
          <a:lstStyle/>
          <a:p>
            <a:endParaRPr lang="en-US" dirty="0"/>
          </a:p>
        </p:txBody>
      </p:sp>
      <p:grpSp>
        <p:nvGrpSpPr>
          <p:cNvPr id="13" name="Группа 12"/>
          <p:cNvGrpSpPr/>
          <p:nvPr/>
        </p:nvGrpSpPr>
        <p:grpSpPr>
          <a:xfrm>
            <a:off x="0" y="4505077"/>
            <a:ext cx="9601200" cy="2362200"/>
            <a:chOff x="374" y="0"/>
            <a:chExt cx="8014914" cy="1971923"/>
          </a:xfrm>
        </p:grpSpPr>
        <p:pic>
          <p:nvPicPr>
            <p:cNvPr id="16" name="Рисунок 15"/>
            <p:cNvPicPr>
              <a:picLocks noChangeAspect="1"/>
            </p:cNvPicPr>
            <p:nvPr/>
          </p:nvPicPr>
          <p:blipFill>
            <a:blip r:embed="rId5"/>
            <a:stretch>
              <a:fillRect/>
            </a:stretch>
          </p:blipFill>
          <p:spPr>
            <a:xfrm>
              <a:off x="374" y="0"/>
              <a:ext cx="8014914" cy="1971923"/>
            </a:xfrm>
            <a:prstGeom prst="rect">
              <a:avLst/>
            </a:prstGeom>
            <a:solidFill>
              <a:srgbClr val="C7E6A3"/>
            </a:solidFill>
          </p:spPr>
        </p:pic>
        <p:sp>
          <p:nvSpPr>
            <p:cNvPr id="17" name="Прямоугольник 16"/>
            <p:cNvSpPr/>
            <p:nvPr/>
          </p:nvSpPr>
          <p:spPr>
            <a:xfrm>
              <a:off x="546697" y="234563"/>
              <a:ext cx="1383527" cy="457200"/>
            </a:xfrm>
            <a:prstGeom prst="rect">
              <a:avLst/>
            </a:prstGeom>
            <a:solidFill>
              <a:srgbClr val="C7E6A3"/>
            </a:solidFill>
          </p:spPr>
          <p:txBody>
            <a:bodyPr lIns="0" tIns="0" rIns="0" bIns="0" anchor="t">
              <a:noAutofit/>
            </a:bodyPr>
            <a:lstStyle/>
            <a:p>
              <a:pPr>
                <a:defRPr/>
              </a:pPr>
              <a:r>
                <a:rPr lang="ru-RU" sz="900" b="1" u="sng" dirty="0">
                  <a:solidFill>
                    <a:srgbClr val="0D2A09"/>
                  </a:solidFill>
                  <a:latin typeface="Arial"/>
                </a:rPr>
                <a:t>Исполнение бюджета</a:t>
              </a:r>
              <a:endParaRPr kumimoji="0" lang="en-US" sz="900" b="1" i="0" u="sng" strike="noStrike" kern="1200" cap="none" spc="0" normalizeH="0" baseline="0" noProof="0" dirty="0">
                <a:ln>
                  <a:noFill/>
                </a:ln>
                <a:solidFill>
                  <a:srgbClr val="0D2A09"/>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F9241"/>
                  </a:solidFill>
                  <a:effectLst/>
                  <a:uLnTx/>
                  <a:uFillTx/>
                  <a:latin typeface="Arial"/>
                  <a:ea typeface="+mn-ea"/>
                  <a:cs typeface="+mn-cs"/>
                </a:rPr>
                <a:t>1. </a:t>
              </a:r>
              <a:r>
                <a:rPr lang="ru-RU" sz="900" b="1" dirty="0">
                  <a:solidFill>
                    <a:srgbClr val="0D2A09"/>
                  </a:solidFill>
                  <a:latin typeface="Arial"/>
                </a:rPr>
                <a:t>Превентивный контроль</a:t>
              </a:r>
              <a:endParaRPr kumimoji="0" lang="en-US" sz="900" b="1" i="0" u="none" strike="noStrike" kern="1200" cap="none" spc="0" normalizeH="0" baseline="0" noProof="0" dirty="0">
                <a:ln>
                  <a:noFill/>
                </a:ln>
                <a:solidFill>
                  <a:srgbClr val="0D2A09"/>
                </a:solidFill>
                <a:effectLst/>
                <a:uLnTx/>
                <a:uFillTx/>
                <a:latin typeface="Arial"/>
                <a:ea typeface="+mn-ea"/>
                <a:cs typeface="+mn-cs"/>
              </a:endParaRPr>
            </a:p>
            <a:p>
              <a:pPr>
                <a:defRPr/>
              </a:pPr>
              <a:r>
                <a:rPr kumimoji="0" lang="en-US" sz="900" b="1" i="0" u="none" strike="noStrike" kern="1200" cap="none" spc="0" normalizeH="0" baseline="0" noProof="0" dirty="0">
                  <a:ln>
                    <a:noFill/>
                  </a:ln>
                  <a:solidFill>
                    <a:srgbClr val="0F9241"/>
                  </a:solidFill>
                  <a:effectLst/>
                  <a:uLnTx/>
                  <a:uFillTx/>
                  <a:latin typeface="Arial"/>
                  <a:ea typeface="+mn-ea"/>
                  <a:cs typeface="+mn-cs"/>
                </a:rPr>
                <a:t>2. </a:t>
              </a:r>
              <a:r>
                <a:rPr lang="en-US" sz="900" b="1" dirty="0" err="1">
                  <a:solidFill>
                    <a:srgbClr val="0F9241"/>
                  </a:solidFill>
                  <a:latin typeface="Arial"/>
                </a:rPr>
                <a:t>Отражение</a:t>
              </a:r>
              <a:r>
                <a:rPr lang="en-US" sz="900" b="1" dirty="0">
                  <a:solidFill>
                    <a:srgbClr val="0F9241"/>
                  </a:solidFill>
                  <a:latin typeface="Arial"/>
                </a:rPr>
                <a:t> </a:t>
              </a:r>
              <a:r>
                <a:rPr lang="en-US" sz="900" b="1" dirty="0" err="1">
                  <a:solidFill>
                    <a:srgbClr val="0F9241"/>
                  </a:solidFill>
                  <a:latin typeface="Arial"/>
                </a:rPr>
                <a:t>транзакций</a:t>
              </a:r>
              <a:endParaRPr lang="ru-RU" sz="900" b="1" i="0" u="none" strike="noStrike" kern="1200" cap="none" spc="0" normalizeH="0" baseline="0" noProof="0" dirty="0" err="1">
                <a:ln>
                  <a:noFill/>
                </a:ln>
                <a:solidFill>
                  <a:srgbClr val="0D2A09"/>
                </a:solidFill>
                <a:effectLst/>
                <a:uLnTx/>
                <a:uFillTx/>
                <a:latin typeface="Arial"/>
                <a:cs typeface="Arial"/>
              </a:endParaRPr>
            </a:p>
            <a:p>
              <a:pPr>
                <a:defRPr/>
              </a:pPr>
              <a:r>
                <a:rPr lang="en-US" sz="900" b="1" dirty="0">
                  <a:solidFill>
                    <a:srgbClr val="0F9241"/>
                  </a:solidFill>
                  <a:latin typeface="Arial"/>
                </a:rPr>
                <a:t>3  </a:t>
              </a:r>
              <a:r>
                <a:rPr lang="en-US" sz="900" b="1" dirty="0" err="1">
                  <a:solidFill>
                    <a:srgbClr val="0F9241"/>
                  </a:solidFill>
                  <a:latin typeface="Arial"/>
                </a:rPr>
                <a:t>Авто</a:t>
              </a:r>
              <a:r>
                <a:rPr lang="ru-RU" sz="900" b="1" dirty="0">
                  <a:solidFill>
                    <a:srgbClr val="0F9241"/>
                  </a:solidFill>
                  <a:latin typeface="Arial"/>
                </a:rPr>
                <a:t>р</a:t>
              </a:r>
              <a:r>
                <a:rPr lang="en-US" sz="900" b="1" dirty="0" err="1">
                  <a:solidFill>
                    <a:srgbClr val="0F9241"/>
                  </a:solidFill>
                  <a:latin typeface="Arial"/>
                </a:rPr>
                <a:t>изация</a:t>
              </a:r>
              <a:endParaRPr lang="ru-RU" sz="900" b="1" i="0" u="none" strike="noStrike" kern="1200" cap="none" spc="0" normalizeH="0" baseline="0" noProof="0" dirty="0" err="1">
                <a:ln>
                  <a:noFill/>
                </a:ln>
                <a:solidFill>
                  <a:srgbClr val="0D2A09"/>
                </a:solidFill>
                <a:effectLst/>
                <a:uLnTx/>
                <a:uFillTx/>
                <a:latin typeface="Arial"/>
                <a:cs typeface="Arial"/>
              </a:endParaRPr>
            </a:p>
          </p:txBody>
        </p:sp>
        <p:sp>
          <p:nvSpPr>
            <p:cNvPr id="22" name="Прямоугольник 21"/>
            <p:cNvSpPr/>
            <p:nvPr/>
          </p:nvSpPr>
          <p:spPr>
            <a:xfrm>
              <a:off x="2951631" y="248933"/>
              <a:ext cx="2353587" cy="442830"/>
            </a:xfrm>
            <a:prstGeom prst="rect">
              <a:avLst/>
            </a:prstGeom>
            <a:solidFill>
              <a:srgbClr val="FFB9B9"/>
            </a:solidFill>
          </p:spPr>
          <p:txBody>
            <a:bodyPr lIns="0" tIns="0" rIns="0" bIns="0">
              <a:noAutofit/>
            </a:bodyPr>
            <a:lstStyle/>
            <a:p>
              <a:pPr marL="0" marR="0" lvl="0" indent="152400" algn="l" defTabSz="914400" rtl="0" eaLnBrk="1" fontAlgn="auto" latinLnBrk="0" hangingPunct="1">
                <a:lnSpc>
                  <a:spcPct val="100000"/>
                </a:lnSpc>
                <a:spcBef>
                  <a:spcPts val="0"/>
                </a:spcBef>
                <a:spcAft>
                  <a:spcPts val="0"/>
                </a:spcAft>
                <a:buClrTx/>
                <a:buSzTx/>
                <a:buFontTx/>
                <a:buNone/>
                <a:tabLst/>
                <a:defRPr/>
              </a:pPr>
              <a:r>
                <a:rPr lang="ru-RU" sz="850" b="1" u="sng" dirty="0">
                  <a:solidFill>
                    <a:srgbClr val="51090A"/>
                  </a:solidFill>
                  <a:latin typeface="Arial"/>
                </a:rPr>
                <a:t>Единое управление ликвидностью</a:t>
              </a:r>
              <a:endParaRPr kumimoji="0" lang="en-US" sz="850" b="1" i="0" u="sng" strike="noStrike" kern="1200" cap="none" spc="0" normalizeH="0" baseline="0" noProof="0" dirty="0">
                <a:ln>
                  <a:noFill/>
                </a:ln>
                <a:solidFill>
                  <a:srgbClr val="51090A"/>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a:ln>
                    <a:noFill/>
                  </a:ln>
                  <a:solidFill>
                    <a:srgbClr val="981009"/>
                  </a:solidFill>
                  <a:effectLst/>
                  <a:uLnTx/>
                  <a:uFillTx/>
                  <a:latin typeface="Arial"/>
                  <a:ea typeface="+mn-ea"/>
                  <a:cs typeface="+mn-cs"/>
                </a:rPr>
                <a:t>1. </a:t>
              </a:r>
              <a:r>
                <a:rPr lang="ru-RU" sz="850" b="1" dirty="0">
                  <a:solidFill>
                    <a:srgbClr val="51090A"/>
                  </a:solidFill>
                  <a:latin typeface="Arial"/>
                </a:rPr>
                <a:t>Прогнозирование движения денежных средств</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a:ln>
                    <a:noFill/>
                  </a:ln>
                  <a:solidFill>
                    <a:srgbClr val="981009"/>
                  </a:solidFill>
                  <a:effectLst/>
                  <a:uLnTx/>
                  <a:uFillTx/>
                  <a:latin typeface="Arial"/>
                  <a:ea typeface="+mn-ea"/>
                  <a:cs typeface="+mn-cs"/>
                </a:rPr>
                <a:t>2. </a:t>
              </a:r>
              <a:r>
                <a:rPr lang="ru-RU" sz="850" b="1" dirty="0">
                  <a:solidFill>
                    <a:srgbClr val="51090A"/>
                  </a:solidFill>
                  <a:latin typeface="Arial"/>
                </a:rPr>
                <a:t>Подготовка платежей</a:t>
              </a:r>
              <a:endParaRPr kumimoji="0" lang="en-US" sz="850" b="1" i="0" u="none" strike="noStrike" kern="1200" cap="none" spc="0" normalizeH="0" baseline="0" noProof="0" dirty="0">
                <a:ln>
                  <a:noFill/>
                </a:ln>
                <a:solidFill>
                  <a:srgbClr val="51090A"/>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a:ln>
                    <a:noFill/>
                  </a:ln>
                  <a:solidFill>
                    <a:srgbClr val="981009"/>
                  </a:solidFill>
                  <a:effectLst/>
                  <a:uLnTx/>
                  <a:uFillTx/>
                  <a:latin typeface="Arial"/>
                  <a:ea typeface="+mn-ea"/>
                  <a:cs typeface="+mn-cs"/>
                </a:rPr>
                <a:t>3. </a:t>
              </a:r>
              <a:r>
                <a:rPr lang="ru-RU" sz="850" b="1" dirty="0">
                  <a:solidFill>
                    <a:srgbClr val="51090A"/>
                  </a:solidFill>
                  <a:latin typeface="Arial"/>
                </a:rPr>
                <a:t>Управление ликвидностью</a:t>
              </a:r>
              <a:endParaRPr kumimoji="0" lang="en-US" sz="850" b="1" i="0" u="none" strike="noStrike" kern="1200" cap="none" spc="0" normalizeH="0" baseline="0" noProof="0" dirty="0">
                <a:ln>
                  <a:noFill/>
                </a:ln>
                <a:solidFill>
                  <a:srgbClr val="51090A"/>
                </a:solidFill>
                <a:effectLst/>
                <a:uLnTx/>
                <a:uFillTx/>
                <a:latin typeface="Arial"/>
                <a:ea typeface="+mn-ea"/>
                <a:cs typeface="+mn-cs"/>
              </a:endParaRPr>
            </a:p>
          </p:txBody>
        </p:sp>
        <p:sp>
          <p:nvSpPr>
            <p:cNvPr id="23" name="Прямоугольник 22"/>
            <p:cNvSpPr/>
            <p:nvPr/>
          </p:nvSpPr>
          <p:spPr>
            <a:xfrm>
              <a:off x="5432440" y="516834"/>
              <a:ext cx="2260449" cy="449249"/>
            </a:xfrm>
            <a:prstGeom prst="rect">
              <a:avLst/>
            </a:prstGeom>
            <a:solidFill>
              <a:srgbClr val="9BE5FE"/>
            </a:solidFill>
          </p:spPr>
          <p:txBody>
            <a:bodyPr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50" b="1" i="0" u="none" strike="noStrike" kern="1200" cap="none" spc="0" normalizeH="0" baseline="0" noProof="0" dirty="0">
                  <a:ln>
                    <a:noFill/>
                  </a:ln>
                  <a:solidFill>
                    <a:srgbClr val="0C3C6A"/>
                  </a:solidFill>
                  <a:effectLst/>
                  <a:uLnTx/>
                  <a:uFillTx/>
                  <a:latin typeface="Arial" panose="020B0604020202020204" pitchFamily="34" charset="0"/>
                  <a:ea typeface="+mn-ea"/>
                  <a:cs typeface="Arial" panose="020B0604020202020204" pitchFamily="34" charset="0"/>
                </a:rPr>
                <a:t>Бухучет в государственном</a:t>
              </a:r>
              <a:r>
                <a:rPr kumimoji="0" lang="ru-RU" sz="1050" b="1" i="0" u="none" strike="noStrike" kern="1200" cap="none" spc="0" normalizeH="0" noProof="0" dirty="0">
                  <a:ln>
                    <a:noFill/>
                  </a:ln>
                  <a:solidFill>
                    <a:srgbClr val="0C3C6A"/>
                  </a:solidFill>
                  <a:effectLst/>
                  <a:uLnTx/>
                  <a:uFillTx/>
                  <a:latin typeface="Arial" panose="020B0604020202020204" pitchFamily="34" charset="0"/>
                  <a:ea typeface="+mn-ea"/>
                  <a:cs typeface="Arial" panose="020B0604020202020204" pitchFamily="34" charset="0"/>
                </a:rPr>
                <a:t> секторе</a:t>
              </a:r>
              <a:endParaRPr kumimoji="0" lang="en-US" sz="1050" b="1" i="0" u="none" strike="noStrike" kern="1200" cap="none" spc="0" normalizeH="0" baseline="0" noProof="0" dirty="0">
                <a:ln>
                  <a:noFill/>
                </a:ln>
                <a:solidFill>
                  <a:srgbClr val="0C3C6A"/>
                </a:solidFill>
                <a:effectLst/>
                <a:uLnTx/>
                <a:uFillTx/>
                <a:latin typeface="Arial" panose="020B0604020202020204" pitchFamily="34" charset="0"/>
                <a:ea typeface="+mn-ea"/>
                <a:cs typeface="Arial" panose="020B0604020202020204" pitchFamily="34" charset="0"/>
              </a:endParaRPr>
            </a:p>
            <a:p>
              <a:pPr marL="0" marR="0" lvl="0" indent="8890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A66B9"/>
                  </a:solidFill>
                  <a:effectLst/>
                  <a:uLnTx/>
                  <a:uFillTx/>
                  <a:latin typeface="Arial" panose="020B0604020202020204" pitchFamily="34" charset="0"/>
                  <a:ea typeface="+mn-ea"/>
                  <a:cs typeface="Arial" panose="020B0604020202020204" pitchFamily="34" charset="0"/>
                </a:rPr>
                <a:t>1. </a:t>
              </a:r>
              <a:r>
                <a:rPr lang="ru-RU" sz="900" b="1" dirty="0">
                  <a:solidFill>
                    <a:srgbClr val="0C3C6A"/>
                  </a:solidFill>
                  <a:latin typeface="Arial" panose="020B0604020202020204" pitchFamily="34" charset="0"/>
                  <a:cs typeface="Arial" panose="020B0604020202020204" pitchFamily="34" charset="0"/>
                </a:rPr>
                <a:t>Элиминирование данных</a:t>
              </a:r>
              <a:endParaRPr kumimoji="0" lang="en-US" sz="900" b="1" i="0" u="none" strike="noStrike" kern="1200" cap="none" spc="0" normalizeH="0" baseline="0" noProof="0" dirty="0">
                <a:ln>
                  <a:noFill/>
                </a:ln>
                <a:solidFill>
                  <a:srgbClr val="0C3C6A"/>
                </a:solidFill>
                <a:effectLst/>
                <a:uLnTx/>
                <a:uFillTx/>
                <a:latin typeface="Arial" panose="020B0604020202020204" pitchFamily="34" charset="0"/>
                <a:ea typeface="+mn-ea"/>
                <a:cs typeface="Arial" panose="020B0604020202020204" pitchFamily="34" charset="0"/>
              </a:endParaRPr>
            </a:p>
            <a:p>
              <a:pPr marL="0" marR="0" lvl="0" indent="88900" algn="l" defTabSz="914400" rtl="0" eaLnBrk="1" fontAlgn="auto" latinLnBrk="0" hangingPunct="1">
                <a:lnSpc>
                  <a:spcPct val="97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A66B9"/>
                  </a:solidFill>
                  <a:effectLst/>
                  <a:uLnTx/>
                  <a:uFillTx/>
                  <a:latin typeface="Arial" panose="020B0604020202020204" pitchFamily="34" charset="0"/>
                  <a:ea typeface="+mn-ea"/>
                  <a:cs typeface="Arial" panose="020B0604020202020204" pitchFamily="34" charset="0"/>
                </a:rPr>
                <a:t>2. </a:t>
              </a:r>
              <a:r>
                <a:rPr kumimoji="0" lang="ru-RU" sz="900" b="1" i="0" u="none" strike="noStrike" kern="1200" cap="none" spc="0" normalizeH="0" baseline="0" noProof="0" dirty="0">
                  <a:ln>
                    <a:noFill/>
                  </a:ln>
                  <a:solidFill>
                    <a:srgbClr val="0A66B9"/>
                  </a:solidFill>
                  <a:effectLst/>
                  <a:uLnTx/>
                  <a:uFillTx/>
                  <a:latin typeface="Arial" panose="020B0604020202020204" pitchFamily="34" charset="0"/>
                  <a:ea typeface="+mn-ea"/>
                  <a:cs typeface="Arial" panose="020B0604020202020204" pitchFamily="34" charset="0"/>
                </a:rPr>
                <a:t>Консолидация данных</a:t>
              </a:r>
              <a:endParaRPr kumimoji="0" lang="en-US" sz="900" b="1" i="0" u="none" strike="noStrike" kern="1200" cap="none" spc="0" normalizeH="0" baseline="0" noProof="0" dirty="0">
                <a:ln>
                  <a:noFill/>
                </a:ln>
                <a:solidFill>
                  <a:srgbClr val="0C3C6A"/>
                </a:solidFill>
                <a:effectLst/>
                <a:uLnTx/>
                <a:uFillTx/>
                <a:latin typeface="Arial" panose="020B0604020202020204" pitchFamily="34" charset="0"/>
                <a:ea typeface="+mn-ea"/>
                <a:cs typeface="Arial" panose="020B0604020202020204" pitchFamily="34" charset="0"/>
              </a:endParaRPr>
            </a:p>
            <a:p>
              <a:pPr marL="0" marR="0" lvl="0" indent="88900" algn="l" defTabSz="914400" rtl="0" eaLnBrk="1" fontAlgn="auto" latinLnBrk="0" hangingPunct="1">
                <a:lnSpc>
                  <a:spcPct val="97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A66B9"/>
                  </a:solidFill>
                  <a:effectLst/>
                  <a:uLnTx/>
                  <a:uFillTx/>
                  <a:latin typeface="Arial" panose="020B0604020202020204" pitchFamily="34" charset="0"/>
                  <a:ea typeface="+mn-ea"/>
                  <a:cs typeface="Arial" panose="020B0604020202020204" pitchFamily="34" charset="0"/>
                </a:rPr>
                <a:t>3. </a:t>
              </a:r>
              <a:r>
                <a:rPr lang="ru-RU" sz="900" b="1" dirty="0">
                  <a:solidFill>
                    <a:srgbClr val="0C3C6A"/>
                  </a:solidFill>
                  <a:latin typeface="Arial" panose="020B0604020202020204" pitchFamily="34" charset="0"/>
                  <a:cs typeface="Arial" panose="020B0604020202020204" pitchFamily="34" charset="0"/>
                </a:rPr>
                <a:t>Сверка данных</a:t>
              </a:r>
              <a:endParaRPr kumimoji="0" lang="en-US" sz="900" b="1" i="0" u="none" strike="noStrike" kern="1200" cap="none" spc="0" normalizeH="0" baseline="0" noProof="0" dirty="0">
                <a:ln>
                  <a:noFill/>
                </a:ln>
                <a:solidFill>
                  <a:srgbClr val="0C3C6A"/>
                </a:solidFill>
                <a:effectLst/>
                <a:uLnTx/>
                <a:uFillTx/>
                <a:latin typeface="Arial" panose="020B0604020202020204" pitchFamily="34" charset="0"/>
                <a:ea typeface="+mn-ea"/>
                <a:cs typeface="Arial" panose="020B0604020202020204" pitchFamily="34" charset="0"/>
              </a:endParaRPr>
            </a:p>
          </p:txBody>
        </p:sp>
        <p:sp>
          <p:nvSpPr>
            <p:cNvPr id="24" name="Прямоугольник 23"/>
            <p:cNvSpPr/>
            <p:nvPr/>
          </p:nvSpPr>
          <p:spPr>
            <a:xfrm>
              <a:off x="2951632" y="1363648"/>
              <a:ext cx="1096493" cy="202758"/>
            </a:xfrm>
            <a:prstGeom prst="rect">
              <a:avLst/>
            </a:prstGeom>
            <a:solidFill>
              <a:srgbClr val="D6E1F3"/>
            </a:solidFill>
          </p:spPr>
          <p:txBody>
            <a:bodyPr wrap="non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50" b="1" i="0" u="none" strike="noStrike" kern="1200" cap="none" spc="0" normalizeH="0" baseline="0" noProof="0" dirty="0">
                  <a:ln>
                    <a:noFill/>
                  </a:ln>
                  <a:solidFill>
                    <a:srgbClr val="0A66B9"/>
                  </a:solidFill>
                  <a:effectLst/>
                  <a:uLnTx/>
                  <a:uFillTx/>
                  <a:latin typeface="Arial"/>
                  <a:ea typeface="+mn-ea"/>
                  <a:cs typeface="+mn-cs"/>
                </a:rPr>
                <a:t>Функции Казначейства</a:t>
              </a:r>
              <a:endParaRPr kumimoji="0" lang="en-US" sz="1050" b="1" i="0" u="none" strike="noStrike" kern="1200" cap="none" spc="0" normalizeH="0" baseline="0" noProof="0" dirty="0">
                <a:ln>
                  <a:noFill/>
                </a:ln>
                <a:solidFill>
                  <a:srgbClr val="0A66B9"/>
                </a:solidFill>
                <a:effectLst/>
                <a:uLnTx/>
                <a:uFillTx/>
                <a:latin typeface="Arial"/>
                <a:ea typeface="+mn-ea"/>
                <a:cs typeface="+mn-cs"/>
              </a:endParaRPr>
            </a:p>
          </p:txBody>
        </p:sp>
        <p:sp>
          <p:nvSpPr>
            <p:cNvPr id="25" name="Прямоугольник 24"/>
            <p:cNvSpPr/>
            <p:nvPr/>
          </p:nvSpPr>
          <p:spPr>
            <a:xfrm>
              <a:off x="5941323" y="1196671"/>
              <a:ext cx="1202432" cy="166977"/>
            </a:xfrm>
            <a:prstGeom prst="rect">
              <a:avLst/>
            </a:prstGeom>
            <a:solidFill>
              <a:srgbClr val="FFDF7A"/>
            </a:solidFill>
          </p:spPr>
          <p:txBody>
            <a:bodyPr wrap="non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50" b="1" i="0" u="none" strike="noStrike" kern="1200" cap="none" spc="0" normalizeH="0" baseline="0" noProof="0" dirty="0">
                  <a:ln>
                    <a:noFill/>
                  </a:ln>
                  <a:solidFill>
                    <a:srgbClr val="981009"/>
                  </a:solidFill>
                  <a:effectLst/>
                  <a:uLnTx/>
                  <a:uFillTx/>
                  <a:latin typeface="Arial"/>
                  <a:ea typeface="+mn-ea"/>
                  <a:cs typeface="+mn-cs"/>
                </a:rPr>
                <a:t>Распространение данных</a:t>
              </a:r>
              <a:endParaRPr kumimoji="0" lang="en-US" sz="1050" b="1" i="0" u="none" strike="noStrike" kern="1200" cap="none" spc="0" normalizeH="0" baseline="0" noProof="0" dirty="0">
                <a:ln>
                  <a:noFill/>
                </a:ln>
                <a:solidFill>
                  <a:srgbClr val="981009"/>
                </a:solidFill>
                <a:effectLst/>
                <a:uLnTx/>
                <a:uFillTx/>
                <a:latin typeface="Arial"/>
                <a:ea typeface="+mn-ea"/>
                <a:cs typeface="+mn-cs"/>
              </a:endParaRPr>
            </a:p>
          </p:txBody>
        </p:sp>
        <p:sp>
          <p:nvSpPr>
            <p:cNvPr id="26" name="Прямоугольник 25"/>
            <p:cNvSpPr/>
            <p:nvPr/>
          </p:nvSpPr>
          <p:spPr>
            <a:xfrm>
              <a:off x="5561937" y="1363648"/>
              <a:ext cx="2310404" cy="230588"/>
            </a:xfrm>
            <a:prstGeom prst="rect">
              <a:avLst/>
            </a:prstGeom>
            <a:solidFill>
              <a:srgbClr val="FFDF7A"/>
            </a:solidFill>
          </p:spPr>
          <p:txBody>
            <a:bodyPr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tab pos="180975" algn="l"/>
                </a:tabLst>
                <a:defRPr/>
              </a:pPr>
              <a:r>
                <a:rPr kumimoji="0" lang="en-US" sz="900" b="1" i="0" u="none" strike="noStrike" kern="1200" cap="none" spc="0" normalizeH="0" baseline="0" noProof="0" dirty="0">
                  <a:ln>
                    <a:noFill/>
                  </a:ln>
                  <a:solidFill>
                    <a:srgbClr val="767D89"/>
                  </a:solidFill>
                  <a:effectLst/>
                  <a:uLnTx/>
                  <a:uFillTx/>
                  <a:latin typeface="Arial"/>
                  <a:ea typeface="+mn-ea"/>
                  <a:cs typeface="+mn-cs"/>
                </a:rPr>
                <a:t>1.	</a:t>
              </a:r>
              <a:r>
                <a:rPr lang="ru-RU" sz="900" b="1" dirty="0">
                  <a:solidFill>
                    <a:srgbClr val="981009"/>
                  </a:solidFill>
                  <a:latin typeface="Arial"/>
                </a:rPr>
                <a:t>Формирование финансовых отчетов</a:t>
              </a:r>
              <a:endParaRPr kumimoji="0" lang="en-US" sz="900" b="1" i="0" u="none" strike="noStrike" kern="1200" cap="none" spc="0" normalizeH="0" baseline="0" noProof="0" dirty="0">
                <a:ln>
                  <a:noFill/>
                </a:ln>
                <a:solidFill>
                  <a:srgbClr val="981009"/>
                </a:solidFill>
                <a:effectLst/>
                <a:uLnTx/>
                <a:uFillTx/>
                <a:latin typeface="Arial"/>
                <a:ea typeface="+mn-ea"/>
                <a:cs typeface="+mn-cs"/>
              </a:endParaRPr>
            </a:p>
            <a:p>
              <a:pPr marL="228600" marR="0" lvl="0" indent="-228600" algn="l" defTabSz="914400" rtl="0" eaLnBrk="1" fontAlgn="auto" latinLnBrk="0" hangingPunct="1">
                <a:lnSpc>
                  <a:spcPct val="93000"/>
                </a:lnSpc>
                <a:spcBef>
                  <a:spcPts val="0"/>
                </a:spcBef>
                <a:spcAft>
                  <a:spcPts val="0"/>
                </a:spcAft>
                <a:buClrTx/>
                <a:buSzTx/>
                <a:buFontTx/>
                <a:buAutoNum type="arabicPeriod" startAt="2"/>
                <a:tabLst>
                  <a:tab pos="180975" algn="l"/>
                </a:tabLst>
                <a:defRPr/>
              </a:pPr>
              <a:r>
                <a:rPr lang="ru-RU" sz="900" b="1" dirty="0">
                  <a:solidFill>
                    <a:srgbClr val="981009"/>
                  </a:solidFill>
                  <a:latin typeface="Arial"/>
                </a:rPr>
                <a:t>Формирование данных государственной  </a:t>
              </a:r>
            </a:p>
            <a:p>
              <a:pPr marR="0" lvl="0" algn="l" defTabSz="914400" rtl="0" eaLnBrk="1" fontAlgn="auto" latinLnBrk="0" hangingPunct="1">
                <a:lnSpc>
                  <a:spcPct val="93000"/>
                </a:lnSpc>
                <a:spcBef>
                  <a:spcPts val="0"/>
                </a:spcBef>
                <a:spcAft>
                  <a:spcPts val="0"/>
                </a:spcAft>
                <a:buClrTx/>
                <a:buSzTx/>
                <a:tabLst>
                  <a:tab pos="180975" algn="l"/>
                </a:tabLst>
                <a:defRPr/>
              </a:pPr>
              <a:r>
                <a:rPr lang="ru-RU" sz="900" b="1" dirty="0">
                  <a:solidFill>
                    <a:srgbClr val="981009"/>
                  </a:solidFill>
                  <a:latin typeface="Arial"/>
                </a:rPr>
                <a:t>       статистики</a:t>
              </a:r>
              <a:endParaRPr kumimoji="0" lang="en-US" sz="900" b="1" i="0" u="none" strike="noStrike" kern="1200" cap="none" spc="0" normalizeH="0" baseline="0" noProof="0" dirty="0">
                <a:ln>
                  <a:noFill/>
                </a:ln>
                <a:solidFill>
                  <a:srgbClr val="981009"/>
                </a:solidFill>
                <a:effectLst/>
                <a:uLnTx/>
                <a:uFillTx/>
                <a:latin typeface="Arial"/>
                <a:ea typeface="+mn-ea"/>
                <a:cs typeface="+mn-cs"/>
              </a:endParaRPr>
            </a:p>
          </p:txBody>
        </p:sp>
      </p:grpSp>
    </p:spTree>
    <p:extLst>
      <p:ext uri="{BB962C8B-B14F-4D97-AF65-F5344CB8AC3E}">
        <p14:creationId xmlns:p14="http://schemas.microsoft.com/office/powerpoint/2010/main" val="2422065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3992562" y="3352801"/>
            <a:ext cx="6885106" cy="3287922"/>
          </a:xfrm>
          <a:prstGeom prst="rect">
            <a:avLst/>
          </a:prstGeom>
          <a:blipFill>
            <a:blip r:embed="rId5"/>
            <a:tile tx="0" ty="0" sx="100000" sy="100000" flip="none" algn="tl"/>
          </a:blipFill>
          <a:ln>
            <a:noFill/>
          </a:ln>
          <a:effectLst/>
        </p:spPr>
      </p:pic>
      <p:pic>
        <p:nvPicPr>
          <p:cNvPr id="40964" name="Picture 4"/>
          <p:cNvPicPr>
            <a:picLocks noChangeAspect="1" noChangeArrowheads="1"/>
          </p:cNvPicPr>
          <p:nvPr/>
        </p:nvPicPr>
        <p:blipFill>
          <a:blip r:embed="rId6" cstate="print">
            <a:extLst>
              <a:ext uri="{BEBA8EAE-BF5A-486C-A8C5-ECC9F3942E4B}">
                <a14:imgProps xmlns:a14="http://schemas.microsoft.com/office/drawing/2010/main">
                  <a14:imgLayer r:embed="rId7">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9680" y="3962400"/>
            <a:ext cx="4059082"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2" name="Slide Number Placeholder 5">
            <a:extLst>
              <a:ext uri="{FF2B5EF4-FFF2-40B4-BE49-F238E27FC236}">
                <a16:creationId xmlns:a16="http://schemas.microsoft.com/office/drawing/2014/main" id="{ED8DA866-D6C4-41E3-B390-DB2F9F7E146E}"/>
              </a:ext>
            </a:extLst>
          </p:cNvPr>
          <p:cNvSpPr>
            <a:spLocks noGrp="1"/>
          </p:cNvSpPr>
          <p:nvPr>
            <p:ph type="sldNum" sz="quarter" idx="12"/>
          </p:nvPr>
        </p:nvSpPr>
        <p:spPr>
          <a:xfrm>
            <a:off x="9707562" y="6492875"/>
            <a:ext cx="906727" cy="365125"/>
          </a:xfrm>
          <a:noFill/>
        </p:spPr>
        <p:txBody>
          <a:bodyPr/>
          <a:lstStyle>
            <a:lvl1pPr>
              <a:spcBef>
                <a:spcPct val="20000"/>
              </a:spcBef>
              <a:buClr>
                <a:srgbClr val="CC0000"/>
              </a:buClr>
              <a:buSzPct val="85000"/>
              <a:buFont typeface="Wingdings" panose="05000000000000000000" pitchFamily="2" charset="2"/>
              <a:buChar char="q"/>
              <a:defRPr sz="3500">
                <a:solidFill>
                  <a:srgbClr val="000000"/>
                </a:solidFill>
                <a:latin typeface="Arial" panose="020B0604020202020204" pitchFamily="34" charset="0"/>
              </a:defRPr>
            </a:lvl1pPr>
            <a:lvl2pPr marL="818816" indent="-314930">
              <a:spcBef>
                <a:spcPct val="20000"/>
              </a:spcBef>
              <a:buClr>
                <a:srgbClr val="CC0000"/>
              </a:buClr>
              <a:buChar char="–"/>
              <a:defRPr sz="3100">
                <a:solidFill>
                  <a:srgbClr val="000000"/>
                </a:solidFill>
                <a:latin typeface="Arial" panose="020B0604020202020204" pitchFamily="34" charset="0"/>
              </a:defRPr>
            </a:lvl2pPr>
            <a:lvl3pPr marL="1259718" indent="-251943">
              <a:spcBef>
                <a:spcPct val="20000"/>
              </a:spcBef>
              <a:buClr>
                <a:srgbClr val="CC0000"/>
              </a:buClr>
              <a:buChar char="•"/>
              <a:defRPr sz="2700">
                <a:solidFill>
                  <a:srgbClr val="000000"/>
                </a:solidFill>
                <a:latin typeface="Arial" panose="020B0604020202020204" pitchFamily="34" charset="0"/>
              </a:defRPr>
            </a:lvl3pPr>
            <a:lvl4pPr marL="1763604" indent="-251943">
              <a:spcBef>
                <a:spcPct val="20000"/>
              </a:spcBef>
              <a:buClr>
                <a:srgbClr val="CC0000"/>
              </a:buClr>
              <a:buChar char="–"/>
              <a:defRPr sz="2200">
                <a:solidFill>
                  <a:srgbClr val="000000"/>
                </a:solidFill>
                <a:latin typeface="Arial" panose="020B0604020202020204" pitchFamily="34" charset="0"/>
              </a:defRPr>
            </a:lvl4pPr>
            <a:lvl5pPr marL="2267491" indent="-251943">
              <a:spcBef>
                <a:spcPct val="20000"/>
              </a:spcBef>
              <a:buClr>
                <a:srgbClr val="CC0000"/>
              </a:buClr>
              <a:buChar char="»"/>
              <a:defRPr sz="2200">
                <a:solidFill>
                  <a:srgbClr val="000000"/>
                </a:solidFill>
                <a:latin typeface="Arial" panose="020B0604020202020204" pitchFamily="34" charset="0"/>
              </a:defRPr>
            </a:lvl5pPr>
            <a:lvl6pPr marL="2771379" indent="-251943" eaLnBrk="0" fontAlgn="base" hangingPunct="0">
              <a:spcBef>
                <a:spcPct val="20000"/>
              </a:spcBef>
              <a:spcAft>
                <a:spcPct val="0"/>
              </a:spcAft>
              <a:buClr>
                <a:srgbClr val="CC0000"/>
              </a:buClr>
              <a:buChar char="»"/>
              <a:defRPr sz="2200">
                <a:solidFill>
                  <a:srgbClr val="000000"/>
                </a:solidFill>
                <a:latin typeface="Arial" panose="020B0604020202020204" pitchFamily="34" charset="0"/>
              </a:defRPr>
            </a:lvl6pPr>
            <a:lvl7pPr marL="3275266" indent="-251943" eaLnBrk="0" fontAlgn="base" hangingPunct="0">
              <a:spcBef>
                <a:spcPct val="20000"/>
              </a:spcBef>
              <a:spcAft>
                <a:spcPct val="0"/>
              </a:spcAft>
              <a:buClr>
                <a:srgbClr val="CC0000"/>
              </a:buClr>
              <a:buChar char="»"/>
              <a:defRPr sz="2200">
                <a:solidFill>
                  <a:srgbClr val="000000"/>
                </a:solidFill>
                <a:latin typeface="Arial" panose="020B0604020202020204" pitchFamily="34" charset="0"/>
              </a:defRPr>
            </a:lvl7pPr>
            <a:lvl8pPr marL="3779152" indent="-251943" eaLnBrk="0" fontAlgn="base" hangingPunct="0">
              <a:spcBef>
                <a:spcPct val="20000"/>
              </a:spcBef>
              <a:spcAft>
                <a:spcPct val="0"/>
              </a:spcAft>
              <a:buClr>
                <a:srgbClr val="CC0000"/>
              </a:buClr>
              <a:buChar char="»"/>
              <a:defRPr sz="2200">
                <a:solidFill>
                  <a:srgbClr val="000000"/>
                </a:solidFill>
                <a:latin typeface="Arial" panose="020B0604020202020204" pitchFamily="34" charset="0"/>
              </a:defRPr>
            </a:lvl8pPr>
            <a:lvl9pPr marL="4283039" indent="-251943" eaLnBrk="0" fontAlgn="base" hangingPunct="0">
              <a:spcBef>
                <a:spcPct val="20000"/>
              </a:spcBef>
              <a:spcAft>
                <a:spcPct val="0"/>
              </a:spcAft>
              <a:buClr>
                <a:srgbClr val="CC0000"/>
              </a:buClr>
              <a:buChar char="»"/>
              <a:defRPr sz="2200">
                <a:solidFill>
                  <a:srgbClr val="000000"/>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0185E1CB-D5C1-4546-B386-91CCADFA8A91}" type="slidenum">
              <a:rPr kumimoji="0" lang="en-US" altLang="en-US" sz="15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4</a:t>
            </a:fld>
            <a:endParaRPr kumimoji="0" lang="en-US" alt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5123" name="Rectangle 2050">
            <a:extLst>
              <a:ext uri="{FF2B5EF4-FFF2-40B4-BE49-F238E27FC236}">
                <a16:creationId xmlns:a16="http://schemas.microsoft.com/office/drawing/2014/main" id="{C1FE79E1-0033-491A-A623-5F34B15295CF}"/>
              </a:ext>
            </a:extLst>
          </p:cNvPr>
          <p:cNvSpPr txBox="1">
            <a:spLocks noChangeArrowheads="1"/>
          </p:cNvSpPr>
          <p:nvPr/>
        </p:nvSpPr>
        <p:spPr bwMode="auto">
          <a:xfrm>
            <a:off x="2773362" y="1340814"/>
            <a:ext cx="7924800" cy="2011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77" tIns="50388" rIns="100777" bIns="50388"/>
          <a:lstStyle>
            <a:lvl1pPr>
              <a:spcBef>
                <a:spcPct val="20000"/>
              </a:spcBef>
              <a:buClr>
                <a:srgbClr val="CC0000"/>
              </a:buClr>
              <a:buSzPct val="85000"/>
              <a:buFont typeface="Wingdings" panose="05000000000000000000" pitchFamily="2" charset="2"/>
              <a:buChar char="q"/>
              <a:defRPr sz="3200">
                <a:solidFill>
                  <a:srgbClr val="000000"/>
                </a:solidFill>
                <a:latin typeface="Arial" panose="020B0604020202020204" pitchFamily="34" charset="0"/>
              </a:defRPr>
            </a:lvl1pPr>
            <a:lvl2pPr marL="742950" indent="-285750">
              <a:spcBef>
                <a:spcPct val="20000"/>
              </a:spcBef>
              <a:buClr>
                <a:srgbClr val="CC0000"/>
              </a:buClr>
              <a:buChar char="–"/>
              <a:defRPr sz="2800">
                <a:solidFill>
                  <a:srgbClr val="000000"/>
                </a:solidFill>
                <a:latin typeface="Arial" panose="020B0604020202020204" pitchFamily="34" charset="0"/>
              </a:defRPr>
            </a:lvl2pPr>
            <a:lvl3pPr marL="1143000" indent="-228600">
              <a:spcBef>
                <a:spcPct val="20000"/>
              </a:spcBef>
              <a:buClr>
                <a:srgbClr val="CC0000"/>
              </a:buClr>
              <a:buChar char="•"/>
              <a:defRPr sz="2400">
                <a:solidFill>
                  <a:srgbClr val="000000"/>
                </a:solidFill>
                <a:latin typeface="Arial" panose="020B0604020202020204" pitchFamily="34" charset="0"/>
              </a:defRPr>
            </a:lvl3pPr>
            <a:lvl4pPr marL="1600200" indent="-228600">
              <a:spcBef>
                <a:spcPct val="20000"/>
              </a:spcBef>
              <a:buClr>
                <a:srgbClr val="CC0000"/>
              </a:buClr>
              <a:buChar char="–"/>
              <a:defRPr sz="2000">
                <a:solidFill>
                  <a:srgbClr val="000000"/>
                </a:solidFill>
                <a:latin typeface="Arial" panose="020B0604020202020204" pitchFamily="34" charset="0"/>
              </a:defRPr>
            </a:lvl4pPr>
            <a:lvl5pPr marL="2057400" indent="-228600">
              <a:spcBef>
                <a:spcPct val="20000"/>
              </a:spcBef>
              <a:buClr>
                <a:srgbClr val="CC0000"/>
              </a:buClr>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CC0000"/>
              </a:buClr>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CC0000"/>
              </a:buClr>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CC0000"/>
              </a:buClr>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CC0000"/>
              </a:buClr>
              <a:buChar char="»"/>
              <a:defRPr sz="2000">
                <a:solidFill>
                  <a:srgbClr val="000000"/>
                </a:solidFill>
                <a:latin typeface="Arial" panose="020B0604020202020204" pitchFamily="34" charset="0"/>
              </a:defRPr>
            </a:lvl9pPr>
          </a:lstStyle>
          <a:p>
            <a:pPr marL="0" marR="0" lvl="0" indent="0" algn="just" defTabSz="914400" rtl="0" eaLnBrk="1" fontAlgn="auto" latinLnBrk="0" hangingPunct="1">
              <a:lnSpc>
                <a:spcPct val="100000"/>
              </a:lnSpc>
              <a:spcBef>
                <a:spcPct val="20000"/>
              </a:spcBef>
              <a:spcAft>
                <a:spcPts val="0"/>
              </a:spcAft>
              <a:buClr>
                <a:srgbClr val="CC0000"/>
              </a:buClr>
              <a:buSzPct val="85000"/>
              <a:buFont typeface="Wingdings" panose="05000000000000000000" pitchFamily="2" charset="2"/>
              <a:buNone/>
              <a:tabLst/>
              <a:defRPr/>
            </a:pPr>
            <a:r>
              <a:rPr lang="ru-RU" sz="1600" dirty="0">
                <a:latin typeface="Calibri" pitchFamily="34" charset="0"/>
                <a:cs typeface="Calibri" pitchFamily="34" charset="0"/>
              </a:rPr>
              <a:t>Включает</a:t>
            </a:r>
            <a:r>
              <a:rPr kumimoji="0" lang="ru-RU" sz="1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 36 территориальных отделений казначейства</a:t>
            </a:r>
            <a:r>
              <a:rPr kumimoji="0" lang="en-US" sz="1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 (</a:t>
            </a:r>
            <a:r>
              <a:rPr kumimoji="0" lang="en-US" sz="1600" b="1" i="0" u="none" strike="noStrike" kern="1200" cap="none" spc="0" normalizeH="0" baseline="0" noProof="0" dirty="0">
                <a:ln>
                  <a:noFill/>
                </a:ln>
                <a:solidFill>
                  <a:srgbClr val="855D5D">
                    <a:lumMod val="60000"/>
                    <a:lumOff val="40000"/>
                  </a:srgbClr>
                </a:solidFill>
                <a:effectLst/>
                <a:uLnTx/>
                <a:uFillTx/>
                <a:latin typeface="Calibri" pitchFamily="34" charset="0"/>
                <a:ea typeface="+mn-ea"/>
                <a:cs typeface="Calibri" pitchFamily="34" charset="0"/>
              </a:rPr>
              <a:t>219 </a:t>
            </a:r>
            <a:r>
              <a:rPr kumimoji="0" lang="ru-RU" sz="1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работников</a:t>
            </a:r>
            <a:r>
              <a:rPr kumimoji="0" lang="en-US" sz="1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 </a:t>
            </a:r>
            <a:r>
              <a:rPr kumimoji="0" lang="ru-RU" sz="1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и Главное управление в ведении Министерства финансов и экономики, которое имеет следующую структуру</a:t>
            </a:r>
            <a:r>
              <a:rPr kumimoji="0" lang="en-US" sz="1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t>
            </a:r>
          </a:p>
          <a:p>
            <a:pPr marL="508000" marR="0" lvl="1" indent="-200025" algn="just" defTabSz="100777" rtl="0" eaLnBrk="1" fontAlgn="auto" latinLnBrk="0" hangingPunct="1">
              <a:lnSpc>
                <a:spcPct val="100000"/>
              </a:lnSpc>
              <a:spcBef>
                <a:spcPts val="0"/>
              </a:spcBef>
              <a:spcAft>
                <a:spcPts val="0"/>
              </a:spcAft>
              <a:buClr>
                <a:srgbClr val="CC0000"/>
              </a:buClr>
              <a:buSzPct val="90000"/>
              <a:buFont typeface="+mj-lt"/>
              <a:buAutoNum type="arabicPeriod"/>
              <a:tabLst/>
              <a:defRPr/>
            </a:pPr>
            <a:r>
              <a:rPr kumimoji="0" lang="ru-RU" sz="1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Департамент казначейских операций</a:t>
            </a:r>
            <a:r>
              <a:rPr kumimoji="0" lang="en-US" sz="1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 (</a:t>
            </a:r>
            <a:r>
              <a:rPr kumimoji="0" lang="en-US" sz="1600" b="1" i="0" u="none" strike="noStrike" kern="1200" cap="none" spc="0" normalizeH="0" baseline="0" noProof="0" dirty="0">
                <a:ln>
                  <a:noFill/>
                </a:ln>
                <a:solidFill>
                  <a:srgbClr val="855D5D">
                    <a:lumMod val="60000"/>
                    <a:lumOff val="40000"/>
                  </a:srgbClr>
                </a:solidFill>
                <a:effectLst/>
                <a:uLnTx/>
                <a:uFillTx/>
                <a:latin typeface="Calibri" pitchFamily="34" charset="0"/>
                <a:ea typeface="+mn-ea"/>
                <a:cs typeface="Calibri" pitchFamily="34" charset="0"/>
              </a:rPr>
              <a:t>15</a:t>
            </a:r>
            <a:r>
              <a:rPr kumimoji="0" lang="en-US" sz="1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 </a:t>
            </a:r>
            <a:r>
              <a:rPr kumimoji="0" lang="ru-RU" sz="1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сотрудников)</a:t>
            </a:r>
            <a:r>
              <a:rPr kumimoji="0" lang="en-US" sz="1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t>
            </a:r>
          </a:p>
          <a:p>
            <a:pPr marL="508000" marR="0" lvl="1" indent="-200025" algn="just" defTabSz="302332" rtl="0" eaLnBrk="1" fontAlgn="auto" latinLnBrk="0" hangingPunct="1">
              <a:lnSpc>
                <a:spcPct val="100000"/>
              </a:lnSpc>
              <a:spcBef>
                <a:spcPts val="0"/>
              </a:spcBef>
              <a:spcAft>
                <a:spcPts val="0"/>
              </a:spcAft>
              <a:buClr>
                <a:srgbClr val="CC0000"/>
              </a:buClr>
              <a:buSzTx/>
              <a:buFont typeface="+mj-lt"/>
              <a:buAutoNum type="arabicPeriod"/>
              <a:tabLst/>
              <a:defRPr/>
            </a:pPr>
            <a:r>
              <a:rPr kumimoji="0" lang="ru-RU" sz="1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Департамент по бизнес-процессам</a:t>
            </a:r>
            <a:r>
              <a:rPr kumimoji="0" lang="en-US" sz="1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 (</a:t>
            </a:r>
            <a:r>
              <a:rPr kumimoji="0" lang="en-US" sz="1600" b="1" i="0" u="none" strike="noStrike" kern="1200" cap="none" spc="0" normalizeH="0" baseline="0" noProof="0" dirty="0">
                <a:ln>
                  <a:noFill/>
                </a:ln>
                <a:solidFill>
                  <a:srgbClr val="855D5D">
                    <a:lumMod val="60000"/>
                    <a:lumOff val="40000"/>
                  </a:srgbClr>
                </a:solidFill>
                <a:effectLst/>
                <a:uLnTx/>
                <a:uFillTx/>
                <a:latin typeface="Calibri" pitchFamily="34" charset="0"/>
                <a:ea typeface="+mn-ea"/>
                <a:cs typeface="Calibri" pitchFamily="34" charset="0"/>
              </a:rPr>
              <a:t>8</a:t>
            </a:r>
            <a:r>
              <a:rPr kumimoji="0" lang="en-US" sz="1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 </a:t>
            </a:r>
            <a:r>
              <a:rPr kumimoji="0" lang="ru-RU" sz="1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сотрудников</a:t>
            </a:r>
            <a:r>
              <a:rPr kumimoji="0" lang="en-US" sz="1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t>
            </a:r>
          </a:p>
          <a:p>
            <a:pPr marL="508000" marR="0" lvl="1" indent="-200025" algn="just" defTabSz="302332" rtl="0" eaLnBrk="1" fontAlgn="auto" latinLnBrk="0" hangingPunct="1">
              <a:lnSpc>
                <a:spcPct val="100000"/>
              </a:lnSpc>
              <a:spcBef>
                <a:spcPts val="0"/>
              </a:spcBef>
              <a:spcAft>
                <a:spcPts val="0"/>
              </a:spcAft>
              <a:buClr>
                <a:srgbClr val="CC0000"/>
              </a:buClr>
              <a:buSzTx/>
              <a:buFont typeface="+mj-lt"/>
              <a:buAutoNum type="arabicPeriod"/>
              <a:tabLst/>
              <a:defRPr/>
            </a:pPr>
            <a:r>
              <a:rPr kumimoji="0" lang="ru-RU" sz="1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Департамент выплаты возмещений</a:t>
            </a:r>
            <a:r>
              <a:rPr kumimoji="0" lang="en-US" sz="1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 (</a:t>
            </a:r>
            <a:r>
              <a:rPr kumimoji="0" lang="en-US" sz="1600" b="1" i="0" u="none" strike="noStrike" kern="1200" cap="none" spc="0" normalizeH="0" baseline="0" noProof="0" dirty="0">
                <a:ln>
                  <a:noFill/>
                </a:ln>
                <a:solidFill>
                  <a:srgbClr val="855D5D">
                    <a:lumMod val="60000"/>
                    <a:lumOff val="40000"/>
                  </a:srgbClr>
                </a:solidFill>
                <a:effectLst/>
                <a:uLnTx/>
                <a:uFillTx/>
                <a:latin typeface="Calibri" pitchFamily="34" charset="0"/>
                <a:ea typeface="+mn-ea"/>
                <a:cs typeface="Calibri" pitchFamily="34" charset="0"/>
              </a:rPr>
              <a:t>8</a:t>
            </a:r>
            <a:r>
              <a:rPr kumimoji="0" lang="en-US" sz="1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 </a:t>
            </a:r>
            <a:r>
              <a:rPr kumimoji="0" lang="ru-RU" sz="1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сотрудников</a:t>
            </a:r>
            <a:r>
              <a:rPr kumimoji="0" lang="en-US" sz="1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t>
            </a:r>
            <a:r>
              <a:rPr kumimoji="0" lang="ru-RU" sz="1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t>
            </a:r>
            <a:endParaRPr kumimoji="0" lang="en-US" sz="1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a:p>
            <a:pPr marL="0" marR="0" lvl="1" indent="0" algn="just" defTabSz="302332" rtl="0" eaLnBrk="1" fontAlgn="auto" latinLnBrk="0" hangingPunct="1">
              <a:lnSpc>
                <a:spcPct val="100000"/>
              </a:lnSpc>
              <a:spcBef>
                <a:spcPts val="0"/>
              </a:spcBef>
              <a:spcAft>
                <a:spcPts val="0"/>
              </a:spcAft>
              <a:buClr>
                <a:srgbClr val="CC0000"/>
              </a:buClr>
              <a:buSzTx/>
              <a:buFontTx/>
              <a:buNone/>
              <a:tabLst/>
              <a:defRPr/>
            </a:pPr>
            <a:r>
              <a:rPr kumimoji="0" lang="ru-RU" sz="1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они взаимодействуют с</a:t>
            </a:r>
            <a:r>
              <a:rPr kumimoji="0" lang="en-US" sz="1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 </a:t>
            </a:r>
            <a:r>
              <a:rPr kumimoji="0" lang="en-US" sz="1600" b="1" i="0" u="none" strike="noStrike" kern="1200" cap="none" spc="0" normalizeH="0" baseline="0" noProof="0" dirty="0">
                <a:ln>
                  <a:noFill/>
                </a:ln>
                <a:solidFill>
                  <a:srgbClr val="0000CC"/>
                </a:solidFill>
                <a:effectLst/>
                <a:uLnTx/>
                <a:uFillTx/>
                <a:latin typeface="Calibri" pitchFamily="34" charset="0"/>
                <a:ea typeface="+mn-ea"/>
                <a:cs typeface="Calibri" pitchFamily="34" charset="0"/>
              </a:rPr>
              <a:t>1300 </a:t>
            </a:r>
            <a:r>
              <a:rPr kumimoji="0" lang="ru-RU" sz="1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РБС</a:t>
            </a:r>
            <a:r>
              <a:rPr kumimoji="0" lang="en-US" sz="1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 (</a:t>
            </a:r>
            <a:r>
              <a:rPr kumimoji="0" lang="ru-RU" sz="1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МДВ </a:t>
            </a:r>
            <a:r>
              <a:rPr kumimoji="0" lang="en-US" sz="1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t>
            </a:r>
            <a:r>
              <a:rPr kumimoji="0" lang="ru-RU" sz="1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 отраслевыми </a:t>
            </a:r>
            <a:r>
              <a:rPr kumimoji="0" lang="ru-RU" sz="1600" b="1"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м</a:t>
            </a:r>
            <a:r>
              <a:rPr kumimoji="0" lang="ru-RU" sz="1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инистерствами</a:t>
            </a:r>
            <a:r>
              <a:rPr kumimoji="0" lang="en-US" sz="1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t>
            </a:r>
          </a:p>
          <a:p>
            <a:pPr marL="0" marR="0" lvl="1" indent="0" algn="just" defTabSz="302332" rtl="0" eaLnBrk="1" fontAlgn="auto" latinLnBrk="0" hangingPunct="1">
              <a:lnSpc>
                <a:spcPct val="100000"/>
              </a:lnSpc>
              <a:spcBef>
                <a:spcPts val="0"/>
              </a:spcBef>
              <a:spcAft>
                <a:spcPts val="0"/>
              </a:spcAft>
              <a:buClr>
                <a:srgbClr val="CC0000"/>
              </a:buClr>
              <a:buSzTx/>
              <a:buFontTx/>
              <a:buNone/>
              <a:tabLst/>
              <a:defRPr/>
            </a:pPr>
            <a:r>
              <a:rPr kumimoji="0" lang="ru-RU" sz="1600" b="1"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д</a:t>
            </a:r>
            <a:r>
              <a:rPr kumimoji="0" lang="ru-RU" sz="1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епартаментами и </a:t>
            </a:r>
            <a:r>
              <a:rPr kumimoji="0" lang="ru-RU" sz="1600" b="1"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в</a:t>
            </a:r>
            <a:r>
              <a:rPr kumimoji="0" lang="ru-RU" sz="1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едомствами/ОМСУ</a:t>
            </a:r>
            <a:r>
              <a:rPr kumimoji="0" lang="en-US" sz="1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t>
            </a:r>
            <a:endParaRPr kumimoji="0" lang="sq-AL" sz="1600" b="1"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5124" name="Rectangle 2053">
            <a:extLst>
              <a:ext uri="{FF2B5EF4-FFF2-40B4-BE49-F238E27FC236}">
                <a16:creationId xmlns:a16="http://schemas.microsoft.com/office/drawing/2014/main" id="{C8FEFA4C-5DDB-4FBB-99BA-56DF57C38319}"/>
              </a:ext>
            </a:extLst>
          </p:cNvPr>
          <p:cNvSpPr>
            <a:spLocks noChangeArrowheads="1"/>
          </p:cNvSpPr>
          <p:nvPr/>
        </p:nvSpPr>
        <p:spPr bwMode="auto">
          <a:xfrm>
            <a:off x="3354890" y="5105401"/>
            <a:ext cx="435229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77" tIns="50388" rIns="100777" bIns="50388"/>
          <a:lstStyle>
            <a:lvl1pPr>
              <a:spcBef>
                <a:spcPct val="20000"/>
              </a:spcBef>
              <a:buClr>
                <a:srgbClr val="CC0000"/>
              </a:buClr>
              <a:buSzPct val="85000"/>
              <a:buFont typeface="Wingdings" panose="05000000000000000000" pitchFamily="2" charset="2"/>
              <a:buChar char="q"/>
              <a:defRPr sz="3200">
                <a:solidFill>
                  <a:srgbClr val="000000"/>
                </a:solidFill>
                <a:latin typeface="Arial" panose="020B0604020202020204" pitchFamily="34" charset="0"/>
              </a:defRPr>
            </a:lvl1pPr>
            <a:lvl2pPr marL="742950" indent="-285750">
              <a:spcBef>
                <a:spcPct val="20000"/>
              </a:spcBef>
              <a:buClr>
                <a:srgbClr val="CC0000"/>
              </a:buClr>
              <a:buChar char="–"/>
              <a:defRPr sz="2800">
                <a:solidFill>
                  <a:srgbClr val="000000"/>
                </a:solidFill>
                <a:latin typeface="Arial" panose="020B0604020202020204" pitchFamily="34" charset="0"/>
              </a:defRPr>
            </a:lvl2pPr>
            <a:lvl3pPr marL="1143000" indent="-228600">
              <a:spcBef>
                <a:spcPct val="20000"/>
              </a:spcBef>
              <a:buClr>
                <a:srgbClr val="CC0000"/>
              </a:buClr>
              <a:buChar char="•"/>
              <a:defRPr sz="2400">
                <a:solidFill>
                  <a:srgbClr val="000000"/>
                </a:solidFill>
                <a:latin typeface="Arial" panose="020B0604020202020204" pitchFamily="34" charset="0"/>
              </a:defRPr>
            </a:lvl3pPr>
            <a:lvl4pPr marL="1600200" indent="-228600">
              <a:spcBef>
                <a:spcPct val="20000"/>
              </a:spcBef>
              <a:buClr>
                <a:srgbClr val="CC0000"/>
              </a:buClr>
              <a:buChar char="–"/>
              <a:defRPr sz="2000">
                <a:solidFill>
                  <a:srgbClr val="000000"/>
                </a:solidFill>
                <a:latin typeface="Arial" panose="020B0604020202020204" pitchFamily="34" charset="0"/>
              </a:defRPr>
            </a:lvl4pPr>
            <a:lvl5pPr marL="2057400" indent="-228600">
              <a:spcBef>
                <a:spcPct val="20000"/>
              </a:spcBef>
              <a:buClr>
                <a:srgbClr val="CC0000"/>
              </a:buClr>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CC0000"/>
              </a:buClr>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CC0000"/>
              </a:buClr>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CC0000"/>
              </a:buClr>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CC0000"/>
              </a:buClr>
              <a:buChar char="»"/>
              <a:defRPr sz="2000">
                <a:solidFill>
                  <a:srgbClr val="000000"/>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
                <a:srgbClr val="CC0000"/>
              </a:buClr>
              <a:buSzPct val="85000"/>
              <a:buFont typeface="Wingdings" panose="05000000000000000000" pitchFamily="2" charset="2"/>
              <a:buNone/>
              <a:tabLst/>
              <a:defRPr/>
            </a:pPr>
            <a:endParaRPr kumimoji="0" lang="en-US" altLang="en-US" sz="17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5127" name="Rectangle 2052">
            <a:extLst>
              <a:ext uri="{FF2B5EF4-FFF2-40B4-BE49-F238E27FC236}">
                <a16:creationId xmlns:a16="http://schemas.microsoft.com/office/drawing/2014/main" id="{E6BA954B-DD59-4A7C-B233-125F50492D6C}"/>
              </a:ext>
            </a:extLst>
          </p:cNvPr>
          <p:cNvSpPr>
            <a:spLocks noChangeArrowheads="1"/>
          </p:cNvSpPr>
          <p:nvPr/>
        </p:nvSpPr>
        <p:spPr bwMode="auto">
          <a:xfrm>
            <a:off x="272019" y="990600"/>
            <a:ext cx="897659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77" tIns="50388" rIns="100777" bIns="50388" anchor="ctr"/>
          <a:lstStyle>
            <a:lvl1pPr>
              <a:spcBef>
                <a:spcPct val="20000"/>
              </a:spcBef>
              <a:buClr>
                <a:srgbClr val="CC0000"/>
              </a:buClr>
              <a:buSzPct val="85000"/>
              <a:buFont typeface="Wingdings" panose="05000000000000000000" pitchFamily="2" charset="2"/>
              <a:buChar char="q"/>
              <a:defRPr sz="3200">
                <a:solidFill>
                  <a:srgbClr val="000000"/>
                </a:solidFill>
                <a:latin typeface="Arial" panose="020B0604020202020204" pitchFamily="34" charset="0"/>
              </a:defRPr>
            </a:lvl1pPr>
            <a:lvl2pPr marL="742950" indent="-285750">
              <a:spcBef>
                <a:spcPct val="20000"/>
              </a:spcBef>
              <a:buClr>
                <a:srgbClr val="CC0000"/>
              </a:buClr>
              <a:buChar char="–"/>
              <a:defRPr sz="2800">
                <a:solidFill>
                  <a:srgbClr val="000000"/>
                </a:solidFill>
                <a:latin typeface="Arial" panose="020B0604020202020204" pitchFamily="34" charset="0"/>
              </a:defRPr>
            </a:lvl2pPr>
            <a:lvl3pPr marL="1143000" indent="-228600">
              <a:spcBef>
                <a:spcPct val="20000"/>
              </a:spcBef>
              <a:buClr>
                <a:srgbClr val="CC0000"/>
              </a:buClr>
              <a:buChar char="•"/>
              <a:defRPr sz="2400">
                <a:solidFill>
                  <a:srgbClr val="000000"/>
                </a:solidFill>
                <a:latin typeface="Arial" panose="020B0604020202020204" pitchFamily="34" charset="0"/>
              </a:defRPr>
            </a:lvl3pPr>
            <a:lvl4pPr marL="1600200" indent="-228600">
              <a:spcBef>
                <a:spcPct val="20000"/>
              </a:spcBef>
              <a:buClr>
                <a:srgbClr val="CC0000"/>
              </a:buClr>
              <a:buChar char="–"/>
              <a:defRPr sz="2000">
                <a:solidFill>
                  <a:srgbClr val="000000"/>
                </a:solidFill>
                <a:latin typeface="Arial" panose="020B0604020202020204" pitchFamily="34" charset="0"/>
              </a:defRPr>
            </a:lvl4pPr>
            <a:lvl5pPr marL="2057400" indent="-228600">
              <a:spcBef>
                <a:spcPct val="20000"/>
              </a:spcBef>
              <a:buClr>
                <a:srgbClr val="CC0000"/>
              </a:buClr>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CC0000"/>
              </a:buClr>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CC0000"/>
              </a:buClr>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CC0000"/>
              </a:buClr>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CC0000"/>
              </a:buClr>
              <a:buChar char="»"/>
              <a:defRPr sz="2000">
                <a:solidFill>
                  <a:srgbClr val="000000"/>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4400" b="1" i="0" u="none" strike="noStrike" kern="1200" cap="none" spc="0" normalizeH="0" baseline="0" noProof="0" dirty="0">
              <a:ln>
                <a:noFill/>
              </a:ln>
              <a:solidFill>
                <a:srgbClr val="E3D0F1"/>
              </a:solidFill>
              <a:effectLst/>
              <a:uLnTx/>
              <a:uFillTx/>
              <a:latin typeface="Arial" panose="020B0604020202020204" pitchFamily="34" charset="0"/>
              <a:ea typeface="+mn-ea"/>
              <a:cs typeface="+mn-cs"/>
            </a:endParaRPr>
          </a:p>
        </p:txBody>
      </p:sp>
      <p:sp>
        <p:nvSpPr>
          <p:cNvPr id="8" name="Rectangle 7"/>
          <p:cNvSpPr/>
          <p:nvPr/>
        </p:nvSpPr>
        <p:spPr>
          <a:xfrm>
            <a:off x="3611562" y="762000"/>
            <a:ext cx="6347090" cy="578814"/>
          </a:xfrm>
          <a:prstGeom prst="rect">
            <a:avLst/>
          </a:prstGeom>
        </p:spPr>
        <p:txBody>
          <a:bodyPr wrap="square" lIns="100777" tIns="50388" rIns="100777" bIns="50388">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100" b="1" i="0" u="none" strike="noStrike" kern="1200" cap="none" spc="0" normalizeH="0" baseline="0" noProof="0" dirty="0">
                <a:ln w="11430"/>
                <a:solidFill>
                  <a:srgbClr val="855D5D">
                    <a:lumMod val="75000"/>
                  </a:srgbClr>
                </a:solidFill>
                <a:effectLst>
                  <a:outerShdw blurRad="50800" dist="39000" dir="5460000" algn="tl">
                    <a:srgbClr val="000000">
                      <a:alpha val="38000"/>
                    </a:srgbClr>
                  </a:outerShdw>
                </a:effectLst>
                <a:uLnTx/>
                <a:uFillTx/>
                <a:latin typeface="Constantia"/>
                <a:ea typeface="+mn-ea"/>
                <a:cs typeface="+mn-cs"/>
              </a:rPr>
              <a:t>Казначейская система Албании</a:t>
            </a:r>
            <a:endParaRPr kumimoji="0" lang="sq-AL" sz="3100" b="1" i="0" u="none" strike="noStrike" kern="1200" cap="none" spc="0" normalizeH="0" baseline="0" noProof="0" dirty="0">
              <a:ln w="11430"/>
              <a:solidFill>
                <a:srgbClr val="855D5D">
                  <a:lumMod val="75000"/>
                </a:srgbClr>
              </a:solidFill>
              <a:effectLst>
                <a:outerShdw blurRad="50800" dist="39000" dir="5460000" algn="tl">
                  <a:srgbClr val="000000">
                    <a:alpha val="38000"/>
                  </a:srgbClr>
                </a:outerShdw>
              </a:effectLst>
              <a:uLnTx/>
              <a:uFillTx/>
              <a:latin typeface="Constantia"/>
              <a:ea typeface="+mn-ea"/>
              <a:cs typeface="+mn-cs"/>
            </a:endParaRPr>
          </a:p>
        </p:txBody>
      </p:sp>
      <p:sp>
        <p:nvSpPr>
          <p:cNvPr id="10" name="Left-Up Arrow 9"/>
          <p:cNvSpPr/>
          <p:nvPr/>
        </p:nvSpPr>
        <p:spPr bwMode="auto">
          <a:xfrm>
            <a:off x="3989599" y="6640722"/>
            <a:ext cx="3126678" cy="141078"/>
          </a:xfrm>
          <a:prstGeom prst="lef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777" tIns="50388" rIns="100777" bIns="50388" numCol="1" rtlCol="0" anchor="t" anchorCtr="0" compatLnSpc="1">
            <a:prstTxWarp prst="textNoShape">
              <a:avLst/>
            </a:prstTxWarp>
          </a:bodyPr>
          <a:lstStyle/>
          <a:p>
            <a:pPr marL="0" marR="0" lvl="0" indent="0" algn="l" defTabSz="1007774" rtl="0" eaLnBrk="1" fontAlgn="auto" latinLnBrk="0" hangingPunct="1">
              <a:lnSpc>
                <a:spcPct val="100000"/>
              </a:lnSpc>
              <a:spcBef>
                <a:spcPts val="0"/>
              </a:spcBef>
              <a:spcAft>
                <a:spcPts val="0"/>
              </a:spcAft>
              <a:buClrTx/>
              <a:buSzTx/>
              <a:buFontTx/>
              <a:buNone/>
              <a:tabLst/>
              <a:defRPr/>
            </a:pPr>
            <a:endParaRPr kumimoji="0" lang="sq-AL" sz="1800" b="0" i="0" u="none" strike="noStrike" kern="1200" cap="none" spc="0" normalizeH="0" baseline="0" noProof="0" dirty="0">
              <a:ln>
                <a:noFill/>
              </a:ln>
              <a:solidFill>
                <a:srgbClr val="000000"/>
              </a:solidFill>
              <a:effectLst/>
              <a:uLnTx/>
              <a:uFillTx/>
              <a:latin typeface="Constantia"/>
              <a:ea typeface="+mn-ea"/>
              <a:cs typeface="+mn-cs"/>
            </a:endParaRPr>
          </a:p>
        </p:txBody>
      </p:sp>
      <p:sp>
        <p:nvSpPr>
          <p:cNvPr id="2" name="TextBox 1"/>
          <p:cNvSpPr txBox="1"/>
          <p:nvPr/>
        </p:nvSpPr>
        <p:spPr>
          <a:xfrm>
            <a:off x="8793162" y="2209800"/>
            <a:ext cx="1855419" cy="1141833"/>
          </a:xfrm>
          <a:prstGeom prst="rect">
            <a:avLst/>
          </a:prstGeom>
          <a:blipFill>
            <a:blip r:embed="rId5"/>
            <a:tile tx="0" ty="0" sx="100000" sy="100000" flip="none" algn="tl"/>
          </a:blipFill>
          <a:ln>
            <a:noFill/>
          </a:ln>
          <a:effectLst>
            <a:glow rad="228600">
              <a:schemeClr val="accent5">
                <a:satMod val="175000"/>
                <a:alpha val="40000"/>
              </a:schemeClr>
            </a:glow>
            <a:innerShdw blurRad="63500" dist="50800" dir="18900000">
              <a:prstClr val="black">
                <a:alpha val="50000"/>
              </a:prstClr>
            </a:innerShdw>
          </a:effectLst>
          <a:scene3d>
            <a:camera prst="orthographicFront"/>
            <a:lightRig rig="balanced" dir="t"/>
          </a:scene3d>
          <a:sp3d prstMaterial="matte">
            <a:bevelT/>
            <a:bevelB prst="angle"/>
          </a:sp3d>
        </p:spPr>
        <p:txBody>
          <a:bodyPr wrap="square" lIns="63990" tIns="31995" rIns="63990" bIns="31995"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C00000"/>
                </a:solidFill>
                <a:effectLst/>
                <a:uLnTx/>
                <a:uFillTx/>
                <a:latin typeface="Constantia"/>
                <a:ea typeface="+mn-ea"/>
                <a:cs typeface="+mn-cs"/>
              </a:rPr>
              <a:t>Отдельные генеральные управления по долгу/ бюджету/</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C00000"/>
                </a:solidFill>
                <a:effectLst/>
                <a:uLnTx/>
                <a:uFillTx/>
                <a:latin typeface="Constantia"/>
                <a:ea typeface="+mn-ea"/>
                <a:cs typeface="+mn-cs"/>
              </a:rPr>
              <a:t>налогам и таможне</a:t>
            </a:r>
            <a:endParaRPr kumimoji="0" lang="sq-AL" sz="1400" b="1" i="0" u="none" strike="noStrike" kern="1200" cap="none" spc="0" normalizeH="0" baseline="0" noProof="0" dirty="0">
              <a:ln>
                <a:noFill/>
              </a:ln>
              <a:solidFill>
                <a:srgbClr val="C00000"/>
              </a:solidFill>
              <a:effectLst/>
              <a:uLnTx/>
              <a:uFillTx/>
              <a:latin typeface="Constantia"/>
              <a:ea typeface="+mn-ea"/>
              <a:cs typeface="+mn-cs"/>
            </a:endParaRPr>
          </a:p>
        </p:txBody>
      </p:sp>
      <p:pic>
        <p:nvPicPr>
          <p:cNvPr id="4403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1162" y="762000"/>
            <a:ext cx="2209800" cy="3247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0" y="0"/>
            <a:ext cx="597163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err="1">
                <a:ln w="11430"/>
                <a:solidFill>
                  <a:srgbClr val="855D5D">
                    <a:lumMod val="75000"/>
                  </a:srgbClr>
                </a:solidFill>
                <a:effectLst>
                  <a:outerShdw blurRad="50800" dist="39000" dir="5460000" algn="tl">
                    <a:srgbClr val="000000">
                      <a:alpha val="38000"/>
                    </a:srgbClr>
                  </a:outerShdw>
                </a:effectLst>
                <a:uLnTx/>
                <a:uFillTx/>
                <a:latin typeface="Constantia"/>
                <a:ea typeface="+mn-ea"/>
                <a:cs typeface="+mn-cs"/>
              </a:rPr>
              <a:t>Компетенци</a:t>
            </a:r>
            <a:r>
              <a:rPr lang="ru-RU" sz="2400" b="1" dirty="0">
                <a:ln w="11430"/>
                <a:solidFill>
                  <a:srgbClr val="855D5D">
                    <a:lumMod val="75000"/>
                  </a:srgbClr>
                </a:solidFill>
                <a:effectLst>
                  <a:outerShdw blurRad="50800" dist="39000" dir="5460000" algn="tl">
                    <a:srgbClr val="000000">
                      <a:alpha val="38000"/>
                    </a:srgbClr>
                  </a:outerShdw>
                </a:effectLst>
                <a:latin typeface="Constantia"/>
              </a:rPr>
              <a:t>и</a:t>
            </a:r>
            <a:r>
              <a:rPr kumimoji="0" lang="ru-RU" sz="2400" b="1" i="0" u="none" strike="noStrike" kern="1200" cap="none" spc="0" normalizeH="0" baseline="0" noProof="0" dirty="0">
                <a:ln w="11430"/>
                <a:solidFill>
                  <a:srgbClr val="855D5D">
                    <a:lumMod val="75000"/>
                  </a:srgbClr>
                </a:solidFill>
                <a:effectLst>
                  <a:outerShdw blurRad="50800" dist="39000" dir="5460000" algn="tl">
                    <a:srgbClr val="000000">
                      <a:alpha val="38000"/>
                    </a:srgbClr>
                  </a:outerShdw>
                </a:effectLst>
                <a:uLnTx/>
                <a:uFillTx/>
                <a:latin typeface="Constantia"/>
                <a:ea typeface="+mn-ea"/>
                <a:cs typeface="+mn-cs"/>
              </a:rPr>
              <a:t>/полномочия – ГУК/ТОК</a:t>
            </a:r>
            <a:endParaRPr kumimoji="0" lang="en-US" sz="2400" b="1" i="0" u="none" strike="noStrike" kern="1200" cap="none" spc="0" normalizeH="0" baseline="0" noProof="0" dirty="0">
              <a:ln w="11430"/>
              <a:solidFill>
                <a:srgbClr val="855D5D">
                  <a:lumMod val="75000"/>
                </a:srgbClr>
              </a:solidFill>
              <a:effectLst>
                <a:outerShdw blurRad="50800" dist="39000" dir="5460000" algn="tl">
                  <a:srgbClr val="000000">
                    <a:alpha val="38000"/>
                  </a:srgbClr>
                </a:outerShdw>
              </a:effectLst>
              <a:uLnTx/>
              <a:uFillTx/>
              <a:latin typeface="Constantia"/>
              <a:ea typeface="+mn-ea"/>
              <a:cs typeface="+mn-cs"/>
            </a:endParaRPr>
          </a:p>
        </p:txBody>
      </p:sp>
      <p:grpSp>
        <p:nvGrpSpPr>
          <p:cNvPr id="13" name="Группа 12"/>
          <p:cNvGrpSpPr/>
          <p:nvPr/>
        </p:nvGrpSpPr>
        <p:grpSpPr>
          <a:xfrm>
            <a:off x="30162" y="3962400"/>
            <a:ext cx="3995458" cy="2851219"/>
            <a:chOff x="0" y="0"/>
            <a:chExt cx="3541221" cy="2527069"/>
          </a:xfrm>
        </p:grpSpPr>
        <p:pic>
          <p:nvPicPr>
            <p:cNvPr id="14" name="Рисунок 13"/>
            <p:cNvPicPr>
              <a:picLocks noChangeAspect="1"/>
            </p:cNvPicPr>
            <p:nvPr/>
          </p:nvPicPr>
          <p:blipFill>
            <a:blip r:embed="rId9"/>
            <a:stretch>
              <a:fillRect/>
            </a:stretch>
          </p:blipFill>
          <p:spPr>
            <a:xfrm>
              <a:off x="0" y="0"/>
              <a:ext cx="3541221" cy="2527069"/>
            </a:xfrm>
            <a:prstGeom prst="rect">
              <a:avLst/>
            </a:prstGeom>
            <a:noFill/>
          </p:spPr>
        </p:pic>
        <p:sp>
          <p:nvSpPr>
            <p:cNvPr id="15" name="Прямоугольник 14"/>
            <p:cNvSpPr/>
            <p:nvPr/>
          </p:nvSpPr>
          <p:spPr>
            <a:xfrm>
              <a:off x="214362" y="307570"/>
              <a:ext cx="679257" cy="241070"/>
            </a:xfrm>
            <a:prstGeom prst="rect">
              <a:avLst/>
            </a:prstGeom>
            <a:noFill/>
          </p:spPr>
          <p:txBody>
            <a:bodyPr lIns="0" tIns="0" rIns="0" bIns="0">
              <a:noAutofit/>
            </a:bodyPr>
            <a:lstStyle/>
            <a:p>
              <a:pPr marL="0" marR="0" lvl="0" indent="0" algn="ctr" defTabSz="914400" rtl="0" eaLnBrk="1" fontAlgn="auto" latinLnBrk="0" hangingPunct="1">
                <a:lnSpc>
                  <a:spcPct val="128000"/>
                </a:lnSpc>
                <a:spcBef>
                  <a:spcPts val="0"/>
                </a:spcBef>
                <a:spcAft>
                  <a:spcPts val="0"/>
                </a:spcAft>
                <a:buClrTx/>
                <a:buSzTx/>
                <a:buFontTx/>
                <a:buNone/>
                <a:tabLst/>
                <a:defRPr/>
              </a:pPr>
              <a:r>
                <a:rPr kumimoji="0" lang="ru-RU" sz="600" b="1" i="0" u="none" strike="noStrike" kern="1200" cap="none" spc="0" normalizeH="0" baseline="0" noProof="0" dirty="0">
                  <a:ln>
                    <a:noFill/>
                  </a:ln>
                  <a:solidFill>
                    <a:srgbClr val="7645B4"/>
                  </a:solidFill>
                  <a:effectLst/>
                  <a:uLnTx/>
                  <a:uFillTx/>
                  <a:latin typeface="Arial"/>
                  <a:ea typeface="+mn-ea"/>
                  <a:cs typeface="+mn-cs"/>
                </a:rPr>
                <a:t>Административный</a:t>
              </a:r>
              <a:r>
                <a:rPr kumimoji="0" lang="ru-RU" sz="600" b="1" i="0" u="none" strike="noStrike" kern="1200" cap="none" spc="0" normalizeH="0" noProof="0" dirty="0">
                  <a:ln>
                    <a:noFill/>
                  </a:ln>
                  <a:solidFill>
                    <a:srgbClr val="7645B4"/>
                  </a:solidFill>
                  <a:effectLst/>
                  <a:uLnTx/>
                  <a:uFillTx/>
                  <a:latin typeface="Arial"/>
                  <a:ea typeface="+mn-ea"/>
                  <a:cs typeface="+mn-cs"/>
                </a:rPr>
                <a:t> персонал</a:t>
              </a:r>
              <a:endParaRPr kumimoji="0" lang="en-US" sz="600" b="1" i="0" u="none" strike="noStrike" kern="1200" cap="none" spc="0" normalizeH="0" baseline="0" noProof="0" dirty="0">
                <a:ln>
                  <a:noFill/>
                </a:ln>
                <a:solidFill>
                  <a:srgbClr val="7645B4"/>
                </a:solidFill>
                <a:effectLst/>
                <a:uLnTx/>
                <a:uFillTx/>
                <a:latin typeface="Arial"/>
                <a:ea typeface="+mn-ea"/>
                <a:cs typeface="+mn-cs"/>
              </a:endParaRPr>
            </a:p>
          </p:txBody>
        </p:sp>
        <p:sp>
          <p:nvSpPr>
            <p:cNvPr id="16" name="Прямоугольник 15"/>
            <p:cNvSpPr/>
            <p:nvPr/>
          </p:nvSpPr>
          <p:spPr>
            <a:xfrm>
              <a:off x="1485813" y="174459"/>
              <a:ext cx="1128540" cy="444839"/>
            </a:xfrm>
            <a:prstGeom prst="rect">
              <a:avLst/>
            </a:prstGeom>
            <a:noFill/>
          </p:spPr>
          <p:txBody>
            <a:bodyPr lIns="0" tIns="0" rIns="0" bIns="0">
              <a:noAutofit/>
            </a:bodyPr>
            <a:lstStyle/>
            <a:p>
              <a:pPr marL="0" marR="0" lvl="0" indent="0" algn="ctr" defTabSz="914400" rtl="0" eaLnBrk="1" fontAlgn="auto" latinLnBrk="0" hangingPunct="1">
                <a:lnSpc>
                  <a:spcPct val="128000"/>
                </a:lnSpc>
                <a:spcBef>
                  <a:spcPts val="0"/>
                </a:spcBef>
                <a:spcAft>
                  <a:spcPts val="0"/>
                </a:spcAft>
                <a:buClrTx/>
                <a:buSzTx/>
                <a:buFontTx/>
                <a:buNone/>
                <a:tabLst/>
                <a:defRPr/>
              </a:pPr>
              <a:r>
                <a:rPr kumimoji="0" lang="ru-RU" sz="1000" b="0" i="0" u="none" strike="noStrike" kern="1200" cap="none" spc="0" normalizeH="0" baseline="0" noProof="0" dirty="0">
                  <a:ln>
                    <a:noFill/>
                  </a:ln>
                  <a:solidFill>
                    <a:srgbClr val="EB066E"/>
                  </a:solidFill>
                  <a:effectLst/>
                  <a:uLnTx/>
                  <a:uFillTx/>
                  <a:latin typeface="Arial"/>
                  <a:ea typeface="+mn-ea"/>
                  <a:cs typeface="+mn-cs"/>
                </a:rPr>
                <a:t>Территориальное отделение Казначейства</a:t>
              </a:r>
              <a:endParaRPr kumimoji="0" lang="en-US" sz="1000" b="0" i="0" u="none" strike="noStrike" kern="1200" cap="none" spc="0" normalizeH="0" baseline="0" noProof="0" dirty="0">
                <a:ln>
                  <a:noFill/>
                </a:ln>
                <a:solidFill>
                  <a:srgbClr val="EB066E"/>
                </a:solidFill>
                <a:effectLst/>
                <a:uLnTx/>
                <a:uFillTx/>
                <a:latin typeface="Arial"/>
                <a:ea typeface="+mn-ea"/>
                <a:cs typeface="+mn-cs"/>
              </a:endParaRPr>
            </a:p>
          </p:txBody>
        </p:sp>
        <p:sp>
          <p:nvSpPr>
            <p:cNvPr id="17" name="Прямоугольник 16"/>
            <p:cNvSpPr/>
            <p:nvPr/>
          </p:nvSpPr>
          <p:spPr>
            <a:xfrm>
              <a:off x="710738" y="1184563"/>
              <a:ext cx="577734" cy="261851"/>
            </a:xfrm>
            <a:prstGeom prst="rect">
              <a:avLst/>
            </a:prstGeom>
            <a:noFill/>
          </p:spPr>
          <p:txBody>
            <a:bodyPr lIns="0" tIns="0" rIns="0" bIns="0">
              <a:no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ru-RU" sz="700" b="1" i="0" u="none" strike="noStrike" kern="1200" cap="none" spc="0" normalizeH="0" baseline="0" noProof="0" dirty="0">
                  <a:ln>
                    <a:noFill/>
                  </a:ln>
                  <a:solidFill>
                    <a:srgbClr val="8B434D"/>
                  </a:solidFill>
                  <a:effectLst/>
                  <a:uLnTx/>
                  <a:uFillTx/>
                  <a:latin typeface="Arial"/>
                  <a:ea typeface="+mn-ea"/>
                  <a:cs typeface="+mn-cs"/>
                </a:rPr>
                <a:t>Специалисты по расходам</a:t>
              </a:r>
              <a:endParaRPr kumimoji="0" lang="en-US" sz="700" b="1" i="0" u="none" strike="noStrike" kern="1200" cap="none" spc="0" normalizeH="0" baseline="0" noProof="0" dirty="0">
                <a:ln>
                  <a:noFill/>
                </a:ln>
                <a:solidFill>
                  <a:srgbClr val="8B434D"/>
                </a:solidFill>
                <a:effectLst/>
                <a:uLnTx/>
                <a:uFillTx/>
                <a:latin typeface="Arial"/>
                <a:ea typeface="+mn-ea"/>
                <a:cs typeface="+mn-cs"/>
              </a:endParaRPr>
            </a:p>
          </p:txBody>
        </p:sp>
        <p:sp>
          <p:nvSpPr>
            <p:cNvPr id="18" name="Прямоугольник 17"/>
            <p:cNvSpPr/>
            <p:nvPr/>
          </p:nvSpPr>
          <p:spPr>
            <a:xfrm>
              <a:off x="1799705" y="1167938"/>
              <a:ext cx="569359" cy="282632"/>
            </a:xfrm>
            <a:prstGeom prst="rect">
              <a:avLst/>
            </a:prstGeom>
            <a:noFill/>
          </p:spPr>
          <p:txBody>
            <a:bodyPr lIns="0" tIns="0" rIns="0" bIns="0">
              <a:noAutofit/>
            </a:bodyPr>
            <a:lstStyle/>
            <a:p>
              <a:pPr marL="0" marR="0" lvl="0" indent="0" algn="l" defTabSz="914400" rtl="0" eaLnBrk="1" fontAlgn="auto" latinLnBrk="0" hangingPunct="1">
                <a:lnSpc>
                  <a:spcPct val="138000"/>
                </a:lnSpc>
                <a:spcBef>
                  <a:spcPts val="0"/>
                </a:spcBef>
                <a:spcAft>
                  <a:spcPts val="0"/>
                </a:spcAft>
                <a:buClrTx/>
                <a:buSzTx/>
                <a:buFontTx/>
                <a:buNone/>
                <a:tabLst/>
                <a:defRPr/>
              </a:pPr>
              <a:r>
                <a:rPr kumimoji="0" lang="ru-RU" sz="700" b="1" i="0" u="none" strike="noStrike" kern="1200" cap="none" spc="0" normalizeH="0" baseline="0" noProof="0" dirty="0">
                  <a:ln>
                    <a:noFill/>
                  </a:ln>
                  <a:solidFill>
                    <a:srgbClr val="8B434D"/>
                  </a:solidFill>
                  <a:effectLst/>
                  <a:uLnTx/>
                  <a:uFillTx/>
                  <a:latin typeface="Arial"/>
                  <a:ea typeface="+mn-ea"/>
                  <a:cs typeface="+mn-cs"/>
                </a:rPr>
                <a:t>Специалисты по доходам</a:t>
              </a:r>
              <a:endParaRPr kumimoji="0" lang="en-US" sz="700" b="1" i="0" u="none" strike="noStrike" kern="1200" cap="none" spc="0" normalizeH="0" baseline="0" noProof="0" dirty="0">
                <a:ln>
                  <a:noFill/>
                </a:ln>
                <a:solidFill>
                  <a:srgbClr val="8B434D"/>
                </a:solidFill>
                <a:effectLst/>
                <a:uLnTx/>
                <a:uFillTx/>
                <a:latin typeface="Arial"/>
                <a:ea typeface="+mn-ea"/>
                <a:cs typeface="+mn-cs"/>
              </a:endParaRPr>
            </a:p>
          </p:txBody>
        </p:sp>
        <p:sp>
          <p:nvSpPr>
            <p:cNvPr id="19" name="Прямоугольник 18"/>
            <p:cNvSpPr/>
            <p:nvPr/>
          </p:nvSpPr>
          <p:spPr>
            <a:xfrm>
              <a:off x="2719941" y="1080592"/>
              <a:ext cx="729714" cy="382449"/>
            </a:xfrm>
            <a:prstGeom prst="rect">
              <a:avLst/>
            </a:prstGeom>
            <a:noFill/>
          </p:spPr>
          <p:txBody>
            <a:bodyPr lIns="0" tIns="0" rIns="0" bIns="0">
              <a:noAutofit/>
            </a:bodyPr>
            <a:lstStyle/>
            <a:p>
              <a:pPr marL="0" marR="0" lvl="0" indent="0" algn="ctr" defTabSz="914400" rtl="0" eaLnBrk="1" fontAlgn="auto" latinLnBrk="0" hangingPunct="1">
                <a:lnSpc>
                  <a:spcPct val="132000"/>
                </a:lnSpc>
                <a:spcBef>
                  <a:spcPts val="0"/>
                </a:spcBef>
                <a:spcAft>
                  <a:spcPts val="0"/>
                </a:spcAft>
                <a:buClrTx/>
                <a:buSzTx/>
                <a:buFontTx/>
                <a:buNone/>
                <a:tabLst/>
                <a:defRPr/>
              </a:pPr>
              <a:r>
                <a:rPr kumimoji="0" lang="ru-RU" sz="800" b="1" i="0" u="none" strike="noStrike" kern="1200" cap="none" spc="0" normalizeH="0" baseline="0" noProof="0" dirty="0">
                  <a:ln>
                    <a:noFill/>
                  </a:ln>
                  <a:solidFill>
                    <a:srgbClr val="8B434D"/>
                  </a:solidFill>
                  <a:effectLst/>
                  <a:uLnTx/>
                  <a:uFillTx/>
                  <a:latin typeface="Arial"/>
                  <a:ea typeface="+mn-ea"/>
                  <a:cs typeface="+mn-cs"/>
                </a:rPr>
                <a:t>Специалисты по банковской деятельности</a:t>
              </a:r>
              <a:endParaRPr kumimoji="0" lang="en-US" sz="800" b="1" i="0" u="none" strike="noStrike" kern="1200" cap="none" spc="0" normalizeH="0" baseline="0" noProof="0" dirty="0">
                <a:ln>
                  <a:noFill/>
                </a:ln>
                <a:solidFill>
                  <a:srgbClr val="8B434D"/>
                </a:solidFill>
                <a:effectLst/>
                <a:uLnTx/>
                <a:uFillTx/>
                <a:latin typeface="Arial"/>
                <a:ea typeface="+mn-ea"/>
                <a:cs typeface="+mn-cs"/>
              </a:endParaRPr>
            </a:p>
          </p:txBody>
        </p:sp>
        <p:sp>
          <p:nvSpPr>
            <p:cNvPr id="20" name="Прямоугольник 19"/>
            <p:cNvSpPr/>
            <p:nvPr/>
          </p:nvSpPr>
          <p:spPr>
            <a:xfrm>
              <a:off x="607833" y="2024149"/>
              <a:ext cx="664014" cy="328352"/>
            </a:xfrm>
            <a:prstGeom prst="rect">
              <a:avLst/>
            </a:prstGeom>
            <a:noFill/>
          </p:spPr>
          <p:txBody>
            <a:bodyPr lIns="0" tIns="0" rIns="0" bIns="0">
              <a:noAutofit/>
            </a:bodyPr>
            <a:lstStyle/>
            <a:p>
              <a:pPr marL="0" marR="0" lvl="0" indent="0" algn="r" defTabSz="914400" rtl="0" eaLnBrk="1" fontAlgn="auto" latinLnBrk="0" hangingPunct="1">
                <a:lnSpc>
                  <a:spcPct val="140000"/>
                </a:lnSpc>
                <a:spcBef>
                  <a:spcPts val="0"/>
                </a:spcBef>
                <a:spcAft>
                  <a:spcPts val="0"/>
                </a:spcAft>
                <a:buClrTx/>
                <a:buSzTx/>
                <a:buFontTx/>
                <a:buNone/>
                <a:tabLst/>
                <a:defRPr/>
              </a:pPr>
              <a:r>
                <a:rPr kumimoji="0" lang="ru-RU" sz="500" b="1" i="0" u="none" strike="noStrike" kern="1200" cap="none" spc="0" normalizeH="0" baseline="0" noProof="0" dirty="0">
                  <a:ln>
                    <a:noFill/>
                  </a:ln>
                  <a:solidFill>
                    <a:srgbClr val="767D89"/>
                  </a:solidFill>
                  <a:effectLst/>
                  <a:uLnTx/>
                  <a:uFillTx/>
                  <a:latin typeface="Arial"/>
                  <a:ea typeface="+mn-ea"/>
                  <a:cs typeface="+mn-cs"/>
                </a:rPr>
                <a:t>Отделы расходов центральных органов власти и ОМСУ</a:t>
              </a:r>
              <a:endParaRPr kumimoji="0" lang="en-US" sz="500" b="1" i="0" u="none" strike="noStrike" kern="1200" cap="none" spc="0" normalizeH="0" baseline="0" noProof="0" dirty="0">
                <a:ln>
                  <a:noFill/>
                </a:ln>
                <a:solidFill>
                  <a:srgbClr val="767D89"/>
                </a:solidFill>
                <a:effectLst/>
                <a:uLnTx/>
                <a:uFillTx/>
                <a:latin typeface="Arial"/>
                <a:ea typeface="+mn-ea"/>
                <a:cs typeface="+mn-cs"/>
              </a:endParaRPr>
            </a:p>
          </p:txBody>
        </p:sp>
        <p:sp>
          <p:nvSpPr>
            <p:cNvPr id="21" name="Прямоугольник 20"/>
            <p:cNvSpPr/>
            <p:nvPr/>
          </p:nvSpPr>
          <p:spPr>
            <a:xfrm>
              <a:off x="1755961" y="2028305"/>
              <a:ext cx="710963" cy="328353"/>
            </a:xfrm>
            <a:prstGeom prst="rect">
              <a:avLst/>
            </a:prstGeom>
            <a:noFill/>
          </p:spPr>
          <p:txBody>
            <a:bodyPr lIns="0" tIns="0" rIns="0" bIns="0">
              <a:noAutofit/>
            </a:bodyPr>
            <a:lstStyle/>
            <a:p>
              <a:pPr marL="0" marR="0" lvl="0" indent="0" algn="l" defTabSz="914400" rtl="0" eaLnBrk="1" fontAlgn="auto" latinLnBrk="0" hangingPunct="1">
                <a:lnSpc>
                  <a:spcPct val="137000"/>
                </a:lnSpc>
                <a:spcBef>
                  <a:spcPts val="0"/>
                </a:spcBef>
                <a:spcAft>
                  <a:spcPts val="0"/>
                </a:spcAft>
                <a:buClrTx/>
                <a:buSzTx/>
                <a:buFontTx/>
                <a:buNone/>
                <a:tabLst/>
                <a:defRPr/>
              </a:pPr>
              <a:r>
                <a:rPr kumimoji="0" lang="ru-RU" sz="500" b="1" i="0" u="none" strike="noStrike" kern="1200" cap="none" spc="0" normalizeH="0" baseline="0" noProof="0" dirty="0">
                  <a:ln>
                    <a:noFill/>
                  </a:ln>
                  <a:solidFill>
                    <a:srgbClr val="767D89"/>
                  </a:solidFill>
                  <a:effectLst/>
                  <a:uLnTx/>
                  <a:uFillTx/>
                  <a:latin typeface="Arial"/>
                  <a:ea typeface="+mn-ea"/>
                  <a:cs typeface="+mn-cs"/>
                </a:rPr>
                <a:t>Отделы сбора доходов центральных органов власти и ОМСУ</a:t>
              </a:r>
              <a:endParaRPr kumimoji="0" lang="en-US" sz="500" b="1" i="0" u="none" strike="noStrike" kern="1200" cap="none" spc="0" normalizeH="0" baseline="0" noProof="0" dirty="0">
                <a:ln>
                  <a:noFill/>
                </a:ln>
                <a:solidFill>
                  <a:srgbClr val="767D89"/>
                </a:solidFill>
                <a:effectLst/>
                <a:uLnTx/>
                <a:uFillTx/>
                <a:latin typeface="Arial"/>
                <a:ea typeface="+mn-ea"/>
                <a:cs typeface="+mn-cs"/>
              </a:endParaRPr>
            </a:p>
          </p:txBody>
        </p:sp>
        <p:sp>
          <p:nvSpPr>
            <p:cNvPr id="22" name="Прямоугольник 21"/>
            <p:cNvSpPr/>
            <p:nvPr/>
          </p:nvSpPr>
          <p:spPr>
            <a:xfrm>
              <a:off x="2769015" y="2019992"/>
              <a:ext cx="704669" cy="344978"/>
            </a:xfrm>
            <a:prstGeom prst="rect">
              <a:avLst/>
            </a:prstGeom>
            <a:noFill/>
          </p:spPr>
          <p:txBody>
            <a:bodyPr lIns="0" tIns="0" rIns="0" bIns="0">
              <a:noAutofit/>
            </a:bodyPr>
            <a:lstStyle/>
            <a:p>
              <a:pPr marL="0" marR="0" lvl="0" indent="0" algn="l" defTabSz="914400" rtl="0" eaLnBrk="1" fontAlgn="auto" latinLnBrk="0" hangingPunct="1">
                <a:lnSpc>
                  <a:spcPct val="136000"/>
                </a:lnSpc>
                <a:spcBef>
                  <a:spcPts val="0"/>
                </a:spcBef>
                <a:spcAft>
                  <a:spcPts val="0"/>
                </a:spcAft>
                <a:buClrTx/>
                <a:buSzTx/>
                <a:buFontTx/>
                <a:buNone/>
                <a:tabLst/>
                <a:defRPr/>
              </a:pPr>
              <a:r>
                <a:rPr kumimoji="0" lang="ru-RU" sz="900" b="1" i="0" u="none" strike="noStrike" kern="1200" cap="none" spc="0" normalizeH="0" baseline="0" noProof="0" dirty="0">
                  <a:ln>
                    <a:noFill/>
                  </a:ln>
                  <a:solidFill>
                    <a:srgbClr val="474F5D"/>
                  </a:solidFill>
                  <a:effectLst/>
                  <a:uLnTx/>
                  <a:uFillTx/>
                  <a:latin typeface="Arial"/>
                  <a:ea typeface="+mn-ea"/>
                  <a:cs typeface="+mn-cs"/>
                </a:rPr>
                <a:t>Банковская система</a:t>
              </a:r>
              <a:endParaRPr kumimoji="0" lang="en-US" sz="900" b="1" i="0" u="none" strike="noStrike" kern="1200" cap="none" spc="0" normalizeH="0" baseline="0" noProof="0" dirty="0">
                <a:ln>
                  <a:noFill/>
                </a:ln>
                <a:solidFill>
                  <a:srgbClr val="474F5D"/>
                </a:solidFill>
                <a:effectLst/>
                <a:uLnTx/>
                <a:uFillTx/>
                <a:latin typeface="Arial"/>
                <a:ea typeface="+mn-ea"/>
                <a:cs typeface="+mn-cs"/>
              </a:endParaRPr>
            </a:p>
          </p:txBody>
        </p:sp>
      </p:grpSp>
      <p:grpSp>
        <p:nvGrpSpPr>
          <p:cNvPr id="23" name="Группа 22"/>
          <p:cNvGrpSpPr/>
          <p:nvPr/>
        </p:nvGrpSpPr>
        <p:grpSpPr>
          <a:xfrm>
            <a:off x="4041055" y="3348665"/>
            <a:ext cx="6832326" cy="3260238"/>
            <a:chOff x="0" y="0"/>
            <a:chExt cx="3573574" cy="1705232"/>
          </a:xfrm>
        </p:grpSpPr>
        <p:pic>
          <p:nvPicPr>
            <p:cNvPr id="24" name="Рисунок 23"/>
            <p:cNvPicPr>
              <a:picLocks noChangeAspect="1"/>
            </p:cNvPicPr>
            <p:nvPr/>
          </p:nvPicPr>
          <p:blipFill>
            <a:blip r:embed="rId10"/>
            <a:stretch>
              <a:fillRect/>
            </a:stretch>
          </p:blipFill>
          <p:spPr>
            <a:xfrm>
              <a:off x="0" y="0"/>
              <a:ext cx="3573574" cy="1705232"/>
            </a:xfrm>
            <a:prstGeom prst="rect">
              <a:avLst/>
            </a:prstGeom>
            <a:noFill/>
          </p:spPr>
        </p:pic>
        <p:sp>
          <p:nvSpPr>
            <p:cNvPr id="25" name="Прямоугольник 24"/>
            <p:cNvSpPr/>
            <p:nvPr/>
          </p:nvSpPr>
          <p:spPr>
            <a:xfrm>
              <a:off x="1329726" y="45358"/>
              <a:ext cx="936642" cy="378603"/>
            </a:xfrm>
            <a:prstGeom prst="rect">
              <a:avLst/>
            </a:prstGeom>
            <a:noFill/>
          </p:spPr>
          <p:txBody>
            <a:bodyPr wrap="square" lIns="0" tIns="0" rIns="0" bIns="0" anchor="ctr">
              <a:spAutoFit/>
            </a:bodyPr>
            <a:lstStyle/>
            <a:p>
              <a:pPr marL="0" marR="0" lvl="0" indent="0" algn="ctr" defTabSz="914400" rtl="0" eaLnBrk="1" fontAlgn="auto" latinLnBrk="0" hangingPunct="1">
                <a:lnSpc>
                  <a:spcPct val="112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000000"/>
                  </a:solidFill>
                  <a:effectLst/>
                  <a:uLnTx/>
                  <a:uFillTx/>
                  <a:latin typeface="Arial"/>
                  <a:ea typeface="+mn-ea"/>
                  <a:cs typeface="+mn-cs"/>
                </a:rPr>
                <a:t>Департамент казначейских операций</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p:txBody>
        </p:sp>
        <p:sp>
          <p:nvSpPr>
            <p:cNvPr id="26" name="Прямоугольник 25"/>
            <p:cNvSpPr/>
            <p:nvPr/>
          </p:nvSpPr>
          <p:spPr>
            <a:xfrm>
              <a:off x="192765" y="615079"/>
              <a:ext cx="808132" cy="240295"/>
            </a:xfrm>
            <a:prstGeom prst="rect">
              <a:avLst/>
            </a:prstGeom>
            <a:noFill/>
          </p:spPr>
          <p:txBody>
            <a:bodyPr wrap="square" lIns="0" tIns="0" rIns="0" bIns="0" anchor="ctr">
              <a:spAutoFit/>
            </a:bodyPr>
            <a:lstStyle/>
            <a:p>
              <a:pPr marL="0" marR="0" lvl="0" indent="0" algn="ctr" defTabSz="914400" rtl="0" eaLnBrk="1" fontAlgn="auto" latinLnBrk="0" hangingPunct="1">
                <a:lnSpc>
                  <a:spcPct val="111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000000"/>
                  </a:solidFill>
                  <a:effectLst/>
                  <a:uLnTx/>
                  <a:uFillTx/>
                  <a:latin typeface="Arial"/>
                  <a:ea typeface="+mn-ea"/>
                  <a:cs typeface="+mn-cs"/>
                </a:rPr>
                <a:t>Отдел управления ЕКС</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p:txBody>
        </p:sp>
        <p:sp>
          <p:nvSpPr>
            <p:cNvPr id="27" name="Прямоугольник 26"/>
            <p:cNvSpPr/>
            <p:nvPr/>
          </p:nvSpPr>
          <p:spPr>
            <a:xfrm>
              <a:off x="1309816" y="610138"/>
              <a:ext cx="986069" cy="240295"/>
            </a:xfrm>
            <a:prstGeom prst="rect">
              <a:avLst/>
            </a:prstGeom>
            <a:noFill/>
          </p:spPr>
          <p:txBody>
            <a:bodyPr wrap="square" lIns="0" tIns="0" rIns="0" bIns="0" anchor="ctr">
              <a:spAutoFit/>
            </a:bodyPr>
            <a:lstStyle/>
            <a:p>
              <a:pPr marL="0" marR="0" lvl="0" indent="0" algn="ctr" defTabSz="914400" rtl="0" eaLnBrk="1" fontAlgn="auto" latinLnBrk="0" hangingPunct="1">
                <a:lnSpc>
                  <a:spcPct val="111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000000"/>
                  </a:solidFill>
                  <a:effectLst/>
                  <a:uLnTx/>
                  <a:uFillTx/>
                  <a:latin typeface="Arial"/>
                  <a:ea typeface="+mn-ea"/>
                  <a:cs typeface="+mn-cs"/>
                </a:rPr>
                <a:t>Отдел управления ликвидностью</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p:txBody>
        </p:sp>
        <p:sp>
          <p:nvSpPr>
            <p:cNvPr id="28" name="Прямоугольник 27"/>
            <p:cNvSpPr/>
            <p:nvPr/>
          </p:nvSpPr>
          <p:spPr>
            <a:xfrm>
              <a:off x="2570205" y="543878"/>
              <a:ext cx="867444" cy="375283"/>
            </a:xfrm>
            <a:prstGeom prst="rect">
              <a:avLst/>
            </a:prstGeom>
            <a:noFill/>
          </p:spPr>
          <p:txBody>
            <a:bodyPr wrap="square" lIns="0" tIns="0" rIns="0" bIns="0" anchor="ctr">
              <a:spAutoFit/>
            </a:bodyPr>
            <a:lstStyle/>
            <a:p>
              <a:pPr marL="0" marR="0" lvl="0" indent="0" algn="ctr" defTabSz="914400" rtl="0" eaLnBrk="1" fontAlgn="auto" latinLnBrk="0" hangingPunct="1">
                <a:lnSpc>
                  <a:spcPct val="111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000000"/>
                  </a:solidFill>
                  <a:effectLst/>
                  <a:uLnTx/>
                  <a:uFillTx/>
                  <a:latin typeface="Arial"/>
                  <a:ea typeface="+mn-ea"/>
                  <a:cs typeface="+mn-cs"/>
                </a:rPr>
                <a:t>Отдел финансовой отчетности</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p:txBody>
        </p:sp>
        <p:sp>
          <p:nvSpPr>
            <p:cNvPr id="29" name="Прямоугольник 28"/>
            <p:cNvSpPr/>
            <p:nvPr/>
          </p:nvSpPr>
          <p:spPr>
            <a:xfrm>
              <a:off x="348020" y="1092095"/>
              <a:ext cx="492038" cy="225371"/>
            </a:xfrm>
            <a:prstGeom prst="rect">
              <a:avLst/>
            </a:prstGeom>
            <a:noFill/>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000000"/>
                  </a:solidFill>
                  <a:effectLst/>
                  <a:uLnTx/>
                  <a:uFillTx/>
                  <a:latin typeface="Arial"/>
                  <a:ea typeface="+mn-ea"/>
                  <a:cs typeface="+mn-cs"/>
                </a:rPr>
                <a:t>Эксперты</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(4)</a:t>
              </a:r>
            </a:p>
          </p:txBody>
        </p:sp>
        <p:sp>
          <p:nvSpPr>
            <p:cNvPr id="30" name="Прямоугольник 29"/>
            <p:cNvSpPr/>
            <p:nvPr/>
          </p:nvSpPr>
          <p:spPr>
            <a:xfrm>
              <a:off x="1557458" y="1078262"/>
              <a:ext cx="458060" cy="225371"/>
            </a:xfrm>
            <a:prstGeom prst="rect">
              <a:avLst/>
            </a:prstGeom>
            <a:noFill/>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000000"/>
                  </a:solidFill>
                  <a:effectLst/>
                  <a:uLnTx/>
                  <a:uFillTx/>
                  <a:latin typeface="Arial"/>
                  <a:ea typeface="+mn-ea"/>
                  <a:cs typeface="+mn-cs"/>
                </a:rPr>
                <a:t>Эксперты</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(3)</a:t>
              </a:r>
            </a:p>
          </p:txBody>
        </p:sp>
        <p:sp>
          <p:nvSpPr>
            <p:cNvPr id="31" name="Прямоугольник 30"/>
            <p:cNvSpPr/>
            <p:nvPr/>
          </p:nvSpPr>
          <p:spPr>
            <a:xfrm>
              <a:off x="2758282" y="1088391"/>
              <a:ext cx="481181" cy="225371"/>
            </a:xfrm>
            <a:prstGeom prst="rect">
              <a:avLst/>
            </a:prstGeom>
            <a:noFill/>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000000"/>
                  </a:solidFill>
                  <a:effectLst/>
                  <a:uLnTx/>
                  <a:uFillTx/>
                  <a:latin typeface="Arial"/>
                  <a:ea typeface="+mn-ea"/>
                  <a:cs typeface="+mn-cs"/>
                </a:rPr>
                <a:t>Эксперты</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(4)</a:t>
              </a:r>
            </a:p>
          </p:txBody>
        </p:sp>
        <p:sp>
          <p:nvSpPr>
            <p:cNvPr id="32" name="Прямоугольник 31"/>
            <p:cNvSpPr/>
            <p:nvPr/>
          </p:nvSpPr>
          <p:spPr>
            <a:xfrm>
              <a:off x="392944" y="1530263"/>
              <a:ext cx="412716" cy="112686"/>
            </a:xfrm>
            <a:prstGeom prst="rect">
              <a:avLst/>
            </a:prstGeom>
            <a:noFill/>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36 </a:t>
              </a:r>
              <a:r>
                <a:rPr kumimoji="0" lang="ru-RU" sz="1400" b="1" i="0" u="none" strike="noStrike" kern="1200" cap="none" spc="0" normalizeH="0" baseline="0" noProof="0" dirty="0">
                  <a:ln>
                    <a:noFill/>
                  </a:ln>
                  <a:solidFill>
                    <a:srgbClr val="000000"/>
                  </a:solidFill>
                  <a:effectLst/>
                  <a:uLnTx/>
                  <a:uFillTx/>
                  <a:latin typeface="Arial"/>
                  <a:ea typeface="+mn-ea"/>
                  <a:cs typeface="+mn-cs"/>
                </a:rPr>
                <a:t>ТОК</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p:txBody>
        </p:sp>
        <p:sp>
          <p:nvSpPr>
            <p:cNvPr id="33" name="Прямоугольник 32"/>
            <p:cNvSpPr/>
            <p:nvPr/>
          </p:nvSpPr>
          <p:spPr>
            <a:xfrm>
              <a:off x="1594021" y="1517906"/>
              <a:ext cx="407773" cy="112686"/>
            </a:xfrm>
            <a:prstGeom prst="rect">
              <a:avLst/>
            </a:prstGeom>
            <a:noFill/>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36 </a:t>
              </a:r>
              <a:r>
                <a:rPr kumimoji="0" lang="ru-RU" sz="1400" b="1" i="0" u="none" strike="noStrike" kern="1200" cap="none" spc="0" normalizeH="0" baseline="0" noProof="0" dirty="0">
                  <a:ln>
                    <a:noFill/>
                  </a:ln>
                  <a:solidFill>
                    <a:srgbClr val="000000"/>
                  </a:solidFill>
                  <a:effectLst/>
                  <a:uLnTx/>
                  <a:uFillTx/>
                  <a:latin typeface="Arial"/>
                  <a:ea typeface="+mn-ea"/>
                  <a:cs typeface="+mn-cs"/>
                </a:rPr>
                <a:t>ТОК</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p:txBody>
        </p:sp>
        <p:sp>
          <p:nvSpPr>
            <p:cNvPr id="34" name="Прямоугольник 33"/>
            <p:cNvSpPr/>
            <p:nvPr/>
          </p:nvSpPr>
          <p:spPr>
            <a:xfrm>
              <a:off x="2802512" y="1512964"/>
              <a:ext cx="405302" cy="112686"/>
            </a:xfrm>
            <a:prstGeom prst="rect">
              <a:avLst/>
            </a:prstGeom>
            <a:noFill/>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36 </a:t>
              </a:r>
              <a:r>
                <a:rPr kumimoji="0" lang="ru-RU" sz="1400" b="1" i="0" u="none" strike="noStrike" kern="1200" cap="none" spc="0" normalizeH="0" baseline="0" noProof="0" dirty="0">
                  <a:ln>
                    <a:noFill/>
                  </a:ln>
                  <a:solidFill>
                    <a:srgbClr val="000000"/>
                  </a:solidFill>
                  <a:effectLst/>
                  <a:uLnTx/>
                  <a:uFillTx/>
                  <a:latin typeface="Arial"/>
                  <a:ea typeface="+mn-ea"/>
                  <a:cs typeface="+mn-cs"/>
                </a:rPr>
                <a:t>ТОК</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139116505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3"/>
          <a:srcRect/>
          <a:stretch>
            <a:fillRect/>
          </a:stretch>
        </p:blipFill>
        <p:spPr bwMode="auto">
          <a:xfrm>
            <a:off x="0" y="990600"/>
            <a:ext cx="4943475" cy="5667375"/>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86835FC9-921C-411D-B585-4BD76ED213CF}" type="slidenum">
              <a:rPr lang="en-US" smtClean="0"/>
              <a:pPr/>
              <a:t>5</a:t>
            </a:fld>
            <a:endParaRPr lang="en-US" dirty="0"/>
          </a:p>
        </p:txBody>
      </p:sp>
      <p:sp>
        <p:nvSpPr>
          <p:cNvPr id="19" name="Rectangle 18"/>
          <p:cNvSpPr/>
          <p:nvPr/>
        </p:nvSpPr>
        <p:spPr>
          <a:xfrm>
            <a:off x="1630362" y="2286000"/>
            <a:ext cx="1143000" cy="523220"/>
          </a:xfrm>
          <a:prstGeom prst="rect">
            <a:avLst/>
          </a:prstGeom>
        </p:spPr>
        <p:txBody>
          <a:bodyPr wrap="square">
            <a:spAutoFit/>
          </a:bodyPr>
          <a:lstStyle/>
          <a:p>
            <a:r>
              <a:rPr lang="ru-RU" sz="1400" b="1" dirty="0">
                <a:solidFill>
                  <a:srgbClr val="C00000"/>
                </a:solidFill>
                <a:latin typeface="+mj-lt"/>
              </a:rPr>
              <a:t>Контролер в качестве</a:t>
            </a:r>
            <a:r>
              <a:rPr lang="en-US" sz="1400" b="1" dirty="0">
                <a:solidFill>
                  <a:srgbClr val="C00000"/>
                </a:solidFill>
                <a:latin typeface="+mj-lt"/>
              </a:rPr>
              <a:t>:</a:t>
            </a:r>
          </a:p>
        </p:txBody>
      </p:sp>
      <p:sp>
        <p:nvSpPr>
          <p:cNvPr id="21" name="Rectangle 20"/>
          <p:cNvSpPr/>
          <p:nvPr/>
        </p:nvSpPr>
        <p:spPr>
          <a:xfrm>
            <a:off x="1249362" y="2667000"/>
            <a:ext cx="1238737" cy="523220"/>
          </a:xfrm>
          <a:prstGeom prst="rect">
            <a:avLst/>
          </a:prstGeom>
        </p:spPr>
        <p:txBody>
          <a:bodyPr wrap="none">
            <a:spAutoFit/>
          </a:bodyPr>
          <a:lstStyle/>
          <a:p>
            <a:r>
              <a:rPr lang="ru-RU" sz="1400" b="1" dirty="0">
                <a:solidFill>
                  <a:schemeClr val="accent6">
                    <a:lumMod val="50000"/>
                  </a:schemeClr>
                </a:solidFill>
                <a:latin typeface="+mj-lt"/>
              </a:rPr>
              <a:t>Исполнителя </a:t>
            </a:r>
          </a:p>
          <a:p>
            <a:r>
              <a:rPr lang="ru-RU" sz="1400" b="1" dirty="0">
                <a:solidFill>
                  <a:schemeClr val="accent6">
                    <a:lumMod val="50000"/>
                  </a:schemeClr>
                </a:solidFill>
                <a:latin typeface="+mj-lt"/>
              </a:rPr>
              <a:t>бюджета</a:t>
            </a:r>
            <a:r>
              <a:rPr lang="en-US" sz="1400" b="1" dirty="0">
                <a:solidFill>
                  <a:schemeClr val="accent6">
                    <a:lumMod val="50000"/>
                  </a:schemeClr>
                </a:solidFill>
                <a:latin typeface="+mj-lt"/>
              </a:rPr>
              <a:t>:</a:t>
            </a:r>
          </a:p>
        </p:txBody>
      </p:sp>
      <p:sp>
        <p:nvSpPr>
          <p:cNvPr id="22" name="Rectangle 21"/>
          <p:cNvSpPr/>
          <p:nvPr/>
        </p:nvSpPr>
        <p:spPr>
          <a:xfrm>
            <a:off x="106362" y="3048000"/>
            <a:ext cx="3296552" cy="677108"/>
          </a:xfrm>
          <a:prstGeom prst="rect">
            <a:avLst/>
          </a:prstGeom>
        </p:spPr>
        <p:txBody>
          <a:bodyPr wrap="square" lIns="91440" tIns="45720" rIns="91440" bIns="45720" anchor="t">
            <a:spAutoFit/>
          </a:bodyPr>
          <a:lstStyle/>
          <a:p>
            <a:pPr marL="342900" indent="-342900"/>
            <a:r>
              <a:rPr lang="en-US" sz="1400" b="1" dirty="0">
                <a:solidFill>
                  <a:srgbClr val="C00000"/>
                </a:solidFill>
                <a:latin typeface="+mj-lt"/>
              </a:rPr>
              <a:t>1.</a:t>
            </a:r>
            <a:r>
              <a:rPr lang="ru-RU" sz="1400" b="1" dirty="0">
                <a:solidFill>
                  <a:srgbClr val="C00000"/>
                </a:solidFill>
                <a:latin typeface="+mj-lt"/>
              </a:rPr>
              <a:t> </a:t>
            </a:r>
            <a:r>
              <a:rPr lang="ru-RU" sz="1200" dirty="0">
                <a:solidFill>
                  <a:schemeClr val="accent6">
                    <a:lumMod val="50000"/>
                  </a:schemeClr>
                </a:solidFill>
                <a:latin typeface="+mj-lt"/>
              </a:rPr>
              <a:t>Осуществление превентивного контроля</a:t>
            </a:r>
            <a:endParaRPr lang="en-US" sz="1200" dirty="0">
              <a:solidFill>
                <a:schemeClr val="accent6">
                  <a:lumMod val="50000"/>
                </a:schemeClr>
              </a:solidFill>
              <a:latin typeface="+mj-lt"/>
            </a:endParaRPr>
          </a:p>
          <a:p>
            <a:pPr marL="342900" indent="-342900"/>
            <a:r>
              <a:rPr lang="en-US" sz="1200" b="1" dirty="0">
                <a:solidFill>
                  <a:srgbClr val="C00000"/>
                </a:solidFill>
                <a:latin typeface="+mj-lt"/>
              </a:rPr>
              <a:t>2.</a:t>
            </a:r>
            <a:r>
              <a:rPr lang="ru-RU" sz="1200" b="1" dirty="0">
                <a:solidFill>
                  <a:srgbClr val="C00000"/>
                </a:solidFill>
                <a:latin typeface="+mj-lt"/>
              </a:rPr>
              <a:t> Отражение информации</a:t>
            </a:r>
            <a:endParaRPr lang="ru-RU" sz="1200" dirty="0">
              <a:solidFill>
                <a:schemeClr val="accent6">
                  <a:lumMod val="50000"/>
                </a:schemeClr>
              </a:solidFill>
              <a:latin typeface="+mj-lt"/>
              <a:cs typeface="Calibri"/>
            </a:endParaRPr>
          </a:p>
          <a:p>
            <a:pPr marL="342900" indent="-342900"/>
            <a:r>
              <a:rPr lang="en-US" sz="1200" b="1" dirty="0">
                <a:solidFill>
                  <a:srgbClr val="C00000"/>
                </a:solidFill>
                <a:latin typeface="+mj-lt"/>
              </a:rPr>
              <a:t>3.</a:t>
            </a:r>
            <a:r>
              <a:rPr lang="ru-RU" sz="1200" b="1" dirty="0">
                <a:solidFill>
                  <a:srgbClr val="C00000"/>
                </a:solidFill>
                <a:latin typeface="+mj-lt"/>
              </a:rPr>
              <a:t> </a:t>
            </a:r>
            <a:r>
              <a:rPr lang="ru-RU" sz="1200" dirty="0">
                <a:solidFill>
                  <a:schemeClr val="accent6">
                    <a:lumMod val="50000"/>
                  </a:schemeClr>
                </a:solidFill>
                <a:latin typeface="+mj-lt"/>
              </a:rPr>
              <a:t>Санкционирование</a:t>
            </a:r>
            <a:endParaRPr lang="en-US" sz="1200" dirty="0">
              <a:solidFill>
                <a:schemeClr val="accent6">
                  <a:lumMod val="50000"/>
                </a:schemeClr>
              </a:solidFill>
              <a:latin typeface="+mj-lt"/>
            </a:endParaRPr>
          </a:p>
        </p:txBody>
      </p:sp>
      <p:sp>
        <p:nvSpPr>
          <p:cNvPr id="24" name="Rectangle 23"/>
          <p:cNvSpPr/>
          <p:nvPr/>
        </p:nvSpPr>
        <p:spPr>
          <a:xfrm>
            <a:off x="5059362" y="990600"/>
            <a:ext cx="5638799" cy="1415772"/>
          </a:xfrm>
          <a:prstGeom prst="rect">
            <a:avLst/>
          </a:prstGeom>
        </p:spPr>
        <p:txBody>
          <a:bodyPr wrap="square">
            <a:spAutoFit/>
          </a:bodyPr>
          <a:lstStyle/>
          <a:p>
            <a:pPr marL="342900" indent="-342900"/>
            <a:r>
              <a:rPr lang="ru-RU" sz="1400" b="1" dirty="0">
                <a:solidFill>
                  <a:srgbClr val="B88C00"/>
                </a:solidFill>
                <a:latin typeface="+mj-lt"/>
              </a:rPr>
              <a:t>Контроль назначения</a:t>
            </a:r>
            <a:endParaRPr lang="en-US" sz="1400" b="1" dirty="0">
              <a:solidFill>
                <a:srgbClr val="B88C00"/>
              </a:solidFill>
              <a:latin typeface="+mj-lt"/>
            </a:endParaRPr>
          </a:p>
          <a:p>
            <a:pPr algn="just"/>
            <a:r>
              <a:rPr lang="ru-RU" sz="1200" dirty="0">
                <a:latin typeface="+mj-lt"/>
              </a:rPr>
              <a:t>Проверяется, являются ли расходы, произведенные в соответствии с документами, приложенными к расходному ордеру, расходами того же характера, что и средства, утвержденные на эти цели, и покрываются ли они неизрасходованными средствами органа государственного управления по каждой категории расходов </a:t>
            </a:r>
            <a:r>
              <a:rPr lang="en-US" sz="1200" b="1" dirty="0">
                <a:solidFill>
                  <a:srgbClr val="B88C00"/>
                </a:solidFill>
                <a:latin typeface="+mj-lt"/>
              </a:rPr>
              <a:t>(AGFIS </a:t>
            </a:r>
            <a:r>
              <a:rPr lang="ru-RU" sz="1200" b="1" dirty="0">
                <a:solidFill>
                  <a:srgbClr val="B88C00"/>
                </a:solidFill>
                <a:latin typeface="+mj-lt"/>
              </a:rPr>
              <a:t>автоматически отклоняет</a:t>
            </a:r>
            <a:r>
              <a:rPr lang="en-US" sz="1200" b="1" dirty="0">
                <a:solidFill>
                  <a:srgbClr val="B88C00"/>
                </a:solidFill>
                <a:latin typeface="+mj-lt"/>
              </a:rPr>
              <a:t>,</a:t>
            </a:r>
            <a:r>
              <a:rPr lang="en-US" sz="1200" dirty="0">
                <a:latin typeface="+mj-lt"/>
              </a:rPr>
              <a:t> </a:t>
            </a:r>
            <a:r>
              <a:rPr lang="ru-RU" sz="1200" dirty="0">
                <a:latin typeface="+mj-lt"/>
              </a:rPr>
              <a:t>Казначейство контролирует соблюдение установленных сроков платежа</a:t>
            </a:r>
            <a:r>
              <a:rPr lang="en-US" sz="1200" b="1" dirty="0">
                <a:solidFill>
                  <a:srgbClr val="B88C00"/>
                </a:solidFill>
                <a:latin typeface="+mj-lt"/>
              </a:rPr>
              <a:t>)</a:t>
            </a:r>
            <a:r>
              <a:rPr lang="en-US" sz="1200" dirty="0">
                <a:latin typeface="+mj-lt"/>
              </a:rPr>
              <a:t>.</a:t>
            </a:r>
          </a:p>
        </p:txBody>
      </p:sp>
      <p:pic>
        <p:nvPicPr>
          <p:cNvPr id="25" name="Picture 4"/>
          <p:cNvPicPr>
            <a:picLocks noChangeAspect="1" noChangeArrowheads="1"/>
          </p:cNvPicPr>
          <p:nvPr/>
        </p:nvPicPr>
        <p:blipFill>
          <a:blip r:embed="rId4"/>
          <a:srcRect/>
          <a:stretch>
            <a:fillRect/>
          </a:stretch>
        </p:blipFill>
        <p:spPr bwMode="auto">
          <a:xfrm>
            <a:off x="944562" y="2667000"/>
            <a:ext cx="228600" cy="209550"/>
          </a:xfrm>
          <a:prstGeom prst="rect">
            <a:avLst/>
          </a:prstGeom>
          <a:noFill/>
          <a:ln w="9525">
            <a:noFill/>
            <a:miter lim="800000"/>
            <a:headEnd/>
            <a:tailEnd/>
          </a:ln>
          <a:effectLst/>
        </p:spPr>
      </p:pic>
      <p:sp>
        <p:nvSpPr>
          <p:cNvPr id="26" name="Title 1"/>
          <p:cNvSpPr>
            <a:spLocks noGrp="1"/>
          </p:cNvSpPr>
          <p:nvPr>
            <p:ph type="title"/>
          </p:nvPr>
        </p:nvSpPr>
        <p:spPr>
          <a:xfrm>
            <a:off x="2773362" y="533400"/>
            <a:ext cx="3962400" cy="438912"/>
          </a:xfrm>
        </p:spPr>
        <p:txBody>
          <a:bodyPr>
            <a:noAutofit/>
          </a:bodyPr>
          <a:lstStyle/>
          <a:p>
            <a:r>
              <a:rPr lang="ru-RU" sz="2800" b="1" dirty="0">
                <a:ln w="11430"/>
                <a:solidFill>
                  <a:schemeClr val="accent6">
                    <a:lumMod val="50000"/>
                  </a:schemeClr>
                </a:solidFill>
                <a:effectLst>
                  <a:outerShdw blurRad="50800" dist="39000" dir="5460000" algn="tl">
                    <a:srgbClr val="000000">
                      <a:alpha val="38000"/>
                    </a:srgbClr>
                  </a:outerShdw>
                </a:effectLst>
              </a:rPr>
              <a:t>Контроль ТОК</a:t>
            </a:r>
            <a:r>
              <a:rPr lang="en-US" sz="2800" b="1" dirty="0">
                <a:ln w="11430"/>
                <a:solidFill>
                  <a:schemeClr val="accent6">
                    <a:lumMod val="50000"/>
                  </a:schemeClr>
                </a:solidFill>
                <a:effectLst>
                  <a:outerShdw blurRad="50800" dist="39000" dir="5460000" algn="tl">
                    <a:srgbClr val="000000">
                      <a:alpha val="38000"/>
                    </a:srgbClr>
                  </a:outerShdw>
                </a:effectLst>
              </a:rPr>
              <a:t>/M</a:t>
            </a:r>
            <a:r>
              <a:rPr lang="ru-RU" sz="2800" b="1" dirty="0">
                <a:ln w="11430"/>
                <a:solidFill>
                  <a:schemeClr val="accent6">
                    <a:lumMod val="50000"/>
                  </a:schemeClr>
                </a:solidFill>
                <a:effectLst>
                  <a:outerShdw blurRad="50800" dist="39000" dir="5460000" algn="tl">
                    <a:srgbClr val="000000">
                      <a:alpha val="38000"/>
                    </a:srgbClr>
                  </a:outerShdw>
                </a:effectLst>
              </a:rPr>
              <a:t>ДВ</a:t>
            </a:r>
            <a:endParaRPr lang="en-US" sz="2800" b="1" dirty="0">
              <a:ln w="11430"/>
              <a:solidFill>
                <a:schemeClr val="accent6">
                  <a:lumMod val="50000"/>
                </a:schemeClr>
              </a:solidFill>
              <a:effectLst>
                <a:outerShdw blurRad="50800" dist="39000" dir="5460000" algn="tl">
                  <a:srgbClr val="000000">
                    <a:alpha val="38000"/>
                  </a:srgbClr>
                </a:outerShdw>
              </a:effectLst>
            </a:endParaRPr>
          </a:p>
        </p:txBody>
      </p:sp>
      <p:sp>
        <p:nvSpPr>
          <p:cNvPr id="27" name="Rectangle 26"/>
          <p:cNvSpPr/>
          <p:nvPr/>
        </p:nvSpPr>
        <p:spPr>
          <a:xfrm>
            <a:off x="1020762" y="3657600"/>
            <a:ext cx="1981200" cy="738664"/>
          </a:xfrm>
          <a:prstGeom prst="rect">
            <a:avLst/>
          </a:prstGeom>
        </p:spPr>
        <p:txBody>
          <a:bodyPr wrap="square">
            <a:spAutoFit/>
          </a:bodyPr>
          <a:lstStyle/>
          <a:p>
            <a:r>
              <a:rPr lang="ru-RU" sz="1400" b="1" dirty="0">
                <a:solidFill>
                  <a:schemeClr val="accent6">
                    <a:lumMod val="50000"/>
                  </a:schemeClr>
                </a:solidFill>
                <a:latin typeface="+mj-lt"/>
              </a:rPr>
              <a:t>Единого управляющего ликвидностью:</a:t>
            </a:r>
            <a:endParaRPr lang="en-US" sz="1400" b="1" dirty="0">
              <a:solidFill>
                <a:schemeClr val="accent6">
                  <a:lumMod val="50000"/>
                </a:schemeClr>
              </a:solidFill>
              <a:latin typeface="+mj-lt"/>
            </a:endParaRPr>
          </a:p>
        </p:txBody>
      </p:sp>
      <p:pic>
        <p:nvPicPr>
          <p:cNvPr id="28" name="Picture 4"/>
          <p:cNvPicPr>
            <a:picLocks noChangeAspect="1" noChangeArrowheads="1"/>
          </p:cNvPicPr>
          <p:nvPr/>
        </p:nvPicPr>
        <p:blipFill>
          <a:blip r:embed="rId4"/>
          <a:srcRect/>
          <a:stretch>
            <a:fillRect/>
          </a:stretch>
        </p:blipFill>
        <p:spPr bwMode="auto">
          <a:xfrm flipH="1">
            <a:off x="619809" y="3727403"/>
            <a:ext cx="285064" cy="261309"/>
          </a:xfrm>
          <a:prstGeom prst="rect">
            <a:avLst/>
          </a:prstGeom>
          <a:noFill/>
          <a:ln w="9525">
            <a:noFill/>
            <a:miter lim="800000"/>
            <a:headEnd/>
            <a:tailEnd/>
          </a:ln>
          <a:effectLst/>
        </p:spPr>
      </p:pic>
      <p:sp>
        <p:nvSpPr>
          <p:cNvPr id="29" name="Rectangle 28"/>
          <p:cNvSpPr/>
          <p:nvPr/>
        </p:nvSpPr>
        <p:spPr>
          <a:xfrm>
            <a:off x="0" y="4441626"/>
            <a:ext cx="2843724" cy="677108"/>
          </a:xfrm>
          <a:prstGeom prst="rect">
            <a:avLst/>
          </a:prstGeom>
        </p:spPr>
        <p:txBody>
          <a:bodyPr wrap="square">
            <a:spAutoFit/>
          </a:bodyPr>
          <a:lstStyle/>
          <a:p>
            <a:pPr marL="342900" indent="-342900"/>
            <a:r>
              <a:rPr lang="en-US" sz="1400" b="1" dirty="0">
                <a:solidFill>
                  <a:srgbClr val="C00000"/>
                </a:solidFill>
                <a:latin typeface="+mj-lt"/>
              </a:rPr>
              <a:t>1.</a:t>
            </a:r>
            <a:r>
              <a:rPr lang="ru-RU" sz="1400" dirty="0">
                <a:solidFill>
                  <a:schemeClr val="accent6">
                    <a:lumMod val="50000"/>
                  </a:schemeClr>
                </a:solidFill>
                <a:latin typeface="+mj-lt"/>
              </a:rPr>
              <a:t> </a:t>
            </a:r>
            <a:r>
              <a:rPr lang="ru-RU" sz="1200" dirty="0">
                <a:solidFill>
                  <a:schemeClr val="accent6">
                    <a:lumMod val="50000"/>
                  </a:schemeClr>
                </a:solidFill>
                <a:latin typeface="+mj-lt"/>
              </a:rPr>
              <a:t>Прогноз движения денежных средств</a:t>
            </a:r>
            <a:endParaRPr lang="en-US" sz="1200" dirty="0">
              <a:solidFill>
                <a:schemeClr val="accent6">
                  <a:lumMod val="50000"/>
                </a:schemeClr>
              </a:solidFill>
              <a:latin typeface="+mj-lt"/>
            </a:endParaRPr>
          </a:p>
          <a:p>
            <a:pPr marL="342900" indent="-342900"/>
            <a:r>
              <a:rPr lang="en-US" sz="1200" b="1" dirty="0">
                <a:solidFill>
                  <a:srgbClr val="C00000"/>
                </a:solidFill>
                <a:latin typeface="+mj-lt"/>
              </a:rPr>
              <a:t>2.</a:t>
            </a:r>
            <a:r>
              <a:rPr lang="ru-RU" sz="1200" dirty="0">
                <a:solidFill>
                  <a:schemeClr val="accent6">
                    <a:lumMod val="50000"/>
                  </a:schemeClr>
                </a:solidFill>
                <a:latin typeface="+mj-lt"/>
              </a:rPr>
              <a:t> Санкционирование платежей</a:t>
            </a:r>
            <a:endParaRPr lang="en-US" sz="1200" dirty="0">
              <a:solidFill>
                <a:schemeClr val="accent6">
                  <a:lumMod val="50000"/>
                </a:schemeClr>
              </a:solidFill>
              <a:latin typeface="+mj-lt"/>
            </a:endParaRPr>
          </a:p>
          <a:p>
            <a:pPr marL="342900" indent="-342900"/>
            <a:r>
              <a:rPr lang="en-US" sz="1200" b="1" dirty="0">
                <a:solidFill>
                  <a:srgbClr val="C00000"/>
                </a:solidFill>
                <a:latin typeface="+mj-lt"/>
              </a:rPr>
              <a:t>3.</a:t>
            </a:r>
            <a:r>
              <a:rPr lang="ru-RU" sz="1200" dirty="0">
                <a:solidFill>
                  <a:schemeClr val="accent6">
                    <a:lumMod val="50000"/>
                  </a:schemeClr>
                </a:solidFill>
                <a:latin typeface="+mj-lt"/>
              </a:rPr>
              <a:t> Управление ликвидностью</a:t>
            </a:r>
            <a:endParaRPr lang="en-US" sz="1200" dirty="0">
              <a:solidFill>
                <a:schemeClr val="accent6">
                  <a:lumMod val="50000"/>
                </a:schemeClr>
              </a:solidFill>
              <a:latin typeface="+mj-lt"/>
            </a:endParaRPr>
          </a:p>
        </p:txBody>
      </p:sp>
      <p:sp>
        <p:nvSpPr>
          <p:cNvPr id="30" name="Rectangle 29"/>
          <p:cNvSpPr/>
          <p:nvPr/>
        </p:nvSpPr>
        <p:spPr>
          <a:xfrm>
            <a:off x="5059362" y="2362200"/>
            <a:ext cx="5562600" cy="1231106"/>
          </a:xfrm>
          <a:prstGeom prst="rect">
            <a:avLst/>
          </a:prstGeom>
        </p:spPr>
        <p:txBody>
          <a:bodyPr wrap="square">
            <a:spAutoFit/>
          </a:bodyPr>
          <a:lstStyle/>
          <a:p>
            <a:r>
              <a:rPr lang="ru-RU" sz="1400" b="1" dirty="0">
                <a:solidFill>
                  <a:srgbClr val="07A97F"/>
                </a:solidFill>
                <a:latin typeface="+mj-lt"/>
              </a:rPr>
              <a:t>Формальный контроль</a:t>
            </a:r>
            <a:endParaRPr lang="en-US" sz="1400" b="1" dirty="0">
              <a:solidFill>
                <a:srgbClr val="07A97F"/>
              </a:solidFill>
              <a:latin typeface="+mj-lt"/>
            </a:endParaRPr>
          </a:p>
          <a:p>
            <a:pPr algn="just"/>
            <a:r>
              <a:rPr lang="ru-RU" sz="1200" dirty="0">
                <a:latin typeface="+mj-lt"/>
              </a:rPr>
              <a:t>Проверяется, заполнен ли расходный ордер в соответствии с утвержденным форматом во всех крайних точках и полях. Сверяет подписи с депонированными образцами, а также правильность печати государственного учреждения </a:t>
            </a:r>
            <a:r>
              <a:rPr lang="en-US" sz="1200" b="1" dirty="0">
                <a:solidFill>
                  <a:srgbClr val="07A97F"/>
                </a:solidFill>
                <a:latin typeface="+mj-lt"/>
              </a:rPr>
              <a:t>(</a:t>
            </a:r>
            <a:r>
              <a:rPr lang="ru-RU" sz="1200" dirty="0">
                <a:latin typeface="+mj-lt"/>
              </a:rPr>
              <a:t>устраняется благодаря</a:t>
            </a:r>
            <a:r>
              <a:rPr lang="en-US" sz="1200" dirty="0">
                <a:latin typeface="+mj-lt"/>
              </a:rPr>
              <a:t> </a:t>
            </a:r>
            <a:r>
              <a:rPr lang="ru-RU" sz="1200" dirty="0">
                <a:latin typeface="+mj-lt"/>
              </a:rPr>
              <a:t>внедрению</a:t>
            </a:r>
            <a:r>
              <a:rPr lang="en-US" sz="1200" dirty="0">
                <a:latin typeface="+mj-lt"/>
              </a:rPr>
              <a:t> </a:t>
            </a:r>
            <a:r>
              <a:rPr lang="ru-RU" sz="1200" b="1" dirty="0">
                <a:solidFill>
                  <a:srgbClr val="07A97F"/>
                </a:solidFill>
                <a:latin typeface="+mj-lt"/>
              </a:rPr>
              <a:t>электронных расходных ордеров</a:t>
            </a:r>
            <a:r>
              <a:rPr lang="en-US" sz="1200" dirty="0"/>
              <a:t>; </a:t>
            </a:r>
            <a:r>
              <a:rPr lang="ru-RU" sz="1200" b="1" dirty="0">
                <a:solidFill>
                  <a:srgbClr val="07A97F"/>
                </a:solidFill>
                <a:latin typeface="+mj-lt"/>
              </a:rPr>
              <a:t>электронного архива</a:t>
            </a:r>
            <a:r>
              <a:rPr lang="en-US" sz="1200" b="1" dirty="0">
                <a:solidFill>
                  <a:srgbClr val="07A97F"/>
                </a:solidFill>
                <a:latin typeface="+mj-lt"/>
              </a:rPr>
              <a:t>)</a:t>
            </a:r>
            <a:r>
              <a:rPr lang="en-US" sz="1200" dirty="0">
                <a:latin typeface="+mj-lt"/>
              </a:rPr>
              <a:t>.</a:t>
            </a:r>
            <a:endParaRPr lang="en-US" sz="1200" dirty="0">
              <a:solidFill>
                <a:srgbClr val="07A97F"/>
              </a:solidFill>
              <a:latin typeface="+mj-lt"/>
            </a:endParaRPr>
          </a:p>
        </p:txBody>
      </p:sp>
      <p:sp>
        <p:nvSpPr>
          <p:cNvPr id="31" name="Rectangle 30"/>
          <p:cNvSpPr/>
          <p:nvPr/>
        </p:nvSpPr>
        <p:spPr>
          <a:xfrm>
            <a:off x="5059362" y="3581400"/>
            <a:ext cx="5562600" cy="1415772"/>
          </a:xfrm>
          <a:prstGeom prst="rect">
            <a:avLst/>
          </a:prstGeom>
        </p:spPr>
        <p:txBody>
          <a:bodyPr wrap="square">
            <a:spAutoFit/>
          </a:bodyPr>
          <a:lstStyle/>
          <a:p>
            <a:pPr marL="342900" indent="-342900"/>
            <a:r>
              <a:rPr lang="ru-RU" sz="1400" b="1" dirty="0">
                <a:solidFill>
                  <a:srgbClr val="00AAE6"/>
                </a:solidFill>
                <a:latin typeface="+mj-lt"/>
              </a:rPr>
              <a:t>Документальный контроль</a:t>
            </a:r>
            <a:endParaRPr lang="en-US" sz="1400" b="1" dirty="0">
              <a:solidFill>
                <a:srgbClr val="00AAE6"/>
              </a:solidFill>
              <a:latin typeface="+mj-lt"/>
            </a:endParaRPr>
          </a:p>
          <a:p>
            <a:pPr algn="just"/>
            <a:r>
              <a:rPr lang="ru-RU" sz="1200" dirty="0">
                <a:latin typeface="+mj-lt"/>
              </a:rPr>
              <a:t>Проверяется, приложены ли к расходам, перечисленным в расходном ордере, необходимые оригиналы документов, подтверждающих целевое расходование средств, связь с обязательствами ранее зарегистрированного в системе РБС по замороженным средствам и ссылки расходного ордера </a:t>
            </a:r>
            <a:r>
              <a:rPr lang="en-US" sz="1200" b="1" dirty="0">
                <a:solidFill>
                  <a:srgbClr val="00AAE6"/>
                </a:solidFill>
                <a:latin typeface="+mj-lt"/>
              </a:rPr>
              <a:t>(</a:t>
            </a:r>
            <a:r>
              <a:rPr lang="ru-RU" sz="1200" dirty="0"/>
              <a:t>устраняется благодаря внедрению </a:t>
            </a:r>
            <a:r>
              <a:rPr lang="ru-RU" sz="1200" b="1" dirty="0">
                <a:solidFill>
                  <a:srgbClr val="00AAE6"/>
                </a:solidFill>
                <a:latin typeface="+mj-lt"/>
              </a:rPr>
              <a:t>электронных контрактов; электронных расходных ордеров, сформированных</a:t>
            </a:r>
            <a:r>
              <a:rPr lang="en-US" sz="1200" b="1" dirty="0">
                <a:solidFill>
                  <a:srgbClr val="00AAE6"/>
                </a:solidFill>
                <a:latin typeface="+mj-lt"/>
              </a:rPr>
              <a:t> AGFIS)</a:t>
            </a:r>
            <a:r>
              <a:rPr lang="en-US" sz="1200" dirty="0"/>
              <a:t>.</a:t>
            </a:r>
            <a:endParaRPr lang="en-US" sz="1200" dirty="0">
              <a:latin typeface="+mj-lt"/>
            </a:endParaRPr>
          </a:p>
        </p:txBody>
      </p:sp>
      <p:sp>
        <p:nvSpPr>
          <p:cNvPr id="32" name="Rectangle 31"/>
          <p:cNvSpPr/>
          <p:nvPr/>
        </p:nvSpPr>
        <p:spPr>
          <a:xfrm>
            <a:off x="4943476" y="4953000"/>
            <a:ext cx="5754686" cy="1631216"/>
          </a:xfrm>
          <a:prstGeom prst="rect">
            <a:avLst/>
          </a:prstGeom>
        </p:spPr>
        <p:txBody>
          <a:bodyPr wrap="square">
            <a:spAutoFit/>
          </a:bodyPr>
          <a:lstStyle/>
          <a:p>
            <a:r>
              <a:rPr lang="ru-RU" sz="1400" b="1" dirty="0">
                <a:solidFill>
                  <a:schemeClr val="accent6">
                    <a:lumMod val="75000"/>
                  </a:schemeClr>
                </a:solidFill>
                <a:latin typeface="+mj-lt"/>
              </a:rPr>
              <a:t>Контроль за перерасходом средств </a:t>
            </a:r>
            <a:r>
              <a:rPr lang="ru-RU" sz="1400" dirty="0">
                <a:solidFill>
                  <a:schemeClr val="accent6">
                    <a:lumMod val="75000"/>
                  </a:schemeClr>
                </a:solidFill>
                <a:latin typeface="+mj-lt"/>
              </a:rPr>
              <a:t>в сравнении с месячными кассовыми планами</a:t>
            </a:r>
            <a:r>
              <a:rPr lang="en-US" sz="1400" dirty="0">
                <a:solidFill>
                  <a:schemeClr val="accent6">
                    <a:lumMod val="75000"/>
                  </a:schemeClr>
                </a:solidFill>
                <a:latin typeface="+mj-lt"/>
              </a:rPr>
              <a:t> (</a:t>
            </a:r>
            <a:r>
              <a:rPr lang="ru-RU" sz="1400" dirty="0">
                <a:solidFill>
                  <a:schemeClr val="accent6">
                    <a:lumMod val="75000"/>
                  </a:schemeClr>
                </a:solidFill>
                <a:latin typeface="+mj-lt"/>
              </a:rPr>
              <a:t>автоматически)</a:t>
            </a:r>
            <a:r>
              <a:rPr lang="en-US" sz="1400" dirty="0">
                <a:solidFill>
                  <a:schemeClr val="accent6">
                    <a:lumMod val="75000"/>
                  </a:schemeClr>
                </a:solidFill>
                <a:latin typeface="+mj-lt"/>
              </a:rPr>
              <a:t>.</a:t>
            </a:r>
          </a:p>
          <a:p>
            <a:pPr algn="just"/>
            <a:r>
              <a:rPr lang="ru-RU" sz="1200" dirty="0">
                <a:latin typeface="+mj-lt"/>
              </a:rPr>
              <a:t>Роль Казначейства заключается в обеспечении наличия денежных средств, а не их нормировании; исключения редки: если сумма расходных ордеров превышает объем имеющейся ликвидности, то платежи санкционируются в соответствии с порядком приоритетов, определенным министром финансов, и чрезвычайными платежами, предложенными РБС</a:t>
            </a:r>
            <a:r>
              <a:rPr lang="en-US" sz="1200" dirty="0">
                <a:latin typeface="+mj-lt"/>
              </a:rPr>
              <a:t> (</a:t>
            </a:r>
            <a:r>
              <a:rPr lang="ru-RU" sz="1200" dirty="0">
                <a:latin typeface="+mj-lt"/>
              </a:rPr>
              <a:t>не в реальном времени, -</a:t>
            </a:r>
            <a:r>
              <a:rPr lang="en-US" sz="1200" b="1" dirty="0">
                <a:latin typeface="+mj-lt"/>
              </a:rPr>
              <a:t> </a:t>
            </a:r>
            <a:r>
              <a:rPr lang="ru-RU" sz="1200" b="1" dirty="0">
                <a:latin typeface="+mj-lt"/>
              </a:rPr>
              <a:t>с задержкой в один день</a:t>
            </a:r>
            <a:r>
              <a:rPr lang="en-US" sz="1200" b="1" dirty="0">
                <a:latin typeface="+mj-lt"/>
              </a:rPr>
              <a:t> </a:t>
            </a:r>
            <a:r>
              <a:rPr lang="ru-RU" sz="1200" dirty="0">
                <a:latin typeface="+mj-lt"/>
              </a:rPr>
              <a:t>от даты регистрации</a:t>
            </a:r>
            <a:r>
              <a:rPr lang="en-US" sz="1200" dirty="0">
                <a:latin typeface="+mj-lt"/>
              </a:rPr>
              <a:t>). </a:t>
            </a:r>
            <a:r>
              <a:rPr lang="ru-RU" sz="1200" dirty="0">
                <a:latin typeface="+mj-lt"/>
              </a:rPr>
              <a:t>Управление ликвидностью «точно в срок»</a:t>
            </a:r>
            <a:r>
              <a:rPr lang="en-US" sz="1200" dirty="0">
                <a:latin typeface="+mj-lt"/>
              </a:rPr>
              <a:t>.</a:t>
            </a:r>
            <a:endParaRPr lang="en-US" sz="1200" b="1" dirty="0">
              <a:solidFill>
                <a:schemeClr val="accent6">
                  <a:lumMod val="75000"/>
                </a:schemeClr>
              </a:solidFill>
              <a:latin typeface="+mj-lt"/>
            </a:endParaRPr>
          </a:p>
        </p:txBody>
      </p:sp>
      <p:sp>
        <p:nvSpPr>
          <p:cNvPr id="16" name="Rectangle 15"/>
          <p:cNvSpPr/>
          <p:nvPr/>
        </p:nvSpPr>
        <p:spPr>
          <a:xfrm>
            <a:off x="-122238" y="6096000"/>
            <a:ext cx="4694238" cy="584775"/>
          </a:xfrm>
          <a:prstGeom prst="rect">
            <a:avLst/>
          </a:prstGeom>
        </p:spPr>
        <p:txBody>
          <a:bodyPr wrap="square">
            <a:spAutoFit/>
          </a:bodyPr>
          <a:lstStyle/>
          <a:p>
            <a:pPr algn="ctr"/>
            <a:r>
              <a:rPr lang="ru-RU" sz="1600" b="1" dirty="0">
                <a:solidFill>
                  <a:schemeClr val="accent6">
                    <a:lumMod val="50000"/>
                  </a:schemeClr>
                </a:solidFill>
                <a:latin typeface="+mj-lt"/>
              </a:rPr>
              <a:t>Инструкция</a:t>
            </a:r>
            <a:r>
              <a:rPr lang="en-US" sz="1600" b="1" dirty="0">
                <a:solidFill>
                  <a:schemeClr val="accent6">
                    <a:lumMod val="50000"/>
                  </a:schemeClr>
                </a:solidFill>
                <a:latin typeface="+mj-lt"/>
              </a:rPr>
              <a:t> No. 9</a:t>
            </a:r>
            <a:r>
              <a:rPr lang="ru-RU" sz="1600" b="1" dirty="0">
                <a:solidFill>
                  <a:schemeClr val="accent6">
                    <a:lumMod val="50000"/>
                  </a:schemeClr>
                </a:solidFill>
                <a:latin typeface="+mj-lt"/>
              </a:rPr>
              <a:t> от 20.03.</a:t>
            </a:r>
            <a:r>
              <a:rPr lang="en-US" sz="1600" b="1" dirty="0">
                <a:solidFill>
                  <a:schemeClr val="accent6">
                    <a:lumMod val="50000"/>
                  </a:schemeClr>
                </a:solidFill>
                <a:latin typeface="+mj-lt"/>
              </a:rPr>
              <a:t>2018</a:t>
            </a:r>
          </a:p>
          <a:p>
            <a:pPr algn="ctr"/>
            <a:r>
              <a:rPr lang="ru-RU" sz="1600" b="1" dirty="0">
                <a:solidFill>
                  <a:schemeClr val="accent6">
                    <a:lumMod val="50000"/>
                  </a:schemeClr>
                </a:solidFill>
                <a:latin typeface="+mj-lt"/>
              </a:rPr>
              <a:t>«</a:t>
            </a:r>
            <a:r>
              <a:rPr lang="en-US" sz="1600" b="1" dirty="0">
                <a:solidFill>
                  <a:schemeClr val="accent6">
                    <a:lumMod val="50000"/>
                  </a:schemeClr>
                </a:solidFill>
                <a:latin typeface="+mj-lt"/>
              </a:rPr>
              <a:t>O</a:t>
            </a:r>
            <a:r>
              <a:rPr lang="ru-RU" sz="1600" b="1" dirty="0">
                <a:solidFill>
                  <a:schemeClr val="accent6">
                    <a:lumMod val="50000"/>
                  </a:schemeClr>
                </a:solidFill>
                <a:latin typeface="+mj-lt"/>
              </a:rPr>
              <a:t> типовых процедурах исполнения бюджета»</a:t>
            </a:r>
            <a:endParaRPr lang="en-US" sz="1600" b="1" dirty="0">
              <a:solidFill>
                <a:schemeClr val="accent6">
                  <a:lumMod val="50000"/>
                </a:schemeClr>
              </a:solidFill>
              <a:latin typeface="+mj-lt"/>
            </a:endParaRPr>
          </a:p>
        </p:txBody>
      </p:sp>
      <p:sp>
        <p:nvSpPr>
          <p:cNvPr id="18" name="Cloud Callout 17"/>
          <p:cNvSpPr/>
          <p:nvPr/>
        </p:nvSpPr>
        <p:spPr>
          <a:xfrm>
            <a:off x="0" y="457200"/>
            <a:ext cx="2544762" cy="2057400"/>
          </a:xfrm>
          <a:prstGeom prst="cloudCallout">
            <a:avLst/>
          </a:prstGeom>
          <a:solidFill>
            <a:srgbClr val="FFEE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82562" y="762000"/>
            <a:ext cx="2667000" cy="738664"/>
          </a:xfrm>
          <a:prstGeom prst="rect">
            <a:avLst/>
          </a:prstGeom>
        </p:spPr>
        <p:txBody>
          <a:bodyPr wrap="square">
            <a:spAutoFit/>
          </a:bodyPr>
          <a:lstStyle/>
          <a:p>
            <a:r>
              <a:rPr lang="ru-RU" sz="1400" dirty="0" err="1">
                <a:latin typeface="Calibri" pitchFamily="34" charset="0"/>
                <a:ea typeface="Times New Roman" pitchFamily="18" charset="0"/>
                <a:cs typeface="Calibri" pitchFamily="34" charset="0"/>
              </a:rPr>
              <a:t>Цифровизация</a:t>
            </a:r>
            <a:r>
              <a:rPr lang="ru-RU" sz="1400" dirty="0">
                <a:latin typeface="Calibri" pitchFamily="34" charset="0"/>
                <a:ea typeface="Times New Roman" pitchFamily="18" charset="0"/>
                <a:cs typeface="Calibri" pitchFamily="34" charset="0"/>
              </a:rPr>
              <a:t> процессов устраняет потребность в средствах контроля в ТОК</a:t>
            </a:r>
            <a:endParaRPr lang="en-US" sz="1400" dirty="0"/>
          </a:p>
        </p:txBody>
      </p:sp>
      <p:sp>
        <p:nvSpPr>
          <p:cNvPr id="23" name="Rectangle 22"/>
          <p:cNvSpPr/>
          <p:nvPr/>
        </p:nvSpPr>
        <p:spPr>
          <a:xfrm>
            <a:off x="182561" y="1437798"/>
            <a:ext cx="2478088" cy="738664"/>
          </a:xfrm>
          <a:prstGeom prst="rect">
            <a:avLst/>
          </a:prstGeom>
        </p:spPr>
        <p:txBody>
          <a:bodyPr wrap="square">
            <a:spAutoFit/>
          </a:bodyPr>
          <a:lstStyle/>
          <a:p>
            <a:r>
              <a:rPr lang="ru-RU" sz="1400" dirty="0">
                <a:latin typeface="Calibri" pitchFamily="34" charset="0"/>
                <a:ea typeface="Times New Roman" pitchFamily="18" charset="0"/>
                <a:cs typeface="Calibri" pitchFamily="34" charset="0"/>
              </a:rPr>
              <a:t>Основное направление – бухучет в госсекторе/ управление ликвидностью</a:t>
            </a:r>
            <a:endParaRPr lang="en-US" sz="1400" dirty="0">
              <a:latin typeface="Calibri" pitchFamily="34" charset="0"/>
              <a:ea typeface="Times New Roman" pitchFamily="18" charset="0"/>
              <a:cs typeface="Calibri" pitchFamily="34" charset="0"/>
            </a:endParaRPr>
          </a:p>
        </p:txBody>
      </p:sp>
      <p:sp>
        <p:nvSpPr>
          <p:cNvPr id="34" name="Rectangle 33"/>
          <p:cNvSpPr/>
          <p:nvPr/>
        </p:nvSpPr>
        <p:spPr>
          <a:xfrm>
            <a:off x="66675" y="2110264"/>
            <a:ext cx="2020888" cy="307777"/>
          </a:xfrm>
          <a:prstGeom prst="rect">
            <a:avLst/>
          </a:prstGeom>
        </p:spPr>
        <p:txBody>
          <a:bodyPr wrap="square">
            <a:spAutoFit/>
          </a:bodyPr>
          <a:lstStyle/>
          <a:p>
            <a:r>
              <a:rPr lang="en-US" sz="1400" dirty="0">
                <a:latin typeface="Calibri" pitchFamily="34" charset="0"/>
                <a:ea typeface="Times New Roman" pitchFamily="18" charset="0"/>
                <a:cs typeface="Calibri" pitchFamily="34" charset="0"/>
              </a:rPr>
              <a:t>(</a:t>
            </a:r>
            <a:r>
              <a:rPr lang="ru-RU" sz="1400" dirty="0">
                <a:latin typeface="Calibri" pitchFamily="34" charset="0"/>
                <a:ea typeface="Times New Roman" pitchFamily="18" charset="0"/>
                <a:cs typeface="Calibri" pitchFamily="34" charset="0"/>
              </a:rPr>
              <a:t>Инструкторы МСУГС</a:t>
            </a:r>
            <a:r>
              <a:rPr lang="en-US" sz="1400" dirty="0">
                <a:latin typeface="Calibri" pitchFamily="34" charset="0"/>
                <a:ea typeface="Times New Roman" pitchFamily="18" charset="0"/>
                <a:cs typeface="Calibri" pitchFamily="34" charset="0"/>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a:stretch>
            <a:fillRect/>
          </a:stretch>
        </p:blipFill>
        <p:spPr bwMode="auto">
          <a:xfrm>
            <a:off x="-1" y="0"/>
            <a:ext cx="10880725" cy="6858000"/>
          </a:xfrm>
          <a:prstGeom prst="rect">
            <a:avLst/>
          </a:prstGeom>
          <a:noFill/>
          <a:ln w="9525">
            <a:noFill/>
            <a:miter lim="800000"/>
            <a:headEnd/>
            <a:tailEnd/>
          </a:ln>
          <a:effectLst/>
        </p:spPr>
      </p:pic>
      <p:sp>
        <p:nvSpPr>
          <p:cNvPr id="5" name="Title 1"/>
          <p:cNvSpPr txBox="1">
            <a:spLocks/>
          </p:cNvSpPr>
          <p:nvPr/>
        </p:nvSpPr>
        <p:spPr>
          <a:xfrm>
            <a:off x="2468562" y="152400"/>
            <a:ext cx="6096000" cy="609600"/>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z="2300" b="1" dirty="0">
                <a:solidFill>
                  <a:schemeClr val="tx2"/>
                </a:solidFill>
                <a:latin typeface="+mj-lt"/>
                <a:ea typeface="+mj-ea"/>
                <a:cs typeface="+mj-cs"/>
              </a:rPr>
              <a:t>ЦЕНТРАЛИЗОВАННАЯ ПЛАТФОРМА</a:t>
            </a:r>
            <a:r>
              <a:rPr kumimoji="0" lang="en-US" sz="2300" b="1" i="0" u="none" strike="noStrike" kern="1200" cap="none" spc="0" normalizeH="0" baseline="0" noProof="0" dirty="0">
                <a:ln>
                  <a:noFill/>
                </a:ln>
                <a:solidFill>
                  <a:schemeClr val="tx2"/>
                </a:solidFill>
                <a:effectLst/>
                <a:uLnTx/>
                <a:uFillTx/>
                <a:latin typeface="+mj-lt"/>
                <a:ea typeface="+mj-ea"/>
                <a:cs typeface="+mj-cs"/>
              </a:rPr>
              <a:t> – </a:t>
            </a:r>
            <a:r>
              <a:rPr kumimoji="0" lang="ru-RU" sz="2300" b="1" i="0" u="none" strike="noStrike" kern="1200" cap="none" spc="0" normalizeH="0" baseline="0" noProof="0" dirty="0">
                <a:ln>
                  <a:noFill/>
                </a:ln>
                <a:solidFill>
                  <a:schemeClr val="tx2"/>
                </a:solidFill>
                <a:effectLst/>
                <a:uLnTx/>
                <a:uFillTx/>
                <a:latin typeface="+mj-lt"/>
                <a:ea typeface="+mj-ea"/>
                <a:cs typeface="+mj-cs"/>
              </a:rPr>
              <a:t>ИНТЕГРИРОВАННЫЕ</a:t>
            </a:r>
            <a:r>
              <a:rPr kumimoji="0" lang="ru-RU" sz="2300" b="1" i="0" u="none" strike="noStrike" kern="1200" cap="none" spc="0" normalizeH="0" noProof="0" dirty="0">
                <a:ln>
                  <a:noFill/>
                </a:ln>
                <a:solidFill>
                  <a:schemeClr val="tx2"/>
                </a:solidFill>
                <a:effectLst/>
                <a:uLnTx/>
                <a:uFillTx/>
                <a:latin typeface="+mj-lt"/>
                <a:ea typeface="+mj-ea"/>
                <a:cs typeface="+mj-cs"/>
              </a:rPr>
              <a:t> ДАННЫЕ</a:t>
            </a:r>
            <a:endParaRPr kumimoji="0" lang="en-US" sz="2300" b="1" i="0" u="none" strike="noStrike" kern="1200" cap="none" spc="0" normalizeH="0" baseline="0" noProof="0" dirty="0">
              <a:ln>
                <a:noFill/>
              </a:ln>
              <a:solidFill>
                <a:schemeClr val="tx2"/>
              </a:solidFill>
              <a:effectLst/>
              <a:uLnTx/>
              <a:uFillTx/>
              <a:latin typeface="+mj-lt"/>
              <a:ea typeface="+mj-ea"/>
              <a:cs typeface="+mj-cs"/>
            </a:endParaRPr>
          </a:p>
        </p:txBody>
      </p:sp>
      <p:sp>
        <p:nvSpPr>
          <p:cNvPr id="8" name="Rectangle 7"/>
          <p:cNvSpPr/>
          <p:nvPr/>
        </p:nvSpPr>
        <p:spPr>
          <a:xfrm>
            <a:off x="182561" y="5257800"/>
            <a:ext cx="9067799" cy="707886"/>
          </a:xfrm>
          <a:prstGeom prst="rect">
            <a:avLst/>
          </a:prstGeom>
        </p:spPr>
        <p:txBody>
          <a:bodyPr wrap="square">
            <a:spAutoFit/>
          </a:bodyPr>
          <a:lstStyle/>
          <a:p>
            <a:r>
              <a:rPr lang="ru-RU" sz="2000" dirty="0">
                <a:solidFill>
                  <a:schemeClr val="tx2"/>
                </a:solidFill>
                <a:latin typeface="+mj-lt"/>
                <a:ea typeface="+mj-ea"/>
                <a:cs typeface="+mj-cs"/>
              </a:rPr>
              <a:t>Набор автоматизированных решений – интегрированные модули/системы, позволяющие правительству планировать, исполнять  и контролировать бюджет</a:t>
            </a:r>
            <a:r>
              <a:rPr lang="en-US" sz="2000" dirty="0">
                <a:solidFill>
                  <a:schemeClr val="tx2"/>
                </a:solidFill>
                <a:latin typeface="+mj-lt"/>
                <a:ea typeface="+mj-ea"/>
                <a:cs typeface="+mj-cs"/>
              </a:rPr>
              <a:t> </a:t>
            </a:r>
          </a:p>
        </p:txBody>
      </p:sp>
      <p:sp>
        <p:nvSpPr>
          <p:cNvPr id="9" name="Rectangle 8"/>
          <p:cNvSpPr/>
          <p:nvPr/>
        </p:nvSpPr>
        <p:spPr>
          <a:xfrm>
            <a:off x="8793162" y="4876800"/>
            <a:ext cx="2087563" cy="923330"/>
          </a:xfrm>
          <a:prstGeom prst="rect">
            <a:avLst/>
          </a:prstGeom>
        </p:spPr>
        <p:txBody>
          <a:bodyPr wrap="square">
            <a:spAutoFit/>
          </a:bodyPr>
          <a:lstStyle/>
          <a:p>
            <a:pPr algn="ctr">
              <a:spcBef>
                <a:spcPct val="50000"/>
              </a:spcBef>
            </a:pPr>
            <a:r>
              <a:rPr lang="ru-RU" altLang="en-US" b="1" dirty="0">
                <a:latin typeface="+mj-lt"/>
              </a:rPr>
              <a:t>Информационные панели с бизнес-аналитикой</a:t>
            </a:r>
            <a:endParaRPr lang="pl-PL" altLang="en-US" b="1" dirty="0">
              <a:latin typeface="+mj-lt"/>
            </a:endParaRPr>
          </a:p>
        </p:txBody>
      </p:sp>
      <p:cxnSp>
        <p:nvCxnSpPr>
          <p:cNvPr id="11" name="Elbow Connector 10"/>
          <p:cNvCxnSpPr/>
          <p:nvPr/>
        </p:nvCxnSpPr>
        <p:spPr>
          <a:xfrm>
            <a:off x="9783762" y="4495800"/>
            <a:ext cx="609600" cy="457200"/>
          </a:xfrm>
          <a:prstGeom prst="bentConnector3">
            <a:avLst>
              <a:gd name="adj1" fmla="val 50000"/>
            </a:avLst>
          </a:prstGeom>
          <a:ln cmpd="sng">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ardrop 12"/>
          <p:cNvSpPr/>
          <p:nvPr/>
        </p:nvSpPr>
        <p:spPr>
          <a:xfrm rot="1814646">
            <a:off x="2387573" y="2007885"/>
            <a:ext cx="1216466" cy="705578"/>
          </a:xfrm>
          <a:prstGeom prst="teardrop">
            <a:avLst/>
          </a:prstGeom>
          <a:blipFill>
            <a:blip r:embed="rId4"/>
            <a:tile tx="0" ty="0" sx="100000" sy="100000" flip="none" algn="tl"/>
          </a:blipFill>
          <a:ln>
            <a:solidFill>
              <a:schemeClr val="accent3">
                <a:lumMod val="60000"/>
                <a:lumOff val="4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544762" y="2133600"/>
            <a:ext cx="1066800" cy="400110"/>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000" b="1" dirty="0">
                <a:ln/>
                <a:solidFill>
                  <a:schemeClr val="accent6">
                    <a:lumMod val="75000"/>
                  </a:schemeClr>
                </a:solidFill>
              </a:rPr>
              <a:t>C@TS</a:t>
            </a:r>
          </a:p>
        </p:txBody>
      </p:sp>
    </p:spTree>
    <p:extLst>
      <p:ext uri="{BB962C8B-B14F-4D97-AF65-F5344CB8AC3E}">
        <p14:creationId xmlns:p14="http://schemas.microsoft.com/office/powerpoint/2010/main" val="3262750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162" y="609600"/>
            <a:ext cx="9792653" cy="838200"/>
          </a:xfrm>
        </p:spPr>
        <p:txBody>
          <a:bodyPr>
            <a:normAutofit/>
          </a:bodyPr>
          <a:lstStyle/>
          <a:p>
            <a:r>
              <a:rPr lang="ru-RU" sz="4000" b="1" dirty="0">
                <a:ln w="11430"/>
                <a:solidFill>
                  <a:schemeClr val="accent6">
                    <a:lumMod val="50000"/>
                  </a:schemeClr>
                </a:solidFill>
                <a:effectLst>
                  <a:outerShdw blurRad="50800" dist="39000" dir="5460000" algn="tl">
                    <a:srgbClr val="000000">
                      <a:alpha val="38000"/>
                    </a:srgbClr>
                  </a:outerShdw>
                </a:effectLst>
              </a:rPr>
              <a:t>Основные достоинства</a:t>
            </a:r>
            <a:r>
              <a:rPr lang="en-GB" sz="4000" b="1" dirty="0">
                <a:ln w="11430"/>
                <a:solidFill>
                  <a:schemeClr val="accent6">
                    <a:lumMod val="50000"/>
                  </a:schemeClr>
                </a:solidFill>
                <a:effectLst>
                  <a:outerShdw blurRad="50800" dist="39000" dir="5460000" algn="tl">
                    <a:srgbClr val="000000">
                      <a:alpha val="38000"/>
                    </a:srgbClr>
                  </a:outerShdw>
                </a:effectLst>
              </a:rPr>
              <a:t> AFMIS</a:t>
            </a:r>
          </a:p>
        </p:txBody>
      </p:sp>
      <p:sp>
        <p:nvSpPr>
          <p:cNvPr id="3" name="Content Placeholder 2"/>
          <p:cNvSpPr>
            <a:spLocks noGrp="1"/>
          </p:cNvSpPr>
          <p:nvPr>
            <p:ph idx="1"/>
          </p:nvPr>
        </p:nvSpPr>
        <p:spPr>
          <a:xfrm>
            <a:off x="0" y="1905000"/>
            <a:ext cx="10398313" cy="4149824"/>
          </a:xfrm>
        </p:spPr>
        <p:txBody>
          <a:bodyPr vert="horz" lIns="91440" tIns="45720" rIns="91440" bIns="45720" anchor="t">
            <a:normAutofit fontScale="25000" lnSpcReduction="20000"/>
          </a:bodyPr>
          <a:lstStyle/>
          <a:p>
            <a:pPr>
              <a:buFont typeface="Wingdings" pitchFamily="2" charset="2"/>
              <a:buChar char="Ø"/>
            </a:pPr>
            <a:r>
              <a:rPr lang="ru-RU" altLang="en-US" sz="7200" dirty="0">
                <a:latin typeface="+mj-lt"/>
              </a:rPr>
              <a:t>Мониторинг эффективности, продуктов</a:t>
            </a:r>
            <a:r>
              <a:rPr lang="en-GB" altLang="en-US" sz="7200" dirty="0">
                <a:latin typeface="+mj-lt"/>
              </a:rPr>
              <a:t> (</a:t>
            </a:r>
            <a:r>
              <a:rPr lang="ru-RU" altLang="en-US" sz="7200" dirty="0">
                <a:latin typeface="+mj-lt"/>
              </a:rPr>
              <a:t>результатов) и расходов</a:t>
            </a:r>
            <a:endParaRPr lang="en-GB" altLang="en-US" sz="7200" dirty="0">
              <a:latin typeface="+mj-lt"/>
            </a:endParaRPr>
          </a:p>
          <a:p>
            <a:pPr>
              <a:buFont typeface="Wingdings" pitchFamily="2" charset="2"/>
              <a:buChar char="Ø"/>
            </a:pPr>
            <a:r>
              <a:rPr lang="ru-RU" altLang="en-US" sz="7200" dirty="0">
                <a:latin typeface="+mj-lt"/>
              </a:rPr>
              <a:t>Нефинансовая информация, полученная в ходе мониторинга, поступает через портал из различных источников данных - </a:t>
            </a:r>
            <a:r>
              <a:rPr lang="en-GB" altLang="en-US" sz="7200" dirty="0">
                <a:latin typeface="+mj-lt"/>
              </a:rPr>
              <a:t>LM, PMO, DU, EAMIS, HR-</a:t>
            </a:r>
            <a:r>
              <a:rPr lang="en-GB" altLang="en-US" sz="7200" dirty="0" err="1">
                <a:latin typeface="+mj-lt"/>
              </a:rPr>
              <a:t>DoPA</a:t>
            </a:r>
            <a:r>
              <a:rPr lang="en-GB" altLang="en-US" sz="7200" dirty="0">
                <a:latin typeface="+mj-lt"/>
              </a:rPr>
              <a:t>, </a:t>
            </a:r>
            <a:r>
              <a:rPr lang="ru-RU" altLang="en-US" sz="7200" dirty="0">
                <a:latin typeface="+mj-lt"/>
              </a:rPr>
              <a:t> и т.д.</a:t>
            </a:r>
            <a:endParaRPr lang="en-GB" altLang="en-US" sz="7200" dirty="0">
              <a:latin typeface="+mj-lt"/>
            </a:endParaRPr>
          </a:p>
          <a:p>
            <a:pPr>
              <a:buFont typeface="Wingdings" pitchFamily="2" charset="2"/>
              <a:buChar char="Ø"/>
            </a:pPr>
            <a:r>
              <a:rPr lang="ru-RU" altLang="en-US" sz="7200" dirty="0">
                <a:latin typeface="+mj-lt"/>
              </a:rPr>
              <a:t>Мониторинг проектов</a:t>
            </a:r>
            <a:r>
              <a:rPr lang="en-GB" altLang="en-US" sz="7200" dirty="0">
                <a:latin typeface="+mj-lt"/>
              </a:rPr>
              <a:t>.</a:t>
            </a:r>
          </a:p>
          <a:p>
            <a:pPr>
              <a:buFont typeface="Wingdings" pitchFamily="2" charset="2"/>
              <a:buChar char="Ø"/>
            </a:pPr>
            <a:r>
              <a:rPr lang="ru-RU" altLang="en-US" sz="7200" dirty="0">
                <a:latin typeface="+mj-lt"/>
              </a:rPr>
              <a:t>Отслеживание процесса и информирование в оповещениях - в интересах более эффективного управления качеством и аудита</a:t>
            </a:r>
            <a:endParaRPr lang="en-GB" altLang="en-US" sz="7200" dirty="0">
              <a:latin typeface="+mj-lt"/>
            </a:endParaRPr>
          </a:p>
          <a:p>
            <a:pPr>
              <a:buFont typeface="Wingdings" pitchFamily="2" charset="2"/>
              <a:buChar char="Ø"/>
            </a:pPr>
            <a:r>
              <a:rPr lang="ru-RU" altLang="en-US" sz="7200" dirty="0">
                <a:latin typeface="+mj-lt"/>
              </a:rPr>
              <a:t>Благодаря интеграции с</a:t>
            </a:r>
            <a:r>
              <a:rPr lang="en-GB" altLang="en-US" sz="7200" dirty="0">
                <a:latin typeface="+mj-lt"/>
              </a:rPr>
              <a:t> AGFIS</a:t>
            </a:r>
            <a:r>
              <a:rPr lang="ru-RU" altLang="en-US" sz="7200" dirty="0">
                <a:latin typeface="+mj-lt"/>
              </a:rPr>
              <a:t> формируется окончательный актуализированный вариант бюджета</a:t>
            </a:r>
            <a:r>
              <a:rPr lang="en-GB" altLang="en-US" sz="7200" dirty="0">
                <a:latin typeface="+mj-lt"/>
              </a:rPr>
              <a:t>. </a:t>
            </a:r>
          </a:p>
          <a:p>
            <a:pPr>
              <a:buFont typeface="Wingdings" pitchFamily="2" charset="2"/>
              <a:buChar char="Ø"/>
            </a:pPr>
            <a:r>
              <a:rPr lang="ru-RU" altLang="en-US" sz="7200" dirty="0">
                <a:latin typeface="+mj-lt"/>
              </a:rPr>
              <a:t>Обеспечивается мониторинг хода</a:t>
            </a:r>
            <a:r>
              <a:rPr lang="en-GB" altLang="en-US" sz="7200" dirty="0">
                <a:latin typeface="+mj-lt"/>
              </a:rPr>
              <a:t> NSDI </a:t>
            </a:r>
            <a:r>
              <a:rPr lang="ru-RU" altLang="en-US" sz="7200" dirty="0">
                <a:latin typeface="+mj-lt"/>
              </a:rPr>
              <a:t>и</a:t>
            </a:r>
            <a:r>
              <a:rPr lang="en-GB" altLang="en-US" sz="7200" dirty="0">
                <a:latin typeface="+mj-lt"/>
              </a:rPr>
              <a:t> </a:t>
            </a:r>
            <a:r>
              <a:rPr lang="ru-RU" altLang="en-US" sz="7200" dirty="0">
                <a:latin typeface="+mj-lt"/>
              </a:rPr>
              <a:t>ССБП с участием всех отраслевых министерств и бюджетных учреждений (БУ)</a:t>
            </a:r>
            <a:r>
              <a:rPr lang="en-GB" altLang="en-US" sz="7200" dirty="0">
                <a:latin typeface="+mj-lt"/>
              </a:rPr>
              <a:t>. </a:t>
            </a:r>
          </a:p>
          <a:p>
            <a:pPr>
              <a:buFont typeface="Wingdings" pitchFamily="2" charset="2"/>
              <a:buChar char="Ø"/>
              <a:defRPr/>
            </a:pPr>
            <a:r>
              <a:rPr lang="ru-RU" altLang="en-US" sz="7200" dirty="0">
                <a:latin typeface="+mj-lt"/>
              </a:rPr>
              <a:t>Перераспределение бюджетных средств немедленно отражается в обеих системах  - ССБП</a:t>
            </a:r>
            <a:r>
              <a:rPr lang="en-GB" altLang="en-US" sz="7200" dirty="0">
                <a:latin typeface="+mj-lt"/>
              </a:rPr>
              <a:t> &amp; AGFIS</a:t>
            </a:r>
          </a:p>
          <a:p>
            <a:pPr>
              <a:buFont typeface="Wingdings" pitchFamily="2" charset="2"/>
              <a:buChar char="Ø"/>
              <a:defRPr/>
            </a:pPr>
            <a:r>
              <a:rPr lang="ru-RU" altLang="en-US" sz="7200" dirty="0">
                <a:latin typeface="+mj-lt"/>
              </a:rPr>
              <a:t>Предоставляет инструменты для анализа государственных данных</a:t>
            </a:r>
            <a:endParaRPr lang="en-US" altLang="en-US" sz="7200" dirty="0">
              <a:latin typeface="+mj-lt"/>
            </a:endParaRPr>
          </a:p>
          <a:p>
            <a:pPr>
              <a:buFont typeface="Wingdings" pitchFamily="2" charset="2"/>
              <a:buChar char="Ø"/>
              <a:defRPr/>
            </a:pPr>
            <a:r>
              <a:rPr lang="ru-RU" altLang="en-US" sz="7200" dirty="0">
                <a:latin typeface="+mj-lt"/>
              </a:rPr>
              <a:t>Формирование отчетов для доноров</a:t>
            </a:r>
            <a:endParaRPr lang="en-US" altLang="en-US" sz="7200" dirty="0">
              <a:latin typeface="+mj-lt"/>
            </a:endParaRPr>
          </a:p>
          <a:p>
            <a:pPr>
              <a:buFont typeface="Wingdings" pitchFamily="2" charset="2"/>
              <a:buChar char="Ø"/>
              <a:defRPr/>
            </a:pPr>
            <a:r>
              <a:rPr lang="ru-RU" altLang="en-US" sz="7200" dirty="0">
                <a:latin typeface="+mj-lt"/>
              </a:rPr>
              <a:t>Электронный архив документов стимулирует проведение внутреннего финансового контроля в процессе планирования и исполнения бюджета.</a:t>
            </a:r>
            <a:endParaRPr lang="en-US" altLang="en-US" sz="7200" dirty="0">
              <a:latin typeface="+mj-lt"/>
            </a:endParaRPr>
          </a:p>
          <a:p>
            <a:pPr>
              <a:buFont typeface="Wingdings" pitchFamily="2" charset="2"/>
              <a:buChar char="Ø"/>
              <a:defRPr/>
            </a:pPr>
            <a:r>
              <a:rPr lang="ru-RU" altLang="en-US" sz="7200" dirty="0">
                <a:latin typeface="+mj-lt"/>
              </a:rPr>
              <a:t>Экономия времени при казначейском исполнении бюджета</a:t>
            </a:r>
            <a:r>
              <a:rPr lang="en-US" altLang="en-US" sz="7200" dirty="0">
                <a:latin typeface="+mj-lt"/>
              </a:rPr>
              <a:t> (</a:t>
            </a:r>
            <a:r>
              <a:rPr lang="ru-RU" altLang="en-US" sz="7200" dirty="0">
                <a:latin typeface="+mj-lt"/>
              </a:rPr>
              <a:t>БУ будут направлять в </a:t>
            </a:r>
            <a:r>
              <a:rPr lang="en-US" altLang="en-US" sz="7200" dirty="0">
                <a:latin typeface="+mj-lt"/>
              </a:rPr>
              <a:t>AGFIS</a:t>
            </a:r>
            <a:r>
              <a:rPr lang="ru-RU" altLang="en-US" sz="7200" dirty="0">
                <a:latin typeface="+mj-lt"/>
              </a:rPr>
              <a:t> первичные документы, касающиеся выполнения финансовых операций, через интернет-портал в электронном виде, и контролировать исполнение своих бюджетов с помощью шаблонов отчетов)</a:t>
            </a:r>
            <a:r>
              <a:rPr lang="en-US" altLang="en-US" sz="7200" dirty="0">
                <a:latin typeface="+mj-lt"/>
              </a:rPr>
              <a:t>  </a:t>
            </a:r>
            <a:endParaRPr lang="en-GB" dirty="0"/>
          </a:p>
        </p:txBody>
      </p:sp>
      <p:pic>
        <p:nvPicPr>
          <p:cNvPr id="8" name="Picture 2"/>
          <p:cNvPicPr>
            <a:picLocks noChangeAspect="1" noChangeArrowheads="1"/>
          </p:cNvPicPr>
          <p:nvPr/>
        </p:nvPicPr>
        <p:blipFill>
          <a:blip r:embed="rId2"/>
          <a:srcRect/>
          <a:stretch>
            <a:fillRect/>
          </a:stretch>
        </p:blipFill>
        <p:spPr bwMode="auto">
          <a:xfrm>
            <a:off x="7864148" y="0"/>
            <a:ext cx="3016577" cy="1905000"/>
          </a:xfrm>
          <a:prstGeom prst="rect">
            <a:avLst/>
          </a:prstGeom>
          <a:noFill/>
          <a:ln w="9525">
            <a:noFill/>
            <a:miter lim="800000"/>
            <a:headEnd/>
            <a:tailEnd/>
          </a:ln>
          <a:effectLst/>
        </p:spPr>
      </p:pic>
      <p:sp>
        <p:nvSpPr>
          <p:cNvPr id="5" name="Rectangle 4"/>
          <p:cNvSpPr/>
          <p:nvPr/>
        </p:nvSpPr>
        <p:spPr>
          <a:xfrm>
            <a:off x="0" y="0"/>
            <a:ext cx="5090304" cy="400110"/>
          </a:xfrm>
          <a:prstGeom prst="rect">
            <a:avLst/>
          </a:prstGeom>
        </p:spPr>
        <p:txBody>
          <a:bodyPr wrap="none">
            <a:spAutoFit/>
          </a:bodyPr>
          <a:lstStyle/>
          <a:p>
            <a:r>
              <a:rPr lang="ru-RU" sz="2000" b="1" dirty="0">
                <a:ln w="11430"/>
                <a:solidFill>
                  <a:schemeClr val="accent6">
                    <a:lumMod val="50000"/>
                  </a:schemeClr>
                </a:solidFill>
                <a:effectLst>
                  <a:outerShdw blurRad="50800" dist="39000" dir="5460000" algn="tl">
                    <a:srgbClr val="000000">
                      <a:alpha val="38000"/>
                    </a:srgbClr>
                  </a:outerShdw>
                </a:effectLst>
                <a:latin typeface="+mj-lt"/>
                <a:ea typeface="+mj-ea"/>
                <a:cs typeface="+mj-cs"/>
              </a:rPr>
              <a:t>ИТ-система/консолидированная отчетность</a:t>
            </a:r>
            <a:endParaRPr lang="en-US" sz="2000" b="1" dirty="0">
              <a:ln w="11430"/>
              <a:solidFill>
                <a:schemeClr val="accent6">
                  <a:lumMod val="50000"/>
                </a:schemeClr>
              </a:solidFill>
              <a:effectLst>
                <a:outerShdw blurRad="50800" dist="39000" dir="5460000" algn="tl">
                  <a:srgbClr val="000000">
                    <a:alpha val="38000"/>
                  </a:srgbClr>
                </a:outerShdw>
              </a:effectLst>
              <a:latin typeface="+mj-lt"/>
              <a:ea typeface="+mj-ea"/>
              <a:cs typeface="+mj-cs"/>
            </a:endParaRPr>
          </a:p>
        </p:txBody>
      </p:sp>
      <p:sp>
        <p:nvSpPr>
          <p:cNvPr id="6" name="Slide Number Placeholder 5">
            <a:extLst>
              <a:ext uri="{FF2B5EF4-FFF2-40B4-BE49-F238E27FC236}">
                <a16:creationId xmlns:a16="http://schemas.microsoft.com/office/drawing/2014/main" id="{ED8DA866-D6C4-41E3-B390-DB2F9F7E146E}"/>
              </a:ext>
            </a:extLst>
          </p:cNvPr>
          <p:cNvSpPr>
            <a:spLocks noGrp="1"/>
          </p:cNvSpPr>
          <p:nvPr>
            <p:ph type="sldNum" sz="quarter" idx="12"/>
          </p:nvPr>
        </p:nvSpPr>
        <p:spPr>
          <a:xfrm>
            <a:off x="9707562" y="6492875"/>
            <a:ext cx="906727" cy="365125"/>
          </a:xfrm>
          <a:noFill/>
        </p:spPr>
        <p:txBody>
          <a:bodyPr/>
          <a:lstStyle>
            <a:lvl1pPr>
              <a:spcBef>
                <a:spcPct val="20000"/>
              </a:spcBef>
              <a:buClr>
                <a:srgbClr val="CC0000"/>
              </a:buClr>
              <a:buSzPct val="85000"/>
              <a:buFont typeface="Wingdings" panose="05000000000000000000" pitchFamily="2" charset="2"/>
              <a:buChar char="q"/>
              <a:defRPr sz="3500">
                <a:solidFill>
                  <a:srgbClr val="000000"/>
                </a:solidFill>
                <a:latin typeface="Arial" panose="020B0604020202020204" pitchFamily="34" charset="0"/>
              </a:defRPr>
            </a:lvl1pPr>
            <a:lvl2pPr marL="818816" indent="-314930">
              <a:spcBef>
                <a:spcPct val="20000"/>
              </a:spcBef>
              <a:buClr>
                <a:srgbClr val="CC0000"/>
              </a:buClr>
              <a:buChar char="–"/>
              <a:defRPr sz="3100">
                <a:solidFill>
                  <a:srgbClr val="000000"/>
                </a:solidFill>
                <a:latin typeface="Arial" panose="020B0604020202020204" pitchFamily="34" charset="0"/>
              </a:defRPr>
            </a:lvl2pPr>
            <a:lvl3pPr marL="1259718" indent="-251943">
              <a:spcBef>
                <a:spcPct val="20000"/>
              </a:spcBef>
              <a:buClr>
                <a:srgbClr val="CC0000"/>
              </a:buClr>
              <a:buChar char="•"/>
              <a:defRPr sz="2700">
                <a:solidFill>
                  <a:srgbClr val="000000"/>
                </a:solidFill>
                <a:latin typeface="Arial" panose="020B0604020202020204" pitchFamily="34" charset="0"/>
              </a:defRPr>
            </a:lvl3pPr>
            <a:lvl4pPr marL="1763604" indent="-251943">
              <a:spcBef>
                <a:spcPct val="20000"/>
              </a:spcBef>
              <a:buClr>
                <a:srgbClr val="CC0000"/>
              </a:buClr>
              <a:buChar char="–"/>
              <a:defRPr sz="2200">
                <a:solidFill>
                  <a:srgbClr val="000000"/>
                </a:solidFill>
                <a:latin typeface="Arial" panose="020B0604020202020204" pitchFamily="34" charset="0"/>
              </a:defRPr>
            </a:lvl4pPr>
            <a:lvl5pPr marL="2267491" indent="-251943">
              <a:spcBef>
                <a:spcPct val="20000"/>
              </a:spcBef>
              <a:buClr>
                <a:srgbClr val="CC0000"/>
              </a:buClr>
              <a:buChar char="»"/>
              <a:defRPr sz="2200">
                <a:solidFill>
                  <a:srgbClr val="000000"/>
                </a:solidFill>
                <a:latin typeface="Arial" panose="020B0604020202020204" pitchFamily="34" charset="0"/>
              </a:defRPr>
            </a:lvl5pPr>
            <a:lvl6pPr marL="2771379" indent="-251943" eaLnBrk="0" fontAlgn="base" hangingPunct="0">
              <a:spcBef>
                <a:spcPct val="20000"/>
              </a:spcBef>
              <a:spcAft>
                <a:spcPct val="0"/>
              </a:spcAft>
              <a:buClr>
                <a:srgbClr val="CC0000"/>
              </a:buClr>
              <a:buChar char="»"/>
              <a:defRPr sz="2200">
                <a:solidFill>
                  <a:srgbClr val="000000"/>
                </a:solidFill>
                <a:latin typeface="Arial" panose="020B0604020202020204" pitchFamily="34" charset="0"/>
              </a:defRPr>
            </a:lvl6pPr>
            <a:lvl7pPr marL="3275266" indent="-251943" eaLnBrk="0" fontAlgn="base" hangingPunct="0">
              <a:spcBef>
                <a:spcPct val="20000"/>
              </a:spcBef>
              <a:spcAft>
                <a:spcPct val="0"/>
              </a:spcAft>
              <a:buClr>
                <a:srgbClr val="CC0000"/>
              </a:buClr>
              <a:buChar char="»"/>
              <a:defRPr sz="2200">
                <a:solidFill>
                  <a:srgbClr val="000000"/>
                </a:solidFill>
                <a:latin typeface="Arial" panose="020B0604020202020204" pitchFamily="34" charset="0"/>
              </a:defRPr>
            </a:lvl7pPr>
            <a:lvl8pPr marL="3779152" indent="-251943" eaLnBrk="0" fontAlgn="base" hangingPunct="0">
              <a:spcBef>
                <a:spcPct val="20000"/>
              </a:spcBef>
              <a:spcAft>
                <a:spcPct val="0"/>
              </a:spcAft>
              <a:buClr>
                <a:srgbClr val="CC0000"/>
              </a:buClr>
              <a:buChar char="»"/>
              <a:defRPr sz="2200">
                <a:solidFill>
                  <a:srgbClr val="000000"/>
                </a:solidFill>
                <a:latin typeface="Arial" panose="020B0604020202020204" pitchFamily="34" charset="0"/>
              </a:defRPr>
            </a:lvl8pPr>
            <a:lvl9pPr marL="4283039" indent="-251943" eaLnBrk="0" fontAlgn="base" hangingPunct="0">
              <a:spcBef>
                <a:spcPct val="20000"/>
              </a:spcBef>
              <a:spcAft>
                <a:spcPct val="0"/>
              </a:spcAft>
              <a:buClr>
                <a:srgbClr val="CC0000"/>
              </a:buClr>
              <a:buChar char="»"/>
              <a:defRPr sz="2200">
                <a:solidFill>
                  <a:srgbClr val="000000"/>
                </a:solidFill>
                <a:latin typeface="Arial" panose="020B0604020202020204" pitchFamily="34" charset="0"/>
              </a:defRPr>
            </a:lvl9pPr>
          </a:lstStyle>
          <a:p>
            <a:pPr>
              <a:spcBef>
                <a:spcPct val="0"/>
              </a:spcBef>
              <a:buClrTx/>
              <a:buSzTx/>
              <a:buFontTx/>
              <a:buNone/>
            </a:pPr>
            <a:fld id="{0185E1CB-D5C1-4546-B386-91CCADFA8A91}" type="slidenum">
              <a:rPr lang="en-US" altLang="en-US" sz="1500">
                <a:solidFill>
                  <a:schemeClr val="tx1"/>
                </a:solidFill>
                <a:latin typeface="Times New Roman" panose="02020603050405020304" pitchFamily="18" charset="0"/>
              </a:rPr>
              <a:pPr>
                <a:spcBef>
                  <a:spcPct val="0"/>
                </a:spcBef>
                <a:buClrTx/>
                <a:buSzTx/>
                <a:buFontTx/>
                <a:buNone/>
              </a:pPr>
              <a:t>7</a:t>
            </a:fld>
            <a:endParaRPr lang="en-US" altLang="en-US" sz="150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915077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362" y="533400"/>
            <a:ext cx="10008944" cy="1138138"/>
          </a:xfrm>
        </p:spPr>
        <p:txBody>
          <a:bodyPr>
            <a:noAutofit/>
          </a:bodyPr>
          <a:lstStyle/>
          <a:p>
            <a:r>
              <a:rPr lang="ru-RU" sz="2800" b="1" dirty="0">
                <a:ln w="11430"/>
                <a:solidFill>
                  <a:schemeClr val="accent6">
                    <a:lumMod val="50000"/>
                  </a:schemeClr>
                </a:solidFill>
                <a:effectLst>
                  <a:outerShdw blurRad="50800" dist="39000" dir="5460000" algn="tl">
                    <a:srgbClr val="000000">
                      <a:alpha val="38000"/>
                    </a:srgbClr>
                  </a:outerShdw>
                </a:effectLst>
              </a:rPr>
              <a:t>Фактические выгоды от внедрения автоматизированных систем в сфере государственных финансов</a:t>
            </a:r>
            <a:r>
              <a:rPr lang="en-GB" sz="2800" b="1" dirty="0">
                <a:ln w="11430"/>
                <a:solidFill>
                  <a:schemeClr val="accent6">
                    <a:lumMod val="50000"/>
                  </a:schemeClr>
                </a:solidFill>
                <a:effectLst>
                  <a:outerShdw blurRad="50800" dist="39000" dir="5460000" algn="tl">
                    <a:srgbClr val="000000">
                      <a:alpha val="38000"/>
                    </a:srgbClr>
                  </a:outerShdw>
                </a:effectLst>
              </a:rPr>
              <a:t> </a:t>
            </a:r>
            <a:br>
              <a:rPr lang="en-GB" sz="2400" b="1" dirty="0">
                <a:ln w="11430"/>
                <a:solidFill>
                  <a:schemeClr val="accent6">
                    <a:lumMod val="50000"/>
                  </a:schemeClr>
                </a:solidFill>
                <a:effectLst>
                  <a:outerShdw blurRad="50800" dist="39000" dir="5460000" algn="tl">
                    <a:srgbClr val="000000">
                      <a:alpha val="38000"/>
                    </a:srgbClr>
                  </a:outerShdw>
                </a:effectLst>
              </a:rPr>
            </a:br>
            <a:r>
              <a:rPr lang="en-GB" sz="2400" dirty="0">
                <a:ln w="11430"/>
                <a:solidFill>
                  <a:schemeClr val="accent6">
                    <a:lumMod val="50000"/>
                  </a:schemeClr>
                </a:solidFill>
                <a:effectLst>
                  <a:outerShdw blurRad="50800" dist="39000" dir="5460000" algn="tl">
                    <a:srgbClr val="000000">
                      <a:alpha val="38000"/>
                    </a:srgbClr>
                  </a:outerShdw>
                </a:effectLst>
              </a:rPr>
              <a:t>(AGFIS, PPS, </a:t>
            </a:r>
            <a:r>
              <a:rPr lang="ru-RU" sz="2400" dirty="0">
                <a:ln w="11430"/>
                <a:solidFill>
                  <a:schemeClr val="accent6">
                    <a:lumMod val="50000"/>
                  </a:schemeClr>
                </a:solidFill>
                <a:effectLst>
                  <a:outerShdw blurRad="50800" dist="39000" dir="5460000" algn="tl">
                    <a:srgbClr val="000000">
                      <a:alpha val="38000"/>
                    </a:srgbClr>
                  </a:outerShdw>
                </a:effectLst>
              </a:rPr>
              <a:t>налоги, таможенные операции</a:t>
            </a:r>
            <a:r>
              <a:rPr lang="en-GB" sz="2400" dirty="0">
                <a:ln w="11430"/>
                <a:solidFill>
                  <a:schemeClr val="accent6">
                    <a:lumMod val="50000"/>
                  </a:schemeClr>
                </a:solidFill>
                <a:effectLst>
                  <a:outerShdw blurRad="50800" dist="39000" dir="5460000" algn="tl">
                    <a:srgbClr val="000000">
                      <a:alpha val="38000"/>
                    </a:srgbClr>
                  </a:outerShdw>
                </a:effectLst>
              </a:rPr>
              <a:t>, DMFAS) </a:t>
            </a:r>
          </a:p>
        </p:txBody>
      </p:sp>
      <p:sp>
        <p:nvSpPr>
          <p:cNvPr id="3" name="Content Placeholder 2"/>
          <p:cNvSpPr>
            <a:spLocks noGrp="1"/>
          </p:cNvSpPr>
          <p:nvPr>
            <p:ph idx="1"/>
          </p:nvPr>
        </p:nvSpPr>
        <p:spPr>
          <a:xfrm>
            <a:off x="642030" y="1988841"/>
            <a:ext cx="9694659" cy="4137323"/>
          </a:xfrm>
        </p:spPr>
        <p:txBody>
          <a:bodyPr>
            <a:normAutofit fontScale="77500" lnSpcReduction="20000"/>
          </a:bodyPr>
          <a:lstStyle/>
          <a:p>
            <a:pPr>
              <a:buFont typeface="Wingdings" pitchFamily="2" charset="2"/>
              <a:buChar char="Ø"/>
            </a:pPr>
            <a:r>
              <a:rPr lang="ru-RU" dirty="0">
                <a:latin typeface="+mj-lt"/>
              </a:rPr>
              <a:t>Правила УГФ технически воплощены в системах; таким образом, выполнение операций и их учет могут осуществляться только в соответствии с применимыми правилами</a:t>
            </a:r>
            <a:r>
              <a:rPr lang="en-US" dirty="0">
                <a:latin typeface="+mj-lt"/>
              </a:rPr>
              <a:t>.</a:t>
            </a:r>
          </a:p>
          <a:p>
            <a:pPr>
              <a:buFont typeface="Wingdings" pitchFamily="2" charset="2"/>
              <a:buChar char="Ø"/>
            </a:pPr>
            <a:r>
              <a:rPr lang="ru-RU" dirty="0">
                <a:latin typeface="+mj-lt"/>
              </a:rPr>
              <a:t>Прозрачность в ходе исполнения бюджета (что, кто, когда</a:t>
            </a:r>
            <a:r>
              <a:rPr lang="en-US" dirty="0">
                <a:latin typeface="+mj-lt"/>
              </a:rPr>
              <a:t>).</a:t>
            </a:r>
          </a:p>
          <a:p>
            <a:pPr>
              <a:buFont typeface="Wingdings" pitchFamily="2" charset="2"/>
              <a:buChar char="Ø"/>
            </a:pPr>
            <a:r>
              <a:rPr lang="ru-RU" dirty="0">
                <a:latin typeface="+mj-lt"/>
              </a:rPr>
              <a:t>Получение информации об исполнении бюджета практически в реальном времени (осуществление расходов, поступление доходов и т.д.)</a:t>
            </a:r>
            <a:r>
              <a:rPr lang="en-US" dirty="0">
                <a:latin typeface="+mj-lt"/>
              </a:rPr>
              <a:t>. </a:t>
            </a:r>
          </a:p>
          <a:p>
            <a:pPr>
              <a:buFont typeface="Wingdings" pitchFamily="2" charset="2"/>
              <a:buChar char="Ø"/>
            </a:pPr>
            <a:r>
              <a:rPr lang="ru-RU" dirty="0">
                <a:latin typeface="+mj-lt"/>
              </a:rPr>
              <a:t>Экономия времени на процессе финансовой консолидации и подготовки финансовой отчетности применительно к государственному бюджету </a:t>
            </a:r>
            <a:r>
              <a:rPr lang="en-US" dirty="0">
                <a:latin typeface="+mj-lt"/>
              </a:rPr>
              <a:t>(</a:t>
            </a:r>
            <a:r>
              <a:rPr lang="ru-RU" dirty="0">
                <a:latin typeface="+mj-lt"/>
              </a:rPr>
              <a:t>шаблоны формул консолидации и</a:t>
            </a:r>
            <a:r>
              <a:rPr lang="en-US" dirty="0">
                <a:latin typeface="+mj-lt"/>
              </a:rPr>
              <a:t> </a:t>
            </a:r>
            <a:r>
              <a:rPr lang="ru-RU" dirty="0">
                <a:latin typeface="+mj-lt"/>
              </a:rPr>
              <a:t>отчетов </a:t>
            </a:r>
            <a:r>
              <a:rPr lang="en-US" dirty="0">
                <a:latin typeface="+mj-lt"/>
              </a:rPr>
              <a:t>FSG </a:t>
            </a:r>
            <a:r>
              <a:rPr lang="ru-RU" dirty="0">
                <a:latin typeface="+mj-lt"/>
              </a:rPr>
              <a:t>в</a:t>
            </a:r>
            <a:r>
              <a:rPr lang="en-US" dirty="0">
                <a:latin typeface="+mj-lt"/>
              </a:rPr>
              <a:t> AGFIS).</a:t>
            </a:r>
          </a:p>
          <a:p>
            <a:pPr>
              <a:buFont typeface="Wingdings" pitchFamily="2" charset="2"/>
              <a:buChar char="Ø"/>
            </a:pPr>
            <a:r>
              <a:rPr lang="ru-RU" dirty="0">
                <a:latin typeface="+mj-lt"/>
              </a:rPr>
              <a:t>Прозрачность конкурсных процедур на право распоряжаться государственными средствами</a:t>
            </a:r>
            <a:r>
              <a:rPr lang="en-US" dirty="0">
                <a:latin typeface="+mj-lt"/>
              </a:rPr>
              <a:t> </a:t>
            </a:r>
            <a:r>
              <a:rPr lang="ru-RU" dirty="0">
                <a:latin typeface="+mj-lt"/>
              </a:rPr>
              <a:t>благодаря применению информационной системы государственных закупок </a:t>
            </a:r>
            <a:r>
              <a:rPr lang="en-US" dirty="0">
                <a:latin typeface="+mj-lt"/>
              </a:rPr>
              <a:t>(PPS).</a:t>
            </a:r>
          </a:p>
          <a:p>
            <a:pPr>
              <a:buFont typeface="Wingdings" pitchFamily="2" charset="2"/>
              <a:buChar char="Ø"/>
            </a:pPr>
            <a:r>
              <a:rPr lang="ru-RU" dirty="0">
                <a:latin typeface="+mj-lt"/>
              </a:rPr>
              <a:t>Точная информация и экономия времени применительно к процессу управления долгом -</a:t>
            </a:r>
            <a:r>
              <a:rPr lang="en-US" dirty="0">
                <a:latin typeface="+mj-lt"/>
              </a:rPr>
              <a:t> DMFAS (</a:t>
            </a:r>
            <a:r>
              <a:rPr lang="ru-RU" dirty="0">
                <a:latin typeface="+mj-lt"/>
              </a:rPr>
              <a:t>внешним и внутренним</a:t>
            </a:r>
            <a:r>
              <a:rPr lang="en-US" dirty="0">
                <a:latin typeface="+mj-lt"/>
              </a:rPr>
              <a:t>). </a:t>
            </a:r>
          </a:p>
          <a:p>
            <a:endParaRPr lang="en-US" sz="1800" dirty="0"/>
          </a:p>
          <a:p>
            <a:endParaRPr lang="en-US" sz="1800" dirty="0"/>
          </a:p>
          <a:p>
            <a:endParaRPr lang="en-GB" dirty="0"/>
          </a:p>
        </p:txBody>
      </p:sp>
      <p:pic>
        <p:nvPicPr>
          <p:cNvPr id="6" name="Picture 4"/>
          <p:cNvPicPr>
            <a:picLocks noChangeAspect="1" noChangeArrowheads="1"/>
          </p:cNvPicPr>
          <p:nvPr/>
        </p:nvPicPr>
        <p:blipFill>
          <a:blip r:embed="rId3"/>
          <a:srcRect/>
          <a:stretch>
            <a:fillRect/>
          </a:stretch>
        </p:blipFill>
        <p:spPr bwMode="auto">
          <a:xfrm>
            <a:off x="9555162" y="0"/>
            <a:ext cx="1325562" cy="1671538"/>
          </a:xfrm>
          <a:prstGeom prst="rect">
            <a:avLst/>
          </a:prstGeom>
          <a:noFill/>
          <a:ln w="9525">
            <a:noFill/>
            <a:miter lim="800000"/>
            <a:headEnd/>
            <a:tailEnd/>
          </a:ln>
          <a:effectLst/>
        </p:spPr>
      </p:pic>
      <p:sp>
        <p:nvSpPr>
          <p:cNvPr id="5" name="Rectangle 4"/>
          <p:cNvSpPr/>
          <p:nvPr/>
        </p:nvSpPr>
        <p:spPr>
          <a:xfrm>
            <a:off x="0" y="0"/>
            <a:ext cx="5238357" cy="369332"/>
          </a:xfrm>
          <a:prstGeom prst="rect">
            <a:avLst/>
          </a:prstGeom>
        </p:spPr>
        <p:txBody>
          <a:bodyPr wrap="none">
            <a:spAutoFit/>
          </a:bodyPr>
          <a:lstStyle/>
          <a:p>
            <a:r>
              <a:rPr lang="ru-RU" b="1" dirty="0">
                <a:ln w="11430"/>
                <a:solidFill>
                  <a:schemeClr val="accent6">
                    <a:lumMod val="50000"/>
                  </a:schemeClr>
                </a:solidFill>
                <a:effectLst>
                  <a:outerShdw blurRad="50800" dist="39000" dir="5460000" algn="tl">
                    <a:srgbClr val="000000">
                      <a:alpha val="38000"/>
                    </a:srgbClr>
                  </a:outerShdw>
                </a:effectLst>
              </a:rPr>
              <a:t>ИТ-система/консолидированная отчетность</a:t>
            </a:r>
            <a:endParaRPr lang="en-US" b="1" dirty="0">
              <a:ln w="11430"/>
              <a:solidFill>
                <a:schemeClr val="accent6">
                  <a:lumMod val="50000"/>
                </a:schemeClr>
              </a:solidFill>
              <a:effectLst>
                <a:outerShdw blurRad="50800" dist="39000" dir="5460000" algn="tl">
                  <a:srgbClr val="000000">
                    <a:alpha val="38000"/>
                  </a:srgbClr>
                </a:outerShdw>
              </a:effectLst>
            </a:endParaRPr>
          </a:p>
        </p:txBody>
      </p:sp>
      <p:sp>
        <p:nvSpPr>
          <p:cNvPr id="8" name="Slide Number Placeholder 5">
            <a:extLst>
              <a:ext uri="{FF2B5EF4-FFF2-40B4-BE49-F238E27FC236}">
                <a16:creationId xmlns:a16="http://schemas.microsoft.com/office/drawing/2014/main" id="{ED8DA866-D6C4-41E3-B390-DB2F9F7E146E}"/>
              </a:ext>
            </a:extLst>
          </p:cNvPr>
          <p:cNvSpPr>
            <a:spLocks noGrp="1"/>
          </p:cNvSpPr>
          <p:nvPr>
            <p:ph type="sldNum" sz="quarter" idx="12"/>
          </p:nvPr>
        </p:nvSpPr>
        <p:spPr>
          <a:xfrm>
            <a:off x="9707562" y="6492875"/>
            <a:ext cx="906727" cy="365125"/>
          </a:xfrm>
          <a:noFill/>
        </p:spPr>
        <p:txBody>
          <a:bodyPr/>
          <a:lstStyle>
            <a:lvl1pPr>
              <a:spcBef>
                <a:spcPct val="20000"/>
              </a:spcBef>
              <a:buClr>
                <a:srgbClr val="CC0000"/>
              </a:buClr>
              <a:buSzPct val="85000"/>
              <a:buFont typeface="Wingdings" panose="05000000000000000000" pitchFamily="2" charset="2"/>
              <a:buChar char="q"/>
              <a:defRPr sz="3500">
                <a:solidFill>
                  <a:srgbClr val="000000"/>
                </a:solidFill>
                <a:latin typeface="Arial" panose="020B0604020202020204" pitchFamily="34" charset="0"/>
              </a:defRPr>
            </a:lvl1pPr>
            <a:lvl2pPr marL="818816" indent="-314930">
              <a:spcBef>
                <a:spcPct val="20000"/>
              </a:spcBef>
              <a:buClr>
                <a:srgbClr val="CC0000"/>
              </a:buClr>
              <a:buChar char="–"/>
              <a:defRPr sz="3100">
                <a:solidFill>
                  <a:srgbClr val="000000"/>
                </a:solidFill>
                <a:latin typeface="Arial" panose="020B0604020202020204" pitchFamily="34" charset="0"/>
              </a:defRPr>
            </a:lvl2pPr>
            <a:lvl3pPr marL="1259718" indent="-251943">
              <a:spcBef>
                <a:spcPct val="20000"/>
              </a:spcBef>
              <a:buClr>
                <a:srgbClr val="CC0000"/>
              </a:buClr>
              <a:buChar char="•"/>
              <a:defRPr sz="2700">
                <a:solidFill>
                  <a:srgbClr val="000000"/>
                </a:solidFill>
                <a:latin typeface="Arial" panose="020B0604020202020204" pitchFamily="34" charset="0"/>
              </a:defRPr>
            </a:lvl3pPr>
            <a:lvl4pPr marL="1763604" indent="-251943">
              <a:spcBef>
                <a:spcPct val="20000"/>
              </a:spcBef>
              <a:buClr>
                <a:srgbClr val="CC0000"/>
              </a:buClr>
              <a:buChar char="–"/>
              <a:defRPr sz="2200">
                <a:solidFill>
                  <a:srgbClr val="000000"/>
                </a:solidFill>
                <a:latin typeface="Arial" panose="020B0604020202020204" pitchFamily="34" charset="0"/>
              </a:defRPr>
            </a:lvl4pPr>
            <a:lvl5pPr marL="2267491" indent="-251943">
              <a:spcBef>
                <a:spcPct val="20000"/>
              </a:spcBef>
              <a:buClr>
                <a:srgbClr val="CC0000"/>
              </a:buClr>
              <a:buChar char="»"/>
              <a:defRPr sz="2200">
                <a:solidFill>
                  <a:srgbClr val="000000"/>
                </a:solidFill>
                <a:latin typeface="Arial" panose="020B0604020202020204" pitchFamily="34" charset="0"/>
              </a:defRPr>
            </a:lvl5pPr>
            <a:lvl6pPr marL="2771379" indent="-251943" eaLnBrk="0" fontAlgn="base" hangingPunct="0">
              <a:spcBef>
                <a:spcPct val="20000"/>
              </a:spcBef>
              <a:spcAft>
                <a:spcPct val="0"/>
              </a:spcAft>
              <a:buClr>
                <a:srgbClr val="CC0000"/>
              </a:buClr>
              <a:buChar char="»"/>
              <a:defRPr sz="2200">
                <a:solidFill>
                  <a:srgbClr val="000000"/>
                </a:solidFill>
                <a:latin typeface="Arial" panose="020B0604020202020204" pitchFamily="34" charset="0"/>
              </a:defRPr>
            </a:lvl6pPr>
            <a:lvl7pPr marL="3275266" indent="-251943" eaLnBrk="0" fontAlgn="base" hangingPunct="0">
              <a:spcBef>
                <a:spcPct val="20000"/>
              </a:spcBef>
              <a:spcAft>
                <a:spcPct val="0"/>
              </a:spcAft>
              <a:buClr>
                <a:srgbClr val="CC0000"/>
              </a:buClr>
              <a:buChar char="»"/>
              <a:defRPr sz="2200">
                <a:solidFill>
                  <a:srgbClr val="000000"/>
                </a:solidFill>
                <a:latin typeface="Arial" panose="020B0604020202020204" pitchFamily="34" charset="0"/>
              </a:defRPr>
            </a:lvl7pPr>
            <a:lvl8pPr marL="3779152" indent="-251943" eaLnBrk="0" fontAlgn="base" hangingPunct="0">
              <a:spcBef>
                <a:spcPct val="20000"/>
              </a:spcBef>
              <a:spcAft>
                <a:spcPct val="0"/>
              </a:spcAft>
              <a:buClr>
                <a:srgbClr val="CC0000"/>
              </a:buClr>
              <a:buChar char="»"/>
              <a:defRPr sz="2200">
                <a:solidFill>
                  <a:srgbClr val="000000"/>
                </a:solidFill>
                <a:latin typeface="Arial" panose="020B0604020202020204" pitchFamily="34" charset="0"/>
              </a:defRPr>
            </a:lvl8pPr>
            <a:lvl9pPr marL="4283039" indent="-251943" eaLnBrk="0" fontAlgn="base" hangingPunct="0">
              <a:spcBef>
                <a:spcPct val="20000"/>
              </a:spcBef>
              <a:spcAft>
                <a:spcPct val="0"/>
              </a:spcAft>
              <a:buClr>
                <a:srgbClr val="CC0000"/>
              </a:buClr>
              <a:buChar char="»"/>
              <a:defRPr sz="2200">
                <a:solidFill>
                  <a:srgbClr val="000000"/>
                </a:solidFill>
                <a:latin typeface="Arial" panose="020B0604020202020204" pitchFamily="34" charset="0"/>
              </a:defRPr>
            </a:lvl9pPr>
          </a:lstStyle>
          <a:p>
            <a:pPr>
              <a:spcBef>
                <a:spcPct val="0"/>
              </a:spcBef>
              <a:buClrTx/>
              <a:buSzTx/>
              <a:buFontTx/>
              <a:buNone/>
            </a:pPr>
            <a:fld id="{0185E1CB-D5C1-4546-B386-91CCADFA8A91}" type="slidenum">
              <a:rPr lang="en-US" altLang="en-US" sz="1500">
                <a:solidFill>
                  <a:schemeClr val="tx1"/>
                </a:solidFill>
                <a:latin typeface="Times New Roman" panose="02020603050405020304" pitchFamily="18" charset="0"/>
              </a:rPr>
              <a:pPr>
                <a:spcBef>
                  <a:spcPct val="0"/>
                </a:spcBef>
                <a:buClrTx/>
                <a:buSzTx/>
                <a:buFontTx/>
                <a:buNone/>
              </a:pPr>
              <a:t>8</a:t>
            </a:fld>
            <a:endParaRPr lang="en-US" altLang="en-US" sz="150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805420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Группа 7"/>
          <p:cNvGrpSpPr/>
          <p:nvPr/>
        </p:nvGrpSpPr>
        <p:grpSpPr>
          <a:xfrm>
            <a:off x="629214" y="1809690"/>
            <a:ext cx="9711889" cy="4908158"/>
            <a:chOff x="43610" y="8136"/>
            <a:chExt cx="6451249" cy="3260308"/>
          </a:xfrm>
        </p:grpSpPr>
        <p:pic>
          <p:nvPicPr>
            <p:cNvPr id="9" name="Рисунок 8"/>
            <p:cNvPicPr>
              <a:picLocks noChangeAspect="1"/>
            </p:cNvPicPr>
            <p:nvPr/>
          </p:nvPicPr>
          <p:blipFill>
            <a:blip r:embed="rId2"/>
            <a:stretch>
              <a:fillRect/>
            </a:stretch>
          </p:blipFill>
          <p:spPr>
            <a:xfrm>
              <a:off x="43610" y="8136"/>
              <a:ext cx="6451249" cy="3260308"/>
            </a:xfrm>
            <a:prstGeom prst="rect">
              <a:avLst/>
            </a:prstGeom>
            <a:noFill/>
          </p:spPr>
        </p:pic>
        <p:sp>
          <p:nvSpPr>
            <p:cNvPr id="10" name="Прямоугольник 9"/>
            <p:cNvSpPr/>
            <p:nvPr/>
          </p:nvSpPr>
          <p:spPr>
            <a:xfrm>
              <a:off x="387831" y="252248"/>
              <a:ext cx="1029440" cy="397291"/>
            </a:xfrm>
            <a:prstGeom prst="rect">
              <a:avLst/>
            </a:prstGeom>
            <a:noFill/>
          </p:spPr>
          <p:txBody>
            <a:bodyPr lIns="0" tIns="0" rIns="0" bIns="0" anchor="ctr">
              <a:noAutofit/>
            </a:bodyPr>
            <a:lstStyle/>
            <a:p>
              <a:pPr marL="0" marR="0" lvl="0" indent="0" algn="just" defTabSz="914400" rtl="0" eaLnBrk="1" fontAlgn="auto" latinLnBrk="0" hangingPunct="1">
                <a:lnSpc>
                  <a:spcPct val="105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FFFFFF"/>
                  </a:solidFill>
                  <a:effectLst/>
                  <a:uLnTx/>
                  <a:uFillTx/>
                  <a:latin typeface="Arial"/>
                  <a:ea typeface="+mn-ea"/>
                  <a:cs typeface="+mn-cs"/>
                </a:rPr>
                <a:t>Направляющие меры контроля</a:t>
              </a:r>
              <a:endParaRPr kumimoji="0" lang="en-US" sz="20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Прямоугольник 10"/>
            <p:cNvSpPr/>
            <p:nvPr/>
          </p:nvSpPr>
          <p:spPr>
            <a:xfrm>
              <a:off x="387831" y="1021605"/>
              <a:ext cx="870257" cy="381526"/>
            </a:xfrm>
            <a:prstGeom prst="rect">
              <a:avLst/>
            </a:prstGeom>
            <a:noFill/>
          </p:spPr>
          <p:txBody>
            <a:bodyPr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FFFFFF"/>
                  </a:solidFill>
                  <a:effectLst/>
                  <a:uLnTx/>
                  <a:uFillTx/>
                  <a:latin typeface="Arial"/>
                  <a:ea typeface="+mn-ea"/>
                  <a:cs typeface="+mn-cs"/>
                </a:rPr>
                <a:t>Превентивные меры контроля</a:t>
              </a: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Прямоугольник 11"/>
            <p:cNvSpPr/>
            <p:nvPr/>
          </p:nvSpPr>
          <p:spPr>
            <a:xfrm>
              <a:off x="400444" y="1806728"/>
              <a:ext cx="759898" cy="368913"/>
            </a:xfrm>
            <a:prstGeom prst="rect">
              <a:avLst/>
            </a:prstGeom>
            <a:noFill/>
          </p:spPr>
          <p:txBody>
            <a:bodyPr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FFFFFF"/>
                  </a:solidFill>
                  <a:effectLst/>
                  <a:uLnTx/>
                  <a:uFillTx/>
                  <a:latin typeface="Arial"/>
                  <a:ea typeface="+mn-ea"/>
                  <a:cs typeface="+mn-cs"/>
                </a:rPr>
                <a:t>Выявляющие меры контроля</a:t>
              </a: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Прямоугольник 12"/>
            <p:cNvSpPr/>
            <p:nvPr/>
          </p:nvSpPr>
          <p:spPr>
            <a:xfrm>
              <a:off x="253083" y="2654913"/>
              <a:ext cx="1106437" cy="378372"/>
            </a:xfrm>
            <a:prstGeom prst="rect">
              <a:avLst/>
            </a:prstGeom>
            <a:noFill/>
          </p:spPr>
          <p:txBody>
            <a:bodyPr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FFFFFF"/>
                  </a:solidFill>
                  <a:effectLst/>
                  <a:uLnTx/>
                  <a:uFillTx/>
                  <a:latin typeface="Arial"/>
                  <a:ea typeface="+mn-ea"/>
                  <a:cs typeface="+mn-cs"/>
                </a:rPr>
                <a:t>Корректирующие</a:t>
              </a:r>
              <a:r>
                <a:rPr kumimoji="0" lang="ru-RU" sz="1400" b="0" i="0" u="none" strike="noStrike" kern="1200" cap="none" spc="0" normalizeH="0" noProof="0" dirty="0">
                  <a:ln>
                    <a:noFill/>
                  </a:ln>
                  <a:solidFill>
                    <a:srgbClr val="FFFFFF"/>
                  </a:solidFill>
                  <a:effectLst/>
                  <a:uLnTx/>
                  <a:uFillTx/>
                  <a:latin typeface="Arial"/>
                  <a:ea typeface="+mn-ea"/>
                  <a:cs typeface="+mn-cs"/>
                </a:rPr>
                <a:t> меры контроля</a:t>
              </a: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Прямоугольник 13"/>
            <p:cNvSpPr/>
            <p:nvPr/>
          </p:nvSpPr>
          <p:spPr>
            <a:xfrm>
              <a:off x="1661685" y="198645"/>
              <a:ext cx="1718441" cy="526568"/>
            </a:xfrm>
            <a:prstGeom prst="rect">
              <a:avLst/>
            </a:prstGeom>
            <a:noFill/>
          </p:spPr>
          <p:txBody>
            <a:bodyPr lIns="0" tIns="0" rIns="0" bIns="0" anchor="ctr">
              <a:noAutofit/>
            </a:bodyPr>
            <a:lstStyle/>
            <a:p>
              <a:pPr marL="0" marR="0" lvl="0" indent="0" algn="l" defTabSz="914400" rtl="0" eaLnBrk="1" fontAlgn="auto" latinLnBrk="0" hangingPunct="1">
                <a:lnSpc>
                  <a:spcPct val="100000"/>
                </a:lnSpc>
                <a:spcBef>
                  <a:spcPts val="0"/>
                </a:spcBef>
                <a:spcAft>
                  <a:spcPts val="35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1- </a:t>
              </a:r>
              <a:r>
                <a:rPr lang="ru-RU" sz="1100" dirty="0">
                  <a:solidFill>
                    <a:srgbClr val="000000"/>
                  </a:solidFill>
                  <a:latin typeface="Arial"/>
                </a:rPr>
                <a:t>Четко</a:t>
              </a:r>
              <a:r>
                <a:rPr kumimoji="0" lang="ru-RU" sz="1100" b="0" i="0" u="none" strike="noStrike" kern="1200" cap="none" spc="0" normalizeH="0" noProof="0" dirty="0">
                  <a:ln>
                    <a:noFill/>
                  </a:ln>
                  <a:solidFill>
                    <a:srgbClr val="000000"/>
                  </a:solidFill>
                  <a:effectLst/>
                  <a:uLnTx/>
                  <a:uFillTx/>
                  <a:latin typeface="Arial"/>
                  <a:ea typeface="+mn-ea"/>
                  <a:cs typeface="+mn-cs"/>
                </a:rPr>
                <a:t> сформулированная политика</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35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2- </a:t>
              </a:r>
              <a:r>
                <a:rPr kumimoji="0" lang="ru-RU" sz="1100" b="0" i="0" u="none" strike="noStrike" kern="1200" cap="none" spc="0" normalizeH="0" baseline="0" noProof="0" dirty="0">
                  <a:ln>
                    <a:noFill/>
                  </a:ln>
                  <a:solidFill>
                    <a:srgbClr val="000000"/>
                  </a:solidFill>
                  <a:effectLst/>
                  <a:uLnTx/>
                  <a:uFillTx/>
                  <a:latin typeface="Arial"/>
                  <a:ea typeface="+mn-ea"/>
                  <a:cs typeface="+mn-cs"/>
                </a:rPr>
                <a:t>Целеполагание (планы)</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3- </a:t>
              </a:r>
              <a:r>
                <a:rPr kumimoji="0" lang="ru-RU" sz="1100" b="0" i="0" u="none" strike="noStrike" kern="1200" cap="none" spc="0" normalizeH="0" baseline="0" noProof="0" dirty="0">
                  <a:ln>
                    <a:noFill/>
                  </a:ln>
                  <a:solidFill>
                    <a:srgbClr val="000000"/>
                  </a:solidFill>
                  <a:effectLst/>
                  <a:uLnTx/>
                  <a:uFillTx/>
                  <a:latin typeface="Arial"/>
                  <a:ea typeface="+mn-ea"/>
                  <a:cs typeface="+mn-cs"/>
                </a:rPr>
                <a:t>Законы</a:t>
              </a:r>
              <a:r>
                <a:rPr kumimoji="0" lang="ru-RU" sz="1100" b="0" i="0" u="none" strike="noStrike" kern="1200" cap="none" spc="0" normalizeH="0" noProof="0" dirty="0">
                  <a:ln>
                    <a:noFill/>
                  </a:ln>
                  <a:solidFill>
                    <a:srgbClr val="000000"/>
                  </a:solidFill>
                  <a:effectLst/>
                  <a:uLnTx/>
                  <a:uFillTx/>
                  <a:latin typeface="Arial"/>
                  <a:ea typeface="+mn-ea"/>
                  <a:cs typeface="+mn-cs"/>
                </a:rPr>
                <a:t> и нормативные акты</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5" name="Прямоугольник 14"/>
            <p:cNvSpPr/>
            <p:nvPr/>
          </p:nvSpPr>
          <p:spPr>
            <a:xfrm>
              <a:off x="3783724" y="239635"/>
              <a:ext cx="1803575" cy="390985"/>
            </a:xfrm>
            <a:prstGeom prst="rect">
              <a:avLst/>
            </a:prstGeom>
            <a:noFill/>
          </p:spPr>
          <p:txBody>
            <a:bodyPr lIns="0" tIns="0" rIns="0" bIns="0" anchor="ctr">
              <a:noAutofit/>
            </a:bodyPr>
            <a:lstStyle/>
            <a:p>
              <a:pPr marL="0" marR="0" lvl="0" indent="0" algn="l" defTabSz="914400" rtl="0" eaLnBrk="1" fontAlgn="auto" latinLnBrk="0" hangingPunct="1">
                <a:lnSpc>
                  <a:spcPct val="100000"/>
                </a:lnSpc>
                <a:spcBef>
                  <a:spcPts val="0"/>
                </a:spcBef>
                <a:spcAft>
                  <a:spcPts val="42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4- </a:t>
              </a:r>
              <a:r>
                <a:rPr kumimoji="0" lang="ru-RU" sz="1200" b="0" i="0" u="none" strike="noStrike" kern="1200" cap="none" spc="0" normalizeH="0" baseline="0" noProof="0" dirty="0">
                  <a:ln>
                    <a:noFill/>
                  </a:ln>
                  <a:solidFill>
                    <a:srgbClr val="000000"/>
                  </a:solidFill>
                  <a:effectLst/>
                  <a:uLnTx/>
                  <a:uFillTx/>
                  <a:latin typeface="Arial"/>
                  <a:ea typeface="+mn-ea"/>
                  <a:cs typeface="+mn-cs"/>
                </a:rPr>
                <a:t>Процедуры (прописанные</a:t>
              </a:r>
              <a:r>
                <a:rPr kumimoji="0" lang="en-US" sz="12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5- </a:t>
              </a:r>
              <a:r>
                <a:rPr kumimoji="0" lang="ru-RU" sz="1200" b="0" i="0" u="none" strike="noStrike" kern="1200" cap="none" spc="0" normalizeH="0" baseline="0" noProof="0" dirty="0">
                  <a:ln>
                    <a:noFill/>
                  </a:ln>
                  <a:solidFill>
                    <a:srgbClr val="000000"/>
                  </a:solidFill>
                  <a:effectLst/>
                  <a:uLnTx/>
                  <a:uFillTx/>
                  <a:latin typeface="Arial"/>
                  <a:ea typeface="+mn-ea"/>
                  <a:cs typeface="+mn-cs"/>
                </a:rPr>
                <a:t>Соответствующая подготовка персонала и т.д.</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Прямоугольник 15"/>
            <p:cNvSpPr/>
            <p:nvPr/>
          </p:nvSpPr>
          <p:spPr>
            <a:xfrm>
              <a:off x="1693216" y="961696"/>
              <a:ext cx="1686910" cy="520262"/>
            </a:xfrm>
            <a:prstGeom prst="rect">
              <a:avLst/>
            </a:prstGeom>
            <a:noFill/>
          </p:spPr>
          <p:txBody>
            <a:bodyPr lIns="0" tIns="0" rIns="0" bIns="0" anchor="ctr">
              <a:noAutofit/>
            </a:bodyPr>
            <a:lstStyle/>
            <a:p>
              <a:pPr marL="0" marR="0" lvl="0" indent="0" algn="l" defTabSz="914400" rtl="0" eaLnBrk="1" fontAlgn="auto" latinLnBrk="0" hangingPunct="1">
                <a:lnSpc>
                  <a:spcPct val="96000"/>
                </a:lnSpc>
                <a:spcBef>
                  <a:spcPts val="0"/>
                </a:spcBef>
                <a:spcAft>
                  <a:spcPts val="49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1-</a:t>
              </a:r>
              <a:r>
                <a:rPr kumimoji="0" lang="ru-RU" sz="1200" b="0" i="0" u="none" strike="noStrike" kern="1200" cap="none" spc="0" normalizeH="0" baseline="0" noProof="0" dirty="0">
                  <a:ln>
                    <a:noFill/>
                  </a:ln>
                  <a:solidFill>
                    <a:srgbClr val="000000"/>
                  </a:solidFill>
                  <a:effectLst/>
                  <a:uLnTx/>
                  <a:uFillTx/>
                  <a:latin typeface="Arial"/>
                  <a:ea typeface="+mn-ea"/>
                  <a:cs typeface="+mn-cs"/>
                </a:rPr>
                <a:t> Разделение обязанностей</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p>
              <a:pPr marL="78300" marR="0" lvl="0" indent="-114300" algn="l" defTabSz="914400" rtl="0" eaLnBrk="1" fontAlgn="auto" latinLnBrk="0" hangingPunct="1">
                <a:lnSpc>
                  <a:spcPct val="96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2- </a:t>
              </a:r>
              <a:r>
                <a:rPr kumimoji="0" lang="ru-RU" sz="1200" b="0" i="0" u="none" strike="noStrike" kern="1200" cap="none" spc="0" normalizeH="0" baseline="0" noProof="0" dirty="0">
                  <a:ln>
                    <a:noFill/>
                  </a:ln>
                  <a:solidFill>
                    <a:srgbClr val="000000"/>
                  </a:solidFill>
                  <a:effectLst/>
                  <a:uLnTx/>
                  <a:uFillTx/>
                  <a:latin typeface="Arial"/>
                  <a:ea typeface="+mn-ea"/>
                  <a:cs typeface="+mn-cs"/>
                </a:rPr>
                <a:t>Проверка арифметической</a:t>
              </a:r>
              <a:r>
                <a:rPr kumimoji="0" lang="ru-RU" sz="1200" b="0" i="0" u="none" strike="noStrike" kern="1200" cap="none" spc="0" normalizeH="0" noProof="0" dirty="0">
                  <a:ln>
                    <a:noFill/>
                  </a:ln>
                  <a:solidFill>
                    <a:srgbClr val="000000"/>
                  </a:solidFill>
                  <a:effectLst/>
                  <a:uLnTx/>
                  <a:uFillTx/>
                  <a:latin typeface="Arial"/>
                  <a:ea typeface="+mn-ea"/>
                  <a:cs typeface="+mn-cs"/>
                </a:rPr>
                <a:t> </a:t>
              </a:r>
              <a:r>
                <a:rPr kumimoji="0" lang="ru-RU" sz="1200" b="0" i="0" u="none" strike="noStrike" kern="1200" cap="none" spc="0" normalizeH="0" baseline="0" noProof="0" dirty="0">
                  <a:ln>
                    <a:noFill/>
                  </a:ln>
                  <a:solidFill>
                    <a:srgbClr val="000000"/>
                  </a:solidFill>
                  <a:effectLst/>
                  <a:uLnTx/>
                  <a:uFillTx/>
                  <a:latin typeface="Arial"/>
                  <a:ea typeface="+mn-ea"/>
                  <a:cs typeface="+mn-cs"/>
                </a:rPr>
                <a:t>точности</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ru-RU" sz="1200" b="0" i="0" u="none" strike="noStrike" kern="1200" cap="none" spc="0" normalizeH="0" baseline="0" noProof="0" dirty="0">
                  <a:ln>
                    <a:noFill/>
                  </a:ln>
                  <a:solidFill>
                    <a:srgbClr val="000000"/>
                  </a:solidFill>
                  <a:effectLst/>
                  <a:uLnTx/>
                  <a:uFillTx/>
                  <a:latin typeface="Arial"/>
                  <a:ea typeface="+mn-ea"/>
                  <a:cs typeface="+mn-cs"/>
                </a:rPr>
                <a:t>расчетов перед совершением платежа</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Прямоугольник 16"/>
            <p:cNvSpPr/>
            <p:nvPr/>
          </p:nvSpPr>
          <p:spPr>
            <a:xfrm>
              <a:off x="3777417" y="971155"/>
              <a:ext cx="2185101" cy="463507"/>
            </a:xfrm>
            <a:prstGeom prst="rect">
              <a:avLst/>
            </a:prstGeom>
            <a:noFill/>
          </p:spPr>
          <p:txBody>
            <a:bodyPr lIns="0" tIns="0" rIns="0" bIns="0" anchor="ctr">
              <a:noAutofit/>
            </a:bodyPr>
            <a:lstStyle/>
            <a:p>
              <a:pPr marL="75147" marR="0" lvl="0" indent="-114300" algn="l" defTabSz="914400" rtl="0" eaLnBrk="1" fontAlgn="auto" latinLnBrk="0" hangingPunct="1">
                <a:lnSpc>
                  <a:spcPct val="94000"/>
                </a:lnSpc>
                <a:spcBef>
                  <a:spcPts val="0"/>
                </a:spcBef>
                <a:spcAft>
                  <a:spcPts val="21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3- </a:t>
              </a:r>
              <a:r>
                <a:rPr kumimoji="0" lang="ru-RU" sz="1200" b="0" i="0" u="none" strike="noStrike" kern="1200" cap="none" spc="0" normalizeH="0" baseline="0" noProof="0" dirty="0">
                  <a:ln>
                    <a:noFill/>
                  </a:ln>
                  <a:solidFill>
                    <a:srgbClr val="000000"/>
                  </a:solidFill>
                  <a:effectLst/>
                  <a:uLnTx/>
                  <a:uFillTx/>
                  <a:latin typeface="Arial"/>
                  <a:ea typeface="+mn-ea"/>
                  <a:cs typeface="+mn-cs"/>
                </a:rPr>
                <a:t>Наличие</a:t>
              </a:r>
              <a:r>
                <a:rPr kumimoji="0" lang="ru-RU" sz="1200" b="0" i="0" u="none" strike="noStrike" kern="1200" cap="none" spc="0" normalizeH="0" noProof="0" dirty="0">
                  <a:ln>
                    <a:noFill/>
                  </a:ln>
                  <a:solidFill>
                    <a:srgbClr val="000000"/>
                  </a:solidFill>
                  <a:effectLst/>
                  <a:uLnTx/>
                  <a:uFillTx/>
                  <a:latin typeface="Arial"/>
                  <a:ea typeface="+mn-ea"/>
                  <a:cs typeface="+mn-cs"/>
                </a:rPr>
                <a:t> процедур санкционирования и одобрения</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94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4- </a:t>
              </a:r>
              <a:r>
                <a:rPr kumimoji="0" lang="ru-RU" sz="1200" b="0" i="0" u="none" strike="noStrike" kern="1200" cap="none" spc="0" normalizeH="0" baseline="0" noProof="0" dirty="0">
                  <a:ln>
                    <a:noFill/>
                  </a:ln>
                  <a:solidFill>
                    <a:srgbClr val="000000"/>
                  </a:solidFill>
                  <a:effectLst/>
                  <a:uLnTx/>
                  <a:uFillTx/>
                  <a:latin typeface="Arial"/>
                  <a:ea typeface="+mn-ea"/>
                  <a:cs typeface="+mn-cs"/>
                </a:rPr>
                <a:t>Контроль</a:t>
              </a:r>
              <a:r>
                <a:rPr kumimoji="0" lang="ru-RU" sz="1200" b="0" i="0" u="none" strike="noStrike" kern="1200" cap="none" spc="0" normalizeH="0" noProof="0" dirty="0">
                  <a:ln>
                    <a:noFill/>
                  </a:ln>
                  <a:solidFill>
                    <a:srgbClr val="000000"/>
                  </a:solidFill>
                  <a:effectLst/>
                  <a:uLnTx/>
                  <a:uFillTx/>
                  <a:latin typeface="Arial"/>
                  <a:ea typeface="+mn-ea"/>
                  <a:cs typeface="+mn-cs"/>
                </a:rPr>
                <a:t> доступа в приложениях</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8" name="Прямоугольник 17"/>
            <p:cNvSpPr/>
            <p:nvPr/>
          </p:nvSpPr>
          <p:spPr>
            <a:xfrm>
              <a:off x="1696368" y="1746819"/>
              <a:ext cx="1948044" cy="564405"/>
            </a:xfrm>
            <a:prstGeom prst="rect">
              <a:avLst/>
            </a:prstGeom>
            <a:noFill/>
          </p:spPr>
          <p:txBody>
            <a:bodyPr lIns="0" tIns="0" rIns="0" bIns="0" anchor="ctr">
              <a:noAutofit/>
            </a:bodyPr>
            <a:lstStyle/>
            <a:p>
              <a:pPr marL="78300" lvl="0" indent="-114300">
                <a:lnSpc>
                  <a:spcPct val="91000"/>
                </a:lnSpc>
                <a:spcAft>
                  <a:spcPts val="420"/>
                </a:spcAft>
              </a:pPr>
              <a:r>
                <a:rPr kumimoji="0" lang="en-US" sz="1200" b="0" i="0" u="none" strike="noStrike" kern="1200" cap="none" spc="0" normalizeH="0" baseline="0" noProof="0" dirty="0">
                  <a:ln>
                    <a:noFill/>
                  </a:ln>
                  <a:solidFill>
                    <a:srgbClr val="000000"/>
                  </a:solidFill>
                  <a:effectLst/>
                  <a:uLnTx/>
                  <a:uFillTx/>
                  <a:latin typeface="Arial"/>
                  <a:ea typeface="+mn-ea"/>
                  <a:cs typeface="+mn-cs"/>
                </a:rPr>
                <a:t>1- </a:t>
              </a:r>
              <a:r>
                <a:rPr lang="ru-RU" sz="1200" dirty="0">
                  <a:solidFill>
                    <a:srgbClr val="000000"/>
                  </a:solidFill>
                  <a:latin typeface="Arial"/>
                </a:rPr>
                <a:t>Прямой контроль в отношении контролируемых структур</a:t>
              </a:r>
            </a:p>
            <a:p>
              <a:pPr marL="78300" lvl="0" indent="-114300">
                <a:lnSpc>
                  <a:spcPct val="91000"/>
                </a:lnSpc>
                <a:spcAft>
                  <a:spcPts val="420"/>
                </a:spcAft>
              </a:pPr>
              <a:r>
                <a:rPr kumimoji="0" lang="en-US" sz="1200" b="0" i="0" u="none" strike="noStrike" kern="1200" cap="none" spc="0" normalizeH="0" baseline="0" noProof="0" dirty="0">
                  <a:ln>
                    <a:noFill/>
                  </a:ln>
                  <a:solidFill>
                    <a:srgbClr val="000000"/>
                  </a:solidFill>
                  <a:effectLst/>
                  <a:uLnTx/>
                  <a:uFillTx/>
                  <a:latin typeface="Arial"/>
                  <a:ea typeface="+mn-ea"/>
                  <a:cs typeface="+mn-cs"/>
                </a:rPr>
                <a:t>2- </a:t>
              </a:r>
              <a:r>
                <a:rPr lang="ru-RU" sz="1200" dirty="0">
                  <a:solidFill>
                    <a:srgbClr val="000000"/>
                  </a:solidFill>
                  <a:latin typeface="Arial"/>
                </a:rPr>
                <a:t>Сопоставление счетов к оплате с банковскими выписками</a:t>
              </a:r>
            </a:p>
          </p:txBody>
        </p:sp>
        <p:sp>
          <p:nvSpPr>
            <p:cNvPr id="19" name="Прямоугольник 18"/>
            <p:cNvSpPr/>
            <p:nvPr/>
          </p:nvSpPr>
          <p:spPr>
            <a:xfrm>
              <a:off x="3745885" y="1712135"/>
              <a:ext cx="2581219" cy="599089"/>
            </a:xfrm>
            <a:prstGeom prst="rect">
              <a:avLst/>
            </a:prstGeom>
            <a:noFill/>
          </p:spPr>
          <p:txBody>
            <a:bodyPr lIns="0" tIns="0" rIns="0" bIns="0" anchor="ctr">
              <a:noAutofit/>
            </a:bodyPr>
            <a:lstStyle/>
            <a:p>
              <a:pPr marL="103700" lvl="0" indent="-139700">
                <a:lnSpc>
                  <a:spcPct val="96000"/>
                </a:lnSpc>
                <a:spcAft>
                  <a:spcPts val="350"/>
                </a:spcAft>
              </a:pPr>
              <a:r>
                <a:rPr kumimoji="0" lang="en-US" sz="1200" b="0" i="0" u="none" strike="noStrike" kern="1200" cap="none" spc="0" normalizeH="0" baseline="0" noProof="0" dirty="0">
                  <a:ln>
                    <a:noFill/>
                  </a:ln>
                  <a:solidFill>
                    <a:srgbClr val="000000"/>
                  </a:solidFill>
                  <a:effectLst/>
                  <a:uLnTx/>
                  <a:uFillTx/>
                  <a:latin typeface="Arial"/>
                  <a:ea typeface="+mn-ea"/>
                  <a:cs typeface="+mn-cs"/>
                </a:rPr>
                <a:t>3- </a:t>
              </a:r>
              <a:r>
                <a:rPr lang="ru-RU" sz="1200" dirty="0">
                  <a:solidFill>
                    <a:srgbClr val="000000"/>
                  </a:solidFill>
                  <a:latin typeface="Arial"/>
                </a:rPr>
                <a:t>Проверка ошибок возврата платежей из банков</a:t>
              </a:r>
            </a:p>
            <a:p>
              <a:pPr marL="103700" lvl="0" indent="-139700">
                <a:lnSpc>
                  <a:spcPct val="96000"/>
                </a:lnSpc>
                <a:spcAft>
                  <a:spcPts val="350"/>
                </a:spcAft>
              </a:pPr>
              <a:r>
                <a:rPr kumimoji="0" lang="en-US" sz="1200" b="0" i="0" u="none" strike="noStrike" kern="1200" cap="none" spc="0" normalizeH="0" baseline="0" noProof="0" dirty="0">
                  <a:ln>
                    <a:noFill/>
                  </a:ln>
                  <a:solidFill>
                    <a:srgbClr val="000000"/>
                  </a:solidFill>
                  <a:effectLst/>
                  <a:uLnTx/>
                  <a:uFillTx/>
                  <a:latin typeface="Arial"/>
                  <a:ea typeface="+mn-ea"/>
                  <a:cs typeface="+mn-cs"/>
                </a:rPr>
                <a:t>4- </a:t>
              </a:r>
              <a:r>
                <a:rPr lang="ru-RU" sz="1200" dirty="0">
                  <a:solidFill>
                    <a:srgbClr val="000000"/>
                  </a:solidFill>
                  <a:latin typeface="Arial"/>
                </a:rPr>
                <a:t>Проверка различий между данными кассовых начислений и бюджетно-кассовым планом</a:t>
              </a:r>
            </a:p>
          </p:txBody>
        </p:sp>
        <p:sp>
          <p:nvSpPr>
            <p:cNvPr id="20" name="Прямоугольник 19"/>
            <p:cNvSpPr/>
            <p:nvPr/>
          </p:nvSpPr>
          <p:spPr>
            <a:xfrm>
              <a:off x="1655379" y="2642300"/>
              <a:ext cx="4543622" cy="495037"/>
            </a:xfrm>
            <a:prstGeom prst="rect">
              <a:avLst/>
            </a:prstGeom>
            <a:noFill/>
          </p:spPr>
          <p:txBody>
            <a:bodyPr lIns="0" tIns="0" rIns="0" bIns="0" anchor="ctr">
              <a:noAutofit/>
            </a:bodyPr>
            <a:lstStyle/>
            <a:p>
              <a:pPr marL="0" marR="0" lvl="0" indent="0" algn="l" defTabSz="914400" rtl="0" eaLnBrk="1" fontAlgn="auto" latinLnBrk="0" hangingPunct="1">
                <a:lnSpc>
                  <a:spcPct val="91000"/>
                </a:lnSpc>
                <a:spcBef>
                  <a:spcPts val="0"/>
                </a:spcBef>
                <a:spcAft>
                  <a:spcPts val="56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1-</a:t>
              </a:r>
              <a:r>
                <a:rPr kumimoji="0" lang="ru-RU" sz="1200" b="0" i="0" u="none" strike="noStrike" kern="1200" cap="none" spc="0" normalizeH="0" baseline="0" noProof="0" dirty="0">
                  <a:ln>
                    <a:noFill/>
                  </a:ln>
                  <a:solidFill>
                    <a:srgbClr val="000000"/>
                  </a:solidFill>
                  <a:effectLst/>
                  <a:uLnTx/>
                  <a:uFillTx/>
                  <a:latin typeface="Arial"/>
                  <a:ea typeface="+mn-ea"/>
                  <a:cs typeface="+mn-cs"/>
                </a:rPr>
                <a:t> Исправление неверно отраженных проводок в </a:t>
              </a:r>
              <a:r>
                <a:rPr kumimoji="0" lang="en-US" sz="1200" b="0" i="0" u="none" strike="noStrike" kern="1200" cap="none" spc="0" normalizeH="0" baseline="0" noProof="0" dirty="0">
                  <a:ln>
                    <a:noFill/>
                  </a:ln>
                  <a:solidFill>
                    <a:srgbClr val="000000"/>
                  </a:solidFill>
                  <a:effectLst/>
                  <a:uLnTx/>
                  <a:uFillTx/>
                  <a:latin typeface="Arial"/>
                  <a:ea typeface="+mn-ea"/>
                  <a:cs typeface="+mn-cs"/>
                </a:rPr>
                <a:t>AGFIS </a:t>
              </a:r>
              <a:r>
                <a:rPr kumimoji="0" lang="ru-RU" sz="1200" b="0" i="0" u="none" strike="noStrike" kern="1200" cap="none" spc="0" normalizeH="0" baseline="0" noProof="0" dirty="0">
                  <a:ln>
                    <a:noFill/>
                  </a:ln>
                  <a:solidFill>
                    <a:srgbClr val="000000"/>
                  </a:solidFill>
                  <a:effectLst/>
                  <a:uLnTx/>
                  <a:uFillTx/>
                  <a:latin typeface="Arial"/>
                  <a:ea typeface="+mn-ea"/>
                  <a:cs typeface="+mn-cs"/>
                </a:rPr>
                <a:t>в рамках ежемесячной сверки</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p>
              <a:pPr marL="141800" lvl="0" indent="-177800">
                <a:lnSpc>
                  <a:spcPct val="91000"/>
                </a:lnSpc>
              </a:pPr>
              <a:r>
                <a:rPr kumimoji="0" lang="en-US" sz="1200" b="0" i="0" u="none" strike="noStrike" kern="1200" cap="none" spc="0" normalizeH="0" baseline="0" noProof="0" dirty="0">
                  <a:ln>
                    <a:noFill/>
                  </a:ln>
                  <a:solidFill>
                    <a:srgbClr val="000000"/>
                  </a:solidFill>
                  <a:effectLst/>
                  <a:uLnTx/>
                  <a:uFillTx/>
                  <a:latin typeface="Arial"/>
                  <a:ea typeface="+mn-ea"/>
                  <a:cs typeface="+mn-cs"/>
                </a:rPr>
                <a:t>2- </a:t>
              </a:r>
              <a:r>
                <a:rPr lang="ru-RU" sz="1200" dirty="0">
                  <a:solidFill>
                    <a:srgbClr val="000000"/>
                  </a:solidFill>
                  <a:latin typeface="Arial"/>
                </a:rPr>
                <a:t>Проверка неучтенных данных модулей в Главной книге AGFIS на предмет точности отчетных данных</a:t>
              </a:r>
            </a:p>
          </p:txBody>
        </p:sp>
      </p:grpSp>
      <p:sp>
        <p:nvSpPr>
          <p:cNvPr id="3" name="Content Placeholder 2"/>
          <p:cNvSpPr>
            <a:spLocks noGrp="1"/>
          </p:cNvSpPr>
          <p:nvPr>
            <p:ph idx="1"/>
          </p:nvPr>
        </p:nvSpPr>
        <p:spPr>
          <a:xfrm>
            <a:off x="944562" y="1219200"/>
            <a:ext cx="9525000" cy="457200"/>
          </a:xfrm>
        </p:spPr>
        <p:txBody>
          <a:bodyPr>
            <a:noAutofit/>
          </a:bodyPr>
          <a:lstStyle/>
          <a:p>
            <a:pPr marL="0" indent="0">
              <a:buNone/>
            </a:pPr>
            <a:r>
              <a:rPr lang="ru-RU" sz="1600" dirty="0"/>
              <a:t>Главное управление казначейства формулирует правила, характеристики и процессы контроля</a:t>
            </a:r>
            <a:endParaRPr lang="en-US" sz="16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835FC9-921C-411D-B585-4BD76ED213CF}" type="slidenum">
              <a:rPr kumimoji="0" lang="en-US" sz="1200" b="0" i="0" u="none" strike="noStrike" kern="1200" cap="none" spc="0" normalizeH="0" baseline="0" noProof="0" smtClean="0">
                <a:ln>
                  <a:noFill/>
                </a:ln>
                <a:solidFill>
                  <a:srgbClr val="FFFFFF">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FFFFFF">
                  <a:shade val="90000"/>
                </a:srgbClr>
              </a:solidFill>
              <a:effectLst/>
              <a:uLnTx/>
              <a:uFillTx/>
              <a:latin typeface="Constantia"/>
              <a:ea typeface="+mn-ea"/>
              <a:cs typeface="+mn-cs"/>
            </a:endParaRPr>
          </a:p>
        </p:txBody>
      </p:sp>
      <p:sp>
        <p:nvSpPr>
          <p:cNvPr id="6" name="Rectangle 5"/>
          <p:cNvSpPr/>
          <p:nvPr/>
        </p:nvSpPr>
        <p:spPr>
          <a:xfrm>
            <a:off x="1477962" y="685800"/>
            <a:ext cx="5816464"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w="11430"/>
                <a:solidFill>
                  <a:srgbClr val="855D5D">
                    <a:lumMod val="50000"/>
                  </a:srgbClr>
                </a:solidFill>
                <a:effectLst>
                  <a:outerShdw blurRad="50800" dist="39000" dir="5460000" algn="tl">
                    <a:srgbClr val="000000">
                      <a:alpha val="38000"/>
                    </a:srgbClr>
                  </a:outerShdw>
                </a:effectLst>
                <a:uLnTx/>
                <a:uFillTx/>
                <a:latin typeface="Constantia"/>
                <a:ea typeface="+mn-ea"/>
                <a:cs typeface="+mn-cs"/>
              </a:rPr>
              <a:t>ИТ-система/консолидированная отчетность</a:t>
            </a:r>
            <a:endParaRPr kumimoji="0" lang="en-US" sz="2000" b="1" i="0" u="none" strike="noStrike" kern="1200" cap="none" spc="0" normalizeH="0" baseline="0" noProof="0" dirty="0">
              <a:ln w="11430"/>
              <a:solidFill>
                <a:srgbClr val="855D5D">
                  <a:lumMod val="50000"/>
                </a:srgbClr>
              </a:solidFill>
              <a:effectLst>
                <a:outerShdw blurRad="50800" dist="39000" dir="5460000" algn="tl">
                  <a:srgbClr val="000000">
                    <a:alpha val="38000"/>
                  </a:srgbClr>
                </a:outerShdw>
              </a:effectLst>
              <a:uLnTx/>
              <a:uFillTx/>
              <a:latin typeface="Constantia"/>
              <a:ea typeface="+mn-ea"/>
              <a:cs typeface="+mn-cs"/>
            </a:endParaRPr>
          </a:p>
        </p:txBody>
      </p:sp>
      <p:sp>
        <p:nvSpPr>
          <p:cNvPr id="7" name="Slide Number Placeholder 5">
            <a:extLst>
              <a:ext uri="{FF2B5EF4-FFF2-40B4-BE49-F238E27FC236}">
                <a16:creationId xmlns:a16="http://schemas.microsoft.com/office/drawing/2014/main" id="{ED8DA866-D6C4-41E3-B390-DB2F9F7E146E}"/>
              </a:ext>
            </a:extLst>
          </p:cNvPr>
          <p:cNvSpPr txBox="1">
            <a:spLocks/>
          </p:cNvSpPr>
          <p:nvPr/>
        </p:nvSpPr>
        <p:spPr>
          <a:xfrm>
            <a:off x="9707562" y="6492875"/>
            <a:ext cx="906727" cy="365125"/>
          </a:xfrm>
          <a:prstGeom prst="rect">
            <a:avLst/>
          </a:prstGeom>
          <a:noFill/>
        </p:spPr>
        <p:txBody>
          <a:bodyPr vert="horz" lIns="0" tIns="0" rIns="0" bIns="0" anchor="b"/>
          <a:lstStyle>
            <a:lvl1pPr>
              <a:spcBef>
                <a:spcPct val="20000"/>
              </a:spcBef>
              <a:buClr>
                <a:srgbClr val="CC0000"/>
              </a:buClr>
              <a:buSzPct val="85000"/>
              <a:buFont typeface="Wingdings" panose="05000000000000000000" pitchFamily="2" charset="2"/>
              <a:buChar char="q"/>
              <a:defRPr sz="3500">
                <a:solidFill>
                  <a:srgbClr val="000000"/>
                </a:solidFill>
                <a:latin typeface="Arial" panose="020B0604020202020204" pitchFamily="34" charset="0"/>
              </a:defRPr>
            </a:lvl1pPr>
            <a:lvl2pPr marL="818816" indent="-314930">
              <a:spcBef>
                <a:spcPct val="20000"/>
              </a:spcBef>
              <a:buClr>
                <a:srgbClr val="CC0000"/>
              </a:buClr>
              <a:buChar char="–"/>
              <a:defRPr sz="3100">
                <a:solidFill>
                  <a:srgbClr val="000000"/>
                </a:solidFill>
                <a:latin typeface="Arial" panose="020B0604020202020204" pitchFamily="34" charset="0"/>
              </a:defRPr>
            </a:lvl2pPr>
            <a:lvl3pPr marL="1259718" indent="-251943">
              <a:spcBef>
                <a:spcPct val="20000"/>
              </a:spcBef>
              <a:buClr>
                <a:srgbClr val="CC0000"/>
              </a:buClr>
              <a:buChar char="•"/>
              <a:defRPr sz="2700">
                <a:solidFill>
                  <a:srgbClr val="000000"/>
                </a:solidFill>
                <a:latin typeface="Arial" panose="020B0604020202020204" pitchFamily="34" charset="0"/>
              </a:defRPr>
            </a:lvl3pPr>
            <a:lvl4pPr marL="1763604" indent="-251943">
              <a:spcBef>
                <a:spcPct val="20000"/>
              </a:spcBef>
              <a:buClr>
                <a:srgbClr val="CC0000"/>
              </a:buClr>
              <a:buChar char="–"/>
              <a:defRPr sz="2200">
                <a:solidFill>
                  <a:srgbClr val="000000"/>
                </a:solidFill>
                <a:latin typeface="Arial" panose="020B0604020202020204" pitchFamily="34" charset="0"/>
              </a:defRPr>
            </a:lvl4pPr>
            <a:lvl5pPr marL="2267491" indent="-251943">
              <a:spcBef>
                <a:spcPct val="20000"/>
              </a:spcBef>
              <a:buClr>
                <a:srgbClr val="CC0000"/>
              </a:buClr>
              <a:buChar char="»"/>
              <a:defRPr sz="2200">
                <a:solidFill>
                  <a:srgbClr val="000000"/>
                </a:solidFill>
                <a:latin typeface="Arial" panose="020B0604020202020204" pitchFamily="34" charset="0"/>
              </a:defRPr>
            </a:lvl5pPr>
            <a:lvl6pPr marL="2771379" indent="-251943" eaLnBrk="0" fontAlgn="base" hangingPunct="0">
              <a:spcBef>
                <a:spcPct val="20000"/>
              </a:spcBef>
              <a:spcAft>
                <a:spcPct val="0"/>
              </a:spcAft>
              <a:buClr>
                <a:srgbClr val="CC0000"/>
              </a:buClr>
              <a:buChar char="»"/>
              <a:defRPr sz="2200">
                <a:solidFill>
                  <a:srgbClr val="000000"/>
                </a:solidFill>
                <a:latin typeface="Arial" panose="020B0604020202020204" pitchFamily="34" charset="0"/>
              </a:defRPr>
            </a:lvl6pPr>
            <a:lvl7pPr marL="3275266" indent="-251943" eaLnBrk="0" fontAlgn="base" hangingPunct="0">
              <a:spcBef>
                <a:spcPct val="20000"/>
              </a:spcBef>
              <a:spcAft>
                <a:spcPct val="0"/>
              </a:spcAft>
              <a:buClr>
                <a:srgbClr val="CC0000"/>
              </a:buClr>
              <a:buChar char="»"/>
              <a:defRPr sz="2200">
                <a:solidFill>
                  <a:srgbClr val="000000"/>
                </a:solidFill>
                <a:latin typeface="Arial" panose="020B0604020202020204" pitchFamily="34" charset="0"/>
              </a:defRPr>
            </a:lvl7pPr>
            <a:lvl8pPr marL="3779152" indent="-251943" eaLnBrk="0" fontAlgn="base" hangingPunct="0">
              <a:spcBef>
                <a:spcPct val="20000"/>
              </a:spcBef>
              <a:spcAft>
                <a:spcPct val="0"/>
              </a:spcAft>
              <a:buClr>
                <a:srgbClr val="CC0000"/>
              </a:buClr>
              <a:buChar char="»"/>
              <a:defRPr sz="2200">
                <a:solidFill>
                  <a:srgbClr val="000000"/>
                </a:solidFill>
                <a:latin typeface="Arial" panose="020B0604020202020204" pitchFamily="34" charset="0"/>
              </a:defRPr>
            </a:lvl8pPr>
            <a:lvl9pPr marL="4283039" indent="-251943" eaLnBrk="0" fontAlgn="base" hangingPunct="0">
              <a:spcBef>
                <a:spcPct val="20000"/>
              </a:spcBef>
              <a:spcAft>
                <a:spcPct val="0"/>
              </a:spcAft>
              <a:buClr>
                <a:srgbClr val="CC0000"/>
              </a:buClr>
              <a:buChar char="»"/>
              <a:defRPr sz="2200">
                <a:solidFill>
                  <a:srgbClr val="000000"/>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0185E1CB-D5C1-4546-B386-91CCADFA8A91}" type="slidenum">
              <a:rPr kumimoji="0" lang="en-US" altLang="en-US" sz="15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9</a:t>
            </a:fld>
            <a:endParaRPr kumimoji="0" lang="en-US" alt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0530187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10">
      <a:dk1>
        <a:srgbClr val="FFFFFF"/>
      </a:dk1>
      <a:lt1>
        <a:srgbClr val="000000"/>
      </a:lt1>
      <a:dk2>
        <a:srgbClr val="FFFFFF"/>
      </a:dk2>
      <a:lt2>
        <a:srgbClr val="FFFFFF"/>
      </a:lt2>
      <a:accent1>
        <a:srgbClr val="E3D0F1"/>
      </a:accent1>
      <a:accent2>
        <a:srgbClr val="E3D0F1"/>
      </a:accent2>
      <a:accent3>
        <a:srgbClr val="00B0F0"/>
      </a:accent3>
      <a:accent4>
        <a:srgbClr val="956251"/>
      </a:accent4>
      <a:accent5>
        <a:srgbClr val="918485"/>
      </a:accent5>
      <a:accent6>
        <a:srgbClr val="855D5D"/>
      </a:accent6>
      <a:hlink>
        <a:srgbClr val="CC9900"/>
      </a:hlink>
      <a:folHlink>
        <a:srgbClr val="96A9A9"/>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8178</TotalTime>
  <Words>4854</Words>
  <Application>Microsoft Office PowerPoint</Application>
  <PresentationFormat>Custom</PresentationFormat>
  <Paragraphs>330</Paragraphs>
  <Slides>11</Slides>
  <Notes>9</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Flow</vt:lpstr>
      <vt:lpstr>МОДЕЛЬ ИСПОЛНЕНИЯ БЮДЖЕТА, ПРИНЯТАЯ В КАЗНАЧЕЙСТВЕ АЛБАНИИ</vt:lpstr>
      <vt:lpstr>Содержание</vt:lpstr>
      <vt:lpstr> 1- Четко определенные правила и нормативная база  2- Структура определена условиями 3- Определенные цели и меры политики 4- Ограничения на виды деятельности сотрудников 5- Жесткое соблюдение принципа координации 6- Информация доводится по вертикали</vt:lpstr>
      <vt:lpstr>PowerPoint Presentation</vt:lpstr>
      <vt:lpstr>Контроль ТОК/MДВ</vt:lpstr>
      <vt:lpstr>PowerPoint Presentation</vt:lpstr>
      <vt:lpstr>Основные достоинства AFMIS</vt:lpstr>
      <vt:lpstr>Фактические выгоды от внедрения автоматизированных систем в сфере государственных финансов  (AGFIS, PPS, налоги, таможенные операции, DMFAS) </vt:lpstr>
      <vt:lpstr>PowerPoint Presentation</vt:lpstr>
      <vt:lpstr>МОДЕЛЬ ИСПОЛНЕНИЯ БЮДЖЕТА, ПРИНЯТАЯ В КАЗНАЧЕЙСТВЕ АЛБАНИИ</vt:lpstr>
      <vt:lpstr>PowerPoint Presentation</vt:lpstr>
    </vt:vector>
  </TitlesOfParts>
  <Company>BASTARDS TeaM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Galina S. Kuznetsova</cp:lastModifiedBy>
  <cp:revision>792</cp:revision>
  <dcterms:created xsi:type="dcterms:W3CDTF">2023-03-17T19:19:30Z</dcterms:created>
  <dcterms:modified xsi:type="dcterms:W3CDTF">2023-05-17T22:43:41Z</dcterms:modified>
</cp:coreProperties>
</file>