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5"/>
  </p:notesMasterIdLst>
  <p:handoutMasterIdLst>
    <p:handoutMasterId r:id="rId16"/>
  </p:handoutMasterIdLst>
  <p:sldIdLst>
    <p:sldId id="407" r:id="rId5"/>
    <p:sldId id="405" r:id="rId6"/>
    <p:sldId id="408" r:id="rId7"/>
    <p:sldId id="385" r:id="rId8"/>
    <p:sldId id="423" r:id="rId9"/>
    <p:sldId id="382" r:id="rId10"/>
    <p:sldId id="430" r:id="rId11"/>
    <p:sldId id="389" r:id="rId12"/>
    <p:sldId id="406"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CC00"/>
    <a:srgbClr val="A50021"/>
    <a:srgbClr val="75953C"/>
    <a:srgbClr val="C16548"/>
    <a:srgbClr val="FFFFF3"/>
    <a:srgbClr val="9FE6FF"/>
    <a:srgbClr val="D8BEEC"/>
    <a:srgbClr val="D6A300"/>
    <a:srgbClr val="5431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97" autoAdjust="0"/>
  </p:normalViewPr>
  <p:slideViewPr>
    <p:cSldViewPr snapToGrid="0">
      <p:cViewPr varScale="1">
        <p:scale>
          <a:sx n="80" d="100"/>
          <a:sy n="80" d="100"/>
        </p:scale>
        <p:origin x="136" y="40"/>
      </p:cViewPr>
      <p:guideLst/>
    </p:cSldViewPr>
  </p:slideViewPr>
  <p:outlineViewPr>
    <p:cViewPr>
      <p:scale>
        <a:sx n="33" d="100"/>
        <a:sy n="33" d="100"/>
      </p:scale>
      <p:origin x="0" y="-68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84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F1F80-7349-4DC3-AB6D-DBF0B9A9BCE1}"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n-US"/>
        </a:p>
      </dgm:t>
    </dgm:pt>
    <dgm:pt modelId="{205C7148-BAA9-46C1-9F48-95E1ED3C5A47}">
      <dgm:prSet phldrT="[Text]"/>
      <dgm:spPr>
        <a:xfrm rot="5400000">
          <a:off x="-176710" y="177366"/>
          <a:ext cx="1178071" cy="824649"/>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1</a:t>
          </a:r>
        </a:p>
      </dgm:t>
    </dgm:pt>
    <dgm:pt modelId="{F74E27E7-ECF8-4F44-BD88-C96F1673EDC1}" type="parTrans" cxnId="{BAEBDD58-11F8-4504-A58C-D630834A88D9}">
      <dgm:prSet/>
      <dgm:spPr/>
      <dgm:t>
        <a:bodyPr/>
        <a:lstStyle/>
        <a:p>
          <a:endParaRPr lang="en-US"/>
        </a:p>
      </dgm:t>
    </dgm:pt>
    <dgm:pt modelId="{920DDB8A-0879-48CC-B8C7-402E6E6D1950}" type="sibTrans" cxnId="{BAEBDD58-11F8-4504-A58C-D630834A88D9}">
      <dgm:prSet/>
      <dgm:spPr/>
      <dgm:t>
        <a:bodyPr/>
        <a:lstStyle/>
        <a:p>
          <a:endParaRPr lang="en-US"/>
        </a:p>
      </dgm:t>
    </dgm:pt>
    <dgm:pt modelId="{E9CE49FE-A7A6-496B-A6D1-247F3CD4B615}">
      <dgm:prSet phldrT="[Text]" custT="1"/>
      <dgm:spPr>
        <a:xfrm rot="5400000">
          <a:off x="4638027" y="-3812722"/>
          <a:ext cx="765746" cy="8392502"/>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ln>
        <a:effectLst/>
      </dgm:spPr>
      <dgm:t>
        <a:bodyPr/>
        <a:lstStyle/>
        <a:p>
          <a:pPr algn="just">
            <a:buChar char="•"/>
          </a:pPr>
          <a:r>
            <a:rPr lang="en-US" sz="1700" b="0" i="0" kern="1200" spc="50" baseline="0" dirty="0">
              <a:solidFill>
                <a:srgbClr val="54311C"/>
              </a:solidFill>
              <a:latin typeface="+mn-lt"/>
              <a:ea typeface="+mn-ea"/>
              <a:cs typeface="+mn-cs"/>
            </a:rPr>
            <a:t>Prescription on treasury functions to be linked with a broader policy context in fiscal management objectives, the design and </a:t>
          </a:r>
          <a:r>
            <a:rPr lang="en-US" sz="1700" b="1" i="0" kern="1200" spc="50" baseline="0" dirty="0">
              <a:solidFill>
                <a:srgbClr val="54311C"/>
              </a:solidFill>
              <a:latin typeface="+mn-lt"/>
              <a:ea typeface="+mn-ea"/>
              <a:cs typeface="+mn-cs"/>
            </a:rPr>
            <a:t>investment planning for supporting information systems</a:t>
          </a:r>
          <a:r>
            <a:rPr lang="en-US" sz="1700" b="0" i="0" kern="1200" spc="50" baseline="0" dirty="0">
              <a:solidFill>
                <a:srgbClr val="54311C"/>
              </a:solidFill>
              <a:latin typeface="+mn-lt"/>
              <a:ea typeface="+mn-ea"/>
              <a:cs typeface="+mn-cs"/>
            </a:rPr>
            <a:t>, which are indispensable for the operation of modern treasury and financial management system.</a:t>
          </a:r>
        </a:p>
      </dgm:t>
    </dgm:pt>
    <dgm:pt modelId="{58A4D409-67D1-45D7-A5B5-0EFDC5106BCD}" type="parTrans" cxnId="{A2A15365-AB2A-4263-9896-B820CA5D38A3}">
      <dgm:prSet/>
      <dgm:spPr/>
      <dgm:t>
        <a:bodyPr/>
        <a:lstStyle/>
        <a:p>
          <a:endParaRPr lang="en-US"/>
        </a:p>
      </dgm:t>
    </dgm:pt>
    <dgm:pt modelId="{B4EB417E-0A44-4207-B9CA-5B65E2537CA0}" type="sibTrans" cxnId="{A2A15365-AB2A-4263-9896-B820CA5D38A3}">
      <dgm:prSet/>
      <dgm:spPr/>
      <dgm:t>
        <a:bodyPr/>
        <a:lstStyle/>
        <a:p>
          <a:endParaRPr lang="en-US"/>
        </a:p>
      </dgm:t>
    </dgm:pt>
    <dgm:pt modelId="{AD140521-094A-4ACE-B0DF-A5F1ABD070B2}">
      <dgm:prSet phldrT="[Text]"/>
      <dgm:spPr>
        <a:xfrm rot="5400000">
          <a:off x="-176710" y="1207654"/>
          <a:ext cx="1178071" cy="824649"/>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2</a:t>
          </a:r>
        </a:p>
      </dgm:t>
    </dgm:pt>
    <dgm:pt modelId="{687F151F-FDEE-470D-935A-9F77A2BF0B15}" type="parTrans" cxnId="{3D43A459-9A08-4D8D-B151-6C3E455CEA70}">
      <dgm:prSet/>
      <dgm:spPr/>
      <dgm:t>
        <a:bodyPr/>
        <a:lstStyle/>
        <a:p>
          <a:endParaRPr lang="en-US"/>
        </a:p>
      </dgm:t>
    </dgm:pt>
    <dgm:pt modelId="{3FFF64FD-6A1F-4D11-BF10-21BA48580945}" type="sibTrans" cxnId="{3D43A459-9A08-4D8D-B151-6C3E455CEA70}">
      <dgm:prSet/>
      <dgm:spPr/>
      <dgm:t>
        <a:bodyPr/>
        <a:lstStyle/>
        <a:p>
          <a:endParaRPr lang="en-US"/>
        </a:p>
      </dgm:t>
    </dgm:pt>
    <dgm:pt modelId="{60CE67F5-42F3-47B0-9C82-5FA1FA5012A0}">
      <dgm:prSet phldrT="[Text]" custT="1"/>
      <dgm:spPr>
        <a:xfrm rot="5400000">
          <a:off x="4638027" y="-2782433"/>
          <a:ext cx="765746" cy="8392502"/>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dgm:t>
    </dgm:pt>
    <dgm:pt modelId="{BE8C3C51-98B8-41C4-8D78-8DC9325F34F0}" type="parTrans" cxnId="{58964D4B-2548-4986-8E28-35F1EDBAE572}">
      <dgm:prSet/>
      <dgm:spPr/>
      <dgm:t>
        <a:bodyPr/>
        <a:lstStyle/>
        <a:p>
          <a:endParaRPr lang="en-US"/>
        </a:p>
      </dgm:t>
    </dgm:pt>
    <dgm:pt modelId="{6E419726-0733-48B5-90A9-D56BDEE22CE1}" type="sibTrans" cxnId="{58964D4B-2548-4986-8E28-35F1EDBAE572}">
      <dgm:prSet/>
      <dgm:spPr/>
      <dgm:t>
        <a:bodyPr/>
        <a:lstStyle/>
        <a:p>
          <a:endParaRPr lang="en-US"/>
        </a:p>
      </dgm:t>
    </dgm:pt>
    <dgm:pt modelId="{66EB137A-84AE-4D2B-9ED5-F1E9095401FA}">
      <dgm:prSet phldrT="[Text]"/>
      <dgm:spPr>
        <a:xfrm rot="5400000">
          <a:off x="-176710" y="2237943"/>
          <a:ext cx="1178071" cy="824649"/>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3</a:t>
          </a:r>
        </a:p>
      </dgm:t>
    </dgm:pt>
    <dgm:pt modelId="{E0A6364C-2FFE-4E02-A917-71980FC166D4}" type="parTrans" cxnId="{19E44502-E738-48E8-8270-60F98D88F1E1}">
      <dgm:prSet/>
      <dgm:spPr/>
      <dgm:t>
        <a:bodyPr/>
        <a:lstStyle/>
        <a:p>
          <a:endParaRPr lang="en-US"/>
        </a:p>
      </dgm:t>
    </dgm:pt>
    <dgm:pt modelId="{2A59F98D-F07C-427D-83E3-54FAE8311748}" type="sibTrans" cxnId="{19E44502-E738-48E8-8270-60F98D88F1E1}">
      <dgm:prSet/>
      <dgm:spPr/>
      <dgm:t>
        <a:bodyPr/>
        <a:lstStyle/>
        <a:p>
          <a:endParaRPr lang="en-US"/>
        </a:p>
      </dgm:t>
    </dgm:pt>
    <dgm:pt modelId="{4F2794D0-FC1C-4AD9-92F0-C8665EE9C322}">
      <dgm:prSet phldrT="[Text]" custT="1"/>
      <dgm:spPr>
        <a:xfrm rot="5400000">
          <a:off x="4638027" y="-1752145"/>
          <a:ext cx="765746" cy="8392502"/>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en-GB" altLang="en-US" sz="1800" kern="1200" dirty="0">
              <a:solidFill>
                <a:srgbClr val="000000">
                  <a:hueOff val="0"/>
                  <a:satOff val="0"/>
                  <a:lumOff val="0"/>
                  <a:alphaOff val="0"/>
                </a:srgbClr>
              </a:solidFill>
              <a:latin typeface="+mn-lt"/>
              <a:ea typeface="+mn-ea"/>
              <a:cs typeface="+mn-cs"/>
            </a:rPr>
            <a:t> </a:t>
          </a:r>
          <a:r>
            <a:rPr lang="en-GB" altLang="en-US" sz="1700" b="0" i="0" kern="1200" spc="50" baseline="0" dirty="0">
              <a:solidFill>
                <a:srgbClr val="54311C"/>
              </a:solidFill>
              <a:latin typeface="Avenir Next LT Pro"/>
              <a:ea typeface="+mn-ea"/>
              <a:cs typeface="+mn-cs"/>
            </a:rPr>
            <a:t>Enhancement of k</a:t>
          </a:r>
          <a:r>
            <a:rPr lang="en-US" sz="1700" b="0" i="0" kern="1200" spc="50" baseline="0" dirty="0">
              <a:solidFill>
                <a:srgbClr val="54311C"/>
              </a:solidFill>
              <a:latin typeface="Avenir Next LT Pro"/>
              <a:ea typeface="+mn-ea"/>
              <a:cs typeface="+mn-cs"/>
            </a:rPr>
            <a:t>ey aspects of functional capabilities to have the similar level of specificity of completing of the </a:t>
          </a:r>
          <a:r>
            <a:rPr lang="en-US" sz="1700" b="1" i="0" kern="1200" spc="50" baseline="0" dirty="0">
              <a:solidFill>
                <a:srgbClr val="54311C"/>
              </a:solidFill>
              <a:latin typeface="Avenir Next LT Pro"/>
              <a:ea typeface="+mn-ea"/>
              <a:cs typeface="+mn-cs"/>
            </a:rPr>
            <a:t>robust analysis</a:t>
          </a:r>
          <a:r>
            <a:rPr lang="en-US" sz="1700" b="0" i="0" kern="1200" spc="50" baseline="0" dirty="0">
              <a:solidFill>
                <a:srgbClr val="54311C"/>
              </a:solidFill>
              <a:latin typeface="Avenir Next LT Pro"/>
              <a:ea typeface="+mn-ea"/>
              <a:cs typeface="+mn-cs"/>
            </a:rPr>
            <a:t>.</a:t>
          </a:r>
          <a:r>
            <a:rPr lang="en-US" sz="1700" kern="1200" dirty="0">
              <a:solidFill>
                <a:schemeClr val="tx1"/>
              </a:solidFill>
            </a:rPr>
            <a:t> Establishing a structured data/information collection framework.</a:t>
          </a:r>
          <a:endParaRPr lang="en-US" sz="1700" b="0" i="0" kern="1200" spc="50" baseline="0" dirty="0">
            <a:solidFill>
              <a:srgbClr val="54311C"/>
            </a:solidFill>
            <a:latin typeface="Avenir Next LT Pro"/>
            <a:ea typeface="+mn-ea"/>
            <a:cs typeface="+mn-cs"/>
          </a:endParaRPr>
        </a:p>
      </dgm:t>
    </dgm:pt>
    <dgm:pt modelId="{1FDDF7EA-95B7-4D9A-99CB-CF485C2CDEAC}" type="parTrans" cxnId="{B8C69279-545D-4E24-A84C-3D745694A3FB}">
      <dgm:prSet/>
      <dgm:spPr/>
      <dgm:t>
        <a:bodyPr/>
        <a:lstStyle/>
        <a:p>
          <a:endParaRPr lang="en-US"/>
        </a:p>
      </dgm:t>
    </dgm:pt>
    <dgm:pt modelId="{843F89F1-CE3D-4144-9582-7B4C0C6A90E8}" type="sibTrans" cxnId="{B8C69279-545D-4E24-A84C-3D745694A3FB}">
      <dgm:prSet/>
      <dgm:spPr/>
      <dgm:t>
        <a:bodyPr/>
        <a:lstStyle/>
        <a:p>
          <a:endParaRPr lang="en-US"/>
        </a:p>
      </dgm:t>
    </dgm:pt>
    <dgm:pt modelId="{06A09D2C-8F74-4701-9086-C436276D88EF}">
      <dgm:prSet phldrT="[Text]"/>
      <dgm:spPr>
        <a:xfrm rot="5400000">
          <a:off x="-176710" y="3268231"/>
          <a:ext cx="1178071" cy="824649"/>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4</a:t>
          </a:r>
        </a:p>
      </dgm:t>
    </dgm:pt>
    <dgm:pt modelId="{F5C6D6B0-92CD-4CC7-8F43-E31C3BC038CD}" type="parTrans" cxnId="{BF09F629-CB35-4489-913A-6143E700C8E9}">
      <dgm:prSet/>
      <dgm:spPr/>
      <dgm:t>
        <a:bodyPr/>
        <a:lstStyle/>
        <a:p>
          <a:endParaRPr lang="en-US"/>
        </a:p>
      </dgm:t>
    </dgm:pt>
    <dgm:pt modelId="{B840CA32-D53F-424E-B162-EA7FEAEA6E0A}" type="sibTrans" cxnId="{BF09F629-CB35-4489-913A-6143E700C8E9}">
      <dgm:prSet/>
      <dgm:spPr/>
      <dgm:t>
        <a:bodyPr/>
        <a:lstStyle/>
        <a:p>
          <a:endParaRPr lang="en-US"/>
        </a:p>
      </dgm:t>
    </dgm:pt>
    <dgm:pt modelId="{0D0CB8FE-5560-4BA6-BED3-882A532D24BE}">
      <dgm:prSet phldrT="[Text]" custT="1"/>
      <dgm:spPr>
        <a:xfrm rot="5400000">
          <a:off x="4638027" y="-721856"/>
          <a:ext cx="765746" cy="8392502"/>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ln>
        <a:effectLst/>
      </dgm:spPr>
      <dgm:t>
        <a:bodyPr/>
        <a:lstStyle/>
        <a:p>
          <a:pPr>
            <a:buChar char="•"/>
          </a:pPr>
          <a:r>
            <a:rPr lang="en-US" sz="1700" b="0" i="0" kern="1200" spc="50" baseline="0" dirty="0">
              <a:solidFill>
                <a:srgbClr val="54311C"/>
              </a:solidFill>
              <a:latin typeface="Avenir Next LT Pro"/>
              <a:ea typeface="+mn-ea"/>
              <a:cs typeface="+mn-cs"/>
            </a:rPr>
            <a:t>Monthly reconciliation of the realization data with banking system and </a:t>
          </a:r>
          <a:r>
            <a:rPr lang="en-US" sz="1700" b="1" i="0" kern="1200" spc="50" baseline="0" dirty="0">
              <a:solidFill>
                <a:srgbClr val="54311C"/>
              </a:solidFill>
              <a:latin typeface="Avenir Next LT Pro"/>
              <a:ea typeface="+mn-ea"/>
              <a:cs typeface="+mn-cs"/>
            </a:rPr>
            <a:t>closing of the inactive bank accounts </a:t>
          </a:r>
          <a:r>
            <a:rPr lang="en-US" sz="1700" b="0" i="0" kern="1200" spc="50" baseline="0" dirty="0">
              <a:solidFill>
                <a:srgbClr val="54311C"/>
              </a:solidFill>
              <a:latin typeface="Avenir Next LT Pro"/>
              <a:ea typeface="+mn-ea"/>
              <a:cs typeface="+mn-cs"/>
            </a:rPr>
            <a:t>outside TSA.</a:t>
          </a:r>
        </a:p>
      </dgm:t>
      <dgm:extLst>
        <a:ext uri="{E40237B7-FDA0-4F09-8148-C483321AD2D9}">
          <dgm14:cNvPr xmlns:dgm14="http://schemas.microsoft.com/office/drawing/2010/diagram" id="0" name="" descr="Vertical Chevron List" title="SmartArt"/>
        </a:ext>
      </dgm:extLst>
    </dgm:pt>
    <dgm:pt modelId="{5C60C6AC-FDCD-47B9-BD46-BAC185FE2A4C}" type="parTrans" cxnId="{7E44002E-2A4A-4738-A150-CC5725F35C45}">
      <dgm:prSet/>
      <dgm:spPr/>
      <dgm:t>
        <a:bodyPr/>
        <a:lstStyle/>
        <a:p>
          <a:endParaRPr lang="en-US"/>
        </a:p>
      </dgm:t>
    </dgm:pt>
    <dgm:pt modelId="{358E079C-97DF-45D8-83ED-EC5A7C49BD3C}" type="sibTrans" cxnId="{7E44002E-2A4A-4738-A150-CC5725F35C45}">
      <dgm:prSet/>
      <dgm:spPr/>
      <dgm:t>
        <a:bodyPr/>
        <a:lstStyle/>
        <a:p>
          <a:endParaRPr lang="en-US"/>
        </a:p>
      </dgm:t>
    </dgm:pt>
    <dgm:pt modelId="{ABD71E75-0469-4A02-AAE5-D97044975AC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A808C9EF-83EB-43DC-A7E7-8BD67DA2251F}" type="parTrans" cxnId="{DCFB2C12-D525-4EEE-9851-1376A1297FDD}">
      <dgm:prSet/>
      <dgm:spPr/>
      <dgm:t>
        <a:bodyPr/>
        <a:lstStyle/>
        <a:p>
          <a:endParaRPr lang="en-US"/>
        </a:p>
      </dgm:t>
    </dgm:pt>
    <dgm:pt modelId="{6C058397-D356-46DE-9FFC-8453C11A449A}" type="sibTrans" cxnId="{DCFB2C12-D525-4EEE-9851-1376A1297FDD}">
      <dgm:prSet/>
      <dgm:spPr/>
      <dgm:t>
        <a:bodyPr/>
        <a:lstStyle/>
        <a:p>
          <a:endParaRPr lang="en-US"/>
        </a:p>
      </dgm:t>
    </dgm:pt>
    <dgm:pt modelId="{9BB331B8-E534-49DA-B06F-62BE9E68D129}">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98EF58C4-2DC2-4976-9398-DC6AD7E115A1}" type="parTrans" cxnId="{7776FEA9-5830-4850-8E21-EC4E66393D3A}">
      <dgm:prSet/>
      <dgm:spPr/>
      <dgm:t>
        <a:bodyPr/>
        <a:lstStyle/>
        <a:p>
          <a:endParaRPr lang="en-US"/>
        </a:p>
      </dgm:t>
    </dgm:pt>
    <dgm:pt modelId="{02E30D60-A98C-47C4-86EB-D12490BE143D}" type="sibTrans" cxnId="{7776FEA9-5830-4850-8E21-EC4E66393D3A}">
      <dgm:prSet/>
      <dgm:spPr/>
      <dgm:t>
        <a:bodyPr/>
        <a:lstStyle/>
        <a:p>
          <a:endParaRPr lang="en-US"/>
        </a:p>
      </dgm:t>
    </dgm:pt>
    <dgm:pt modelId="{D39003B2-652C-4B10-B35C-814D6A7EC6B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en-US" sz="1700" b="0" i="0" kern="1200" spc="50" baseline="0" dirty="0">
              <a:solidFill>
                <a:srgbClr val="54311C"/>
              </a:solidFill>
              <a:latin typeface="Avenir Next LT Pro"/>
              <a:ea typeface="+mn-ea"/>
              <a:cs typeface="+mn-cs"/>
            </a:rPr>
            <a:t> Improvement of TSA’s cash flows forecasting to respect the buffer, </a:t>
          </a:r>
          <a:r>
            <a:rPr lang="en-US" sz="1700" b="1" i="0" kern="1200" spc="50" baseline="0" dirty="0">
              <a:solidFill>
                <a:srgbClr val="54311C"/>
              </a:solidFill>
              <a:latin typeface="Avenir Next LT Pro"/>
              <a:ea typeface="+mn-ea"/>
              <a:cs typeface="+mn-cs"/>
            </a:rPr>
            <a:t>mitigate the risks </a:t>
          </a:r>
          <a:r>
            <a:rPr lang="en-US" sz="1700" b="0" i="0" kern="1200" spc="50" baseline="0" dirty="0">
              <a:solidFill>
                <a:srgbClr val="54311C"/>
              </a:solidFill>
              <a:latin typeface="Avenir Next LT Pro"/>
              <a:ea typeface="+mn-ea"/>
              <a:cs typeface="+mn-cs"/>
            </a:rPr>
            <a:t>and avoid deviations with realization.</a:t>
          </a:r>
          <a:r>
            <a:rPr lang="en-US" sz="1700" kern="1200" dirty="0">
              <a:solidFill>
                <a:schemeClr val="tx1"/>
              </a:solidFill>
            </a:rPr>
            <a:t> </a:t>
          </a:r>
          <a:r>
            <a:rPr lang="en-US" sz="1700" b="0" i="0" kern="1200" spc="50" baseline="0" dirty="0">
              <a:solidFill>
                <a:srgbClr val="54311C"/>
              </a:solidFill>
              <a:latin typeface="Avenir Next LT Pro"/>
              <a:ea typeface="+mn-ea"/>
              <a:cs typeface="+mn-cs"/>
            </a:rPr>
            <a:t>Efficiency dependent on robust cash flow forecasting.</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069CD02E-8505-4D65-9A26-E859247F84AF}" type="parTrans" cxnId="{010B2CBF-38AE-444D-AF0E-A854A9E47502}">
      <dgm:prSet/>
      <dgm:spPr/>
      <dgm:t>
        <a:bodyPr/>
        <a:lstStyle/>
        <a:p>
          <a:endParaRPr lang="en-US"/>
        </a:p>
      </dgm:t>
    </dgm:pt>
    <dgm:pt modelId="{A2D458B0-DE01-4893-B3C2-90514E05F6CE}" type="sibTrans" cxnId="{010B2CBF-38AE-444D-AF0E-A854A9E47502}">
      <dgm:prSet/>
      <dgm:spPr/>
      <dgm:t>
        <a:bodyPr/>
        <a:lstStyle/>
        <a:p>
          <a:endParaRPr lang="en-US"/>
        </a:p>
      </dgm:t>
    </dgm:pt>
    <dgm:pt modelId="{2450B305-7548-42E8-8278-530EC9FD3384}" type="pres">
      <dgm:prSet presAssocID="{54CF1F80-7349-4DC3-AB6D-DBF0B9A9BCE1}" presName="linearFlow" presStyleCnt="0">
        <dgm:presLayoutVars>
          <dgm:dir/>
          <dgm:animLvl val="lvl"/>
          <dgm:resizeHandles val="exact"/>
        </dgm:presLayoutVars>
      </dgm:prSet>
      <dgm:spPr/>
    </dgm:pt>
    <dgm:pt modelId="{7F95F61F-4FDF-44F4-8BA4-D3DD38CBD993}" type="pres">
      <dgm:prSet presAssocID="{205C7148-BAA9-46C1-9F48-95E1ED3C5A47}" presName="composite" presStyleCnt="0"/>
      <dgm:spPr/>
    </dgm:pt>
    <dgm:pt modelId="{92DFAB77-EC7B-40B9-B1D4-DF0D467FF723}" type="pres">
      <dgm:prSet presAssocID="{205C7148-BAA9-46C1-9F48-95E1ED3C5A47}" presName="parentText" presStyleLbl="alignNode1" presStyleIdx="0" presStyleCnt="4" custScaleY="107239">
        <dgm:presLayoutVars>
          <dgm:chMax val="1"/>
          <dgm:bulletEnabled val="1"/>
        </dgm:presLayoutVars>
      </dgm:prSet>
      <dgm:spPr/>
    </dgm:pt>
    <dgm:pt modelId="{B095CD4D-9CCC-4F4E-9A50-2CA2F3C16DF6}" type="pres">
      <dgm:prSet presAssocID="{205C7148-BAA9-46C1-9F48-95E1ED3C5A47}" presName="descendantText" presStyleLbl="alignAcc1" presStyleIdx="0" presStyleCnt="4" custScaleY="122108">
        <dgm:presLayoutVars>
          <dgm:bulletEnabled val="1"/>
        </dgm:presLayoutVars>
      </dgm:prSet>
      <dgm:spPr/>
    </dgm:pt>
    <dgm:pt modelId="{DC479C72-9F71-4138-B6E5-E90F6BA2D4BB}" type="pres">
      <dgm:prSet presAssocID="{920DDB8A-0879-48CC-B8C7-402E6E6D1950}" presName="sp" presStyleCnt="0"/>
      <dgm:spPr/>
    </dgm:pt>
    <dgm:pt modelId="{AFB16E47-CFDD-426D-BFB8-73D0A60C5C02}" type="pres">
      <dgm:prSet presAssocID="{AD140521-094A-4ACE-B0DF-A5F1ABD070B2}" presName="composite" presStyleCnt="0"/>
      <dgm:spPr/>
    </dgm:pt>
    <dgm:pt modelId="{D806A500-7A9D-48CB-8ACF-3FB924316CC8}" type="pres">
      <dgm:prSet presAssocID="{AD140521-094A-4ACE-B0DF-A5F1ABD070B2}" presName="parentText" presStyleLbl="alignNode1" presStyleIdx="1" presStyleCnt="4">
        <dgm:presLayoutVars>
          <dgm:chMax val="1"/>
          <dgm:bulletEnabled val="1"/>
        </dgm:presLayoutVars>
      </dgm:prSet>
      <dgm:spPr/>
    </dgm:pt>
    <dgm:pt modelId="{EEC2DC9F-BABA-482B-BB50-56BA60CE0775}" type="pres">
      <dgm:prSet presAssocID="{AD140521-094A-4ACE-B0DF-A5F1ABD070B2}" presName="descendantText" presStyleLbl="alignAcc1" presStyleIdx="1" presStyleCnt="4">
        <dgm:presLayoutVars>
          <dgm:bulletEnabled val="1"/>
        </dgm:presLayoutVars>
      </dgm:prSet>
      <dgm:spPr>
        <a:prstGeom prst="round2SameRect">
          <a:avLst/>
        </a:prstGeom>
      </dgm:spPr>
    </dgm:pt>
    <dgm:pt modelId="{508955AD-4D39-48BC-A0D5-E8F741FFC7BE}" type="pres">
      <dgm:prSet presAssocID="{3FFF64FD-6A1F-4D11-BF10-21BA48580945}" presName="sp" presStyleCnt="0"/>
      <dgm:spPr/>
    </dgm:pt>
    <dgm:pt modelId="{69BC43B8-FBEE-4796-AC90-7DD3120561A0}" type="pres">
      <dgm:prSet presAssocID="{66EB137A-84AE-4D2B-9ED5-F1E9095401FA}" presName="composite" presStyleCnt="0"/>
      <dgm:spPr/>
    </dgm:pt>
    <dgm:pt modelId="{51D09EBD-A0B1-44C6-A954-4CE0E3ED2349}" type="pres">
      <dgm:prSet presAssocID="{66EB137A-84AE-4D2B-9ED5-F1E9095401FA}" presName="parentText" presStyleLbl="alignNode1" presStyleIdx="2" presStyleCnt="4">
        <dgm:presLayoutVars>
          <dgm:chMax val="1"/>
          <dgm:bulletEnabled val="1"/>
        </dgm:presLayoutVars>
      </dgm:prSet>
      <dgm:spPr/>
    </dgm:pt>
    <dgm:pt modelId="{B255AD5C-1560-401E-9DDC-0C93633BC2C7}" type="pres">
      <dgm:prSet presAssocID="{66EB137A-84AE-4D2B-9ED5-F1E9095401FA}" presName="descendantText" presStyleLbl="alignAcc1" presStyleIdx="2" presStyleCnt="4">
        <dgm:presLayoutVars>
          <dgm:bulletEnabled val="1"/>
        </dgm:presLayoutVars>
      </dgm:prSet>
      <dgm:spPr>
        <a:prstGeom prst="round2SameRect">
          <a:avLst/>
        </a:prstGeom>
      </dgm:spPr>
    </dgm:pt>
    <dgm:pt modelId="{A29A4F27-3E2B-4869-9273-6D1E0FBD862D}" type="pres">
      <dgm:prSet presAssocID="{2A59F98D-F07C-427D-83E3-54FAE8311748}" presName="sp" presStyleCnt="0"/>
      <dgm:spPr/>
    </dgm:pt>
    <dgm:pt modelId="{26D130FC-DB57-4F69-80B2-484C4B482782}" type="pres">
      <dgm:prSet presAssocID="{06A09D2C-8F74-4701-9086-C436276D88EF}" presName="composite" presStyleCnt="0"/>
      <dgm:spPr/>
    </dgm:pt>
    <dgm:pt modelId="{6282058B-4FED-45DB-BF5D-24F5B25FEAEE}" type="pres">
      <dgm:prSet presAssocID="{06A09D2C-8F74-4701-9086-C436276D88EF}" presName="parentText" presStyleLbl="alignNode1" presStyleIdx="3" presStyleCnt="4">
        <dgm:presLayoutVars>
          <dgm:chMax val="1"/>
          <dgm:bulletEnabled val="1"/>
        </dgm:presLayoutVars>
      </dgm:prSet>
      <dgm:spPr/>
    </dgm:pt>
    <dgm:pt modelId="{1770ECAF-6B4C-4C84-860E-5393EAF1B070}" type="pres">
      <dgm:prSet presAssocID="{06A09D2C-8F74-4701-9086-C436276D88EF}" presName="descendantText" presStyleLbl="alignAcc1" presStyleIdx="3" presStyleCnt="4">
        <dgm:presLayoutVars>
          <dgm:bulletEnabled val="1"/>
        </dgm:presLayoutVars>
      </dgm:prSet>
      <dgm:spPr/>
    </dgm:pt>
  </dgm:ptLst>
  <dgm:cxnLst>
    <dgm:cxn modelId="{19E44502-E738-48E8-8270-60F98D88F1E1}" srcId="{54CF1F80-7349-4DC3-AB6D-DBF0B9A9BCE1}" destId="{66EB137A-84AE-4D2B-9ED5-F1E9095401FA}" srcOrd="2" destOrd="0" parTransId="{E0A6364C-2FFE-4E02-A917-71980FC166D4}" sibTransId="{2A59F98D-F07C-427D-83E3-54FAE8311748}"/>
    <dgm:cxn modelId="{9C9ED408-1F3A-4E34-A8FB-E584957ADB1C}" type="presOf" srcId="{66EB137A-84AE-4D2B-9ED5-F1E9095401FA}" destId="{51D09EBD-A0B1-44C6-A954-4CE0E3ED2349}" srcOrd="0" destOrd="0" presId="urn:microsoft.com/office/officeart/2005/8/layout/chevron2"/>
    <dgm:cxn modelId="{DCFB2C12-D525-4EEE-9851-1376A1297FDD}" srcId="{AD140521-094A-4ACE-B0DF-A5F1ABD070B2}" destId="{ABD71E75-0469-4A02-AAE5-D97044975ACB}" srcOrd="3" destOrd="0" parTransId="{A808C9EF-83EB-43DC-A7E7-8BD67DA2251F}" sibTransId="{6C058397-D356-46DE-9FFC-8453C11A449A}"/>
    <dgm:cxn modelId="{FB77511A-3F30-478E-824A-4E2F0D97B3E7}" type="presOf" srcId="{4F2794D0-FC1C-4AD9-92F0-C8665EE9C322}" destId="{B255AD5C-1560-401E-9DDC-0C93633BC2C7}" srcOrd="0" destOrd="0" presId="urn:microsoft.com/office/officeart/2005/8/layout/chevron2"/>
    <dgm:cxn modelId="{BF09F629-CB35-4489-913A-6143E700C8E9}" srcId="{54CF1F80-7349-4DC3-AB6D-DBF0B9A9BCE1}" destId="{06A09D2C-8F74-4701-9086-C436276D88EF}" srcOrd="3" destOrd="0" parTransId="{F5C6D6B0-92CD-4CC7-8F43-E31C3BC038CD}" sibTransId="{B840CA32-D53F-424E-B162-EA7FEAEA6E0A}"/>
    <dgm:cxn modelId="{7E44002E-2A4A-4738-A150-CC5725F35C45}" srcId="{06A09D2C-8F74-4701-9086-C436276D88EF}" destId="{0D0CB8FE-5560-4BA6-BED3-882A532D24BE}" srcOrd="0" destOrd="0" parTransId="{5C60C6AC-FDCD-47B9-BD46-BAC185FE2A4C}" sibTransId="{358E079C-97DF-45D8-83ED-EC5A7C49BD3C}"/>
    <dgm:cxn modelId="{AC0B983A-8C13-4212-B976-2AF1C190B957}" type="presOf" srcId="{E9CE49FE-A7A6-496B-A6D1-247F3CD4B615}" destId="{B095CD4D-9CCC-4F4E-9A50-2CA2F3C16DF6}" srcOrd="0" destOrd="0" presId="urn:microsoft.com/office/officeart/2005/8/layout/chevron2"/>
    <dgm:cxn modelId="{78CF9C3F-20BB-4C47-BA92-7FB778FCFB5D}" type="presOf" srcId="{9BB331B8-E534-49DA-B06F-62BE9E68D129}" destId="{EEC2DC9F-BABA-482B-BB50-56BA60CE0775}" srcOrd="0" destOrd="0" presId="urn:microsoft.com/office/officeart/2005/8/layout/chevron2"/>
    <dgm:cxn modelId="{A2A15365-AB2A-4263-9896-B820CA5D38A3}" srcId="{205C7148-BAA9-46C1-9F48-95E1ED3C5A47}" destId="{E9CE49FE-A7A6-496B-A6D1-247F3CD4B615}" srcOrd="0" destOrd="0" parTransId="{58A4D409-67D1-45D7-A5B5-0EFDC5106BCD}" sibTransId="{B4EB417E-0A44-4207-B9CA-5B65E2537CA0}"/>
    <dgm:cxn modelId="{58964D4B-2548-4986-8E28-35F1EDBAE572}" srcId="{AD140521-094A-4ACE-B0DF-A5F1ABD070B2}" destId="{60CE67F5-42F3-47B0-9C82-5FA1FA5012A0}" srcOrd="1" destOrd="0" parTransId="{BE8C3C51-98B8-41C4-8D78-8DC9325F34F0}" sibTransId="{6E419726-0733-48B5-90A9-D56BDEE22CE1}"/>
    <dgm:cxn modelId="{054BE36F-BFF4-4B03-AD15-7D1A28C19688}" type="presOf" srcId="{0D0CB8FE-5560-4BA6-BED3-882A532D24BE}" destId="{1770ECAF-6B4C-4C84-860E-5393EAF1B070}" srcOrd="0" destOrd="0" presId="urn:microsoft.com/office/officeart/2005/8/layout/chevron2"/>
    <dgm:cxn modelId="{FE4B4772-B41C-4D33-94CE-A8FF78442C4C}" type="presOf" srcId="{D39003B2-652C-4B10-B35C-814D6A7EC6BB}" destId="{EEC2DC9F-BABA-482B-BB50-56BA60CE0775}" srcOrd="0" destOrd="2" presId="urn:microsoft.com/office/officeart/2005/8/layout/chevron2"/>
    <dgm:cxn modelId="{4D838958-AE66-4F2E-A04A-A16D41C7D453}" type="presOf" srcId="{205C7148-BAA9-46C1-9F48-95E1ED3C5A47}" destId="{92DFAB77-EC7B-40B9-B1D4-DF0D467FF723}" srcOrd="0" destOrd="0" presId="urn:microsoft.com/office/officeart/2005/8/layout/chevron2"/>
    <dgm:cxn modelId="{BAEBDD58-11F8-4504-A58C-D630834A88D9}" srcId="{54CF1F80-7349-4DC3-AB6D-DBF0B9A9BCE1}" destId="{205C7148-BAA9-46C1-9F48-95E1ED3C5A47}" srcOrd="0" destOrd="0" parTransId="{F74E27E7-ECF8-4F44-BD88-C96F1673EDC1}" sibTransId="{920DDB8A-0879-48CC-B8C7-402E6E6D1950}"/>
    <dgm:cxn modelId="{B8C69279-545D-4E24-A84C-3D745694A3FB}" srcId="{66EB137A-84AE-4D2B-9ED5-F1E9095401FA}" destId="{4F2794D0-FC1C-4AD9-92F0-C8665EE9C322}" srcOrd="0" destOrd="0" parTransId="{1FDDF7EA-95B7-4D9A-99CB-CF485C2CDEAC}" sibTransId="{843F89F1-CE3D-4144-9582-7B4C0C6A90E8}"/>
    <dgm:cxn modelId="{3D43A459-9A08-4D8D-B151-6C3E455CEA70}" srcId="{54CF1F80-7349-4DC3-AB6D-DBF0B9A9BCE1}" destId="{AD140521-094A-4ACE-B0DF-A5F1ABD070B2}" srcOrd="1" destOrd="0" parTransId="{687F151F-FDEE-470D-935A-9F77A2BF0B15}" sibTransId="{3FFF64FD-6A1F-4D11-BF10-21BA48580945}"/>
    <dgm:cxn modelId="{CC9CEB59-BECE-4E59-9B42-047B446F4792}" type="presOf" srcId="{AD140521-094A-4ACE-B0DF-A5F1ABD070B2}" destId="{D806A500-7A9D-48CB-8ACF-3FB924316CC8}" srcOrd="0" destOrd="0" presId="urn:microsoft.com/office/officeart/2005/8/layout/chevron2"/>
    <dgm:cxn modelId="{0F995DA6-768A-4311-AEB9-38CFBAE04B19}" type="presOf" srcId="{ABD71E75-0469-4A02-AAE5-D97044975ACB}" destId="{EEC2DC9F-BABA-482B-BB50-56BA60CE0775}" srcOrd="0" destOrd="3" presId="urn:microsoft.com/office/officeart/2005/8/layout/chevron2"/>
    <dgm:cxn modelId="{7776FEA9-5830-4850-8E21-EC4E66393D3A}" srcId="{AD140521-094A-4ACE-B0DF-A5F1ABD070B2}" destId="{9BB331B8-E534-49DA-B06F-62BE9E68D129}" srcOrd="0" destOrd="0" parTransId="{98EF58C4-2DC2-4976-9398-DC6AD7E115A1}" sibTransId="{02E30D60-A98C-47C4-86EB-D12490BE143D}"/>
    <dgm:cxn modelId="{010B2CBF-38AE-444D-AF0E-A854A9E47502}" srcId="{AD140521-094A-4ACE-B0DF-A5F1ABD070B2}" destId="{D39003B2-652C-4B10-B35C-814D6A7EC6BB}" srcOrd="2" destOrd="0" parTransId="{069CD02E-8505-4D65-9A26-E859247F84AF}" sibTransId="{A2D458B0-DE01-4893-B3C2-90514E05F6CE}"/>
    <dgm:cxn modelId="{05376BD2-BB98-4714-A611-666AFF101658}" type="presOf" srcId="{06A09D2C-8F74-4701-9086-C436276D88EF}" destId="{6282058B-4FED-45DB-BF5D-24F5B25FEAEE}" srcOrd="0" destOrd="0" presId="urn:microsoft.com/office/officeart/2005/8/layout/chevron2"/>
    <dgm:cxn modelId="{3380E3D5-55E5-417C-B632-FEAA6862082C}" type="presOf" srcId="{60CE67F5-42F3-47B0-9C82-5FA1FA5012A0}" destId="{EEC2DC9F-BABA-482B-BB50-56BA60CE0775}" srcOrd="0" destOrd="1" presId="urn:microsoft.com/office/officeart/2005/8/layout/chevron2"/>
    <dgm:cxn modelId="{23B153F2-3742-4F03-A2EB-8CB6763878AE}" type="presOf" srcId="{54CF1F80-7349-4DC3-AB6D-DBF0B9A9BCE1}" destId="{2450B305-7548-42E8-8278-530EC9FD3384}" srcOrd="0" destOrd="0" presId="urn:microsoft.com/office/officeart/2005/8/layout/chevron2"/>
    <dgm:cxn modelId="{178601C7-2855-4D91-95F4-795438B77DE6}" type="presParOf" srcId="{2450B305-7548-42E8-8278-530EC9FD3384}" destId="{7F95F61F-4FDF-44F4-8BA4-D3DD38CBD993}" srcOrd="0" destOrd="0" presId="urn:microsoft.com/office/officeart/2005/8/layout/chevron2"/>
    <dgm:cxn modelId="{F06AFAC7-3C22-4E3E-8310-74D45EF0F03C}" type="presParOf" srcId="{7F95F61F-4FDF-44F4-8BA4-D3DD38CBD993}" destId="{92DFAB77-EC7B-40B9-B1D4-DF0D467FF723}" srcOrd="0" destOrd="0" presId="urn:microsoft.com/office/officeart/2005/8/layout/chevron2"/>
    <dgm:cxn modelId="{BDFFF96E-38BC-419C-81AE-E63797EA3200}" type="presParOf" srcId="{7F95F61F-4FDF-44F4-8BA4-D3DD38CBD993}" destId="{B095CD4D-9CCC-4F4E-9A50-2CA2F3C16DF6}" srcOrd="1" destOrd="0" presId="urn:microsoft.com/office/officeart/2005/8/layout/chevron2"/>
    <dgm:cxn modelId="{211CD269-8BA4-45C1-B6CA-9A2D758157CF}" type="presParOf" srcId="{2450B305-7548-42E8-8278-530EC9FD3384}" destId="{DC479C72-9F71-4138-B6E5-E90F6BA2D4BB}" srcOrd="1" destOrd="0" presId="urn:microsoft.com/office/officeart/2005/8/layout/chevron2"/>
    <dgm:cxn modelId="{AF99D315-B9FC-4CE3-9947-AA0F0DC431E1}" type="presParOf" srcId="{2450B305-7548-42E8-8278-530EC9FD3384}" destId="{AFB16E47-CFDD-426D-BFB8-73D0A60C5C02}" srcOrd="2" destOrd="0" presId="urn:microsoft.com/office/officeart/2005/8/layout/chevron2"/>
    <dgm:cxn modelId="{E1FC7A1B-E716-4F95-9F0D-63AE5470BFCD}" type="presParOf" srcId="{AFB16E47-CFDD-426D-BFB8-73D0A60C5C02}" destId="{D806A500-7A9D-48CB-8ACF-3FB924316CC8}" srcOrd="0" destOrd="0" presId="urn:microsoft.com/office/officeart/2005/8/layout/chevron2"/>
    <dgm:cxn modelId="{1B466581-F444-40F8-A0BB-3181DB394AAD}" type="presParOf" srcId="{AFB16E47-CFDD-426D-BFB8-73D0A60C5C02}" destId="{EEC2DC9F-BABA-482B-BB50-56BA60CE0775}" srcOrd="1" destOrd="0" presId="urn:microsoft.com/office/officeart/2005/8/layout/chevron2"/>
    <dgm:cxn modelId="{0BF9032F-37D9-4A71-AA67-24E9FCEB6762}" type="presParOf" srcId="{2450B305-7548-42E8-8278-530EC9FD3384}" destId="{508955AD-4D39-48BC-A0D5-E8F741FFC7BE}" srcOrd="3" destOrd="0" presId="urn:microsoft.com/office/officeart/2005/8/layout/chevron2"/>
    <dgm:cxn modelId="{018E9EB4-D68D-4435-AD62-EFF6C76EDA93}" type="presParOf" srcId="{2450B305-7548-42E8-8278-530EC9FD3384}" destId="{69BC43B8-FBEE-4796-AC90-7DD3120561A0}" srcOrd="4" destOrd="0" presId="urn:microsoft.com/office/officeart/2005/8/layout/chevron2"/>
    <dgm:cxn modelId="{D3689162-7D8C-40E8-B659-EF834357126C}" type="presParOf" srcId="{69BC43B8-FBEE-4796-AC90-7DD3120561A0}" destId="{51D09EBD-A0B1-44C6-A954-4CE0E3ED2349}" srcOrd="0" destOrd="0" presId="urn:microsoft.com/office/officeart/2005/8/layout/chevron2"/>
    <dgm:cxn modelId="{B83DB2B2-81CB-4A8D-BB5A-2B29B08F0532}" type="presParOf" srcId="{69BC43B8-FBEE-4796-AC90-7DD3120561A0}" destId="{B255AD5C-1560-401E-9DDC-0C93633BC2C7}" srcOrd="1" destOrd="0" presId="urn:microsoft.com/office/officeart/2005/8/layout/chevron2"/>
    <dgm:cxn modelId="{495B6681-C570-4C50-8C44-53D0CB0694EB}" type="presParOf" srcId="{2450B305-7548-42E8-8278-530EC9FD3384}" destId="{A29A4F27-3E2B-4869-9273-6D1E0FBD862D}" srcOrd="5" destOrd="0" presId="urn:microsoft.com/office/officeart/2005/8/layout/chevron2"/>
    <dgm:cxn modelId="{F6BD0EAB-2D50-48F1-B5EB-3FA9BD2BDBC3}" type="presParOf" srcId="{2450B305-7548-42E8-8278-530EC9FD3384}" destId="{26D130FC-DB57-4F69-80B2-484C4B482782}" srcOrd="6" destOrd="0" presId="urn:microsoft.com/office/officeart/2005/8/layout/chevron2"/>
    <dgm:cxn modelId="{464410A9-F222-4510-954B-70A66BC5DB1B}" type="presParOf" srcId="{26D130FC-DB57-4F69-80B2-484C4B482782}" destId="{6282058B-4FED-45DB-BF5D-24F5B25FEAEE}" srcOrd="0" destOrd="0" presId="urn:microsoft.com/office/officeart/2005/8/layout/chevron2"/>
    <dgm:cxn modelId="{D1A14FBE-B328-4B41-95CD-A14972F11DCC}" type="presParOf" srcId="{26D130FC-DB57-4F69-80B2-484C4B482782}" destId="{1770ECAF-6B4C-4C84-860E-5393EAF1B07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AB77-EC7B-40B9-B1D4-DF0D467FF723}">
      <dsp:nvSpPr>
        <dsp:cNvPr id="0" name=""/>
        <dsp:cNvSpPr/>
      </dsp:nvSpPr>
      <dsp:spPr>
        <a:xfrm rot="5400000">
          <a:off x="-258317" y="312198"/>
          <a:ext cx="1487780" cy="971144"/>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FF"/>
              </a:solidFill>
              <a:latin typeface="Calibri"/>
              <a:ea typeface="+mn-ea"/>
              <a:cs typeface="+mn-cs"/>
            </a:rPr>
            <a:t>1</a:t>
          </a:r>
        </a:p>
      </dsp:txBody>
      <dsp:txXfrm rot="-5400000">
        <a:off x="1" y="539452"/>
        <a:ext cx="971144" cy="516636"/>
      </dsp:txXfrm>
    </dsp:sp>
    <dsp:sp modelId="{B095CD4D-9CCC-4F4E-9A50-2CA2F3C16DF6}">
      <dsp:nvSpPr>
        <dsp:cNvPr id="0" name=""/>
        <dsp:cNvSpPr/>
      </dsp:nvSpPr>
      <dsp:spPr>
        <a:xfrm rot="5400000">
          <a:off x="5351553" y="-4375994"/>
          <a:ext cx="1101142" cy="9861959"/>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n-US" sz="1700" b="0" i="0" kern="1200" spc="50" baseline="0" dirty="0">
              <a:solidFill>
                <a:srgbClr val="54311C"/>
              </a:solidFill>
              <a:latin typeface="+mn-lt"/>
              <a:ea typeface="+mn-ea"/>
              <a:cs typeface="+mn-cs"/>
            </a:rPr>
            <a:t>Prescription on treasury functions to be linked with a broader policy context in fiscal management objectives, the design and </a:t>
          </a:r>
          <a:r>
            <a:rPr lang="en-US" sz="1700" b="1" i="0" kern="1200" spc="50" baseline="0" dirty="0">
              <a:solidFill>
                <a:srgbClr val="54311C"/>
              </a:solidFill>
              <a:latin typeface="+mn-lt"/>
              <a:ea typeface="+mn-ea"/>
              <a:cs typeface="+mn-cs"/>
            </a:rPr>
            <a:t>investment planning for supporting information systems</a:t>
          </a:r>
          <a:r>
            <a:rPr lang="en-US" sz="1700" b="0" i="0" kern="1200" spc="50" baseline="0" dirty="0">
              <a:solidFill>
                <a:srgbClr val="54311C"/>
              </a:solidFill>
              <a:latin typeface="+mn-lt"/>
              <a:ea typeface="+mn-ea"/>
              <a:cs typeface="+mn-cs"/>
            </a:rPr>
            <a:t>, which are indispensable for the operation of modern treasury and financial management system.</a:t>
          </a:r>
        </a:p>
      </dsp:txBody>
      <dsp:txXfrm rot="-5400000">
        <a:off x="971145" y="58167"/>
        <a:ext cx="9808206" cy="993636"/>
      </dsp:txXfrm>
    </dsp:sp>
    <dsp:sp modelId="{D806A500-7A9D-48CB-8ACF-3FB924316CC8}">
      <dsp:nvSpPr>
        <dsp:cNvPr id="0" name=""/>
        <dsp:cNvSpPr/>
      </dsp:nvSpPr>
      <dsp:spPr>
        <a:xfrm rot="5400000">
          <a:off x="-208102" y="1609180"/>
          <a:ext cx="1387349" cy="971144"/>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FF"/>
              </a:solidFill>
              <a:latin typeface="Calibri"/>
              <a:ea typeface="+mn-ea"/>
              <a:cs typeface="+mn-cs"/>
            </a:rPr>
            <a:t>2</a:t>
          </a:r>
        </a:p>
      </dsp:txBody>
      <dsp:txXfrm rot="-5400000">
        <a:off x="1" y="1886649"/>
        <a:ext cx="971144" cy="416205"/>
      </dsp:txXfrm>
    </dsp:sp>
    <dsp:sp modelId="{EEC2DC9F-BABA-482B-BB50-56BA60CE0775}">
      <dsp:nvSpPr>
        <dsp:cNvPr id="0" name=""/>
        <dsp:cNvSpPr/>
      </dsp:nvSpPr>
      <dsp:spPr>
        <a:xfrm rot="5400000">
          <a:off x="5451235" y="-3079012"/>
          <a:ext cx="901777" cy="9861959"/>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en-US" sz="1700" b="0" i="0" kern="1200" spc="50" baseline="0" dirty="0">
              <a:solidFill>
                <a:srgbClr val="54311C"/>
              </a:solidFill>
              <a:latin typeface="Avenir Next LT Pro"/>
              <a:ea typeface="+mn-ea"/>
              <a:cs typeface="+mn-cs"/>
            </a:rPr>
            <a:t> Improvement of TSA’s cash flows forecasting to respect the buffer, </a:t>
          </a:r>
          <a:r>
            <a:rPr lang="en-US" sz="1700" b="1" i="0" kern="1200" spc="50" baseline="0" dirty="0">
              <a:solidFill>
                <a:srgbClr val="54311C"/>
              </a:solidFill>
              <a:latin typeface="Avenir Next LT Pro"/>
              <a:ea typeface="+mn-ea"/>
              <a:cs typeface="+mn-cs"/>
            </a:rPr>
            <a:t>mitigate the risks </a:t>
          </a:r>
          <a:r>
            <a:rPr lang="en-US" sz="1700" b="0" i="0" kern="1200" spc="50" baseline="0" dirty="0">
              <a:solidFill>
                <a:srgbClr val="54311C"/>
              </a:solidFill>
              <a:latin typeface="Avenir Next LT Pro"/>
              <a:ea typeface="+mn-ea"/>
              <a:cs typeface="+mn-cs"/>
            </a:rPr>
            <a:t>and avoid deviations with realization.</a:t>
          </a:r>
          <a:r>
            <a:rPr lang="en-US" sz="1700" kern="1200" dirty="0">
              <a:solidFill>
                <a:schemeClr val="tx1"/>
              </a:solidFill>
            </a:rPr>
            <a:t> </a:t>
          </a:r>
          <a:r>
            <a:rPr lang="en-US" sz="1700" b="0" i="0" kern="1200" spc="50" baseline="0" dirty="0">
              <a:solidFill>
                <a:srgbClr val="54311C"/>
              </a:solidFill>
              <a:latin typeface="Avenir Next LT Pro"/>
              <a:ea typeface="+mn-ea"/>
              <a:cs typeface="+mn-cs"/>
            </a:rPr>
            <a:t>Efficiency dependent on robust cash flow forecasting.</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sp:txBody>
      <dsp:txXfrm rot="-5400000">
        <a:off x="971145" y="1445099"/>
        <a:ext cx="9817938" cy="813735"/>
      </dsp:txXfrm>
    </dsp:sp>
    <dsp:sp modelId="{51D09EBD-A0B1-44C6-A954-4CE0E3ED2349}">
      <dsp:nvSpPr>
        <dsp:cNvPr id="0" name=""/>
        <dsp:cNvSpPr/>
      </dsp:nvSpPr>
      <dsp:spPr>
        <a:xfrm rot="5400000">
          <a:off x="-208102" y="2855947"/>
          <a:ext cx="1387349" cy="971144"/>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FF"/>
              </a:solidFill>
              <a:latin typeface="Calibri"/>
              <a:ea typeface="+mn-ea"/>
              <a:cs typeface="+mn-cs"/>
            </a:rPr>
            <a:t>3</a:t>
          </a:r>
        </a:p>
      </dsp:txBody>
      <dsp:txXfrm rot="-5400000">
        <a:off x="1" y="3133416"/>
        <a:ext cx="971144" cy="416205"/>
      </dsp:txXfrm>
    </dsp:sp>
    <dsp:sp modelId="{B255AD5C-1560-401E-9DDC-0C93633BC2C7}">
      <dsp:nvSpPr>
        <dsp:cNvPr id="0" name=""/>
        <dsp:cNvSpPr/>
      </dsp:nvSpPr>
      <dsp:spPr>
        <a:xfrm rot="5400000">
          <a:off x="5451235" y="-1832246"/>
          <a:ext cx="901777" cy="9861959"/>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en-GB" altLang="en-US" sz="1800" kern="1200" dirty="0">
              <a:solidFill>
                <a:srgbClr val="000000">
                  <a:hueOff val="0"/>
                  <a:satOff val="0"/>
                  <a:lumOff val="0"/>
                  <a:alphaOff val="0"/>
                </a:srgbClr>
              </a:solidFill>
              <a:latin typeface="+mn-lt"/>
              <a:ea typeface="+mn-ea"/>
              <a:cs typeface="+mn-cs"/>
            </a:rPr>
            <a:t> </a:t>
          </a:r>
          <a:r>
            <a:rPr lang="en-GB" altLang="en-US" sz="1700" b="0" i="0" kern="1200" spc="50" baseline="0" dirty="0">
              <a:solidFill>
                <a:srgbClr val="54311C"/>
              </a:solidFill>
              <a:latin typeface="Avenir Next LT Pro"/>
              <a:ea typeface="+mn-ea"/>
              <a:cs typeface="+mn-cs"/>
            </a:rPr>
            <a:t>Enhancement of k</a:t>
          </a:r>
          <a:r>
            <a:rPr lang="en-US" sz="1700" b="0" i="0" kern="1200" spc="50" baseline="0" dirty="0">
              <a:solidFill>
                <a:srgbClr val="54311C"/>
              </a:solidFill>
              <a:latin typeface="Avenir Next LT Pro"/>
              <a:ea typeface="+mn-ea"/>
              <a:cs typeface="+mn-cs"/>
            </a:rPr>
            <a:t>ey aspects of functional capabilities to have the similar level of specificity of completing of the </a:t>
          </a:r>
          <a:r>
            <a:rPr lang="en-US" sz="1700" b="1" i="0" kern="1200" spc="50" baseline="0" dirty="0">
              <a:solidFill>
                <a:srgbClr val="54311C"/>
              </a:solidFill>
              <a:latin typeface="Avenir Next LT Pro"/>
              <a:ea typeface="+mn-ea"/>
              <a:cs typeface="+mn-cs"/>
            </a:rPr>
            <a:t>robust analysis</a:t>
          </a:r>
          <a:r>
            <a:rPr lang="en-US" sz="1700" b="0" i="0" kern="1200" spc="50" baseline="0" dirty="0">
              <a:solidFill>
                <a:srgbClr val="54311C"/>
              </a:solidFill>
              <a:latin typeface="Avenir Next LT Pro"/>
              <a:ea typeface="+mn-ea"/>
              <a:cs typeface="+mn-cs"/>
            </a:rPr>
            <a:t>.</a:t>
          </a:r>
          <a:r>
            <a:rPr lang="en-US" sz="1700" kern="1200" dirty="0">
              <a:solidFill>
                <a:schemeClr val="tx1"/>
              </a:solidFill>
            </a:rPr>
            <a:t> Establishing a structured data/information collection framework.</a:t>
          </a:r>
          <a:endParaRPr lang="en-US" sz="1700" b="0" i="0" kern="1200" spc="50" baseline="0" dirty="0">
            <a:solidFill>
              <a:srgbClr val="54311C"/>
            </a:solidFill>
            <a:latin typeface="Avenir Next LT Pro"/>
            <a:ea typeface="+mn-ea"/>
            <a:cs typeface="+mn-cs"/>
          </a:endParaRPr>
        </a:p>
      </dsp:txBody>
      <dsp:txXfrm rot="-5400000">
        <a:off x="971145" y="2691865"/>
        <a:ext cx="9817938" cy="813735"/>
      </dsp:txXfrm>
    </dsp:sp>
    <dsp:sp modelId="{6282058B-4FED-45DB-BF5D-24F5B25FEAEE}">
      <dsp:nvSpPr>
        <dsp:cNvPr id="0" name=""/>
        <dsp:cNvSpPr/>
      </dsp:nvSpPr>
      <dsp:spPr>
        <a:xfrm rot="5400000">
          <a:off x="-208102" y="4102713"/>
          <a:ext cx="1387349" cy="971144"/>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FF"/>
              </a:solidFill>
              <a:latin typeface="Calibri"/>
              <a:ea typeface="+mn-ea"/>
              <a:cs typeface="+mn-cs"/>
            </a:rPr>
            <a:t>4</a:t>
          </a:r>
        </a:p>
      </dsp:txBody>
      <dsp:txXfrm rot="-5400000">
        <a:off x="1" y="4380182"/>
        <a:ext cx="971144" cy="416205"/>
      </dsp:txXfrm>
    </dsp:sp>
    <dsp:sp modelId="{1770ECAF-6B4C-4C84-860E-5393EAF1B070}">
      <dsp:nvSpPr>
        <dsp:cNvPr id="0" name=""/>
        <dsp:cNvSpPr/>
      </dsp:nvSpPr>
      <dsp:spPr>
        <a:xfrm rot="5400000">
          <a:off x="5451235" y="-585479"/>
          <a:ext cx="901777" cy="9861959"/>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i="0" kern="1200" spc="50" baseline="0" dirty="0">
              <a:solidFill>
                <a:srgbClr val="54311C"/>
              </a:solidFill>
              <a:latin typeface="Avenir Next LT Pro"/>
              <a:ea typeface="+mn-ea"/>
              <a:cs typeface="+mn-cs"/>
            </a:rPr>
            <a:t>Monthly reconciliation of the realization data with banking system and </a:t>
          </a:r>
          <a:r>
            <a:rPr lang="en-US" sz="1700" b="1" i="0" kern="1200" spc="50" baseline="0" dirty="0">
              <a:solidFill>
                <a:srgbClr val="54311C"/>
              </a:solidFill>
              <a:latin typeface="Avenir Next LT Pro"/>
              <a:ea typeface="+mn-ea"/>
              <a:cs typeface="+mn-cs"/>
            </a:rPr>
            <a:t>closing of the inactive bank accounts </a:t>
          </a:r>
          <a:r>
            <a:rPr lang="en-US" sz="1700" b="0" i="0" kern="1200" spc="50" baseline="0" dirty="0">
              <a:solidFill>
                <a:srgbClr val="54311C"/>
              </a:solidFill>
              <a:latin typeface="Avenir Next LT Pro"/>
              <a:ea typeface="+mn-ea"/>
              <a:cs typeface="+mn-cs"/>
            </a:rPr>
            <a:t>outside TSA.</a:t>
          </a:r>
        </a:p>
      </dsp:txBody>
      <dsp:txXfrm rot="-5400000">
        <a:off x="971145" y="3938632"/>
        <a:ext cx="9817938" cy="8137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623BC-5453-41D9-8AAA-DC8C046E7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F67D222-4B37-4341-A20E-5F7F6C34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1D9A-746F-451D-A588-E1812F761F0E}" type="datetimeFigureOut">
              <a:rPr lang="en-US" smtClean="0"/>
              <a:t>11/14/2023</a:t>
            </a:fld>
            <a:endParaRPr lang="en-US" dirty="0"/>
          </a:p>
        </p:txBody>
      </p:sp>
      <p:sp>
        <p:nvSpPr>
          <p:cNvPr id="4" name="Footer Placeholder 3">
            <a:extLst>
              <a:ext uri="{FF2B5EF4-FFF2-40B4-BE49-F238E27FC236}">
                <a16:creationId xmlns:a16="http://schemas.microsoft.com/office/drawing/2014/main" id="{3B166901-B1E0-4CE0-9E4B-28767C873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224F09-7EC3-4666-A1BC-C6E796D19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8A818-BD7E-4D23-9FDE-11234E869982}" type="slidenum">
              <a:rPr lang="en-US" smtClean="0"/>
              <a:t>‹#›</a:t>
            </a:fld>
            <a:endParaRPr lang="en-US" dirty="0"/>
          </a:p>
        </p:txBody>
      </p:sp>
    </p:spTree>
    <p:extLst>
      <p:ext uri="{BB962C8B-B14F-4D97-AF65-F5344CB8AC3E}">
        <p14:creationId xmlns:p14="http://schemas.microsoft.com/office/powerpoint/2010/main" val="265066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2845-231E-434A-B678-E6CE4B27D651}" type="datetimeFigureOut">
              <a:rPr lang="en-US" smtClean="0"/>
              <a:t>11/14/2023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4303-F8B1-2446-9487-0E9B8F299762}" type="slidenum">
              <a:rPr lang="en-US" smtClean="0"/>
              <a:t>‹#›</a:t>
            </a:fld>
            <a:endParaRPr lang="en-US" dirty="0"/>
          </a:p>
        </p:txBody>
      </p:sp>
    </p:spTree>
    <p:extLst>
      <p:ext uri="{BB962C8B-B14F-4D97-AF65-F5344CB8AC3E}">
        <p14:creationId xmlns:p14="http://schemas.microsoft.com/office/powerpoint/2010/main" val="373124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2"/>
                </a:solidFill>
              </a:rPr>
              <a:t>Consolidation of cash under the Treasury System Account </a:t>
            </a:r>
          </a:p>
          <a:p>
            <a:r>
              <a:rPr lang="en-US" dirty="0"/>
              <a:t>Treasury development is an important component of public expenditure management.</a:t>
            </a:r>
          </a:p>
          <a:p>
            <a:r>
              <a:rPr lang="en-US" dirty="0"/>
              <a:t>Treasury system forms the </a:t>
            </a:r>
            <a:r>
              <a:rPr lang="en-US" b="1" dirty="0"/>
              <a:t>backbone </a:t>
            </a:r>
            <a:r>
              <a:rPr lang="en-US" dirty="0"/>
              <a:t>for recording and processing all financial transactions related to the budget for any level of government. An integrated treasury system offers several significant benefits in managing public monies more effectively, including, greater financial control, improved monitoring of the governments cash position, and better planning of future requirements, better fiscal reporting, and availability of better data for budget formulation. The establishment of an effective treasury system will also contribute directly to improving the transparency and accountability of government.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The main function of Treasury System is </a:t>
            </a:r>
            <a:r>
              <a:rPr lang="en-US" sz="1200" b="1" dirty="0">
                <a:solidFill>
                  <a:schemeClr val="tx2"/>
                </a:solidFill>
              </a:rPr>
              <a:t>Cash management </a:t>
            </a:r>
            <a:r>
              <a:rPr lang="en-US" sz="1200" b="0" dirty="0">
                <a:solidFill>
                  <a:schemeClr val="tx2"/>
                </a:solidFill>
              </a:rPr>
              <a:t>which a</a:t>
            </a:r>
            <a:r>
              <a:rPr lang="en-US" sz="1200" dirty="0">
                <a:solidFill>
                  <a:schemeClr val="tx2"/>
                </a:solidFill>
              </a:rPr>
              <a:t>s the combination of collection, distribution and investment of cash, requires projection of cash flows, a mechanism for payments and revenue collection, short-term instruments to finance the gap between cash flows, capacity to generate a return over cash balances and coordination across actors (institutions).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Full implementation of modern cash management is still a challenge</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1</a:t>
            </a:fld>
            <a:endParaRPr lang="en-US" dirty="0"/>
          </a:p>
        </p:txBody>
      </p:sp>
    </p:spTree>
    <p:extLst>
      <p:ext uri="{BB962C8B-B14F-4D97-AF65-F5344CB8AC3E}">
        <p14:creationId xmlns:p14="http://schemas.microsoft.com/office/powerpoint/2010/main" val="5867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REFORM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Treasury Single Account System (</a:t>
            </a:r>
            <a:r>
              <a:rPr lang="en-US" sz="1800" b="1"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TSA</a:t>
            </a: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In order to minimize the cost of Government borrowings and to enhance the efficiency in fund flows to Autonomous Bodies (ABs) the Expenditure Management Commission (EMC), in its report (September 2015, Para 125) had recommended to gradually bring Autonomous Bodies under Treasury Single Account (TSA) coverage.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2</a:t>
            </a:fld>
            <a:endParaRPr lang="en-US" dirty="0"/>
          </a:p>
        </p:txBody>
      </p:sp>
    </p:spTree>
    <p:extLst>
      <p:ext uri="{BB962C8B-B14F-4D97-AF65-F5344CB8AC3E}">
        <p14:creationId xmlns:p14="http://schemas.microsoft.com/office/powerpoint/2010/main" val="160465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dirty="0">
                <a:solidFill>
                  <a:schemeClr val="tx2"/>
                </a:solidFill>
              </a:rPr>
              <a:t>Key factors to achieve government’s cash management objectives are well-defined institutional and legal framework.</a:t>
            </a:r>
          </a:p>
          <a:p>
            <a:pPr marL="0" marR="0" algn="l" fontAlgn="base">
              <a:lnSpc>
                <a:spcPct val="107000"/>
              </a:lnSpc>
              <a:spcBef>
                <a:spcPts val="0"/>
              </a:spcBef>
              <a:spcAft>
                <a:spcPts val="800"/>
              </a:spcAft>
            </a:pPr>
            <a:r>
              <a:rPr lang="en-US" sz="1800" u="sng" kern="100" dirty="0">
                <a:solidFill>
                  <a:srgbClr val="333333"/>
                </a:solidFill>
                <a:effectLst/>
                <a:latin typeface="inherit"/>
                <a:cs typeface="Times New Roman" panose="02020603050405020304" pitchFamily="18" charset="0"/>
              </a:rPr>
              <a:t>T</a:t>
            </a:r>
            <a:r>
              <a:rPr lang="en-US" sz="2800" dirty="0"/>
              <a:t>reasury established under a Presidential decree giving it the authority to monitor and control budget execution.</a:t>
            </a:r>
          </a:p>
          <a:p>
            <a:pPr marL="0" marR="0" algn="l" fontAlgn="base">
              <a:lnSpc>
                <a:spcPct val="107000"/>
              </a:lnSpc>
              <a:spcBef>
                <a:spcPts val="0"/>
              </a:spcBef>
              <a:spcAft>
                <a:spcPts val="800"/>
              </a:spcAft>
            </a:pPr>
            <a:r>
              <a:rPr lang="en-GB" altLang="en-US" sz="2000" dirty="0"/>
              <a:t>The arrangement are helpful when both parties respect the rules and timeliness of handling the relevant transactions (e.g. as fiscal or settlement agent)</a:t>
            </a:r>
            <a:endParaRPr lang="en-US" altLang="en-US" sz="2000" dirty="0"/>
          </a:p>
          <a:p>
            <a:pPr algn="just"/>
            <a:r>
              <a:rPr lang="en-GB" altLang="en-US" sz="2000" dirty="0"/>
              <a:t>SLAs are needed:</a:t>
            </a:r>
          </a:p>
          <a:p>
            <a:pPr lvl="0" algn="just"/>
            <a:r>
              <a:rPr lang="en-GB" altLang="en-US" sz="1800" dirty="0"/>
              <a:t>To avoid idle cash balance outside TSA</a:t>
            </a:r>
          </a:p>
          <a:p>
            <a:pPr lvl="0" algn="just"/>
            <a:r>
              <a:rPr lang="en-GB" altLang="en-US" sz="1800" dirty="0"/>
              <a:t>To avoid the volatility of the money market</a:t>
            </a:r>
          </a:p>
          <a:p>
            <a:pPr lvl="0" algn="just"/>
            <a:r>
              <a:rPr lang="en-GB" altLang="en-US" sz="1800" dirty="0"/>
              <a:t>To consider the management of operational risk</a:t>
            </a:r>
          </a:p>
          <a:p>
            <a:pPr lvl="0" algn="just"/>
            <a:r>
              <a:rPr lang="en-GB" altLang="en-US" sz="1800" dirty="0"/>
              <a:t>To standardize the accounting and business processing</a:t>
            </a:r>
          </a:p>
          <a:p>
            <a:pPr lvl="0" algn="just"/>
            <a:r>
              <a:rPr lang="en-GB" altLang="en-US" sz="1800" dirty="0"/>
              <a:t>To respect the timelines of the periodic reconciliation and financial reporting</a:t>
            </a:r>
          </a:p>
          <a:p>
            <a:pPr lvl="0" algn="just"/>
            <a:r>
              <a:rPr lang="en-GB" altLang="en-US" sz="1800" dirty="0"/>
              <a:t>To define the audit tracks of financial transactions</a:t>
            </a:r>
          </a:p>
          <a:p>
            <a:pPr marL="0" marR="0" fontAlgn="base">
              <a:lnSpc>
                <a:spcPts val="1950"/>
              </a:lnSpc>
              <a:spcBef>
                <a:spcPts val="0"/>
              </a:spcBef>
              <a:spcAft>
                <a:spcPts val="1500"/>
              </a:spcAft>
            </a:pPr>
            <a:endPar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ts val="1950"/>
              </a:lnSpc>
              <a:spcBef>
                <a:spcPts val="0"/>
              </a:spcBef>
              <a:spcAft>
                <a:spcPts val="1500"/>
              </a:spcAft>
            </a:pPr>
            <a:r>
              <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rPr>
              <a:t>15 things to know about Treasury Single Account </a:t>
            </a:r>
            <a:endParaRPr lang="en-US" sz="1800" dirty="0">
              <a:solidFill>
                <a:srgbClr val="333333"/>
              </a:solidFill>
              <a:effectLst/>
              <a:latin typeface="Georgia" panose="02040502050405020303"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 TSA refers to Treasury Single Account, a public accounting system using a single account, or a set of linked accounts by government to ensure all revenue receipts and payments are done through a Consolidated Revenue Account (CRA) at the Central Bank of Nigeria (CBN).</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2. The pilot TSA scheme commenced in 2012 using a unified structure of accounting for 217 government Ministries, Departments and Agencies, MDAs, for accountability and transparency in public fund management.</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3. All government MDAs remit their revenue collections to the CRA through their individual commercial banks on a fee-for-service remuneration basis.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4. Although all monies earned by the federal government through value added tax (VAT), customs duties, immigration and other charges, are supposed to be paid into the CRA, a few exceptions border on accounts operated by joint venture partners with government, like oil mining leases (OMLs) in the oil and gas industry.</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5. Deposit Money Banks (DMBs) are allowed to </a:t>
            </a:r>
            <a:r>
              <a:rPr lang="en-US" sz="1800" dirty="0">
                <a:solidFill>
                  <a:srgbClr val="333333"/>
                </a:solidFill>
                <a:effectLst/>
                <a:latin typeface="Georgia" panose="02040502050405020303" pitchFamily="18" charset="0"/>
                <a:ea typeface="Times New Roman" panose="02020603050405020304" pitchFamily="18" charset="0"/>
              </a:rPr>
              <a:t>maintain revenue collection accounts for MDAs, but all collections must be remitted to the CRA at the end of every banking day; that is MDAs’ accounts with DMBs must be at zero balance at the end of every banking day.</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6. TSA allows government banking to be unified, to enable the relevant stakeholders, such as the Ministry of Finance and Accountant General of the Federation to have full oversight of all cash flows across different bank accounts.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7. The different TSA account types include main account; subsidiary or sub-account; transaction account; zero balance account; </a:t>
            </a:r>
            <a:r>
              <a:rPr lang="en-US" sz="1800" dirty="0" err="1">
                <a:solidFill>
                  <a:srgbClr val="333333"/>
                </a:solidFill>
                <a:effectLst/>
                <a:latin typeface="Georgia" panose="02040502050405020303" pitchFamily="18" charset="0"/>
                <a:ea typeface="Times New Roman" panose="02020603050405020304" pitchFamily="18" charset="0"/>
              </a:rPr>
              <a:t>imprest</a:t>
            </a:r>
            <a:r>
              <a:rPr lang="en-US" sz="1800" dirty="0">
                <a:solidFill>
                  <a:srgbClr val="333333"/>
                </a:solidFill>
                <a:effectLst/>
                <a:latin typeface="Georgia" panose="02040502050405020303" pitchFamily="18" charset="0"/>
                <a:ea typeface="Times New Roman" panose="02020603050405020304" pitchFamily="18" charset="0"/>
              </a:rPr>
              <a:t> account; transit and correspondence accounts for different transaction purposes.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8. TSA helps check incidence of multiple accounts operated by government MDAs for collection and spending of government revenues.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9. TSA will ensure adequate monitoring of government revenue receipts and expenditures and block leakages, as no MDA is allowed to keep any operational bank account.</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10. TSA will help check incidence of idle cash lying over extended periods in bank accounts held by spending MDAs, while government continues to borrow to execute its budgets.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11. Under TSA, DMBs using public sector funds deposited by MDAs to make free profits will not be possible.</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12. To pay money under TSA, depositors make payment to a transit account in a commercial bank and the funds are automatically remitted to the CRA in the CBN at regular intervals, say at the end of the business day or at more frequent intervals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13. Payments through the TSA follow an electronic system, with direct payments or deposits to the bank account of the beneficiary MDA.</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14. MDAs registered on the electronic payment platform, or CBN Payment Gateway, through the Settlement Centre, Funds Department, Office of the Accountant General of the Federation are granted access to funds collected on their behalf at the CBN.</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15. The TSA scheme covers all MDAs as well as other institutions and parastatals that collect revenues and monies payable to FGN, including all forms of receipts, refunds, operating surpluses, transfers, donations, over-payment, taxes and customs duties, etc.</a:t>
            </a:r>
            <a:endParaRPr lang="en-US" sz="1800" dirty="0">
              <a:effectLst/>
              <a:latin typeface="Times New Roman" panose="02020603050405020304" pitchFamily="18" charset="0"/>
              <a:ea typeface="Times New Roman" panose="02020603050405020304" pitchFamily="18" charset="0"/>
            </a:endParaRPr>
          </a:p>
          <a:p>
            <a:pPr eaLnBrk="1" fontAlgn="auto" hangingPunct="1">
              <a:spcBef>
                <a:spcPts val="0"/>
              </a:spcBef>
              <a:spcAft>
                <a:spcPts val="0"/>
              </a:spcAft>
              <a:defRPr/>
            </a:pPr>
            <a:r>
              <a:rPr lang="en-US" dirty="0">
                <a:solidFill>
                  <a:srgbClr val="A04F36"/>
                </a:solidFill>
              </a:rPr>
              <a:t>Legal basis</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 8269, dated on December 23, 1997, “On Bank of Albania” (revised)</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 9665, dated on December 18, 2006, “On state borrowing, debt and public debt’s guarantees in Republic of Albania” (revised)</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no.9936, dated on June 26, 2008, “On management of budget system in Republic of Albania” (revised)</a:t>
            </a:r>
          </a:p>
          <a:p>
            <a:pPr eaLnBrk="1" fontAlgn="auto" hangingPunct="1">
              <a:spcBef>
                <a:spcPts val="0"/>
              </a:spcBef>
              <a:spcAft>
                <a:spcPts val="0"/>
              </a:spcAft>
              <a:defRPr/>
            </a:pPr>
            <a:r>
              <a:rPr lang="en-GB" sz="1800" dirty="0"/>
              <a:t>Service level agreement </a:t>
            </a:r>
            <a:r>
              <a:rPr lang="en-GB" sz="1800" b="1" dirty="0"/>
              <a:t>(SLAs), </a:t>
            </a:r>
            <a:r>
              <a:rPr lang="en-GB" sz="1800" dirty="0"/>
              <a:t>which consists in the framework agreement (revised on January 20,2015) and five specific services sub-agreement as following:</a:t>
            </a:r>
          </a:p>
          <a:p>
            <a:pPr lvl="1" eaLnBrk="1" fontAlgn="auto" hangingPunct="1">
              <a:spcBef>
                <a:spcPts val="0"/>
              </a:spcBef>
              <a:spcAft>
                <a:spcPts val="0"/>
              </a:spcAft>
              <a:defRPr/>
            </a:pPr>
            <a:r>
              <a:rPr lang="en-GB" sz="1600" dirty="0"/>
              <a:t>On electronic communication between AGFIS and BoA’s payments systems: AIPS (RTGS) and AECH,</a:t>
            </a:r>
          </a:p>
          <a:p>
            <a:pPr lvl="1" eaLnBrk="1" fontAlgn="auto" hangingPunct="1">
              <a:spcBef>
                <a:spcPts val="0"/>
              </a:spcBef>
              <a:spcAft>
                <a:spcPts val="0"/>
              </a:spcAft>
              <a:defRPr/>
            </a:pPr>
            <a:r>
              <a:rPr lang="en-GB" sz="1700" dirty="0"/>
              <a:t>On BoA’s instrument for management of the government liquidity,</a:t>
            </a:r>
          </a:p>
          <a:p>
            <a:pPr lvl="1" eaLnBrk="1" fontAlgn="auto" hangingPunct="1">
              <a:spcBef>
                <a:spcPts val="0"/>
              </a:spcBef>
              <a:spcAft>
                <a:spcPts val="0"/>
              </a:spcAft>
              <a:defRPr/>
            </a:pPr>
            <a:r>
              <a:rPr lang="en-GB" sz="1700" dirty="0"/>
              <a:t>On the transfer of BoA’s net profit to MoF (TSA) and coverage of BoA’s losses, </a:t>
            </a:r>
          </a:p>
          <a:p>
            <a:pPr lvl="1" eaLnBrk="1" fontAlgn="auto" hangingPunct="1">
              <a:spcBef>
                <a:spcPts val="0"/>
              </a:spcBef>
              <a:spcAft>
                <a:spcPts val="0"/>
              </a:spcAft>
              <a:defRPr/>
            </a:pPr>
            <a:r>
              <a:rPr lang="en-GB" sz="1700" dirty="0"/>
              <a:t>On </a:t>
            </a:r>
            <a:r>
              <a:rPr lang="en-GB" sz="1700" dirty="0" err="1"/>
              <a:t>managment</a:t>
            </a:r>
            <a:r>
              <a:rPr lang="en-GB" sz="1700" dirty="0"/>
              <a:t> of the special bank accounts in BoA which are ordered by MoF,</a:t>
            </a:r>
          </a:p>
          <a:p>
            <a:pPr lvl="1" eaLnBrk="1" fontAlgn="auto" hangingPunct="1">
              <a:spcBef>
                <a:spcPts val="0"/>
              </a:spcBef>
              <a:spcAft>
                <a:spcPts val="0"/>
              </a:spcAft>
              <a:defRPr/>
            </a:pPr>
            <a:r>
              <a:rPr lang="en-GB" sz="1700" dirty="0"/>
              <a:t>On organization of government securities’ auctions, </a:t>
            </a:r>
            <a:r>
              <a:rPr lang="en-US" sz="1700" dirty="0"/>
              <a:t>settlement of the transactions and keeping government securities register</a:t>
            </a:r>
            <a:endParaRPr lang="en-GB" sz="1700" dirty="0"/>
          </a:p>
          <a:p>
            <a:pPr eaLnBrk="1" fontAlgn="auto" hangingPunct="1">
              <a:spcBef>
                <a:spcPts val="0"/>
              </a:spcBef>
              <a:spcAft>
                <a:spcPts val="0"/>
              </a:spcAft>
              <a:defRPr/>
            </a:pPr>
            <a:endParaRPr lang="en-US" dirty="0">
              <a:solidFill>
                <a:srgbClr val="A04F36"/>
              </a:solidFill>
            </a:endParaRPr>
          </a:p>
          <a:p>
            <a:pPr eaLnBrk="1" fontAlgn="auto" hangingPunct="1">
              <a:spcBef>
                <a:spcPts val="0"/>
              </a:spcBef>
              <a:spcAft>
                <a:spcPts val="0"/>
              </a:spcAft>
              <a:defRPr/>
            </a:pPr>
            <a:endParaRPr lang="en-US" dirty="0"/>
          </a:p>
          <a:p>
            <a:pPr eaLnBrk="1" fontAlgn="auto" hangingPunct="1">
              <a:spcBef>
                <a:spcPts val="0"/>
              </a:spcBef>
              <a:spcAft>
                <a:spcPts val="0"/>
              </a:spcAft>
              <a:defRPr/>
            </a:pPr>
            <a:r>
              <a:rPr lang="ro-RO" dirty="0"/>
              <a:t>on the relationship between the cash management function and the Central Bank. </a:t>
            </a:r>
            <a:endParaRPr lang="en-GB" dirty="0"/>
          </a:p>
          <a:p>
            <a:pPr eaLnBrk="1" fontAlgn="auto" hangingPunct="1">
              <a:spcBef>
                <a:spcPts val="0"/>
              </a:spcBef>
              <a:spcAft>
                <a:spcPts val="0"/>
              </a:spcAft>
              <a:defRPr/>
            </a:pPr>
            <a:r>
              <a:rPr lang="en-GB" dirty="0"/>
              <a:t>2.</a:t>
            </a:r>
          </a:p>
          <a:p>
            <a:pPr eaLnBrk="1" hangingPunct="1">
              <a:defRPr/>
            </a:pPr>
            <a:r>
              <a:rPr lang="en-GB" dirty="0"/>
              <a:t>Covered by Legislation, Decrees, or Regulations</a:t>
            </a:r>
            <a:endParaRPr lang="en-US" b="1" dirty="0"/>
          </a:p>
          <a:p>
            <a:pPr eaLnBrk="1" hangingPunct="1">
              <a:defRPr/>
            </a:pPr>
            <a:r>
              <a:rPr lang="en-GB" dirty="0"/>
              <a:t>Formal committees and working groups</a:t>
            </a:r>
            <a:endParaRPr lang="en-US" dirty="0"/>
          </a:p>
          <a:p>
            <a:pPr eaLnBrk="1" hangingPunct="1">
              <a:defRPr/>
            </a:pPr>
            <a:r>
              <a:rPr lang="en-GB" dirty="0"/>
              <a:t>Memorandums of Understanding or Protocols on operations</a:t>
            </a:r>
            <a:endParaRPr lang="en-US" dirty="0"/>
          </a:p>
          <a:p>
            <a:pPr eaLnBrk="1" hangingPunct="1">
              <a:defRPr/>
            </a:pPr>
            <a:r>
              <a:rPr lang="en-GB" dirty="0"/>
              <a:t>Service level agreements (SLAs) for services</a:t>
            </a:r>
            <a:endParaRPr lang="en-US" dirty="0"/>
          </a:p>
          <a:p>
            <a:pPr eaLnBrk="1" hangingPunct="1">
              <a:defRPr/>
            </a:pPr>
            <a:r>
              <a:rPr lang="en-GB" dirty="0"/>
              <a:t>Informal arrangements</a:t>
            </a:r>
          </a:p>
          <a:p>
            <a:pPr eaLnBrk="1" hangingPunct="1">
              <a:defRPr/>
            </a:pPr>
            <a:r>
              <a:rPr lang="en-GB" dirty="0"/>
              <a:t>-----------------------------------</a:t>
            </a:r>
          </a:p>
          <a:p>
            <a:pPr eaLnBrk="1" hangingPunct="1">
              <a:defRPr/>
            </a:pPr>
            <a:r>
              <a:rPr lang="en-GB" dirty="0"/>
              <a:t>3.</a:t>
            </a:r>
          </a:p>
          <a:p>
            <a:pPr eaLnBrk="1" hangingPunct="1">
              <a:buFont typeface="Arial" pitchFamily="34" charset="0"/>
              <a:buChar char="•"/>
              <a:defRPr/>
            </a:pPr>
            <a:r>
              <a:rPr lang="en-GB" dirty="0"/>
              <a:t>The joint program for the development of the money market</a:t>
            </a:r>
            <a:endParaRPr lang="en-US" dirty="0"/>
          </a:p>
          <a:p>
            <a:pPr eaLnBrk="1" hangingPunct="1">
              <a:buFont typeface="Arial" pitchFamily="34" charset="0"/>
              <a:buChar char="•"/>
              <a:defRPr/>
            </a:pPr>
            <a:r>
              <a:rPr lang="en-GB" dirty="0"/>
              <a:t>Policies and operations for bill issuance and the respective roles of Central Bank Bills and Treasury bills</a:t>
            </a:r>
            <a:endParaRPr lang="en-US" dirty="0"/>
          </a:p>
          <a:p>
            <a:pPr eaLnBrk="1" hangingPunct="1">
              <a:buFont typeface="Arial" pitchFamily="34" charset="0"/>
              <a:buChar char="•"/>
              <a:defRPr/>
            </a:pPr>
            <a:r>
              <a:rPr lang="en-GB" dirty="0"/>
              <a:t>How the Central Bank reports its and the market’s views about the debt and cash management program and operations (this might be covered by one or other of the committees )</a:t>
            </a:r>
            <a:endParaRPr lang="en-US" dirty="0"/>
          </a:p>
          <a:p>
            <a:pPr eaLnBrk="1" hangingPunct="1">
              <a:buFont typeface="Arial" pitchFamily="34" charset="0"/>
              <a:buChar char="•"/>
              <a:defRPr/>
            </a:pPr>
            <a:r>
              <a:rPr lang="en-GB" dirty="0"/>
              <a:t>Choice of primary dealers or auction counterparties</a:t>
            </a:r>
            <a:endParaRPr lang="en-US" dirty="0"/>
          </a:p>
          <a:p>
            <a:pPr eaLnBrk="1" hangingPunct="1">
              <a:buFont typeface="Arial" pitchFamily="34" charset="0"/>
              <a:buChar char="•"/>
              <a:defRPr/>
            </a:pPr>
            <a:r>
              <a:rPr lang="en-GB" dirty="0"/>
              <a:t>The payment of interest on government balances at the central bank</a:t>
            </a:r>
            <a:endParaRPr lang="en-US" dirty="0"/>
          </a:p>
          <a:p>
            <a:pPr eaLnBrk="1" hangingPunct="1">
              <a:buFont typeface="Arial" pitchFamily="34" charset="0"/>
              <a:buChar char="•"/>
              <a:defRPr/>
            </a:pPr>
            <a:r>
              <a:rPr lang="en-GB" dirty="0"/>
              <a:t>Information exchanges – respective responsibilities, and issues covered (e.g. the prospective auction schedule, cash flow forecasts, banking information) </a:t>
            </a:r>
            <a:endParaRPr lang="en-US" dirty="0"/>
          </a:p>
          <a:p>
            <a:pPr eaLnBrk="1" hangingPunct="1">
              <a:buFont typeface="Arial" pitchFamily="34" charset="0"/>
              <a:buChar char="•"/>
              <a:defRPr/>
            </a:pPr>
            <a:r>
              <a:rPr lang="en-GB" dirty="0"/>
              <a:t>Where the treasury is able to borrow from the CB, understandings of the limits (sums, maturities, ability to roll over etc.) of borrowing</a:t>
            </a:r>
            <a:endParaRPr lang="en-US" dirty="0"/>
          </a:p>
          <a:p>
            <a:pPr eaLnBrk="1" hangingPunct="1">
              <a:defRPr/>
            </a:pPr>
            <a:endParaRPr lang="en-US" dirty="0"/>
          </a:p>
          <a:p>
            <a:pPr eaLnBrk="1" hangingPunct="1">
              <a:defRPr/>
            </a:pPr>
            <a:r>
              <a:rPr lang="en-US" dirty="0"/>
              <a:t>-----------------------------------</a:t>
            </a:r>
          </a:p>
          <a:p>
            <a:pPr eaLnBrk="1" hangingPunct="1">
              <a:defRPr/>
            </a:pPr>
            <a:r>
              <a:rPr lang="en-US" dirty="0"/>
              <a:t>4.</a:t>
            </a:r>
          </a:p>
          <a:p>
            <a:pPr eaLnBrk="1" hangingPunct="1">
              <a:spcBef>
                <a:spcPts val="600"/>
              </a:spcBef>
              <a:spcAft>
                <a:spcPts val="600"/>
              </a:spcAft>
              <a:defRPr/>
            </a:pPr>
            <a:r>
              <a:rPr lang="en-GB" dirty="0"/>
              <a:t>The notice that both sides would give of any impending change in the auction pattern or timetable</a:t>
            </a:r>
            <a:endParaRPr lang="en-US" b="1" dirty="0"/>
          </a:p>
          <a:p>
            <a:pPr eaLnBrk="1" hangingPunct="1">
              <a:defRPr/>
            </a:pPr>
            <a:r>
              <a:rPr lang="en-GB" dirty="0"/>
              <a:t>The turnaround times by the central bank in handling any relevant transactions, e.g. as fiscal or settlement agent</a:t>
            </a:r>
            <a:endParaRPr lang="en-US" dirty="0"/>
          </a:p>
          <a:p>
            <a:pPr eaLnBrk="1" hangingPunct="1">
              <a:defRPr/>
            </a:pPr>
            <a:r>
              <a:rPr lang="en-GB" dirty="0"/>
              <a:t>Details of information flows in either direction, with intended timing, e.g. of cash flow forecasts or transactions across the TSA.</a:t>
            </a:r>
            <a:endParaRPr lang="en-US" dirty="0"/>
          </a:p>
          <a:p>
            <a:pPr eaLnBrk="1" hangingPunct="1">
              <a:defRPr/>
            </a:pPr>
            <a:r>
              <a:rPr lang="en-GB" dirty="0"/>
              <a:t>The basis of calculation of fees paid for the services (potentially covering compensation for any failure to meet the specified service)</a:t>
            </a:r>
            <a:endParaRPr lang="en-US" dirty="0"/>
          </a:p>
          <a:p>
            <a:pPr eaLnBrk="1" hangingPunct="1">
              <a:defRPr/>
            </a:pPr>
            <a:r>
              <a:rPr lang="en-GB" dirty="0"/>
              <a:t>The handling of any business continuity problem</a:t>
            </a: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3</a:t>
            </a:fld>
            <a:endParaRPr lang="en-US" dirty="0"/>
          </a:p>
        </p:txBody>
      </p:sp>
    </p:spTree>
    <p:extLst>
      <p:ext uri="{BB962C8B-B14F-4D97-AF65-F5344CB8AC3E}">
        <p14:creationId xmlns:p14="http://schemas.microsoft.com/office/powerpoint/2010/main" val="271405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Treasury Single Account System (TSA) - In order to minimize the cost of Government borrowings and to enhance the efficiency in fund flows</a:t>
            </a:r>
          </a:p>
          <a:p>
            <a:pPr marL="0" marR="0">
              <a:lnSpc>
                <a:spcPct val="107000"/>
              </a:lnSpc>
              <a:spcBef>
                <a:spcPts val="0"/>
              </a:spcBef>
              <a:spcAft>
                <a:spcPts val="800"/>
              </a:spcAft>
            </a:pPr>
            <a:r>
              <a:rPr lang="en-US" dirty="0"/>
              <a:t>To enhance the efficiency of fund flows by using the 'just in time' principle for release of funds and thereby ensuring better Cash Management</a:t>
            </a:r>
          </a:p>
          <a:p>
            <a:pPr marL="0" marR="0">
              <a:lnSpc>
                <a:spcPct val="107000"/>
              </a:lnSpc>
              <a:spcBef>
                <a:spcPts val="0"/>
              </a:spcBef>
              <a:spcAft>
                <a:spcPts val="800"/>
              </a:spcAft>
            </a:pPr>
            <a:r>
              <a:rPr lang="en-US" dirty="0"/>
              <a:t>II. To avoid parking of funds released in the commercial bank accounts. </a:t>
            </a:r>
          </a:p>
          <a:p>
            <a:pPr marL="0" marR="0">
              <a:lnSpc>
                <a:spcPct val="107000"/>
              </a:lnSpc>
              <a:spcBef>
                <a:spcPts val="0"/>
              </a:spcBef>
              <a:spcAft>
                <a:spcPts val="800"/>
              </a:spcAft>
            </a:pPr>
            <a:r>
              <a:rPr lang="en-US" dirty="0"/>
              <a:t>III. Reducing Government borrowing through better cash management, resulting in lower interest burden</a:t>
            </a:r>
          </a:p>
          <a:p>
            <a:pPr marL="0" marR="0">
              <a:lnSpc>
                <a:spcPct val="107000"/>
              </a:lnSpc>
              <a:spcBef>
                <a:spcPts val="0"/>
              </a:spcBef>
              <a:spcAft>
                <a:spcPts val="800"/>
              </a:spcAft>
            </a:pPr>
            <a:r>
              <a:rPr lang="en-US" sz="1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Advantages of Treasury Single Account.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introduction of the TSA has borne numerous benefits for government and the economy as a whole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First of all, TSA allowed the government to discover and close accounts in commercial banks that had a 0% interest rate. Among those accounts, the Government also found and shut down quite a few fake accounts that were opened on behalf of the government. Those accounts were actually operated by private establishments, which did not benefit the government in the slightest.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establishment of the TSA helped the Government get a stronger hold of its finances. With this new ability, it can have better plans for the good of citizens and have the funds for the implementation of said plans.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One of the biggest breakthroughs for the economy is that as there is a single account, any government structure can have access to it without paying outrageous fees to commercial banks.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money that belongs to the Government is now under its full control and more secure than ever., it means that the government’s money is safe and accessible at any time.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With TSA there began an era of new payment opportunities. This means that </a:t>
            </a:r>
            <a:r>
              <a:rPr lang="en-US" sz="1200" kern="100" dirty="0">
                <a:solidFill>
                  <a:srgbClr val="000000"/>
                </a:solidFill>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can be  used the online banking features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With all of the government money in one place, it is now possible to audit all government transactions. This means that all transactions are monitored, and all the information on them (like the date or purpose of payment) can be easily accessed. The audit of the TSA also allows to monitor the state of different agencies and to adjust the budgetary allocation accordingly.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Disadvantages of Treasury Single Account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As they say, nothing is perfect. Despite all of its advantages, TSA still has a few flaws. Here are a few of them: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Firstly, the introduction of a completely new system is always hard. It is hardest when it comes to the banking system, namely its performance and liquidity. The introduction of TSA might put unnecessary pressure on availability of credit and interest rates.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Secondly, the fact that the public corporations are also included in the TSA might distort the boundaries between the public and government sectors, and limit the operational independence of said corporations. They might lose their autonomy to introduce strategies that are commercially oriented. In fact, many universities can seriously suffer from the loss of autonomy.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Another challenge of the TSA is that not everyone actually understands what it is, how it works or why it is important. Many people are confused or ignorant on the topic of TSA; therefore, the support for it has been lackluster at times.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GB" u="sng" dirty="0"/>
              <a:t>==========================</a:t>
            </a:r>
          </a:p>
          <a:p>
            <a:pPr eaLnBrk="1" fontAlgn="auto" hangingPunct="1">
              <a:spcBef>
                <a:spcPct val="0"/>
              </a:spcBef>
              <a:spcAft>
                <a:spcPct val="15000"/>
              </a:spcAft>
              <a:defRPr/>
            </a:pPr>
            <a:r>
              <a:rPr lang="en-GB" u="sng" dirty="0"/>
              <a:t>1993: </a:t>
            </a:r>
            <a:r>
              <a:rPr lang="en-US"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The implementation of the TSA concept in the management of government cash resources significantly changed the current system of managing the budget related receipts and payments at accounting units and financial reporting at different levels of the government. </a:t>
            </a:r>
          </a:p>
          <a:p>
            <a:pPr eaLnBrk="1" fontAlgn="auto" hangingPunct="1">
              <a:spcBef>
                <a:spcPct val="0"/>
              </a:spcBef>
              <a:spcAft>
                <a:spcPct val="15000"/>
              </a:spcAft>
              <a:defRPr/>
            </a:pPr>
            <a:endParaRPr lang="en-US" sz="1800" u="sng" dirty="0">
              <a:solidFill>
                <a:srgbClr val="111111"/>
              </a:solidFill>
              <a:effectLst/>
              <a:latin typeface="Roboto" panose="02000000000000000000" pitchFamily="2" charset="0"/>
              <a:cs typeface="Times New Roman" panose="02020603050405020304" pitchFamily="18" charset="0"/>
            </a:endParaRPr>
          </a:p>
          <a:p>
            <a:pPr eaLnBrk="1" fontAlgn="auto" hangingPunct="1">
              <a:spcBef>
                <a:spcPct val="0"/>
              </a:spcBef>
              <a:spcAft>
                <a:spcPct val="15000"/>
              </a:spcAft>
              <a:defRPr/>
            </a:pPr>
            <a:endParaRPr lang="en-GB" u="sng" dirty="0"/>
          </a:p>
          <a:p>
            <a:pPr eaLnBrk="1" fontAlgn="auto" hangingPunct="1">
              <a:spcBef>
                <a:spcPct val="0"/>
              </a:spcBef>
              <a:spcAft>
                <a:spcPct val="15000"/>
              </a:spcAft>
              <a:defRPr/>
            </a:pPr>
            <a:r>
              <a:rPr lang="en-GB" dirty="0"/>
              <a:t>Describe the coordination arrangements in place between the Ministry of Finance / Treasury and Central Bank relating to policy and operations:</a:t>
            </a:r>
            <a:endParaRPr lang="en-US" dirty="0"/>
          </a:p>
          <a:p>
            <a:pPr eaLnBrk="1" fontAlgn="auto" hangingPunct="1">
              <a:spcBef>
                <a:spcPct val="0"/>
              </a:spcBef>
              <a:spcAft>
                <a:spcPct val="15000"/>
              </a:spcAft>
              <a:defRPr/>
            </a:pPr>
            <a:r>
              <a:rPr lang="en-US" sz="1200" dirty="0"/>
              <a:t>1.</a:t>
            </a:r>
            <a:r>
              <a:rPr lang="ro-RO" sz="1200" dirty="0"/>
              <a:t>Regular meetings </a:t>
            </a:r>
            <a:r>
              <a:rPr lang="en-US" sz="1200" dirty="0"/>
              <a:t>Minister/Governor</a:t>
            </a:r>
            <a:r>
              <a:rPr lang="ro-RO" sz="1200" dirty="0"/>
              <a:t> to </a:t>
            </a:r>
            <a:r>
              <a:rPr lang="en-US" sz="1200" dirty="0"/>
              <a:t>handle high level policy issues</a:t>
            </a:r>
            <a:endParaRPr lang="en-US" sz="1200" b="1" dirty="0"/>
          </a:p>
          <a:p>
            <a:pPr eaLnBrk="1" fontAlgn="auto" hangingPunct="1">
              <a:spcBef>
                <a:spcPct val="0"/>
              </a:spcBef>
              <a:spcAft>
                <a:spcPct val="15000"/>
              </a:spcAft>
              <a:defRPr/>
            </a:pPr>
            <a:r>
              <a:rPr lang="en-US" sz="1200" dirty="0"/>
              <a:t>2.Committee structures, e.g. Public Debt Committee (PDC) for high level policy coherence; </a:t>
            </a:r>
          </a:p>
          <a:p>
            <a:pPr eaLnBrk="1" fontAlgn="auto" hangingPunct="1">
              <a:spcBef>
                <a:spcPct val="0"/>
              </a:spcBef>
              <a:spcAft>
                <a:spcPct val="15000"/>
              </a:spcAft>
              <a:defRPr/>
            </a:pPr>
            <a:r>
              <a:rPr lang="en-US" sz="1200" dirty="0"/>
              <a:t>3.Cash Coordination Committee (CCC) for daily or weekly operations</a:t>
            </a:r>
            <a:endParaRPr lang="en-US" sz="1200" b="1" dirty="0"/>
          </a:p>
          <a:p>
            <a:pPr eaLnBrk="1" fontAlgn="auto" hangingPunct="1">
              <a:spcBef>
                <a:spcPts val="0"/>
              </a:spcBef>
              <a:spcAft>
                <a:spcPts val="0"/>
              </a:spcAft>
              <a:defRPr/>
            </a:pPr>
            <a:r>
              <a:rPr lang="en-US" sz="1200" dirty="0"/>
              <a:t>4.Technical working groups or just day to day operational interaction</a:t>
            </a:r>
          </a:p>
          <a:p>
            <a:pPr eaLnBrk="1" fontAlgn="auto" hangingPunct="1">
              <a:spcBef>
                <a:spcPts val="0"/>
              </a:spcBef>
              <a:spcAft>
                <a:spcPts val="0"/>
              </a:spcAft>
              <a:defRPr/>
            </a:pPr>
            <a:r>
              <a:rPr lang="en-US" sz="900" dirty="0"/>
              <a:t>==================================</a:t>
            </a:r>
          </a:p>
          <a:p>
            <a:pPr eaLnBrk="1" hangingPunct="1">
              <a:spcBef>
                <a:spcPct val="0"/>
              </a:spcBef>
              <a:spcAft>
                <a:spcPct val="15000"/>
              </a:spcAft>
              <a:defRPr/>
            </a:pPr>
            <a:r>
              <a:rPr lang="en-US" sz="800" dirty="0"/>
              <a:t>1.M</a:t>
            </a:r>
            <a:r>
              <a:rPr lang="ro-RO" sz="800" dirty="0"/>
              <a:t>eetings </a:t>
            </a:r>
            <a:r>
              <a:rPr lang="en-US" sz="800" dirty="0"/>
              <a:t>Minister/Governor</a:t>
            </a:r>
            <a:r>
              <a:rPr lang="ro-RO" sz="800" dirty="0"/>
              <a:t> to </a:t>
            </a:r>
            <a:r>
              <a:rPr lang="en-US" sz="800" dirty="0"/>
              <a:t>handle high level policy issues by cases</a:t>
            </a:r>
            <a:endParaRPr lang="en-US" sz="800" b="1" dirty="0"/>
          </a:p>
          <a:p>
            <a:pPr eaLnBrk="1" hangingPunct="1">
              <a:spcBef>
                <a:spcPct val="0"/>
              </a:spcBef>
              <a:spcAft>
                <a:spcPct val="15000"/>
              </a:spcAft>
              <a:defRPr/>
            </a:pPr>
            <a:r>
              <a:rPr lang="en-US" sz="800" dirty="0"/>
              <a:t>2.Public Finance Management Committee</a:t>
            </a:r>
          </a:p>
          <a:p>
            <a:pPr eaLnBrk="1" hangingPunct="1">
              <a:spcBef>
                <a:spcPct val="0"/>
              </a:spcBef>
              <a:spcAft>
                <a:spcPct val="15000"/>
              </a:spcAft>
              <a:defRPr/>
            </a:pPr>
            <a:r>
              <a:rPr lang="en-US" sz="800" dirty="0"/>
              <a:t>3.Public Debt Strategy Committee (PDSC) for high level policy coherence; </a:t>
            </a:r>
          </a:p>
          <a:p>
            <a:pPr eaLnBrk="1" hangingPunct="1">
              <a:spcBef>
                <a:spcPct val="0"/>
              </a:spcBef>
              <a:spcAft>
                <a:spcPct val="15000"/>
              </a:spcAft>
              <a:defRPr/>
            </a:pPr>
            <a:r>
              <a:rPr lang="en-US" sz="800" dirty="0"/>
              <a:t>4.Liquidity and Debt Management Committee (LDMC) for monthly trends of cash flows by scenarios;</a:t>
            </a:r>
            <a:endParaRPr lang="en-US" sz="800" b="1" dirty="0"/>
          </a:p>
          <a:p>
            <a:pPr eaLnBrk="1" fontAlgn="auto" hangingPunct="1">
              <a:spcBef>
                <a:spcPts val="0"/>
              </a:spcBef>
              <a:spcAft>
                <a:spcPts val="0"/>
              </a:spcAft>
              <a:defRPr/>
            </a:pPr>
            <a:endParaRPr lang="en-US" sz="900" dirty="0"/>
          </a:p>
          <a:p>
            <a:pPr eaLnBrk="1" hangingPunct="1">
              <a:defRPr/>
            </a:pPr>
            <a:r>
              <a:rPr lang="sq-AL" b="1" dirty="0"/>
              <a:t>I. Përgatitja e buxhetit</a:t>
            </a:r>
            <a:endParaRPr lang="en-US" sz="800" dirty="0"/>
          </a:p>
          <a:p>
            <a:pPr eaLnBrk="1" hangingPunct="1">
              <a:defRPr/>
            </a:pPr>
            <a:r>
              <a:rPr lang="sq-AL" dirty="0"/>
              <a:t>Grupi i menaxhimit te buxhetit</a:t>
            </a:r>
            <a:endParaRPr lang="en-US" dirty="0"/>
          </a:p>
          <a:p>
            <a:pPr eaLnBrk="1" hangingPunct="1">
              <a:defRPr/>
            </a:pPr>
            <a:r>
              <a:rPr lang="sq-AL" dirty="0"/>
              <a:t>Grupi i menaxhimit të buxhetit vendor</a:t>
            </a:r>
            <a:endParaRPr lang="en-US" dirty="0"/>
          </a:p>
          <a:p>
            <a:pPr eaLnBrk="1" hangingPunct="1">
              <a:defRPr/>
            </a:pPr>
            <a:r>
              <a:rPr lang="sq-AL" b="1" dirty="0"/>
              <a:t>II. Menaxhimi i investimeve publike</a:t>
            </a:r>
            <a:endParaRPr lang="en-US" sz="800" dirty="0"/>
          </a:p>
          <a:p>
            <a:pPr eaLnBrk="1" hangingPunct="1">
              <a:defRPr/>
            </a:pPr>
            <a:r>
              <a:rPr lang="sq-AL" dirty="0"/>
              <a:t>Grupi i menaxhimit te investimeve publike</a:t>
            </a:r>
            <a:endParaRPr lang="en-US" dirty="0"/>
          </a:p>
          <a:p>
            <a:pPr eaLnBrk="1" hangingPunct="1">
              <a:defRPr/>
            </a:pPr>
            <a:r>
              <a:rPr lang="sq-AL" b="1" dirty="0"/>
              <a:t>III. Monitorimi i zbatimit të buxhetit</a:t>
            </a:r>
            <a:endParaRPr lang="en-US" sz="800" dirty="0"/>
          </a:p>
          <a:p>
            <a:pPr eaLnBrk="1" hangingPunct="1">
              <a:defRPr/>
            </a:pPr>
            <a:r>
              <a:rPr lang="sq-AL" dirty="0"/>
              <a:t>Grupi i monitorimit te buxhetit</a:t>
            </a:r>
            <a:endParaRPr lang="en-US" dirty="0"/>
          </a:p>
          <a:p>
            <a:pPr eaLnBrk="1" hangingPunct="1">
              <a:defRPr/>
            </a:pPr>
            <a:r>
              <a:rPr lang="sq-AL" dirty="0"/>
              <a:t>Grupi i monitorimit te buxhetit vendor</a:t>
            </a:r>
            <a:endParaRPr lang="en-US" dirty="0"/>
          </a:p>
          <a:p>
            <a:pPr eaLnBrk="1" hangingPunct="1">
              <a:defRPr/>
            </a:pPr>
            <a:r>
              <a:rPr lang="sq-AL" b="1" dirty="0"/>
              <a:t>IV. Realizimi i të ardhurave tatimore/doganore</a:t>
            </a:r>
            <a:endParaRPr lang="en-US" sz="800" dirty="0"/>
          </a:p>
          <a:p>
            <a:pPr eaLnBrk="1" hangingPunct="1">
              <a:defRPr/>
            </a:pPr>
            <a:r>
              <a:rPr lang="sq-AL" dirty="0"/>
              <a:t>Grupi i monitorimit të të ardhurave tatimore</a:t>
            </a:r>
            <a:endParaRPr lang="en-US" dirty="0"/>
          </a:p>
          <a:p>
            <a:pPr eaLnBrk="1" hangingPunct="1">
              <a:defRPr/>
            </a:pPr>
            <a:r>
              <a:rPr lang="sq-AL" dirty="0"/>
              <a:t>Grupi i monitorimit të të ardhurave doganore</a:t>
            </a:r>
            <a:endParaRPr lang="en-US" dirty="0"/>
          </a:p>
          <a:p>
            <a:pPr eaLnBrk="1" hangingPunct="1">
              <a:defRPr/>
            </a:pPr>
            <a:r>
              <a:rPr lang="sq-AL" b="1" dirty="0"/>
              <a:t>V. Menaxhimi i pagesave dhe i likuiditetit</a:t>
            </a:r>
            <a:endParaRPr lang="en-US" sz="800" dirty="0"/>
          </a:p>
          <a:p>
            <a:pPr eaLnBrk="1" hangingPunct="1">
              <a:defRPr/>
            </a:pPr>
            <a:r>
              <a:rPr lang="sq-AL" dirty="0"/>
              <a:t>Komiteti i menaxhimit të likuiditetit</a:t>
            </a:r>
            <a:endParaRPr lang="en-US" dirty="0"/>
          </a:p>
          <a:p>
            <a:pPr eaLnBrk="1" hangingPunct="1">
              <a:defRPr/>
            </a:pPr>
            <a:r>
              <a:rPr lang="sq-AL" dirty="0"/>
              <a:t>Monitorimi i pagesave/arrears </a:t>
            </a:r>
            <a:endParaRPr lang="en-US" sz="800" dirty="0"/>
          </a:p>
          <a:p>
            <a:pPr eaLnBrk="1" hangingPunct="1">
              <a:defRPr/>
            </a:pPr>
            <a:r>
              <a:rPr lang="sq-AL" b="1" dirty="0"/>
              <a:t>VI. Menaxhimi i borxhit publik</a:t>
            </a:r>
            <a:endParaRPr lang="en-US" sz="800" dirty="0"/>
          </a:p>
          <a:p>
            <a:pPr eaLnBrk="1" hangingPunct="1">
              <a:defRPr/>
            </a:pPr>
            <a:r>
              <a:rPr lang="sq-AL" dirty="0"/>
              <a:t>Grupi i strategjisë të borxhit</a:t>
            </a:r>
            <a:endParaRPr lang="en-US" dirty="0"/>
          </a:p>
          <a:p>
            <a:pPr eaLnBrk="1" hangingPunct="1">
              <a:defRPr/>
            </a:pPr>
            <a:r>
              <a:rPr lang="sq-AL" dirty="0"/>
              <a:t>Monitorimi i borxhit</a:t>
            </a:r>
            <a:endParaRPr lang="en-US" dirty="0"/>
          </a:p>
          <a:p>
            <a:pPr eaLnBrk="1" hangingPunct="1">
              <a:defRPr/>
            </a:pPr>
            <a:r>
              <a:rPr lang="sq-AL" dirty="0"/>
              <a:t>Grupi i Eurobondit</a:t>
            </a:r>
            <a:endParaRPr lang="en-US" dirty="0"/>
          </a:p>
          <a:p>
            <a:pPr eaLnBrk="1" hangingPunct="1">
              <a:defRPr/>
            </a:pPr>
            <a:r>
              <a:rPr lang="sq-AL" dirty="0"/>
              <a:t>Monitorimi i marrëveshjeve</a:t>
            </a:r>
            <a:endParaRPr lang="en-US" dirty="0"/>
          </a:p>
          <a:p>
            <a:pPr eaLnBrk="1" hangingPunct="1">
              <a:defRPr/>
            </a:pPr>
            <a:r>
              <a:rPr lang="sq-AL" b="1" dirty="0"/>
              <a:t>VII. Analizat makroekonomike</a:t>
            </a:r>
            <a:endParaRPr lang="en-US" sz="800" dirty="0"/>
          </a:p>
          <a:p>
            <a:pPr eaLnBrk="1" hangingPunct="1">
              <a:defRPr/>
            </a:pPr>
            <a:r>
              <a:rPr lang="sq-AL" dirty="0"/>
              <a:t>Kuadri Makro (i rishikuar)</a:t>
            </a:r>
            <a:endParaRPr lang="en-US" dirty="0"/>
          </a:p>
          <a:p>
            <a:pPr eaLnBrk="1" hangingPunct="1">
              <a:defRPr/>
            </a:pPr>
            <a:r>
              <a:rPr lang="sq-AL" b="1" dirty="0"/>
              <a:t>VIII. Auditi brendshëm, </a:t>
            </a:r>
            <a:endParaRPr lang="en-US" sz="800" dirty="0"/>
          </a:p>
          <a:p>
            <a:pPr eaLnBrk="1" hangingPunct="1">
              <a:defRPr/>
            </a:pPr>
            <a:r>
              <a:rPr lang="sq-AL" dirty="0"/>
              <a:t>Komiteti i Auditimit të Brendshëm</a:t>
            </a:r>
            <a:endParaRPr lang="en-US" dirty="0"/>
          </a:p>
          <a:p>
            <a:pPr eaLnBrk="1" hangingPunct="1">
              <a:defRPr/>
            </a:pPr>
            <a:r>
              <a:rPr lang="sq-AL" b="1" dirty="0"/>
              <a:t>IX. Auditi i jashtëm</a:t>
            </a:r>
            <a:endParaRPr lang="en-US" sz="800" dirty="0"/>
          </a:p>
          <a:p>
            <a:pPr eaLnBrk="1" hangingPunct="1">
              <a:defRPr/>
            </a:pPr>
            <a:r>
              <a:rPr lang="sq-AL" dirty="0"/>
              <a:t>Raporti vjetor i KBFP</a:t>
            </a:r>
            <a:endParaRPr lang="en-US" dirty="0"/>
          </a:p>
          <a:p>
            <a:pPr eaLnBrk="1" hangingPunct="1">
              <a:defRPr/>
            </a:pPr>
            <a:r>
              <a:rPr lang="sq-AL" b="1" dirty="0"/>
              <a:t>X. Kontrolli financiar dhe inspektimi</a:t>
            </a:r>
            <a:endParaRPr lang="en-US" sz="800" dirty="0"/>
          </a:p>
          <a:p>
            <a:pPr eaLnBrk="1" hangingPunct="1">
              <a:defRPr/>
            </a:pPr>
            <a:r>
              <a:rPr lang="sq-AL" dirty="0"/>
              <a:t>Mbledhje e Bordit të KBFP-Raporti vjetor i KBFP</a:t>
            </a:r>
            <a:endParaRPr lang="en-US" dirty="0"/>
          </a:p>
          <a:p>
            <a:pPr eaLnBrk="1" hangingPunct="1">
              <a:defRPr/>
            </a:pPr>
            <a:r>
              <a:rPr lang="sq-AL" b="1" dirty="0"/>
              <a:t>XI. Komitete të tjera</a:t>
            </a:r>
            <a:endParaRPr lang="en-US" sz="800" dirty="0"/>
          </a:p>
          <a:p>
            <a:pPr eaLnBrk="1" hangingPunct="1">
              <a:defRPr/>
            </a:pPr>
            <a:r>
              <a:rPr lang="sq-AL" dirty="0"/>
              <a:t>Grupi i menaxhimit te riskut fiskal</a:t>
            </a:r>
            <a:endParaRPr lang="en-US" dirty="0"/>
          </a:p>
          <a:p>
            <a:pPr eaLnBrk="1" hangingPunct="1">
              <a:defRPr/>
            </a:pPr>
            <a:r>
              <a:rPr lang="sq-AL" dirty="0"/>
              <a:t>Komiteti i PFM</a:t>
            </a: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4</a:t>
            </a:fld>
            <a:endParaRPr lang="en-US" dirty="0"/>
          </a:p>
        </p:txBody>
      </p:sp>
    </p:spTree>
    <p:extLst>
      <p:ext uri="{BB962C8B-B14F-4D97-AF65-F5344CB8AC3E}">
        <p14:creationId xmlns:p14="http://schemas.microsoft.com/office/powerpoint/2010/main" val="170079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challenges is to ensure that the TSA has comprehensive coverage, i.e., it should ideally include cash balances of all government entities, both budgetary and extrabudgetary, to ensure full consolidation of government’s cash resources.</a:t>
            </a:r>
          </a:p>
          <a:p>
            <a:r>
              <a:rPr lang="en-US" sz="1800" dirty="0">
                <a:effectLst/>
                <a:latin typeface="Calibri" panose="020F0502020204030204" pitchFamily="34" charset="0"/>
                <a:cs typeface="Times New Roman" panose="02020603050405020304" pitchFamily="18" charset="0"/>
              </a:rPr>
              <a:t>Continuous monitoring over the </a:t>
            </a:r>
            <a:r>
              <a:rPr lang="en-US" sz="1800" b="1" dirty="0">
                <a:effectLst/>
                <a:latin typeface="Calibri" panose="020F0502020204030204" pitchFamily="34" charset="0"/>
                <a:cs typeface="Times New Roman" panose="02020603050405020304" pitchFamily="18" charset="0"/>
              </a:rPr>
              <a:t>foreign financing </a:t>
            </a:r>
            <a:r>
              <a:rPr lang="en-US" sz="1800" dirty="0">
                <a:effectLst/>
                <a:latin typeface="Calibri" panose="020F0502020204030204" pitchFamily="34" charset="0"/>
                <a:cs typeface="Times New Roman" panose="02020603050405020304" pitchFamily="18" charset="0"/>
              </a:rPr>
              <a:t>accounts in banking system in collaboration with project implementation units. The loan agreements must be approved/ratification by law.</a:t>
            </a:r>
          </a:p>
          <a:p>
            <a:r>
              <a:rPr lang="en-US" sz="1800" dirty="0">
                <a:effectLst/>
                <a:latin typeface="Calibri" panose="020F0502020204030204" pitchFamily="34" charset="0"/>
                <a:cs typeface="Times New Roman" panose="02020603050405020304" pitchFamily="18" charset="0"/>
              </a:rPr>
              <a:t>Also, the control of justified documentation to open the new bank account in Central Bank and then in commercial bank.</a:t>
            </a:r>
          </a:p>
          <a:p>
            <a:r>
              <a:rPr lang="en-US" sz="1800" dirty="0">
                <a:effectLst/>
                <a:latin typeface="Calibri" panose="020F0502020204030204" pitchFamily="34" charset="0"/>
                <a:cs typeface="Times New Roman" panose="02020603050405020304" pitchFamily="18" charset="0"/>
              </a:rPr>
              <a:t>The other funds are approved by specific legislation.</a:t>
            </a:r>
          </a:p>
          <a:p>
            <a:r>
              <a:rPr lang="en-US" sz="1800" dirty="0">
                <a:effectLst/>
                <a:latin typeface="Calibri" panose="020F0502020204030204" pitchFamily="34" charset="0"/>
                <a:cs typeface="Times New Roman" panose="02020603050405020304" pitchFamily="18" charset="0"/>
              </a:rPr>
              <a:t>It is reported every month on the data of transactions carry out through these accounts, inflow/outflows. So, they are consolidated by AGFIS in the fiscal indicators data every month.</a:t>
            </a:r>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6</a:t>
            </a:fld>
            <a:endParaRPr lang="en-US" dirty="0"/>
          </a:p>
        </p:txBody>
      </p:sp>
    </p:spTree>
    <p:extLst>
      <p:ext uri="{BB962C8B-B14F-4D97-AF65-F5344CB8AC3E}">
        <p14:creationId xmlns:p14="http://schemas.microsoft.com/office/powerpoint/2010/main" val="310199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Out of TSA  = 32,554,876,892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 161,025,260,797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7</a:t>
            </a:fld>
            <a:endParaRPr lang="en-US" dirty="0"/>
          </a:p>
        </p:txBody>
      </p:sp>
    </p:spTree>
    <p:extLst>
      <p:ext uri="{BB962C8B-B14F-4D97-AF65-F5344CB8AC3E}">
        <p14:creationId xmlns:p14="http://schemas.microsoft.com/office/powerpoint/2010/main" val="3496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GB" altLang="en-US" sz="1200" dirty="0"/>
              <a:t>To avoid idle cash balance outside TSA</a:t>
            </a:r>
          </a:p>
          <a:p>
            <a:pPr lvl="1" algn="just"/>
            <a:r>
              <a:rPr lang="en-GB" altLang="en-US" sz="1200" dirty="0"/>
              <a:t>To avoid the volatility of the money market</a:t>
            </a:r>
          </a:p>
          <a:p>
            <a:pPr lvl="1" algn="just"/>
            <a:r>
              <a:rPr lang="en-GB" altLang="en-US" sz="1200" dirty="0"/>
              <a:t>To consider the management of operational risk</a:t>
            </a:r>
          </a:p>
          <a:p>
            <a:pPr lvl="1" algn="just"/>
            <a:r>
              <a:rPr lang="en-GB" altLang="en-US" sz="1200" dirty="0"/>
              <a:t>To standardize the accounting and business processing</a:t>
            </a:r>
          </a:p>
          <a:p>
            <a:pPr lvl="1" algn="just"/>
            <a:r>
              <a:rPr lang="en-GB" altLang="en-US" sz="1200" dirty="0"/>
              <a:t>To respect the timelines of the periodic reconciliation and financial reporting</a:t>
            </a:r>
          </a:p>
          <a:p>
            <a:pPr lvl="1" algn="just"/>
            <a:r>
              <a:rPr lang="en-GB" altLang="en-US" sz="1200" dirty="0"/>
              <a:t>To define the audit tracks of financial transactions</a:t>
            </a:r>
          </a:p>
          <a:p>
            <a:pPr lvl="1" algn="just"/>
            <a:endParaRPr lang="en-US" dirty="0"/>
          </a:p>
          <a:p>
            <a:pPr lvl="1" algn="just"/>
            <a:r>
              <a:rPr lang="en-US" dirty="0"/>
              <a:t>The prescription on treasury functions, linked to a broader policy context in fiscal management objectives, and the design and investment planning for supporting information systems, which are indispensable for the operation of modern treasury and financial management systems</a:t>
            </a:r>
            <a:endParaRPr lang="en-GB" altLang="en-US" sz="1200"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8</a:t>
            </a:fld>
            <a:endParaRPr lang="en-US" dirty="0"/>
          </a:p>
        </p:txBody>
      </p:sp>
    </p:spTree>
    <p:extLst>
      <p:ext uri="{BB962C8B-B14F-4D97-AF65-F5344CB8AC3E}">
        <p14:creationId xmlns:p14="http://schemas.microsoft.com/office/powerpoint/2010/main" val="118641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Setting up formal coordination mechanisms between cash management and budget, debt management and monetary policy implementation would be a good first step to better manage government’s liquidity and response to stress conditions.</a:t>
            </a:r>
          </a:p>
          <a:p>
            <a:r>
              <a:rPr lang="en-US" sz="1200" dirty="0">
                <a:solidFill>
                  <a:schemeClr val="tx1"/>
                </a:solidFill>
              </a:rPr>
              <a:t>Establishing a structured data/information collection framework, </a:t>
            </a:r>
          </a:p>
          <a:p>
            <a:endParaRPr lang="en-US" sz="1200" dirty="0">
              <a:solidFill>
                <a:schemeClr val="tx1"/>
              </a:solidFill>
            </a:endParaRPr>
          </a:p>
          <a:p>
            <a:r>
              <a:rPr lang="en-US" dirty="0"/>
              <a:t>Consolidation of cash flows through a centralized system of bank accounts</a:t>
            </a:r>
          </a:p>
          <a:p>
            <a:r>
              <a:rPr lang="en-US" dirty="0"/>
              <a:t>Well-defined institutional and legal framework are key factors to achieve government’s cash management objectives</a:t>
            </a:r>
          </a:p>
          <a:p>
            <a:r>
              <a:rPr lang="en-US" sz="1200" u="sng" dirty="0"/>
              <a:t>Liquidity Buffers and Managing Excess Cash Balance</a:t>
            </a:r>
            <a:endParaRPr lang="en-US" u="sng" dirty="0"/>
          </a:p>
          <a:p>
            <a:pPr marL="285750" indent="-285750">
              <a:buFont typeface="Arial" panose="020B0604020202020204" pitchFamily="34" charset="0"/>
              <a:buChar char="•"/>
            </a:pPr>
            <a:r>
              <a:rPr lang="en-US" sz="1200" dirty="0">
                <a:solidFill>
                  <a:schemeClr val="bg2"/>
                </a:solidFill>
              </a:rPr>
              <a:t>The trade-off between liquidity risk and cost of carry</a:t>
            </a:r>
            <a:r>
              <a:rPr lang="en-US" sz="1200" dirty="0">
                <a:solidFill>
                  <a:schemeClr val="tx2"/>
                </a:solidFill>
              </a:rPr>
              <a:t>: how to define the liquidity buffer size? Cash flow deviation; large outflows; debt redemption; ability to stay out of the market in stress periods.</a:t>
            </a:r>
          </a:p>
          <a:p>
            <a:pPr marL="285750" indent="-285750">
              <a:buFont typeface="Arial" panose="020B0604020202020204" pitchFamily="34" charset="0"/>
              <a:buChar char="•"/>
            </a:pPr>
            <a:r>
              <a:rPr lang="en-US" sz="1200" dirty="0">
                <a:solidFill>
                  <a:schemeClr val="tx2"/>
                </a:solidFill>
              </a:rPr>
              <a:t>Needed infrastructure, instruments, credit risk assessment skills and strict coordination with the funding side.</a:t>
            </a:r>
          </a:p>
          <a:p>
            <a:pPr marL="285750" indent="-285750">
              <a:buFont typeface="Arial" panose="020B0604020202020204" pitchFamily="34" charset="0"/>
              <a:buChar char="•"/>
            </a:pPr>
            <a:r>
              <a:rPr lang="en-US" sz="1200" dirty="0">
                <a:solidFill>
                  <a:schemeClr val="tx2"/>
                </a:solidFill>
              </a:rPr>
              <a:t>Coordination and cash remuneration arrangements with the Central Bank (holistic view).</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9</a:t>
            </a:fld>
            <a:endParaRPr lang="en-US" dirty="0"/>
          </a:p>
        </p:txBody>
      </p:sp>
    </p:spTree>
    <p:extLst>
      <p:ext uri="{BB962C8B-B14F-4D97-AF65-F5344CB8AC3E}">
        <p14:creationId xmlns:p14="http://schemas.microsoft.com/office/powerpoint/2010/main" val="36806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59547C-AB38-C793-550F-7C7D6CEE22D9}"/>
              </a:ext>
            </a:extLst>
          </p:cNvPr>
          <p:cNvSpPr>
            <a:spLocks noGrp="1"/>
          </p:cNvSpPr>
          <p:nvPr>
            <p:ph type="ctrTitle" hasCustomPrompt="1"/>
          </p:nvPr>
        </p:nvSpPr>
        <p:spPr>
          <a:xfrm>
            <a:off x="578224" y="-1"/>
            <a:ext cx="11035552" cy="6858001"/>
          </a:xfrm>
          <a:noFill/>
        </p:spPr>
        <p:txBody>
          <a:bodyPr lIns="0" tIns="0" rIns="0" bIns="0" anchor="ctr">
            <a:noAutofit/>
          </a:bodyPr>
          <a:lstStyle>
            <a:lvl1pPr algn="l">
              <a:defRPr sz="8000" kern="1200" spc="1000" baseline="0">
                <a:ln>
                  <a:noFill/>
                </a:ln>
                <a:solidFill>
                  <a:srgbClr val="CB6E50"/>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
        <p:nvSpPr>
          <p:cNvPr id="8" name="Picture Placeholder 26">
            <a:extLst>
              <a:ext uri="{FF2B5EF4-FFF2-40B4-BE49-F238E27FC236}">
                <a16:creationId xmlns:a16="http://schemas.microsoft.com/office/drawing/2014/main" id="{C0B4C216-E27C-7A50-CF5C-D340913FF5A4}"/>
              </a:ext>
            </a:extLst>
          </p:cNvPr>
          <p:cNvSpPr>
            <a:spLocks noGrp="1"/>
          </p:cNvSpPr>
          <p:nvPr>
            <p:ph type="pic" sz="quarter" idx="10"/>
          </p:nvPr>
        </p:nvSpPr>
        <p:spPr>
          <a:xfrm>
            <a:off x="7528308" y="604554"/>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tx2">
              <a:lumMod val="75000"/>
            </a:schemeClr>
          </a:solidFill>
        </p:spPr>
        <p:txBody>
          <a:bodyPr wrap="square" anchor="ctr">
            <a:noAutofit/>
          </a:bodyPr>
          <a:lstStyle>
            <a:lvl1pPr marL="0" indent="0" algn="ctr">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E0C4CF15-8EEB-3E61-A35B-A44FACDCD36B}"/>
              </a:ext>
            </a:extLst>
          </p:cNvPr>
          <p:cNvSpPr>
            <a:spLocks noGrp="1"/>
          </p:cNvSpPr>
          <p:nvPr>
            <p:ph type="subTitle" idx="1"/>
          </p:nvPr>
        </p:nvSpPr>
        <p:spPr>
          <a:xfrm>
            <a:off x="7528308" y="5901989"/>
            <a:ext cx="4085468" cy="468087"/>
          </a:xfrm>
        </p:spPr>
        <p:txBody>
          <a:bodyPr lIns="0" tIns="0" rIns="0" bIns="0">
            <a:normAutofit/>
          </a:bodyPr>
          <a:lstStyle>
            <a:lvl1pPr marL="0" indent="0" algn="ctr">
              <a:buNone/>
              <a:defRPr sz="1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1916A793-0543-8519-4E06-4D8E6A4E8CE6}"/>
              </a:ext>
            </a:extLst>
          </p:cNvPr>
          <p:cNvSpPr>
            <a:spLocks noGrp="1"/>
          </p:cNvSpPr>
          <p:nvPr>
            <p:ph idx="1" hasCustomPrompt="1"/>
          </p:nvPr>
        </p:nvSpPr>
        <p:spPr>
          <a:xfrm>
            <a:off x="419100" y="1837944"/>
            <a:ext cx="11353800" cy="3019086"/>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8" name="Text Placeholder 15">
            <a:extLst>
              <a:ext uri="{FF2B5EF4-FFF2-40B4-BE49-F238E27FC236}">
                <a16:creationId xmlns:a16="http://schemas.microsoft.com/office/drawing/2014/main" id="{2FA2A82A-5FFB-EAB7-624A-E00F9EA6DEC4}"/>
              </a:ext>
            </a:extLst>
          </p:cNvPr>
          <p:cNvSpPr>
            <a:spLocks noGrp="1"/>
          </p:cNvSpPr>
          <p:nvPr>
            <p:ph type="body" sz="quarter" idx="18" hasCustomPrompt="1"/>
          </p:nvPr>
        </p:nvSpPr>
        <p:spPr>
          <a:xfrm>
            <a:off x="638459"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4" name="Text Placeholder 15">
            <a:extLst>
              <a:ext uri="{FF2B5EF4-FFF2-40B4-BE49-F238E27FC236}">
                <a16:creationId xmlns:a16="http://schemas.microsoft.com/office/drawing/2014/main" id="{1DD59288-2C4C-BA2F-F3C9-CEEC7BBAE558}"/>
              </a:ext>
            </a:extLst>
          </p:cNvPr>
          <p:cNvSpPr>
            <a:spLocks noGrp="1"/>
          </p:cNvSpPr>
          <p:nvPr>
            <p:ph type="body" sz="quarter" idx="33" hasCustomPrompt="1"/>
          </p:nvPr>
        </p:nvSpPr>
        <p:spPr>
          <a:xfrm>
            <a:off x="3547242" y="5232509"/>
            <a:ext cx="2188728"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2" name="Text Placeholder 15">
            <a:extLst>
              <a:ext uri="{FF2B5EF4-FFF2-40B4-BE49-F238E27FC236}">
                <a16:creationId xmlns:a16="http://schemas.microsoft.com/office/drawing/2014/main" id="{A221A6B3-B644-8124-2E99-CBB5C1C0B2EE}"/>
              </a:ext>
            </a:extLst>
          </p:cNvPr>
          <p:cNvSpPr>
            <a:spLocks noGrp="1"/>
          </p:cNvSpPr>
          <p:nvPr>
            <p:ph type="body" sz="quarter" idx="31" hasCustomPrompt="1"/>
          </p:nvPr>
        </p:nvSpPr>
        <p:spPr>
          <a:xfrm>
            <a:off x="6456023"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0" name="Text Placeholder 15">
            <a:extLst>
              <a:ext uri="{FF2B5EF4-FFF2-40B4-BE49-F238E27FC236}">
                <a16:creationId xmlns:a16="http://schemas.microsoft.com/office/drawing/2014/main" id="{282FC433-EED8-C305-2AE2-E3BC9D42E550}"/>
              </a:ext>
            </a:extLst>
          </p:cNvPr>
          <p:cNvSpPr>
            <a:spLocks noGrp="1"/>
          </p:cNvSpPr>
          <p:nvPr>
            <p:ph type="body" sz="quarter" idx="29" hasCustomPrompt="1"/>
          </p:nvPr>
        </p:nvSpPr>
        <p:spPr>
          <a:xfrm>
            <a:off x="9364806"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9" name="Text Placeholder 18">
            <a:extLst>
              <a:ext uri="{FF2B5EF4-FFF2-40B4-BE49-F238E27FC236}">
                <a16:creationId xmlns:a16="http://schemas.microsoft.com/office/drawing/2014/main" id="{0824A580-B433-CC76-2FDC-C607FC5ECF8A}"/>
              </a:ext>
            </a:extLst>
          </p:cNvPr>
          <p:cNvSpPr>
            <a:spLocks noGrp="1"/>
          </p:cNvSpPr>
          <p:nvPr>
            <p:ph type="body" sz="quarter" idx="28"/>
          </p:nvPr>
        </p:nvSpPr>
        <p:spPr>
          <a:xfrm>
            <a:off x="638459"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5" name="Text Placeholder 18">
            <a:extLst>
              <a:ext uri="{FF2B5EF4-FFF2-40B4-BE49-F238E27FC236}">
                <a16:creationId xmlns:a16="http://schemas.microsoft.com/office/drawing/2014/main" id="{479803CA-9514-7183-8AC8-13CC5B840641}"/>
              </a:ext>
            </a:extLst>
          </p:cNvPr>
          <p:cNvSpPr>
            <a:spLocks noGrp="1"/>
          </p:cNvSpPr>
          <p:nvPr>
            <p:ph type="body" sz="quarter" idx="34"/>
          </p:nvPr>
        </p:nvSpPr>
        <p:spPr>
          <a:xfrm>
            <a:off x="3547241"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3" name="Text Placeholder 18">
            <a:extLst>
              <a:ext uri="{FF2B5EF4-FFF2-40B4-BE49-F238E27FC236}">
                <a16:creationId xmlns:a16="http://schemas.microsoft.com/office/drawing/2014/main" id="{861F1384-35C1-15D1-9228-D96AC95355B8}"/>
              </a:ext>
            </a:extLst>
          </p:cNvPr>
          <p:cNvSpPr>
            <a:spLocks noGrp="1"/>
          </p:cNvSpPr>
          <p:nvPr>
            <p:ph type="body" sz="quarter" idx="32"/>
          </p:nvPr>
        </p:nvSpPr>
        <p:spPr>
          <a:xfrm>
            <a:off x="6456023"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1" name="Text Placeholder 18">
            <a:extLst>
              <a:ext uri="{FF2B5EF4-FFF2-40B4-BE49-F238E27FC236}">
                <a16:creationId xmlns:a16="http://schemas.microsoft.com/office/drawing/2014/main" id="{38B1D216-8DC7-A8D4-4857-4C7529D982EF}"/>
              </a:ext>
            </a:extLst>
          </p:cNvPr>
          <p:cNvSpPr>
            <a:spLocks noGrp="1"/>
          </p:cNvSpPr>
          <p:nvPr>
            <p:ph type="body" sz="quarter" idx="30"/>
          </p:nvPr>
        </p:nvSpPr>
        <p:spPr>
          <a:xfrm>
            <a:off x="9364806"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84635958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4"/>
          </a:solidFill>
        </p:spPr>
        <p:txBody>
          <a:bodyPr wrap="square" anchor="ctr">
            <a:noAutofit/>
          </a:bodyPr>
          <a:lstStyle>
            <a:lvl1pPr marL="0" indent="0" algn="ctr">
              <a:buFont typeface="Arial" panose="020B0604020202020204" pitchFamily="34" charset="0"/>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16" name="TextBox 15">
            <a:extLst>
              <a:ext uri="{FF2B5EF4-FFF2-40B4-BE49-F238E27FC236}">
                <a16:creationId xmlns:a16="http://schemas.microsoft.com/office/drawing/2014/main" id="{248A60E5-D102-7326-D77E-C6DF8BDDA7D6}"/>
              </a:ext>
            </a:extLst>
          </p:cNvPr>
          <p:cNvSpPr txBox="1"/>
          <p:nvPr userDrawn="1"/>
        </p:nvSpPr>
        <p:spPr>
          <a:xfrm>
            <a:off x="6598508" y="6079524"/>
            <a:ext cx="184731" cy="369332"/>
          </a:xfrm>
          <a:prstGeom prst="rect">
            <a:avLst/>
          </a:prstGeom>
          <a:noFill/>
        </p:spPr>
        <p:txBody>
          <a:bodyPr wrap="none" rtlCol="0">
            <a:spAutoFit/>
          </a:bodyPr>
          <a:lstStyle/>
          <a:p>
            <a:endParaRPr lang="en-US" dirty="0"/>
          </a:p>
        </p:txBody>
      </p:sp>
      <p:sp>
        <p:nvSpPr>
          <p:cNvPr id="13" name="Title 1">
            <a:extLst>
              <a:ext uri="{FF2B5EF4-FFF2-40B4-BE49-F238E27FC236}">
                <a16:creationId xmlns:a16="http://schemas.microsoft.com/office/drawing/2014/main" id="{2D67076B-6CF0-B20E-9689-27FA1127A72A}"/>
              </a:ext>
            </a:extLst>
          </p:cNvPr>
          <p:cNvSpPr>
            <a:spLocks noGrp="1"/>
          </p:cNvSpPr>
          <p:nvPr>
            <p:ph type="title" hasCustomPrompt="1"/>
          </p:nvPr>
        </p:nvSpPr>
        <p:spPr>
          <a:xfrm>
            <a:off x="4548851" y="0"/>
            <a:ext cx="8160152" cy="6858000"/>
          </a:xfrm>
        </p:spPr>
        <p:txBody>
          <a:bodyPr anchor="ctr">
            <a:noAutofit/>
          </a:bodyPr>
          <a:lstStyle>
            <a:lvl1pPr algn="l">
              <a:defRPr sz="8000">
                <a:solidFill>
                  <a:schemeClr val="bg1"/>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Tree>
    <p:extLst>
      <p:ext uri="{BB962C8B-B14F-4D97-AF65-F5344CB8AC3E}">
        <p14:creationId xmlns:p14="http://schemas.microsoft.com/office/powerpoint/2010/main" val="23530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15" name="Picture Placeholder 5">
            <a:extLst>
              <a:ext uri="{FF2B5EF4-FFF2-40B4-BE49-F238E27FC236}">
                <a16:creationId xmlns:a16="http://schemas.microsoft.com/office/drawing/2014/main" id="{3F266306-412A-D7DE-40EF-45BBA13E5563}"/>
              </a:ext>
            </a:extLst>
          </p:cNvPr>
          <p:cNvSpPr>
            <a:spLocks noGrp="1"/>
          </p:cNvSpPr>
          <p:nvPr>
            <p:ph type="pic" sz="quarter" idx="24"/>
          </p:nvPr>
        </p:nvSpPr>
        <p:spPr>
          <a:xfrm>
            <a:off x="63846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3" name="Picture Placeholder 5">
            <a:extLst>
              <a:ext uri="{FF2B5EF4-FFF2-40B4-BE49-F238E27FC236}">
                <a16:creationId xmlns:a16="http://schemas.microsoft.com/office/drawing/2014/main" id="{28BF9A91-4021-72CF-EEBD-43B8B2F764A0}"/>
              </a:ext>
            </a:extLst>
          </p:cNvPr>
          <p:cNvSpPr>
            <a:spLocks noGrp="1"/>
          </p:cNvSpPr>
          <p:nvPr>
            <p:ph type="pic" sz="quarter" idx="33"/>
          </p:nvPr>
        </p:nvSpPr>
        <p:spPr>
          <a:xfrm>
            <a:off x="353437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0" name="Picture Placeholder 5">
            <a:extLst>
              <a:ext uri="{FF2B5EF4-FFF2-40B4-BE49-F238E27FC236}">
                <a16:creationId xmlns:a16="http://schemas.microsoft.com/office/drawing/2014/main" id="{5D88CB52-BC08-9751-260B-B531030DCABC}"/>
              </a:ext>
            </a:extLst>
          </p:cNvPr>
          <p:cNvSpPr>
            <a:spLocks noGrp="1"/>
          </p:cNvSpPr>
          <p:nvPr>
            <p:ph type="pic" sz="quarter" idx="30"/>
          </p:nvPr>
        </p:nvSpPr>
        <p:spPr>
          <a:xfrm>
            <a:off x="643028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21" name="Picture Placeholder 5">
            <a:extLst>
              <a:ext uri="{FF2B5EF4-FFF2-40B4-BE49-F238E27FC236}">
                <a16:creationId xmlns:a16="http://schemas.microsoft.com/office/drawing/2014/main" id="{06E6C850-58C9-7074-08C7-7D24B9A951FD}"/>
              </a:ext>
            </a:extLst>
          </p:cNvPr>
          <p:cNvSpPr>
            <a:spLocks noGrp="1"/>
          </p:cNvSpPr>
          <p:nvPr>
            <p:ph type="pic" sz="quarter" idx="27"/>
          </p:nvPr>
        </p:nvSpPr>
        <p:spPr>
          <a:xfrm>
            <a:off x="932619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2" name="Text Placeholder 15">
            <a:extLst>
              <a:ext uri="{FF2B5EF4-FFF2-40B4-BE49-F238E27FC236}">
                <a16:creationId xmlns:a16="http://schemas.microsoft.com/office/drawing/2014/main" id="{0A395A78-D15C-3B71-AC48-52F422FF299A}"/>
              </a:ext>
            </a:extLst>
          </p:cNvPr>
          <p:cNvSpPr>
            <a:spLocks noGrp="1"/>
          </p:cNvSpPr>
          <p:nvPr>
            <p:ph type="body" sz="quarter" idx="32"/>
          </p:nvPr>
        </p:nvSpPr>
        <p:spPr>
          <a:xfrm>
            <a:off x="353437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3" name="Text Placeholder 15">
            <a:extLst>
              <a:ext uri="{FF2B5EF4-FFF2-40B4-BE49-F238E27FC236}">
                <a16:creationId xmlns:a16="http://schemas.microsoft.com/office/drawing/2014/main" id="{C26292D0-5ED9-B06E-0FEC-5ECF9B61DA18}"/>
              </a:ext>
            </a:extLst>
          </p:cNvPr>
          <p:cNvSpPr>
            <a:spLocks noGrp="1"/>
          </p:cNvSpPr>
          <p:nvPr>
            <p:ph type="body" sz="quarter" idx="29"/>
          </p:nvPr>
        </p:nvSpPr>
        <p:spPr>
          <a:xfrm>
            <a:off x="643028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0" name="Text Placeholder 15">
            <a:extLst>
              <a:ext uri="{FF2B5EF4-FFF2-40B4-BE49-F238E27FC236}">
                <a16:creationId xmlns:a16="http://schemas.microsoft.com/office/drawing/2014/main" id="{7025E22B-8EFC-3B41-7DF2-F2F0FBBFC260}"/>
              </a:ext>
            </a:extLst>
          </p:cNvPr>
          <p:cNvSpPr>
            <a:spLocks noGrp="1"/>
          </p:cNvSpPr>
          <p:nvPr>
            <p:ph type="body" sz="quarter" idx="26"/>
          </p:nvPr>
        </p:nvSpPr>
        <p:spPr>
          <a:xfrm>
            <a:off x="932619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8" name="Text Placeholder 18">
            <a:extLst>
              <a:ext uri="{FF2B5EF4-FFF2-40B4-BE49-F238E27FC236}">
                <a16:creationId xmlns:a16="http://schemas.microsoft.com/office/drawing/2014/main" id="{459D7743-7A8F-C73A-B9D5-49190ED512A1}"/>
              </a:ext>
            </a:extLst>
          </p:cNvPr>
          <p:cNvSpPr>
            <a:spLocks noGrp="1"/>
          </p:cNvSpPr>
          <p:nvPr>
            <p:ph type="body" sz="quarter" idx="36"/>
          </p:nvPr>
        </p:nvSpPr>
        <p:spPr>
          <a:xfrm>
            <a:off x="63846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7" name="Text Placeholder 18">
            <a:extLst>
              <a:ext uri="{FF2B5EF4-FFF2-40B4-BE49-F238E27FC236}">
                <a16:creationId xmlns:a16="http://schemas.microsoft.com/office/drawing/2014/main" id="{D4BD1280-EFE5-3F5B-2E53-29FC62D22186}"/>
              </a:ext>
            </a:extLst>
          </p:cNvPr>
          <p:cNvSpPr>
            <a:spLocks noGrp="1"/>
          </p:cNvSpPr>
          <p:nvPr>
            <p:ph type="body" sz="quarter" idx="35"/>
          </p:nvPr>
        </p:nvSpPr>
        <p:spPr>
          <a:xfrm>
            <a:off x="353437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6" name="Text Placeholder 18">
            <a:extLst>
              <a:ext uri="{FF2B5EF4-FFF2-40B4-BE49-F238E27FC236}">
                <a16:creationId xmlns:a16="http://schemas.microsoft.com/office/drawing/2014/main" id="{D7323A54-CEF7-D9AE-B43D-CCF5F95273CC}"/>
              </a:ext>
            </a:extLst>
          </p:cNvPr>
          <p:cNvSpPr>
            <a:spLocks noGrp="1"/>
          </p:cNvSpPr>
          <p:nvPr>
            <p:ph type="body" sz="quarter" idx="34"/>
          </p:nvPr>
        </p:nvSpPr>
        <p:spPr>
          <a:xfrm>
            <a:off x="643028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5" name="Text Placeholder 18">
            <a:extLst>
              <a:ext uri="{FF2B5EF4-FFF2-40B4-BE49-F238E27FC236}">
                <a16:creationId xmlns:a16="http://schemas.microsoft.com/office/drawing/2014/main" id="{C50A54A3-4CD3-53F4-3FFE-F664FBFCB16A}"/>
              </a:ext>
            </a:extLst>
          </p:cNvPr>
          <p:cNvSpPr>
            <a:spLocks noGrp="1"/>
          </p:cNvSpPr>
          <p:nvPr>
            <p:ph type="body" sz="quarter" idx="25"/>
          </p:nvPr>
        </p:nvSpPr>
        <p:spPr>
          <a:xfrm>
            <a:off x="9326191"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427066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5B86244-CE85-A100-2FAE-57F9E9959565}"/>
              </a:ext>
            </a:extLst>
          </p:cNvPr>
          <p:cNvSpPr>
            <a:spLocks noGrp="1"/>
          </p:cNvSpPr>
          <p:nvPr>
            <p:ph type="body" sz="quarter" idx="13" hasCustomPrompt="1"/>
          </p:nvPr>
        </p:nvSpPr>
        <p:spPr>
          <a:xfrm>
            <a:off x="783681" y="4554640"/>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title</a:t>
            </a:r>
          </a:p>
        </p:txBody>
      </p:sp>
      <p:sp>
        <p:nvSpPr>
          <p:cNvPr id="9" name="Text Placeholder 3">
            <a:extLst>
              <a:ext uri="{FF2B5EF4-FFF2-40B4-BE49-F238E27FC236}">
                <a16:creationId xmlns:a16="http://schemas.microsoft.com/office/drawing/2014/main" id="{41BADE24-E02E-B86B-4973-FF07C9C25E12}"/>
              </a:ext>
            </a:extLst>
          </p:cNvPr>
          <p:cNvSpPr>
            <a:spLocks noGrp="1"/>
          </p:cNvSpPr>
          <p:nvPr>
            <p:ph type="body" sz="quarter" idx="12" hasCustomPrompt="1"/>
          </p:nvPr>
        </p:nvSpPr>
        <p:spPr>
          <a:xfrm>
            <a:off x="783681" y="1296361"/>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a:t>
            </a:r>
          </a:p>
        </p:txBody>
      </p:sp>
      <p:sp>
        <p:nvSpPr>
          <p:cNvPr id="12" name="Picture Placeholder 11">
            <a:extLst>
              <a:ext uri="{FF2B5EF4-FFF2-40B4-BE49-F238E27FC236}">
                <a16:creationId xmlns:a16="http://schemas.microsoft.com/office/drawing/2014/main" id="{096E5F1B-46ED-3EC5-71CF-9A8DF9B5AA9D}"/>
              </a:ext>
            </a:extLst>
          </p:cNvPr>
          <p:cNvSpPr>
            <a:spLocks noGrp="1"/>
          </p:cNvSpPr>
          <p:nvPr>
            <p:ph type="pic" sz="quarter" idx="10"/>
          </p:nvPr>
        </p:nvSpPr>
        <p:spPr>
          <a:xfrm>
            <a:off x="6078452" y="1"/>
            <a:ext cx="5329866" cy="6857999"/>
          </a:xfrm>
          <a:custGeom>
            <a:avLst/>
            <a:gdLst>
              <a:gd name="connsiteX0" fmla="*/ 1468669 w 5329866"/>
              <a:gd name="connsiteY0" fmla="*/ 0 h 6857999"/>
              <a:gd name="connsiteX1" fmla="*/ 3861198 w 5329866"/>
              <a:gd name="connsiteY1" fmla="*/ 0 h 6857999"/>
              <a:gd name="connsiteX2" fmla="*/ 3935198 w 5329866"/>
              <a:gd name="connsiteY2" fmla="*/ 35648 h 6857999"/>
              <a:gd name="connsiteX3" fmla="*/ 5329866 w 5329866"/>
              <a:gd name="connsiteY3" fmla="*/ 2378939 h 6857999"/>
              <a:gd name="connsiteX4" fmla="*/ 5326197 w 5329866"/>
              <a:gd name="connsiteY4" fmla="*/ 2451597 h 6857999"/>
              <a:gd name="connsiteX5" fmla="*/ 5329866 w 5329866"/>
              <a:gd name="connsiteY5" fmla="*/ 2451597 h 6857999"/>
              <a:gd name="connsiteX6" fmla="*/ 5329866 w 5329866"/>
              <a:gd name="connsiteY6" fmla="*/ 4479062 h 6857999"/>
              <a:gd name="connsiteX7" fmla="*/ 5329866 w 5329866"/>
              <a:gd name="connsiteY7" fmla="*/ 4613614 h 6857999"/>
              <a:gd name="connsiteX8" fmla="*/ 5323072 w 5329866"/>
              <a:gd name="connsiteY8" fmla="*/ 4613614 h 6857999"/>
              <a:gd name="connsiteX9" fmla="*/ 5316108 w 5329866"/>
              <a:gd name="connsiteY9" fmla="*/ 4751536 h 6857999"/>
              <a:gd name="connsiteX10" fmla="*/ 4074162 w 5329866"/>
              <a:gd name="connsiteY10" fmla="*/ 6741331 h 6857999"/>
              <a:gd name="connsiteX11" fmla="*/ 3866902 w 5329866"/>
              <a:gd name="connsiteY11" fmla="*/ 6857999 h 6857999"/>
              <a:gd name="connsiteX12" fmla="*/ 1462965 w 5329866"/>
              <a:gd name="connsiteY12" fmla="*/ 6857999 h 6857999"/>
              <a:gd name="connsiteX13" fmla="*/ 1255705 w 5329866"/>
              <a:gd name="connsiteY13" fmla="*/ 6741331 h 6857999"/>
              <a:gd name="connsiteX14" fmla="*/ 13759 w 5329866"/>
              <a:gd name="connsiteY14" fmla="*/ 4751536 h 6857999"/>
              <a:gd name="connsiteX15" fmla="*/ 6794 w 5329866"/>
              <a:gd name="connsiteY15" fmla="*/ 4613614 h 6857999"/>
              <a:gd name="connsiteX16" fmla="*/ 2 w 5329866"/>
              <a:gd name="connsiteY16" fmla="*/ 4613614 h 6857999"/>
              <a:gd name="connsiteX17" fmla="*/ 2 w 5329866"/>
              <a:gd name="connsiteY17" fmla="*/ 4479104 h 6857999"/>
              <a:gd name="connsiteX18" fmla="*/ 0 w 5329866"/>
              <a:gd name="connsiteY18" fmla="*/ 4479062 h 6857999"/>
              <a:gd name="connsiteX19" fmla="*/ 2 w 5329866"/>
              <a:gd name="connsiteY19" fmla="*/ 4479020 h 6857999"/>
              <a:gd name="connsiteX20" fmla="*/ 2 w 5329866"/>
              <a:gd name="connsiteY20" fmla="*/ 2451597 h 6857999"/>
              <a:gd name="connsiteX21" fmla="*/ 3670 w 5329866"/>
              <a:gd name="connsiteY21" fmla="*/ 2451597 h 6857999"/>
              <a:gd name="connsiteX22" fmla="*/ 0 w 5329866"/>
              <a:gd name="connsiteY22" fmla="*/ 2378939 h 6857999"/>
              <a:gd name="connsiteX23" fmla="*/ 1394668 w 5329866"/>
              <a:gd name="connsiteY23" fmla="*/ 3564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7999">
                <a:moveTo>
                  <a:pt x="1468669" y="0"/>
                </a:moveTo>
                <a:lnTo>
                  <a:pt x="3861198" y="0"/>
                </a:lnTo>
                <a:lnTo>
                  <a:pt x="3935198" y="35648"/>
                </a:lnTo>
                <a:cubicBezTo>
                  <a:pt x="4765925" y="486926"/>
                  <a:pt x="5329866" y="1367075"/>
                  <a:pt x="5329866" y="2378939"/>
                </a:cubicBezTo>
                <a:lnTo>
                  <a:pt x="5326197" y="2451597"/>
                </a:lnTo>
                <a:lnTo>
                  <a:pt x="5329866" y="2451597"/>
                </a:lnTo>
                <a:lnTo>
                  <a:pt x="5329866" y="4479062"/>
                </a:lnTo>
                <a:lnTo>
                  <a:pt x="5329866" y="4613614"/>
                </a:lnTo>
                <a:lnTo>
                  <a:pt x="5323072" y="4613614"/>
                </a:lnTo>
                <a:lnTo>
                  <a:pt x="5316108" y="4751536"/>
                </a:lnTo>
                <a:cubicBezTo>
                  <a:pt x="5230813" y="5591417"/>
                  <a:pt x="4755512" y="6316001"/>
                  <a:pt x="4074162" y="6741331"/>
                </a:cubicBezTo>
                <a:lnTo>
                  <a:pt x="3866902" y="6857999"/>
                </a:lnTo>
                <a:lnTo>
                  <a:pt x="1462965" y="6857999"/>
                </a:lnTo>
                <a:lnTo>
                  <a:pt x="1255705" y="6741331"/>
                </a:lnTo>
                <a:cubicBezTo>
                  <a:pt x="574355" y="6316001"/>
                  <a:pt x="99054" y="5591417"/>
                  <a:pt x="13759" y="4751536"/>
                </a:cubicBezTo>
                <a:lnTo>
                  <a:pt x="6794" y="4613614"/>
                </a:lnTo>
                <a:lnTo>
                  <a:pt x="2" y="4613614"/>
                </a:lnTo>
                <a:lnTo>
                  <a:pt x="2" y="4479104"/>
                </a:lnTo>
                <a:lnTo>
                  <a:pt x="0" y="4479062"/>
                </a:lnTo>
                <a:lnTo>
                  <a:pt x="2" y="4479020"/>
                </a:lnTo>
                <a:lnTo>
                  <a:pt x="2" y="2451597"/>
                </a:lnTo>
                <a:lnTo>
                  <a:pt x="3670" y="2451597"/>
                </a:lnTo>
                <a:lnTo>
                  <a:pt x="0" y="2378939"/>
                </a:lnTo>
                <a:cubicBezTo>
                  <a:pt x="0" y="1367075"/>
                  <a:pt x="563941" y="486926"/>
                  <a:pt x="1394668" y="35648"/>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3E88BC5D-D10D-D2EE-8AE9-4CDCE46A205D}"/>
              </a:ext>
            </a:extLst>
          </p:cNvPr>
          <p:cNvSpPr>
            <a:spLocks noGrp="1"/>
          </p:cNvSpPr>
          <p:nvPr>
            <p:ph type="title" hasCustomPrompt="1"/>
          </p:nvPr>
        </p:nvSpPr>
        <p:spPr>
          <a:xfrm>
            <a:off x="783681" y="2404268"/>
            <a:ext cx="7217511" cy="2049462"/>
          </a:xfrm>
        </p:spPr>
        <p:txBody>
          <a:bodyPr vert="horz" lIns="0" tIns="0" rIns="0" bIns="0" rtlCol="0" anchor="t">
            <a:noAutofit/>
          </a:bodyPr>
          <a:lstStyle>
            <a:lvl1pPr>
              <a:defRPr lang="en-US" sz="8000" b="0" i="0" spc="1000">
                <a:solidFill>
                  <a:schemeClr val="bg1"/>
                </a:solidFill>
                <a:ea typeface="+mn-ea"/>
                <a:cs typeface="+mn-cs"/>
              </a:defRPr>
            </a:lvl1pPr>
          </a:lstStyle>
          <a:p>
            <a:pPr marL="0" lvl="0" indent="0">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221223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AB6B870-F337-8AB9-902B-76B31B88B8DE}"/>
              </a:ext>
            </a:extLst>
          </p:cNvPr>
          <p:cNvSpPr>
            <a:spLocks noGrp="1"/>
          </p:cNvSpPr>
          <p:nvPr>
            <p:ph type="title"/>
          </p:nvPr>
        </p:nvSpPr>
        <p:spPr>
          <a:xfrm>
            <a:off x="6096000" y="3039033"/>
            <a:ext cx="3478306" cy="3186954"/>
          </a:xfrm>
        </p:spPr>
        <p:txBody>
          <a:bodyPr vert="horz" lIns="0" tIns="0" rIns="0" bIns="0" rtlCol="0" anchor="t">
            <a:noAutofit/>
          </a:bodyPr>
          <a:lstStyle>
            <a:lvl1pPr>
              <a:lnSpc>
                <a:spcPct val="150000"/>
              </a:lnSpc>
              <a:defRPr lang="en-US" sz="1600" b="1" i="0" spc="50">
                <a:solidFill>
                  <a:schemeClr val="accent1"/>
                </a:solidFill>
                <a:latin typeface="+mn-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5" name="Text Placeholder 3">
            <a:extLst>
              <a:ext uri="{FF2B5EF4-FFF2-40B4-BE49-F238E27FC236}">
                <a16:creationId xmlns:a16="http://schemas.microsoft.com/office/drawing/2014/main" id="{75DAF62C-340B-6252-0BC2-3BFF3473EC93}"/>
              </a:ext>
            </a:extLst>
          </p:cNvPr>
          <p:cNvSpPr>
            <a:spLocks noGrp="1"/>
          </p:cNvSpPr>
          <p:nvPr>
            <p:ph type="body" sz="quarter" idx="19" hasCustomPrompt="1"/>
          </p:nvPr>
        </p:nvSpPr>
        <p:spPr>
          <a:xfrm>
            <a:off x="3290962" y="-801666"/>
            <a:ext cx="4667994" cy="7825231"/>
          </a:xfrm>
        </p:spPr>
        <p:txBody>
          <a:bodyPr lIns="0" tIns="0" rIns="0" bIns="0">
            <a:noAutofit/>
          </a:bodyPr>
          <a:lstStyle>
            <a:lvl1pPr marL="0" indent="0" algn="l">
              <a:lnSpc>
                <a:spcPct val="90000"/>
              </a:lnSpc>
              <a:spcBef>
                <a:spcPts val="0"/>
              </a:spcBef>
              <a:buNone/>
              <a:defRPr sz="8500" b="0" spc="650" baseline="0">
                <a:solidFill>
                  <a:schemeClr val="tx2">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a:t>
            </a:r>
          </a:p>
          <a:p>
            <a:pPr lvl="0"/>
            <a:r>
              <a:rPr lang="en-US" dirty="0"/>
              <a:t>Thank</a:t>
            </a:r>
          </a:p>
          <a:p>
            <a:pPr lvl="0"/>
            <a:r>
              <a:rPr lang="en-US" dirty="0"/>
              <a:t>Thank you</a:t>
            </a:r>
          </a:p>
          <a:p>
            <a:pPr lvl="0"/>
            <a:r>
              <a:rPr lang="en-US" dirty="0"/>
              <a:t>You</a:t>
            </a:r>
          </a:p>
          <a:p>
            <a:pPr lvl="0"/>
            <a:r>
              <a:rPr lang="en-US" dirty="0"/>
              <a:t>You</a:t>
            </a:r>
          </a:p>
          <a:p>
            <a:pPr lvl="0"/>
            <a:r>
              <a:rPr lang="en-US" dirty="0"/>
              <a:t>you</a:t>
            </a:r>
          </a:p>
        </p:txBody>
      </p:sp>
      <p:sp>
        <p:nvSpPr>
          <p:cNvPr id="6" name="Text Placeholder 3">
            <a:extLst>
              <a:ext uri="{FF2B5EF4-FFF2-40B4-BE49-F238E27FC236}">
                <a16:creationId xmlns:a16="http://schemas.microsoft.com/office/drawing/2014/main" id="{5FC1157C-46E6-2A07-1641-C8F887949255}"/>
              </a:ext>
            </a:extLst>
          </p:cNvPr>
          <p:cNvSpPr>
            <a:spLocks noGrp="1"/>
          </p:cNvSpPr>
          <p:nvPr>
            <p:ph type="body" sz="quarter" idx="20" hasCustomPrompt="1"/>
          </p:nvPr>
        </p:nvSpPr>
        <p:spPr>
          <a:xfrm>
            <a:off x="3290962" y="1467062"/>
            <a:ext cx="4667994" cy="2420772"/>
          </a:xfrm>
        </p:spPr>
        <p:txBody>
          <a:bodyPr lIns="0" tIns="0" rIns="0" bIns="0" anchor="ctr">
            <a:noAutofit/>
          </a:bodyPr>
          <a:lstStyle>
            <a:lvl1pPr marL="0" indent="0" algn="l">
              <a:lnSpc>
                <a:spcPct val="90000"/>
              </a:lnSpc>
              <a:spcBef>
                <a:spcPts val="0"/>
              </a:spcBef>
              <a:buNone/>
              <a:defRPr sz="8500" b="0" spc="650" baseline="0">
                <a:solidFill>
                  <a:schemeClr val="tx2"/>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 you</a:t>
            </a:r>
          </a:p>
        </p:txBody>
      </p:sp>
    </p:spTree>
    <p:extLst>
      <p:ext uri="{BB962C8B-B14F-4D97-AF65-F5344CB8AC3E}">
        <p14:creationId xmlns:p14="http://schemas.microsoft.com/office/powerpoint/2010/main" val="21531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1AABB-C19E-42BA-8A20-D2EB404A41A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FFE9-5EDF-46E6-BB3D-043538BFD3D2}" type="slidenum">
              <a:rPr lang="en-US" smtClean="0"/>
              <a:t>‹#›</a:t>
            </a:fld>
            <a:endParaRPr lang="en-US"/>
          </a:p>
        </p:txBody>
      </p:sp>
    </p:spTree>
    <p:extLst>
      <p:ext uri="{BB962C8B-B14F-4D97-AF65-F5344CB8AC3E}">
        <p14:creationId xmlns:p14="http://schemas.microsoft.com/office/powerpoint/2010/main" val="26088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3F1B2C6-F3A6-F65F-DF38-0E32604698E7}"/>
              </a:ext>
            </a:extLst>
          </p:cNvPr>
          <p:cNvSpPr>
            <a:spLocks noGrp="1"/>
          </p:cNvSpPr>
          <p:nvPr>
            <p:ph type="body" sz="quarter" idx="24" hasCustomPrompt="1"/>
          </p:nvPr>
        </p:nvSpPr>
        <p:spPr>
          <a:xfrm>
            <a:off x="0" y="358823"/>
            <a:ext cx="6644109" cy="6858000"/>
          </a:xfrm>
        </p:spPr>
        <p:txBody>
          <a:bodyPr anchor="t">
            <a:noAutofit/>
          </a:bodyPr>
          <a:lstStyle>
            <a:lvl1pPr marL="0" indent="0">
              <a:lnSpc>
                <a:spcPct val="75000"/>
              </a:lnSpc>
              <a:spcBef>
                <a:spcPts val="0"/>
              </a:spcBef>
              <a:buNone/>
              <a:defRPr sz="76000" b="0" spc="1000">
                <a:solidFill>
                  <a:schemeClr val="accent1">
                    <a:alpha val="5000"/>
                  </a:schemeClr>
                </a:solidFill>
                <a:latin typeface="+mj-lt"/>
              </a:defRPr>
            </a:lvl1pPr>
            <a:lvl2pPr marL="457200" indent="0">
              <a:buNone/>
              <a:defRPr spc="1000">
                <a:latin typeface="Felix Titling" pitchFamily="82" charset="77"/>
              </a:defRPr>
            </a:lvl2pPr>
            <a:lvl3pPr marL="914400" indent="0">
              <a:buNone/>
              <a:defRPr spc="1000">
                <a:latin typeface="Felix Titling" pitchFamily="82" charset="77"/>
              </a:defRPr>
            </a:lvl3pPr>
            <a:lvl4pPr marL="1371600" indent="0">
              <a:buNone/>
              <a:defRPr spc="1000">
                <a:latin typeface="Felix Titling" pitchFamily="82" charset="77"/>
              </a:defRPr>
            </a:lvl4pPr>
            <a:lvl5pPr marL="1828800" indent="0">
              <a:buNone/>
              <a:defRPr spc="1000">
                <a:latin typeface="Felix Titling" pitchFamily="82" charset="77"/>
              </a:defRPr>
            </a:lvl5pPr>
          </a:lstStyle>
          <a:p>
            <a:pPr lvl="0"/>
            <a:r>
              <a:rPr lang="en-US" dirty="0"/>
              <a:t>a</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8" name="Text Placeholder 15">
            <a:extLst>
              <a:ext uri="{FF2B5EF4-FFF2-40B4-BE49-F238E27FC236}">
                <a16:creationId xmlns:a16="http://schemas.microsoft.com/office/drawing/2014/main" id="{25014DBD-FC37-6FBB-AEBA-C826652821F8}"/>
              </a:ext>
            </a:extLst>
          </p:cNvPr>
          <p:cNvSpPr>
            <a:spLocks noGrp="1"/>
          </p:cNvSpPr>
          <p:nvPr>
            <p:ph type="body" sz="quarter" idx="20"/>
          </p:nvPr>
        </p:nvSpPr>
        <p:spPr>
          <a:xfrm>
            <a:off x="3534373"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6" name="Text Placeholder 15">
            <a:extLst>
              <a:ext uri="{FF2B5EF4-FFF2-40B4-BE49-F238E27FC236}">
                <a16:creationId xmlns:a16="http://schemas.microsoft.com/office/drawing/2014/main" id="{F62835A7-C3E7-285E-CDF2-A44B022CFA16}"/>
              </a:ext>
            </a:extLst>
          </p:cNvPr>
          <p:cNvSpPr>
            <a:spLocks noGrp="1"/>
          </p:cNvSpPr>
          <p:nvPr>
            <p:ph type="body" sz="quarter" idx="18"/>
          </p:nvPr>
        </p:nvSpPr>
        <p:spPr>
          <a:xfrm>
            <a:off x="643028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932619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AAD5CDF0-03F4-067C-A930-F9EEE3F0E32B}"/>
              </a:ext>
            </a:extLst>
          </p:cNvPr>
          <p:cNvSpPr>
            <a:spLocks noGrp="1"/>
          </p:cNvSpPr>
          <p:nvPr>
            <p:ph type="body" sz="quarter" idx="26"/>
          </p:nvPr>
        </p:nvSpPr>
        <p:spPr>
          <a:xfrm>
            <a:off x="638462"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2" name="Text Placeholder 18">
            <a:extLst>
              <a:ext uri="{FF2B5EF4-FFF2-40B4-BE49-F238E27FC236}">
                <a16:creationId xmlns:a16="http://schemas.microsoft.com/office/drawing/2014/main" id="{1EA0E8C0-9652-ED9C-4CD9-6B72392D6DF2}"/>
              </a:ext>
            </a:extLst>
          </p:cNvPr>
          <p:cNvSpPr>
            <a:spLocks noGrp="1"/>
          </p:cNvSpPr>
          <p:nvPr>
            <p:ph type="body" sz="quarter" idx="27"/>
          </p:nvPr>
        </p:nvSpPr>
        <p:spPr>
          <a:xfrm>
            <a:off x="3534369"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3" name="Text Placeholder 18">
            <a:extLst>
              <a:ext uri="{FF2B5EF4-FFF2-40B4-BE49-F238E27FC236}">
                <a16:creationId xmlns:a16="http://schemas.microsoft.com/office/drawing/2014/main" id="{50155057-5F64-A44D-EBB6-913EC89187C0}"/>
              </a:ext>
            </a:extLst>
          </p:cNvPr>
          <p:cNvSpPr>
            <a:spLocks noGrp="1"/>
          </p:cNvSpPr>
          <p:nvPr>
            <p:ph type="body" sz="quarter" idx="28"/>
          </p:nvPr>
        </p:nvSpPr>
        <p:spPr>
          <a:xfrm>
            <a:off x="643004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0" name="Text Placeholder 18">
            <a:extLst>
              <a:ext uri="{FF2B5EF4-FFF2-40B4-BE49-F238E27FC236}">
                <a16:creationId xmlns:a16="http://schemas.microsoft.com/office/drawing/2014/main" id="{095532FA-0A0C-CF19-D640-F92609A78223}"/>
              </a:ext>
            </a:extLst>
          </p:cNvPr>
          <p:cNvSpPr>
            <a:spLocks noGrp="1"/>
          </p:cNvSpPr>
          <p:nvPr>
            <p:ph type="body" sz="quarter" idx="25"/>
          </p:nvPr>
        </p:nvSpPr>
        <p:spPr>
          <a:xfrm>
            <a:off x="932619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0861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6A67D644-32E7-08DE-4A04-59BC59DA67E6}"/>
              </a:ext>
            </a:extLst>
          </p:cNvPr>
          <p:cNvSpPr>
            <a:spLocks noGrp="1"/>
          </p:cNvSpPr>
          <p:nvPr>
            <p:ph type="pic" sz="quarter" idx="10"/>
          </p:nvPr>
        </p:nvSpPr>
        <p:spPr>
          <a:xfrm>
            <a:off x="3923536" y="697867"/>
            <a:ext cx="4344928" cy="5462266"/>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3"/>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838200" y="0"/>
            <a:ext cx="10515600" cy="1736204"/>
          </a:xfrm>
        </p:spPr>
        <p:txBody>
          <a:bodyPr anchor="ctr">
            <a:noAutofit/>
          </a:bodyPr>
          <a:lstStyle>
            <a:lvl1pPr algn="ctr">
              <a:defRPr sz="8000">
                <a:solidFill>
                  <a:schemeClr val="accent1"/>
                </a:solidFill>
                <a:latin typeface="+mj-lt"/>
              </a:defRPr>
            </a:lvl1pPr>
          </a:lstStyle>
          <a:p>
            <a:r>
              <a:rPr lang="en-US" dirty="0"/>
              <a:t>Master title</a:t>
            </a:r>
          </a:p>
        </p:txBody>
      </p:sp>
      <p:sp>
        <p:nvSpPr>
          <p:cNvPr id="6" name="Text Placeholder 5">
            <a:extLst>
              <a:ext uri="{FF2B5EF4-FFF2-40B4-BE49-F238E27FC236}">
                <a16:creationId xmlns:a16="http://schemas.microsoft.com/office/drawing/2014/main" id="{C21A91CD-FAA1-12A5-36FC-FB6877A5CFCD}"/>
              </a:ext>
            </a:extLst>
          </p:cNvPr>
          <p:cNvSpPr>
            <a:spLocks noGrp="1"/>
          </p:cNvSpPr>
          <p:nvPr>
            <p:ph type="body" sz="quarter" idx="11" hasCustomPrompt="1"/>
          </p:nvPr>
        </p:nvSpPr>
        <p:spPr>
          <a:xfrm>
            <a:off x="837235" y="5501848"/>
            <a:ext cx="10515600" cy="1356152"/>
          </a:xfrm>
        </p:spPr>
        <p:txBody>
          <a:bodyPr anchor="ctr">
            <a:noAutofit/>
          </a:bodyPr>
          <a:lstStyle>
            <a:lvl1pPr marL="0" indent="0" algn="ctr">
              <a:buNone/>
              <a:defRPr sz="8000" b="0" spc="500" baseline="0">
                <a:solidFill>
                  <a:schemeClr val="accent1"/>
                </a:solidFill>
                <a:latin typeface="+mj-lt"/>
              </a:defRPr>
            </a:lvl1pPr>
          </a:lstStyle>
          <a:p>
            <a:r>
              <a:rPr lang="en-US" dirty="0"/>
              <a:t>Master title</a:t>
            </a:r>
            <a:endParaRPr lang="en-US" dirty="0">
              <a:solidFill>
                <a:schemeClr val="accent1"/>
              </a:solidFill>
            </a:endParaRPr>
          </a:p>
        </p:txBody>
      </p:sp>
    </p:spTree>
    <p:extLst>
      <p:ext uri="{BB962C8B-B14F-4D97-AF65-F5344CB8AC3E}">
        <p14:creationId xmlns:p14="http://schemas.microsoft.com/office/powerpoint/2010/main" val="293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0349A9-96E5-48EF-811D-326560B8C152}"/>
              </a:ext>
            </a:extLst>
          </p:cNvPr>
          <p:cNvSpPr>
            <a:spLocks noGrp="1"/>
          </p:cNvSpPr>
          <p:nvPr>
            <p:ph type="title" hasCustomPrompt="1"/>
          </p:nvPr>
        </p:nvSpPr>
        <p:spPr>
          <a:xfrm>
            <a:off x="5590572" y="1188358"/>
            <a:ext cx="5962964"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5590571" y="3000733"/>
            <a:ext cx="5763227" cy="2996309"/>
          </a:xfrm>
        </p:spPr>
        <p:txBody>
          <a:bodyPr lIns="0" tIns="0" rIns="0" bIns="0">
            <a:noAutofit/>
          </a:bodyPr>
          <a:lstStyle>
            <a:lvl1pPr marL="285750" indent="-285750">
              <a:buFont typeface="Arial" panose="020B0604020202020204" pitchFamily="34" charset="0"/>
              <a:buChar char="•"/>
              <a:defRPr sz="1600" b="1" i="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6185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192137"/>
          </a:xfrm>
        </p:spPr>
        <p:txBody>
          <a:bodyPr lIns="0" tIns="0" rIns="0" bIns="0" anchor="t"/>
          <a:lstStyle>
            <a:lvl1pPr algn="ctr">
              <a:defRPr sz="5500">
                <a:solidFill>
                  <a:schemeClr val="accent4"/>
                </a:solidFill>
              </a:defRPr>
            </a:lvl1p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08E835A2-9A63-E732-F9E2-A4F4914B1769}"/>
              </a:ext>
            </a:extLst>
          </p:cNvPr>
          <p:cNvSpPr>
            <a:spLocks noGrp="1"/>
          </p:cNvSpPr>
          <p:nvPr>
            <p:ph type="body" sz="quarter" idx="24" hasCustomPrompt="1"/>
          </p:nvPr>
        </p:nvSpPr>
        <p:spPr>
          <a:xfrm>
            <a:off x="636455" y="1834688"/>
            <a:ext cx="5310927" cy="723085"/>
          </a:xfrm>
          <a:solidFill>
            <a:schemeClr val="accent4"/>
          </a:solidFill>
          <a:ln>
            <a:solidFill>
              <a:schemeClr val="accent4"/>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27" name="Text Placeholder 15">
            <a:extLst>
              <a:ext uri="{FF2B5EF4-FFF2-40B4-BE49-F238E27FC236}">
                <a16:creationId xmlns:a16="http://schemas.microsoft.com/office/drawing/2014/main" id="{7CA4D69F-DA63-104E-3FB3-1F2D82C3B599}"/>
              </a:ext>
            </a:extLst>
          </p:cNvPr>
          <p:cNvSpPr>
            <a:spLocks noGrp="1"/>
          </p:cNvSpPr>
          <p:nvPr>
            <p:ph type="body" sz="quarter" idx="40" hasCustomPrompt="1"/>
          </p:nvPr>
        </p:nvSpPr>
        <p:spPr>
          <a:xfrm>
            <a:off x="6244466" y="1834688"/>
            <a:ext cx="5310927" cy="723085"/>
          </a:xfrm>
          <a:solidFill>
            <a:schemeClr val="accent1"/>
          </a:solidFill>
          <a:ln>
            <a:solidFill>
              <a:schemeClr val="accent1"/>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hasCustomPrompt="1"/>
          </p:nvPr>
        </p:nvSpPr>
        <p:spPr>
          <a:xfrm>
            <a:off x="636455"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4" name="Text Placeholder 15">
            <a:extLst>
              <a:ext uri="{FF2B5EF4-FFF2-40B4-BE49-F238E27FC236}">
                <a16:creationId xmlns:a16="http://schemas.microsoft.com/office/drawing/2014/main" id="{CAC50623-C141-FF48-2679-AD0F48D51D1E}"/>
              </a:ext>
            </a:extLst>
          </p:cNvPr>
          <p:cNvSpPr>
            <a:spLocks noGrp="1"/>
          </p:cNvSpPr>
          <p:nvPr>
            <p:ph type="body" sz="quarter" idx="25" hasCustomPrompt="1"/>
          </p:nvPr>
        </p:nvSpPr>
        <p:spPr>
          <a:xfrm>
            <a:off x="2405526" y="2557773"/>
            <a:ext cx="1772935"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5" name="Text Placeholder 15">
            <a:extLst>
              <a:ext uri="{FF2B5EF4-FFF2-40B4-BE49-F238E27FC236}">
                <a16:creationId xmlns:a16="http://schemas.microsoft.com/office/drawing/2014/main" id="{FAAA39D6-45B2-A7D3-5DC3-C2459FFFC140}"/>
              </a:ext>
            </a:extLst>
          </p:cNvPr>
          <p:cNvSpPr>
            <a:spLocks noGrp="1"/>
          </p:cNvSpPr>
          <p:nvPr>
            <p:ph type="body" sz="quarter" idx="26" hasCustomPrompt="1"/>
          </p:nvPr>
        </p:nvSpPr>
        <p:spPr>
          <a:xfrm>
            <a:off x="4178310"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26" name="Text Placeholder 15">
            <a:extLst>
              <a:ext uri="{FF2B5EF4-FFF2-40B4-BE49-F238E27FC236}">
                <a16:creationId xmlns:a16="http://schemas.microsoft.com/office/drawing/2014/main" id="{08456420-6A32-6316-DB13-BD852A1B7ECC}"/>
              </a:ext>
            </a:extLst>
          </p:cNvPr>
          <p:cNvSpPr>
            <a:spLocks noGrp="1"/>
          </p:cNvSpPr>
          <p:nvPr>
            <p:ph type="body" sz="quarter" idx="39" hasCustomPrompt="1"/>
          </p:nvPr>
        </p:nvSpPr>
        <p:spPr>
          <a:xfrm>
            <a:off x="6244466"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8" name="Text Placeholder 15">
            <a:extLst>
              <a:ext uri="{FF2B5EF4-FFF2-40B4-BE49-F238E27FC236}">
                <a16:creationId xmlns:a16="http://schemas.microsoft.com/office/drawing/2014/main" id="{4006011E-82D1-0E59-8663-132BB94A82AD}"/>
              </a:ext>
            </a:extLst>
          </p:cNvPr>
          <p:cNvSpPr>
            <a:spLocks noGrp="1"/>
          </p:cNvSpPr>
          <p:nvPr>
            <p:ph type="body" sz="quarter" idx="41" hasCustomPrompt="1"/>
          </p:nvPr>
        </p:nvSpPr>
        <p:spPr>
          <a:xfrm>
            <a:off x="8013537" y="2557773"/>
            <a:ext cx="1772935"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9" name="Text Placeholder 15">
            <a:extLst>
              <a:ext uri="{FF2B5EF4-FFF2-40B4-BE49-F238E27FC236}">
                <a16:creationId xmlns:a16="http://schemas.microsoft.com/office/drawing/2014/main" id="{979E2337-5EFF-E5EE-D81F-00E835015F4B}"/>
              </a:ext>
            </a:extLst>
          </p:cNvPr>
          <p:cNvSpPr>
            <a:spLocks noGrp="1"/>
          </p:cNvSpPr>
          <p:nvPr>
            <p:ph type="body" sz="quarter" idx="42" hasCustomPrompt="1"/>
          </p:nvPr>
        </p:nvSpPr>
        <p:spPr>
          <a:xfrm>
            <a:off x="9786321"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0" name="Text Placeholder 18">
            <a:extLst>
              <a:ext uri="{FF2B5EF4-FFF2-40B4-BE49-F238E27FC236}">
                <a16:creationId xmlns:a16="http://schemas.microsoft.com/office/drawing/2014/main" id="{BAB66CF5-0D1B-FF68-BB2E-8A5D28F0BC56}"/>
              </a:ext>
            </a:extLst>
          </p:cNvPr>
          <p:cNvSpPr>
            <a:spLocks noGrp="1"/>
          </p:cNvSpPr>
          <p:nvPr>
            <p:ph type="body" sz="quarter" idx="36"/>
          </p:nvPr>
        </p:nvSpPr>
        <p:spPr>
          <a:xfrm>
            <a:off x="636455" y="2983478"/>
            <a:ext cx="1769071"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52E7EFCE-36D7-CF86-2FEF-E3734FE9950E}"/>
              </a:ext>
            </a:extLst>
          </p:cNvPr>
          <p:cNvSpPr>
            <a:spLocks noGrp="1"/>
          </p:cNvSpPr>
          <p:nvPr>
            <p:ph type="body" sz="quarter" idx="37"/>
          </p:nvPr>
        </p:nvSpPr>
        <p:spPr>
          <a:xfrm>
            <a:off x="2405295" y="2983478"/>
            <a:ext cx="1772935"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2" name="Text Placeholder 18">
            <a:extLst>
              <a:ext uri="{FF2B5EF4-FFF2-40B4-BE49-F238E27FC236}">
                <a16:creationId xmlns:a16="http://schemas.microsoft.com/office/drawing/2014/main" id="{6E1DCC08-6799-A1AC-28C2-A872BAF1E55A}"/>
              </a:ext>
            </a:extLst>
          </p:cNvPr>
          <p:cNvSpPr>
            <a:spLocks noGrp="1"/>
          </p:cNvSpPr>
          <p:nvPr>
            <p:ph type="body" sz="quarter" idx="38"/>
          </p:nvPr>
        </p:nvSpPr>
        <p:spPr>
          <a:xfrm>
            <a:off x="4178463" y="2983478"/>
            <a:ext cx="1768919"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30" name="Text Placeholder 18">
            <a:extLst>
              <a:ext uri="{FF2B5EF4-FFF2-40B4-BE49-F238E27FC236}">
                <a16:creationId xmlns:a16="http://schemas.microsoft.com/office/drawing/2014/main" id="{CE1BF705-AAB1-D537-2C0D-A795D1D4D176}"/>
              </a:ext>
            </a:extLst>
          </p:cNvPr>
          <p:cNvSpPr>
            <a:spLocks noGrp="1"/>
          </p:cNvSpPr>
          <p:nvPr>
            <p:ph type="body" sz="quarter" idx="43"/>
          </p:nvPr>
        </p:nvSpPr>
        <p:spPr>
          <a:xfrm>
            <a:off x="6244466" y="2983478"/>
            <a:ext cx="1769071"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1" name="Text Placeholder 18">
            <a:extLst>
              <a:ext uri="{FF2B5EF4-FFF2-40B4-BE49-F238E27FC236}">
                <a16:creationId xmlns:a16="http://schemas.microsoft.com/office/drawing/2014/main" id="{5F504EFC-46D9-97D5-DA53-4D8EB52D1340}"/>
              </a:ext>
            </a:extLst>
          </p:cNvPr>
          <p:cNvSpPr>
            <a:spLocks noGrp="1"/>
          </p:cNvSpPr>
          <p:nvPr>
            <p:ph type="body" sz="quarter" idx="44"/>
          </p:nvPr>
        </p:nvSpPr>
        <p:spPr>
          <a:xfrm>
            <a:off x="8013306" y="2983478"/>
            <a:ext cx="1772935"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2" name="Text Placeholder 18">
            <a:extLst>
              <a:ext uri="{FF2B5EF4-FFF2-40B4-BE49-F238E27FC236}">
                <a16:creationId xmlns:a16="http://schemas.microsoft.com/office/drawing/2014/main" id="{C1231552-C2DF-2460-9DCB-33B1379D7509}"/>
              </a:ext>
            </a:extLst>
          </p:cNvPr>
          <p:cNvSpPr>
            <a:spLocks noGrp="1"/>
          </p:cNvSpPr>
          <p:nvPr>
            <p:ph type="body" sz="quarter" idx="45"/>
          </p:nvPr>
        </p:nvSpPr>
        <p:spPr>
          <a:xfrm>
            <a:off x="9786474" y="2983478"/>
            <a:ext cx="1768919"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61783408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26" name="Content Placeholder 2">
            <a:extLst>
              <a:ext uri="{FF2B5EF4-FFF2-40B4-BE49-F238E27FC236}">
                <a16:creationId xmlns:a16="http://schemas.microsoft.com/office/drawing/2014/main" id="{87B17915-F2EE-16C0-9704-09115209610D}"/>
              </a:ext>
            </a:extLst>
          </p:cNvPr>
          <p:cNvSpPr>
            <a:spLocks noGrp="1"/>
          </p:cNvSpPr>
          <p:nvPr>
            <p:ph idx="1" hasCustomPrompt="1"/>
          </p:nvPr>
        </p:nvSpPr>
        <p:spPr>
          <a:xfrm>
            <a:off x="512064" y="1655064"/>
            <a:ext cx="11164824" cy="4599432"/>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40999577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19" name="Text Placeholder 7">
            <a:extLst>
              <a:ext uri="{FF2B5EF4-FFF2-40B4-BE49-F238E27FC236}">
                <a16:creationId xmlns:a16="http://schemas.microsoft.com/office/drawing/2014/main" id="{2A29FDC8-4969-6E0E-767C-B89B08D3D23D}"/>
              </a:ext>
            </a:extLst>
          </p:cNvPr>
          <p:cNvSpPr>
            <a:spLocks noGrp="1"/>
          </p:cNvSpPr>
          <p:nvPr>
            <p:ph type="body" sz="quarter" idx="26" hasCustomPrompt="1"/>
          </p:nvPr>
        </p:nvSpPr>
        <p:spPr>
          <a:xfrm>
            <a:off x="622336" y="2195513"/>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7" name="Text Placeholder 18">
            <a:extLst>
              <a:ext uri="{FF2B5EF4-FFF2-40B4-BE49-F238E27FC236}">
                <a16:creationId xmlns:a16="http://schemas.microsoft.com/office/drawing/2014/main" id="{894B01F3-B2C5-4835-6EF9-A40EB060128A}"/>
              </a:ext>
            </a:extLst>
          </p:cNvPr>
          <p:cNvSpPr>
            <a:spLocks noGrp="1"/>
          </p:cNvSpPr>
          <p:nvPr>
            <p:ph type="body" sz="quarter" idx="15"/>
          </p:nvPr>
        </p:nvSpPr>
        <p:spPr>
          <a:xfrm>
            <a:off x="1555389"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49CE4F9C-B2A8-323E-0B57-0B8FD348FA13}"/>
              </a:ext>
            </a:extLst>
          </p:cNvPr>
          <p:cNvSpPr>
            <a:spLocks noGrp="1"/>
          </p:cNvSpPr>
          <p:nvPr>
            <p:ph type="body" sz="quarter" idx="27" hasCustomPrompt="1"/>
          </p:nvPr>
        </p:nvSpPr>
        <p:spPr>
          <a:xfrm>
            <a:off x="3820511"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3" name="Text Placeholder 18">
            <a:extLst>
              <a:ext uri="{FF2B5EF4-FFF2-40B4-BE49-F238E27FC236}">
                <a16:creationId xmlns:a16="http://schemas.microsoft.com/office/drawing/2014/main" id="{E9B260B4-D1BC-635B-D388-0E1A9CF2C18E}"/>
              </a:ext>
            </a:extLst>
          </p:cNvPr>
          <p:cNvSpPr>
            <a:spLocks noGrp="1"/>
          </p:cNvSpPr>
          <p:nvPr>
            <p:ph type="body" sz="quarter" idx="24"/>
          </p:nvPr>
        </p:nvSpPr>
        <p:spPr>
          <a:xfrm>
            <a:off x="5830848"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1" name="Text Placeholder 7">
            <a:extLst>
              <a:ext uri="{FF2B5EF4-FFF2-40B4-BE49-F238E27FC236}">
                <a16:creationId xmlns:a16="http://schemas.microsoft.com/office/drawing/2014/main" id="{6470C7D3-57C4-0583-E642-C6AB3565F67F}"/>
              </a:ext>
            </a:extLst>
          </p:cNvPr>
          <p:cNvSpPr>
            <a:spLocks noGrp="1"/>
          </p:cNvSpPr>
          <p:nvPr>
            <p:ph type="body" sz="quarter" idx="28" hasCustomPrompt="1"/>
          </p:nvPr>
        </p:nvSpPr>
        <p:spPr>
          <a:xfrm>
            <a:off x="7732902"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5" name="Text Placeholder 18">
            <a:extLst>
              <a:ext uri="{FF2B5EF4-FFF2-40B4-BE49-F238E27FC236}">
                <a16:creationId xmlns:a16="http://schemas.microsoft.com/office/drawing/2014/main" id="{6978037E-3163-1C71-E997-16A7D05981D2}"/>
              </a:ext>
            </a:extLst>
          </p:cNvPr>
          <p:cNvSpPr>
            <a:spLocks noGrp="1"/>
          </p:cNvSpPr>
          <p:nvPr>
            <p:ph type="body" sz="quarter" idx="25"/>
          </p:nvPr>
        </p:nvSpPr>
        <p:spPr>
          <a:xfrm>
            <a:off x="9810474"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70760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575FF4D9-84C9-19DB-9830-B3FFCD6F520D}"/>
              </a:ext>
            </a:extLst>
          </p:cNvPr>
          <p:cNvSpPr>
            <a:spLocks noGrp="1"/>
          </p:cNvSpPr>
          <p:nvPr>
            <p:ph type="body" sz="quarter" idx="19" hasCustomPrompt="1"/>
          </p:nvPr>
        </p:nvSpPr>
        <p:spPr>
          <a:xfrm>
            <a:off x="0" y="-621792"/>
            <a:ext cx="12192000" cy="7825230"/>
          </a:xfrm>
        </p:spPr>
        <p:txBody>
          <a:bodyPr lIns="0" tIns="0" rIns="0" bIns="0" anchor="t">
            <a:noAutofit/>
          </a:bodyPr>
          <a:lstStyle>
            <a:lvl1pPr marL="0" indent="0" algn="ctr">
              <a:lnSpc>
                <a:spcPct val="90000"/>
              </a:lnSpc>
              <a:spcBef>
                <a:spcPts val="0"/>
              </a:spcBef>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15" name="Picture Placeholder 14">
            <a:extLst>
              <a:ext uri="{FF2B5EF4-FFF2-40B4-BE49-F238E27FC236}">
                <a16:creationId xmlns:a16="http://schemas.microsoft.com/office/drawing/2014/main" id="{878CB881-B4B6-F9E5-06B7-B87D6D53003E}"/>
              </a:ext>
            </a:extLst>
          </p:cNvPr>
          <p:cNvSpPr>
            <a:spLocks noGrp="1"/>
          </p:cNvSpPr>
          <p:nvPr>
            <p:ph type="pic" sz="quarter" idx="10"/>
          </p:nvPr>
        </p:nvSpPr>
        <p:spPr>
          <a:xfrm>
            <a:off x="3431067" y="-2"/>
            <a:ext cx="5329866" cy="6858002"/>
          </a:xfrm>
          <a:custGeom>
            <a:avLst/>
            <a:gdLst>
              <a:gd name="connsiteX0" fmla="*/ 1468671 w 5329866"/>
              <a:gd name="connsiteY0" fmla="*/ 0 h 6858002"/>
              <a:gd name="connsiteX1" fmla="*/ 3861196 w 5329866"/>
              <a:gd name="connsiteY1" fmla="*/ 0 h 6858002"/>
              <a:gd name="connsiteX2" fmla="*/ 3935199 w 5329866"/>
              <a:gd name="connsiteY2" fmla="*/ 35649 h 6858002"/>
              <a:gd name="connsiteX3" fmla="*/ 5329866 w 5329866"/>
              <a:gd name="connsiteY3" fmla="*/ 2378940 h 6858002"/>
              <a:gd name="connsiteX4" fmla="*/ 5326197 w 5329866"/>
              <a:gd name="connsiteY4" fmla="*/ 2451598 h 6858002"/>
              <a:gd name="connsiteX5" fmla="*/ 5329866 w 5329866"/>
              <a:gd name="connsiteY5" fmla="*/ 2451598 h 6858002"/>
              <a:gd name="connsiteX6" fmla="*/ 5329866 w 5329866"/>
              <a:gd name="connsiteY6" fmla="*/ 4479063 h 6858002"/>
              <a:gd name="connsiteX7" fmla="*/ 5329866 w 5329866"/>
              <a:gd name="connsiteY7" fmla="*/ 4613615 h 6858002"/>
              <a:gd name="connsiteX8" fmla="*/ 5323072 w 5329866"/>
              <a:gd name="connsiteY8" fmla="*/ 4613615 h 6858002"/>
              <a:gd name="connsiteX9" fmla="*/ 5316108 w 5329866"/>
              <a:gd name="connsiteY9" fmla="*/ 4751537 h 6858002"/>
              <a:gd name="connsiteX10" fmla="*/ 4074162 w 5329866"/>
              <a:gd name="connsiteY10" fmla="*/ 6741332 h 6858002"/>
              <a:gd name="connsiteX11" fmla="*/ 3866899 w 5329866"/>
              <a:gd name="connsiteY11" fmla="*/ 6858002 h 6858002"/>
              <a:gd name="connsiteX12" fmla="*/ 1462968 w 5329866"/>
              <a:gd name="connsiteY12" fmla="*/ 6858002 h 6858002"/>
              <a:gd name="connsiteX13" fmla="*/ 1255705 w 5329866"/>
              <a:gd name="connsiteY13" fmla="*/ 6741332 h 6858002"/>
              <a:gd name="connsiteX14" fmla="*/ 13759 w 5329866"/>
              <a:gd name="connsiteY14" fmla="*/ 4751537 h 6858002"/>
              <a:gd name="connsiteX15" fmla="*/ 6794 w 5329866"/>
              <a:gd name="connsiteY15" fmla="*/ 4613615 h 6858002"/>
              <a:gd name="connsiteX16" fmla="*/ 2 w 5329866"/>
              <a:gd name="connsiteY16" fmla="*/ 4613615 h 6858002"/>
              <a:gd name="connsiteX17" fmla="*/ 2 w 5329866"/>
              <a:gd name="connsiteY17" fmla="*/ 4479105 h 6858002"/>
              <a:gd name="connsiteX18" fmla="*/ 0 w 5329866"/>
              <a:gd name="connsiteY18" fmla="*/ 4479063 h 6858002"/>
              <a:gd name="connsiteX19" fmla="*/ 2 w 5329866"/>
              <a:gd name="connsiteY19" fmla="*/ 4479021 h 6858002"/>
              <a:gd name="connsiteX20" fmla="*/ 2 w 5329866"/>
              <a:gd name="connsiteY20" fmla="*/ 2451598 h 6858002"/>
              <a:gd name="connsiteX21" fmla="*/ 3670 w 5329866"/>
              <a:gd name="connsiteY21" fmla="*/ 2451598 h 6858002"/>
              <a:gd name="connsiteX22" fmla="*/ 0 w 5329866"/>
              <a:gd name="connsiteY22" fmla="*/ 2378940 h 6858002"/>
              <a:gd name="connsiteX23" fmla="*/ 1394668 w 5329866"/>
              <a:gd name="connsiteY23" fmla="*/ 356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8002">
                <a:moveTo>
                  <a:pt x="1468671" y="0"/>
                </a:moveTo>
                <a:lnTo>
                  <a:pt x="3861196" y="0"/>
                </a:lnTo>
                <a:lnTo>
                  <a:pt x="3935199" y="35649"/>
                </a:lnTo>
                <a:cubicBezTo>
                  <a:pt x="4765925" y="486927"/>
                  <a:pt x="5329866" y="1367076"/>
                  <a:pt x="5329866" y="2378940"/>
                </a:cubicBezTo>
                <a:lnTo>
                  <a:pt x="5326197" y="2451598"/>
                </a:lnTo>
                <a:lnTo>
                  <a:pt x="5329866" y="2451598"/>
                </a:lnTo>
                <a:lnTo>
                  <a:pt x="5329866" y="4479063"/>
                </a:lnTo>
                <a:lnTo>
                  <a:pt x="5329866" y="4613615"/>
                </a:lnTo>
                <a:lnTo>
                  <a:pt x="5323072" y="4613615"/>
                </a:lnTo>
                <a:lnTo>
                  <a:pt x="5316108" y="4751537"/>
                </a:lnTo>
                <a:cubicBezTo>
                  <a:pt x="5230813" y="5591419"/>
                  <a:pt x="4755512" y="6316003"/>
                  <a:pt x="4074162" y="6741332"/>
                </a:cubicBezTo>
                <a:lnTo>
                  <a:pt x="3866899" y="6858002"/>
                </a:lnTo>
                <a:lnTo>
                  <a:pt x="1462968" y="6858002"/>
                </a:lnTo>
                <a:lnTo>
                  <a:pt x="1255705" y="6741332"/>
                </a:lnTo>
                <a:cubicBezTo>
                  <a:pt x="574355" y="6316003"/>
                  <a:pt x="99054" y="5591419"/>
                  <a:pt x="13759" y="4751537"/>
                </a:cubicBezTo>
                <a:lnTo>
                  <a:pt x="6794" y="4613615"/>
                </a:lnTo>
                <a:lnTo>
                  <a:pt x="2" y="4613615"/>
                </a:lnTo>
                <a:lnTo>
                  <a:pt x="2" y="4479105"/>
                </a:lnTo>
                <a:lnTo>
                  <a:pt x="0" y="4479063"/>
                </a:lnTo>
                <a:lnTo>
                  <a:pt x="2" y="4479021"/>
                </a:lnTo>
                <a:lnTo>
                  <a:pt x="2" y="2451598"/>
                </a:lnTo>
                <a:lnTo>
                  <a:pt x="3670" y="2451598"/>
                </a:lnTo>
                <a:lnTo>
                  <a:pt x="0" y="2378940"/>
                </a:lnTo>
                <a:cubicBezTo>
                  <a:pt x="0" y="1367076"/>
                  <a:pt x="563941" y="486927"/>
                  <a:pt x="1394668" y="35649"/>
                </a:cubicBezTo>
                <a:close/>
              </a:path>
            </a:pathLst>
          </a:custGeom>
          <a:solidFill>
            <a:schemeClr val="accent4">
              <a:lumMod val="60000"/>
              <a:lumOff val="40000"/>
            </a:schemeClr>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14" name="Title 2">
            <a:extLst>
              <a:ext uri="{FF2B5EF4-FFF2-40B4-BE49-F238E27FC236}">
                <a16:creationId xmlns:a16="http://schemas.microsoft.com/office/drawing/2014/main" id="{B731088F-47E0-33BA-856D-6E68D4A69ACE}"/>
              </a:ext>
            </a:extLst>
          </p:cNvPr>
          <p:cNvSpPr>
            <a:spLocks noGrp="1"/>
          </p:cNvSpPr>
          <p:nvPr>
            <p:ph type="title" hasCustomPrompt="1"/>
          </p:nvPr>
        </p:nvSpPr>
        <p:spPr>
          <a:xfrm>
            <a:off x="1" y="4054639"/>
            <a:ext cx="12192000" cy="996696"/>
          </a:xfrm>
        </p:spPr>
        <p:txBody>
          <a:bodyPr vert="horz" lIns="0" tIns="0" rIns="0" bIns="0" rtlCol="0" anchor="t">
            <a:noAutofit/>
          </a:bodyPr>
          <a:lstStyle>
            <a:lvl1pPr algn="ctr">
              <a:defRPr lang="en-US" sz="8500" b="0" i="0" spc="1000" dirty="0">
                <a:solidFill>
                  <a:schemeClr val="bg1"/>
                </a:solidFill>
                <a:ea typeface="+mn-ea"/>
                <a:cs typeface="+mn-cs"/>
              </a:defRPr>
            </a:lvl1pPr>
          </a:lstStyle>
          <a:p>
            <a:pPr marL="0" lvl="0" indent="0" algn="ctr">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188285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5590572" y="1188358"/>
            <a:ext cx="6099858"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7" name="Picture Placeholder 16">
            <a:extLst>
              <a:ext uri="{FF2B5EF4-FFF2-40B4-BE49-F238E27FC236}">
                <a16:creationId xmlns:a16="http://schemas.microsoft.com/office/drawing/2014/main" id="{67897E40-8096-E77D-E61A-A0AAC64EA41C}"/>
              </a:ext>
            </a:extLst>
          </p:cNvPr>
          <p:cNvSpPr>
            <a:spLocks noGrp="1"/>
          </p:cNvSpPr>
          <p:nvPr>
            <p:ph type="pic" sz="quarter" idx="28"/>
          </p:nvPr>
        </p:nvSpPr>
        <p:spPr>
          <a:xfrm>
            <a:off x="938481" y="581371"/>
            <a:ext cx="3884344" cy="5415673"/>
          </a:xfrm>
          <a:custGeom>
            <a:avLst/>
            <a:gdLst>
              <a:gd name="connsiteX0" fmla="*/ 1942453 w 3884344"/>
              <a:gd name="connsiteY0" fmla="*/ 0 h 5415673"/>
              <a:gd name="connsiteX1" fmla="*/ 3874878 w 3884344"/>
              <a:gd name="connsiteY1" fmla="*/ 1743849 h 5415673"/>
              <a:gd name="connsiteX2" fmla="*/ 3884344 w 3884344"/>
              <a:gd name="connsiteY2" fmla="*/ 1931324 h 5415673"/>
              <a:gd name="connsiteX3" fmla="*/ 3884344 w 3884344"/>
              <a:gd name="connsiteY3" fmla="*/ 1953581 h 5415673"/>
              <a:gd name="connsiteX4" fmla="*/ 3882232 w 3884344"/>
              <a:gd name="connsiteY4" fmla="*/ 1995413 h 5415673"/>
              <a:gd name="connsiteX5" fmla="*/ 3884344 w 3884344"/>
              <a:gd name="connsiteY5" fmla="*/ 1995413 h 5415673"/>
              <a:gd name="connsiteX6" fmla="*/ 3884344 w 3884344"/>
              <a:gd name="connsiteY6" fmla="*/ 3571294 h 5415673"/>
              <a:gd name="connsiteX7" fmla="*/ 3879954 w 3884344"/>
              <a:gd name="connsiteY7" fmla="*/ 3571294 h 5415673"/>
              <a:gd name="connsiteX8" fmla="*/ 3874878 w 3884344"/>
              <a:gd name="connsiteY8" fmla="*/ 3671825 h 5415673"/>
              <a:gd name="connsiteX9" fmla="*/ 1942453 w 3884344"/>
              <a:gd name="connsiteY9" fmla="*/ 5415673 h 5415673"/>
              <a:gd name="connsiteX10" fmla="*/ 10029 w 3884344"/>
              <a:gd name="connsiteY10" fmla="*/ 3671825 h 5415673"/>
              <a:gd name="connsiteX11" fmla="*/ 4952 w 3884344"/>
              <a:gd name="connsiteY11" fmla="*/ 3571294 h 5415673"/>
              <a:gd name="connsiteX12" fmla="*/ 2 w 3884344"/>
              <a:gd name="connsiteY12" fmla="*/ 3571294 h 5415673"/>
              <a:gd name="connsiteX13" fmla="*/ 2 w 3884344"/>
              <a:gd name="connsiteY13" fmla="*/ 3473251 h 5415673"/>
              <a:gd name="connsiteX14" fmla="*/ 0 w 3884344"/>
              <a:gd name="connsiteY14" fmla="*/ 3473220 h 5415673"/>
              <a:gd name="connsiteX15" fmla="*/ 2 w 3884344"/>
              <a:gd name="connsiteY15" fmla="*/ 3473189 h 5415673"/>
              <a:gd name="connsiteX16" fmla="*/ 2 w 3884344"/>
              <a:gd name="connsiteY16" fmla="*/ 1995413 h 5415673"/>
              <a:gd name="connsiteX17" fmla="*/ 2675 w 3884344"/>
              <a:gd name="connsiteY17" fmla="*/ 1995413 h 5415673"/>
              <a:gd name="connsiteX18" fmla="*/ 0 w 3884344"/>
              <a:gd name="connsiteY18" fmla="*/ 1942453 h 5415673"/>
              <a:gd name="connsiteX19" fmla="*/ 1942453 w 3884344"/>
              <a:gd name="connsiteY19" fmla="*/ 0 h 541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4344" h="5415673">
                <a:moveTo>
                  <a:pt x="1942453" y="0"/>
                </a:moveTo>
                <a:cubicBezTo>
                  <a:pt x="2948191" y="0"/>
                  <a:pt x="3775405" y="764355"/>
                  <a:pt x="3874878" y="1743849"/>
                </a:cubicBezTo>
                <a:lnTo>
                  <a:pt x="3884344" y="1931324"/>
                </a:lnTo>
                <a:lnTo>
                  <a:pt x="3884344" y="1953581"/>
                </a:lnTo>
                <a:lnTo>
                  <a:pt x="3882232" y="1995413"/>
                </a:lnTo>
                <a:lnTo>
                  <a:pt x="3884344" y="1995413"/>
                </a:lnTo>
                <a:lnTo>
                  <a:pt x="3884344" y="3571294"/>
                </a:lnTo>
                <a:lnTo>
                  <a:pt x="3879954" y="3571294"/>
                </a:lnTo>
                <a:lnTo>
                  <a:pt x="3874878" y="3671825"/>
                </a:lnTo>
                <a:cubicBezTo>
                  <a:pt x="3775404" y="4651319"/>
                  <a:pt x="2948192" y="5415673"/>
                  <a:pt x="1942453" y="5415673"/>
                </a:cubicBezTo>
                <a:cubicBezTo>
                  <a:pt x="936714" y="5415673"/>
                  <a:pt x="109502" y="4651319"/>
                  <a:pt x="10029" y="3671825"/>
                </a:cubicBezTo>
                <a:lnTo>
                  <a:pt x="4952" y="3571294"/>
                </a:lnTo>
                <a:lnTo>
                  <a:pt x="2" y="3571294"/>
                </a:lnTo>
                <a:lnTo>
                  <a:pt x="2" y="3473251"/>
                </a:lnTo>
                <a:lnTo>
                  <a:pt x="0" y="3473220"/>
                </a:lnTo>
                <a:lnTo>
                  <a:pt x="2" y="3473189"/>
                </a:lnTo>
                <a:lnTo>
                  <a:pt x="2" y="1995413"/>
                </a:lnTo>
                <a:lnTo>
                  <a:pt x="2675" y="1995413"/>
                </a:lnTo>
                <a:lnTo>
                  <a:pt x="0" y="1942453"/>
                </a:lnTo>
                <a:cubicBezTo>
                  <a:pt x="0" y="869666"/>
                  <a:pt x="869666" y="0"/>
                  <a:pt x="1942453" y="0"/>
                </a:cubicBezTo>
                <a:close/>
              </a:path>
            </a:pathLst>
          </a:custGeom>
          <a:solidFill>
            <a:schemeClr val="accent2"/>
          </a:solidFill>
        </p:spPr>
        <p:txBody>
          <a:bodyPr wrap="square" anchor="ctr">
            <a:noAutofit/>
          </a:bodyPr>
          <a:lstStyle>
            <a:lvl1pPr marL="0" indent="0" algn="ctr">
              <a:buNone/>
              <a:defRPr b="0"/>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6414DEE6-A86D-4699-E6EF-CE6745F5D440}"/>
              </a:ext>
            </a:extLst>
          </p:cNvPr>
          <p:cNvSpPr>
            <a:spLocks noGrp="1"/>
          </p:cNvSpPr>
          <p:nvPr>
            <p:ph type="body" sz="quarter" idx="18"/>
          </p:nvPr>
        </p:nvSpPr>
        <p:spPr>
          <a:xfrm>
            <a:off x="5590571"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8" name="Text Placeholder 15">
            <a:extLst>
              <a:ext uri="{FF2B5EF4-FFF2-40B4-BE49-F238E27FC236}">
                <a16:creationId xmlns:a16="http://schemas.microsoft.com/office/drawing/2014/main" id="{C68EE5CA-4729-4FEA-F1BC-F976BEEBC480}"/>
              </a:ext>
            </a:extLst>
          </p:cNvPr>
          <p:cNvSpPr>
            <a:spLocks noGrp="1"/>
          </p:cNvSpPr>
          <p:nvPr>
            <p:ph type="body" sz="quarter" idx="26"/>
          </p:nvPr>
        </p:nvSpPr>
        <p:spPr>
          <a:xfrm>
            <a:off x="8773609"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2" name="Text Placeholder 18">
            <a:extLst>
              <a:ext uri="{FF2B5EF4-FFF2-40B4-BE49-F238E27FC236}">
                <a16:creationId xmlns:a16="http://schemas.microsoft.com/office/drawing/2014/main" id="{CA3BC7A6-D12C-160A-CB5C-E55605250892}"/>
              </a:ext>
            </a:extLst>
          </p:cNvPr>
          <p:cNvSpPr>
            <a:spLocks noGrp="1"/>
          </p:cNvSpPr>
          <p:nvPr>
            <p:ph type="body" sz="quarter" idx="25"/>
          </p:nvPr>
        </p:nvSpPr>
        <p:spPr>
          <a:xfrm>
            <a:off x="5590571"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72DF7BAB-7F6A-3D7B-F8A9-D7C4BD1D3B64}"/>
              </a:ext>
            </a:extLst>
          </p:cNvPr>
          <p:cNvSpPr>
            <a:spLocks noGrp="1"/>
          </p:cNvSpPr>
          <p:nvPr>
            <p:ph type="body" sz="quarter" idx="27"/>
          </p:nvPr>
        </p:nvSpPr>
        <p:spPr>
          <a:xfrm>
            <a:off x="8773609"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1497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94F4E-FF39-0408-C3C6-A986750D825D}"/>
              </a:ext>
            </a:extLst>
          </p:cNvPr>
          <p:cNvSpPr>
            <a:spLocks noGrp="1"/>
          </p:cNvSpPr>
          <p:nvPr>
            <p:ph type="title"/>
          </p:nvPr>
        </p:nvSpPr>
        <p:spPr>
          <a:xfrm>
            <a:off x="638461" y="365125"/>
            <a:ext cx="10915075"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B616EB-5E9D-04D9-F6DC-33F7E5BBA167}"/>
              </a:ext>
            </a:extLst>
          </p:cNvPr>
          <p:cNvSpPr>
            <a:spLocks noGrp="1"/>
          </p:cNvSpPr>
          <p:nvPr>
            <p:ph type="body" idx="1"/>
          </p:nvPr>
        </p:nvSpPr>
        <p:spPr>
          <a:xfrm>
            <a:off x="638460" y="1825625"/>
            <a:ext cx="109150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1061C11A-4AAF-B1E1-B1F3-67C0A55EFF82}"/>
              </a:ext>
            </a:extLst>
          </p:cNvPr>
          <p:cNvSpPr>
            <a:spLocks noGrp="1"/>
          </p:cNvSpPr>
          <p:nvPr>
            <p:ph type="sldNum" sz="quarter" idx="4"/>
          </p:nvPr>
        </p:nvSpPr>
        <p:spPr>
          <a:xfrm>
            <a:off x="8810336" y="6356350"/>
            <a:ext cx="2743200" cy="365125"/>
          </a:xfrm>
          <a:prstGeom prst="rect">
            <a:avLst/>
          </a:prstGeom>
        </p:spPr>
        <p:txBody>
          <a:bodyPr vert="horz" lIns="91440" tIns="45720" rIns="91440" bIns="45720" rtlCol="0" anchor="ctr"/>
          <a:lstStyle>
            <a:lvl1pPr algn="r">
              <a:defRPr sz="1200" b="0" i="0" spc="50" baseline="0">
                <a:solidFill>
                  <a:schemeClr val="accent2">
                    <a:lumMod val="90000"/>
                  </a:schemeClr>
                </a:solidFill>
                <a:latin typeface="+mn-lt"/>
              </a:defRPr>
            </a:lvl1pPr>
          </a:lstStyle>
          <a:p>
            <a:fld id="{295C7AAE-A677-454A-8BDB-62A0650ACE98}" type="slidenum">
              <a:rPr lang="en-US" smtClean="0"/>
              <a:pPr/>
              <a:t>‹#›</a:t>
            </a:fld>
            <a:endParaRPr lang="en-US" dirty="0"/>
          </a:p>
        </p:txBody>
      </p:sp>
      <p:sp>
        <p:nvSpPr>
          <p:cNvPr id="8" name="Footer Placeholder 4">
            <a:extLst>
              <a:ext uri="{FF2B5EF4-FFF2-40B4-BE49-F238E27FC236}">
                <a16:creationId xmlns:a16="http://schemas.microsoft.com/office/drawing/2014/main" id="{D63DBDAD-8830-10AA-86C7-A42D12292797}"/>
              </a:ext>
            </a:extLst>
          </p:cNvPr>
          <p:cNvSpPr>
            <a:spLocks noGrp="1"/>
          </p:cNvSpPr>
          <p:nvPr>
            <p:ph type="ftr" sz="quarter" idx="3"/>
          </p:nvPr>
        </p:nvSpPr>
        <p:spPr>
          <a:xfrm>
            <a:off x="638460" y="6356350"/>
            <a:ext cx="4114800" cy="365125"/>
          </a:xfrm>
          <a:prstGeom prst="rect">
            <a:avLst/>
          </a:prstGeom>
        </p:spPr>
        <p:txBody>
          <a:bodyPr anchor="ctr"/>
          <a:lstStyle>
            <a:lvl1pPr>
              <a:defRPr sz="1200" b="0" i="0" spc="50" baseline="0">
                <a:solidFill>
                  <a:schemeClr val="accent2">
                    <a:lumMod val="90000"/>
                  </a:schemeClr>
                </a:solidFill>
                <a:latin typeface="+mn-lt"/>
              </a:defRPr>
            </a:lvl1pPr>
          </a:lstStyle>
          <a:p>
            <a:r>
              <a:rPr lang="en-US"/>
              <a:t>Presentation title</a:t>
            </a:r>
            <a:endParaRPr lang="en-US" dirty="0"/>
          </a:p>
        </p:txBody>
      </p:sp>
    </p:spTree>
    <p:extLst>
      <p:ext uri="{BB962C8B-B14F-4D97-AF65-F5344CB8AC3E}">
        <p14:creationId xmlns:p14="http://schemas.microsoft.com/office/powerpoint/2010/main" val="16815536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 id="2147483709" r:id="rId13"/>
    <p:sldLayoutId id="2147483710" r:id="rId14"/>
    <p:sldLayoutId id="2147483712" r:id="rId15"/>
  </p:sldLayoutIdLst>
  <p:hf hdr="0" dt="0"/>
  <p:txStyles>
    <p:titleStyle>
      <a:lvl1pPr algn="l" defTabSz="914400" rtl="0" eaLnBrk="1" latinLnBrk="0" hangingPunct="1">
        <a:lnSpc>
          <a:spcPct val="90000"/>
        </a:lnSpc>
        <a:spcBef>
          <a:spcPct val="0"/>
        </a:spcBef>
        <a:buNone/>
        <a:defRPr sz="5500" kern="1200"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28.svg"/><Relationship Id="rId5" Type="http://schemas.openxmlformats.org/officeDocument/2006/relationships/hyperlink" Target="http://www.financa.gov.al/" TargetMode="External"/><Relationship Id="rId10" Type="http://schemas.openxmlformats.org/officeDocument/2006/relationships/image" Target="../media/image27.png"/><Relationship Id="rId4" Type="http://schemas.openxmlformats.org/officeDocument/2006/relationships/hyperlink" Target="mailto:mimoza.peco@financa.gov.al" TargetMode="External"/><Relationship Id="rId9" Type="http://schemas.microsoft.com/office/2007/relationships/hdphoto" Target="../media/hdphoto2.wdp"/><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miumtimesng.com/features-and-interviews/199725-15-things-know-treasury-single-account-tsa.html#commen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7B8C-65D0-EA39-A5A8-A5EFE8FEB6F1}"/>
              </a:ext>
            </a:extLst>
          </p:cNvPr>
          <p:cNvSpPr>
            <a:spLocks noGrp="1"/>
          </p:cNvSpPr>
          <p:nvPr>
            <p:ph type="title"/>
          </p:nvPr>
        </p:nvSpPr>
        <p:spPr>
          <a:xfrm>
            <a:off x="2204286" y="1828800"/>
            <a:ext cx="3710189" cy="485737"/>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1400" b="1" spc="0" dirty="0">
                <a:ln/>
                <a:solidFill>
                  <a:schemeClr val="bg2">
                    <a:lumMod val="25000"/>
                  </a:schemeClr>
                </a:solidFill>
                <a:latin typeface="+mn-lt"/>
                <a:ea typeface="+mn-ea"/>
                <a:cs typeface="+mn-cs"/>
              </a:rPr>
              <a:t>REPUBLIC OF ALBANIA</a:t>
            </a:r>
            <a:br>
              <a:rPr lang="en-US" sz="1400" b="1" spc="0" dirty="0">
                <a:ln/>
                <a:solidFill>
                  <a:schemeClr val="bg2">
                    <a:lumMod val="25000"/>
                  </a:schemeClr>
                </a:solidFill>
                <a:latin typeface="+mn-lt"/>
                <a:ea typeface="+mn-ea"/>
                <a:cs typeface="+mn-cs"/>
              </a:rPr>
            </a:br>
            <a:r>
              <a:rPr lang="en-US" sz="1400" b="1" spc="0" dirty="0">
                <a:ln/>
                <a:solidFill>
                  <a:schemeClr val="bg2">
                    <a:lumMod val="25000"/>
                  </a:schemeClr>
                </a:solidFill>
                <a:latin typeface="+mn-lt"/>
                <a:ea typeface="+mn-ea"/>
                <a:cs typeface="+mn-cs"/>
              </a:rPr>
              <a:t>MINISTRY OF FINANCE AND ECONOMY</a:t>
            </a:r>
          </a:p>
        </p:txBody>
      </p:sp>
      <p:sp>
        <p:nvSpPr>
          <p:cNvPr id="4" name="Text Placeholder 3">
            <a:extLst>
              <a:ext uri="{FF2B5EF4-FFF2-40B4-BE49-F238E27FC236}">
                <a16:creationId xmlns:a16="http://schemas.microsoft.com/office/drawing/2014/main" id="{AC46A718-8F29-3AB4-D64D-7209870F5ECE}"/>
              </a:ext>
            </a:extLst>
          </p:cNvPr>
          <p:cNvSpPr>
            <a:spLocks noGrp="1"/>
          </p:cNvSpPr>
          <p:nvPr>
            <p:ph type="body" sz="quarter" idx="11"/>
          </p:nvPr>
        </p:nvSpPr>
        <p:spPr>
          <a:xfrm>
            <a:off x="0" y="2981762"/>
            <a:ext cx="7619999" cy="135615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spc="0" dirty="0">
                <a:ln/>
                <a:solidFill>
                  <a:schemeClr val="bg1">
                    <a:lumMod val="95000"/>
                  </a:schemeClr>
                </a:solidFill>
                <a:latin typeface="+mn-lt"/>
              </a:rPr>
              <a:t>The Consolidation </a:t>
            </a:r>
          </a:p>
          <a:p>
            <a:pPr algn="ctr"/>
            <a:r>
              <a:rPr lang="en-US" sz="2800" b="1" spc="0" dirty="0">
                <a:ln/>
                <a:solidFill>
                  <a:schemeClr val="bg1">
                    <a:lumMod val="95000"/>
                  </a:schemeClr>
                </a:solidFill>
                <a:latin typeface="+mn-lt"/>
              </a:rPr>
              <a:t>of General Government‘s Bank Accounts</a:t>
            </a:r>
          </a:p>
          <a:p>
            <a:pPr algn="ctr"/>
            <a:r>
              <a:rPr lang="en-US" sz="2800" b="1" spc="0" dirty="0">
                <a:ln/>
                <a:solidFill>
                  <a:schemeClr val="bg1">
                    <a:lumMod val="95000"/>
                  </a:schemeClr>
                </a:solidFill>
                <a:latin typeface="+mn-lt"/>
              </a:rPr>
              <a:t> in Treasury Single Account in Central Bank</a:t>
            </a:r>
          </a:p>
        </p:txBody>
      </p:sp>
      <p:sp>
        <p:nvSpPr>
          <p:cNvPr id="7" name="Text Placeholder 3">
            <a:extLst>
              <a:ext uri="{FF2B5EF4-FFF2-40B4-BE49-F238E27FC236}">
                <a16:creationId xmlns:a16="http://schemas.microsoft.com/office/drawing/2014/main" id="{9E6742CC-ED89-E199-92DC-6903C28A3CE5}"/>
              </a:ext>
            </a:extLst>
          </p:cNvPr>
          <p:cNvSpPr txBox="1">
            <a:spLocks/>
          </p:cNvSpPr>
          <p:nvPr/>
        </p:nvSpPr>
        <p:spPr>
          <a:xfrm>
            <a:off x="88735" y="5892800"/>
            <a:ext cx="7239000" cy="965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8000" b="0" i="0" kern="1200" spc="50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b="1" spc="0" dirty="0">
                <a:ln/>
                <a:solidFill>
                  <a:schemeClr val="tx1"/>
                </a:solidFill>
                <a:latin typeface="+mn-lt"/>
              </a:rPr>
              <a:t>TCOP Thematic Group on Cash Management and Forecasting</a:t>
            </a:r>
          </a:p>
          <a:p>
            <a:pPr>
              <a:lnSpc>
                <a:spcPct val="100000"/>
              </a:lnSpc>
              <a:spcBef>
                <a:spcPts val="0"/>
              </a:spcBef>
            </a:pPr>
            <a:r>
              <a:rPr lang="en-US" sz="1800" b="1" spc="0" dirty="0">
                <a:ln/>
                <a:solidFill>
                  <a:schemeClr val="tx1"/>
                </a:solidFill>
                <a:latin typeface="+mn-lt"/>
              </a:rPr>
              <a:t>November 27-29, 2023</a:t>
            </a:r>
          </a:p>
          <a:p>
            <a:pPr>
              <a:lnSpc>
                <a:spcPct val="100000"/>
              </a:lnSpc>
              <a:spcBef>
                <a:spcPts val="0"/>
              </a:spcBef>
            </a:pPr>
            <a:r>
              <a:rPr lang="en-US" sz="1800" b="1" spc="0" dirty="0">
                <a:ln/>
                <a:solidFill>
                  <a:schemeClr val="tx1"/>
                </a:solidFill>
                <a:latin typeface="+mn-lt"/>
              </a:rPr>
              <a:t> Vienna, Austria</a:t>
            </a:r>
          </a:p>
        </p:txBody>
      </p:sp>
      <p:pic>
        <p:nvPicPr>
          <p:cNvPr id="9" name="Picture 8">
            <a:extLst>
              <a:ext uri="{FF2B5EF4-FFF2-40B4-BE49-F238E27FC236}">
                <a16:creationId xmlns:a16="http://schemas.microsoft.com/office/drawing/2014/main" id="{3A9AAD5E-C7CA-41F1-33E1-AFE8355D920F}"/>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90618" y="8890"/>
            <a:ext cx="3528292" cy="1828800"/>
          </a:xfrm>
          <a:prstGeom prst="rect">
            <a:avLst/>
          </a:prstGeom>
          <a:noFill/>
          <a:ln>
            <a:noFill/>
          </a:ln>
          <a:scene3d>
            <a:camera prst="orthographicFront"/>
            <a:lightRig rig="threePt" dir="t"/>
          </a:scene3d>
          <a:sp3d extrusionH="76200" contourW="12700" prstMaterial="softEdge">
            <a:bevelT/>
            <a:bevelB prst="angle"/>
            <a:extrusionClr>
              <a:srgbClr val="FFFFCC"/>
            </a:extrusionClr>
            <a:contourClr>
              <a:srgbClr val="FFFFCC"/>
            </a:contourClr>
          </a:sp3d>
        </p:spPr>
      </p:pic>
      <p:pic>
        <p:nvPicPr>
          <p:cNvPr id="14" name="Picture 13">
            <a:extLst>
              <a:ext uri="{FF2B5EF4-FFF2-40B4-BE49-F238E27FC236}">
                <a16:creationId xmlns:a16="http://schemas.microsoft.com/office/drawing/2014/main" id="{852C80D2-20C2-C460-9975-4A0554FDDE14}"/>
              </a:ext>
            </a:extLst>
          </p:cNvPr>
          <p:cNvPicPr>
            <a:picLocks noChangeAspect="1"/>
          </p:cNvPicPr>
          <p:nvPr/>
        </p:nvPicPr>
        <p:blipFill>
          <a:blip r:embed="rId5"/>
          <a:stretch>
            <a:fillRect/>
          </a:stretch>
        </p:blipFill>
        <p:spPr>
          <a:xfrm>
            <a:off x="7414067" y="166232"/>
            <a:ext cx="4696480" cy="6525536"/>
          </a:xfrm>
          <a:prstGeom prst="rect">
            <a:avLst/>
          </a:prstGeom>
        </p:spPr>
      </p:pic>
      <p:sp>
        <p:nvSpPr>
          <p:cNvPr id="8" name="Subtitle 5">
            <a:extLst>
              <a:ext uri="{FF2B5EF4-FFF2-40B4-BE49-F238E27FC236}">
                <a16:creationId xmlns:a16="http://schemas.microsoft.com/office/drawing/2014/main" id="{1757FC07-691B-1AE7-E501-C5BC40A2A841}"/>
              </a:ext>
            </a:extLst>
          </p:cNvPr>
          <p:cNvSpPr txBox="1">
            <a:spLocks/>
          </p:cNvSpPr>
          <p:nvPr/>
        </p:nvSpPr>
        <p:spPr>
          <a:xfrm>
            <a:off x="8172051" y="2046771"/>
            <a:ext cx="3335337" cy="5355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pc="0" dirty="0">
                <a:ln/>
                <a:solidFill>
                  <a:srgbClr val="FFFFCC"/>
                </a:solidFill>
              </a:rPr>
              <a:t>Bank of Albania</a:t>
            </a:r>
          </a:p>
        </p:txBody>
      </p:sp>
      <p:pic>
        <p:nvPicPr>
          <p:cNvPr id="28" name="Picture 27">
            <a:extLst>
              <a:ext uri="{FF2B5EF4-FFF2-40B4-BE49-F238E27FC236}">
                <a16:creationId xmlns:a16="http://schemas.microsoft.com/office/drawing/2014/main" id="{85FDA7F1-AAA1-A88E-5D39-6E765306F293}"/>
              </a:ext>
            </a:extLst>
          </p:cNvPr>
          <p:cNvPicPr>
            <a:picLocks noChangeAspect="1"/>
          </p:cNvPicPr>
          <p:nvPr/>
        </p:nvPicPr>
        <p:blipFill>
          <a:blip r:embed="rId6"/>
          <a:stretch>
            <a:fillRect/>
          </a:stretch>
        </p:blipFill>
        <p:spPr>
          <a:xfrm>
            <a:off x="3031899" y="4784579"/>
            <a:ext cx="524457" cy="632438"/>
          </a:xfrm>
          <a:prstGeom prst="rect">
            <a:avLst/>
          </a:prstGeom>
        </p:spPr>
      </p:pic>
      <p:pic>
        <p:nvPicPr>
          <p:cNvPr id="30" name="Picture 29">
            <a:extLst>
              <a:ext uri="{FF2B5EF4-FFF2-40B4-BE49-F238E27FC236}">
                <a16:creationId xmlns:a16="http://schemas.microsoft.com/office/drawing/2014/main" id="{3A4B18DB-D32C-D7A1-6C4F-685CB522878F}"/>
              </a:ext>
            </a:extLst>
          </p:cNvPr>
          <p:cNvPicPr>
            <a:picLocks noChangeAspect="1"/>
          </p:cNvPicPr>
          <p:nvPr/>
        </p:nvPicPr>
        <p:blipFill>
          <a:blip r:embed="rId7"/>
          <a:stretch>
            <a:fillRect/>
          </a:stretch>
        </p:blipFill>
        <p:spPr>
          <a:xfrm>
            <a:off x="3642688" y="4775247"/>
            <a:ext cx="524457" cy="641770"/>
          </a:xfrm>
          <a:prstGeom prst="rect">
            <a:avLst/>
          </a:prstGeom>
        </p:spPr>
      </p:pic>
      <p:pic>
        <p:nvPicPr>
          <p:cNvPr id="32" name="Picture 31">
            <a:extLst>
              <a:ext uri="{FF2B5EF4-FFF2-40B4-BE49-F238E27FC236}">
                <a16:creationId xmlns:a16="http://schemas.microsoft.com/office/drawing/2014/main" id="{979858F3-E8E2-3E58-9D88-3830F9CEFC7F}"/>
              </a:ext>
            </a:extLst>
          </p:cNvPr>
          <p:cNvPicPr>
            <a:picLocks noChangeAspect="1"/>
          </p:cNvPicPr>
          <p:nvPr/>
        </p:nvPicPr>
        <p:blipFill>
          <a:blip r:embed="rId8"/>
          <a:stretch>
            <a:fillRect/>
          </a:stretch>
        </p:blipFill>
        <p:spPr>
          <a:xfrm>
            <a:off x="4253477" y="4791635"/>
            <a:ext cx="524457" cy="635588"/>
          </a:xfrm>
          <a:prstGeom prst="rect">
            <a:avLst/>
          </a:prstGeom>
        </p:spPr>
      </p:pic>
    </p:spTree>
    <p:extLst>
      <p:ext uri="{BB962C8B-B14F-4D97-AF65-F5344CB8AC3E}">
        <p14:creationId xmlns:p14="http://schemas.microsoft.com/office/powerpoint/2010/main" val="314805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15636E-91B4-648C-6DA9-7FBFDD05CD1F}"/>
              </a:ext>
            </a:extLst>
          </p:cNvPr>
          <p:cNvPicPr>
            <a:picLocks noChangeAspect="1"/>
          </p:cNvPicPr>
          <p:nvPr/>
        </p:nvPicPr>
        <p:blipFill rotWithShape="1">
          <a:blip r:embed="rId2"/>
          <a:srcRect l="18733" r="904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tangle 5">
            <a:extLst>
              <a:ext uri="{FF2B5EF4-FFF2-40B4-BE49-F238E27FC236}">
                <a16:creationId xmlns:a16="http://schemas.microsoft.com/office/drawing/2014/main" id="{7DAF4725-2CD0-1C2C-B715-EC3EECAEA95D}"/>
              </a:ext>
            </a:extLst>
          </p:cNvPr>
          <p:cNvSpPr/>
          <p:nvPr/>
        </p:nvSpPr>
        <p:spPr>
          <a:xfrm>
            <a:off x="1851679" y="1352641"/>
            <a:ext cx="1677383" cy="707886"/>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4000" b="1" spc="50" dirty="0">
                <a:solidFill>
                  <a:srgbClr val="C16548"/>
                </a:solidFill>
              </a:rPr>
              <a:t>Q &amp; A</a:t>
            </a:r>
          </a:p>
        </p:txBody>
      </p:sp>
      <p:pic>
        <p:nvPicPr>
          <p:cNvPr id="8" name="Picture 7">
            <a:extLst>
              <a:ext uri="{FF2B5EF4-FFF2-40B4-BE49-F238E27FC236}">
                <a16:creationId xmlns:a16="http://schemas.microsoft.com/office/drawing/2014/main" id="{75664EE4-8C75-98D3-16A3-6957525FDF5E}"/>
              </a:ext>
            </a:extLst>
          </p:cNvPr>
          <p:cNvPicPr>
            <a:picLocks noChangeAspect="1"/>
          </p:cNvPicPr>
          <p:nvPr/>
        </p:nvPicPr>
        <p:blipFill>
          <a:blip r:embed="rId3"/>
          <a:stretch>
            <a:fillRect/>
          </a:stretch>
        </p:blipFill>
        <p:spPr>
          <a:xfrm>
            <a:off x="282842" y="4543920"/>
            <a:ext cx="714475" cy="1810003"/>
          </a:xfrm>
          <a:prstGeom prst="rect">
            <a:avLst/>
          </a:prstGeom>
        </p:spPr>
      </p:pic>
      <p:sp>
        <p:nvSpPr>
          <p:cNvPr id="9" name="TextBox 8">
            <a:extLst>
              <a:ext uri="{FF2B5EF4-FFF2-40B4-BE49-F238E27FC236}">
                <a16:creationId xmlns:a16="http://schemas.microsoft.com/office/drawing/2014/main" id="{09A178FF-98FD-2EE5-900C-9FF16DA3EAB0}"/>
              </a:ext>
            </a:extLst>
          </p:cNvPr>
          <p:cNvSpPr txBox="1"/>
          <p:nvPr/>
        </p:nvSpPr>
        <p:spPr>
          <a:xfrm>
            <a:off x="1006623" y="4567686"/>
            <a:ext cx="4314385" cy="1938992"/>
          </a:xfrm>
          <a:prstGeom prst="rect">
            <a:avLst/>
          </a:prstGeom>
          <a:noFill/>
        </p:spPr>
        <p:txBody>
          <a:bodyPr wrap="square" rtlCol="0">
            <a:spAutoFit/>
          </a:bodyPr>
          <a:lstStyle/>
          <a:p>
            <a:r>
              <a:rPr lang="en-US" sz="1200" b="1" dirty="0"/>
              <a:t>Mimoza Pilkati (Peço)</a:t>
            </a: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Director</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Treasury Operations’ Department</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General Directorate of Treasury/Ministry of Finance and Economy</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Address: Blv. Dëshmorët e Kombit, Nr. 3, Tiranë, Shqipëri</a:t>
            </a:r>
          </a:p>
          <a:p>
            <a:pPr marL="0" marR="0">
              <a:spcBef>
                <a:spcPts val="0"/>
              </a:spcBef>
              <a:spcAft>
                <a:spcPts val="0"/>
              </a:spcAft>
            </a:pPr>
            <a:r>
              <a:rPr lang="en-US" sz="1200" dirty="0">
                <a:latin typeface="Calibri" panose="020F0502020204030204" pitchFamily="34" charset="0"/>
                <a:ea typeface="Calibri" panose="020F0502020204030204" pitchFamily="34" charset="0"/>
              </a:rPr>
              <a:t>Mobile</a:t>
            </a:r>
            <a:r>
              <a:rPr lang="en-US" sz="1200" dirty="0">
                <a:effectLst/>
                <a:latin typeface="Calibri" panose="020F0502020204030204" pitchFamily="34" charset="0"/>
                <a:ea typeface="Calibri" panose="020F0502020204030204" pitchFamily="34" charset="0"/>
              </a:rPr>
              <a:t>: +355684047161</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E-mail: </a:t>
            </a:r>
            <a:r>
              <a:rPr lang="en-US" sz="1200" u="sng" dirty="0">
                <a:solidFill>
                  <a:srgbClr val="0563C1"/>
                </a:solidFill>
                <a:effectLst/>
                <a:latin typeface="Calibri" panose="020F0502020204030204" pitchFamily="34" charset="0"/>
                <a:ea typeface="Calibri" panose="020F0502020204030204" pitchFamily="34" charset="0"/>
                <a:hlinkClick r:id="rId4"/>
              </a:rPr>
              <a:t>mimoza.peco@financa.gov.al</a:t>
            </a:r>
            <a:r>
              <a:rPr lang="fr-FR" sz="1200" dirty="0">
                <a:effectLst/>
                <a:latin typeface="Calibri" panose="020F0502020204030204" pitchFamily="34" charset="0"/>
                <a:ea typeface="Calibri" panose="020F0502020204030204" pitchFamily="34" charset="0"/>
              </a:rPr>
              <a:t> </a:t>
            </a:r>
          </a:p>
          <a:p>
            <a:r>
              <a:rPr lang="en-US" sz="1200" dirty="0">
                <a:effectLst/>
                <a:latin typeface="Calibri" panose="020F0502020204030204" pitchFamily="34" charset="0"/>
                <a:ea typeface="Calibri" panose="020F0502020204030204" pitchFamily="34" charset="0"/>
              </a:rPr>
              <a:t>Webpage: </a:t>
            </a:r>
            <a:r>
              <a:rPr lang="en-US" sz="1200" u="sng" dirty="0">
                <a:solidFill>
                  <a:srgbClr val="0563C1"/>
                </a:solidFill>
                <a:effectLst/>
                <a:latin typeface="Calibri" panose="020F0502020204030204" pitchFamily="34" charset="0"/>
                <a:ea typeface="Calibri" panose="020F0502020204030204" pitchFamily="34" charset="0"/>
                <a:hlinkClick r:id="rId5"/>
              </a:rPr>
              <a:t>www.financa.gov.al</a:t>
            </a:r>
            <a:r>
              <a:rPr lang="fr-FR" sz="1200" b="1" dirty="0">
                <a:effectLst/>
                <a:latin typeface="Calibri" panose="020F0502020204030204" pitchFamily="34" charset="0"/>
                <a:ea typeface="Calibri" panose="020F0502020204030204" pitchFamily="34" charset="0"/>
              </a:rPr>
              <a:t> </a:t>
            </a:r>
            <a:endParaRPr lang="en-US" sz="1200" dirty="0"/>
          </a:p>
          <a:p>
            <a:pPr marL="0" marR="0">
              <a:spcBef>
                <a:spcPts val="0"/>
              </a:spcBef>
              <a:spcAft>
                <a:spcPts val="0"/>
              </a:spcAft>
            </a:pPr>
            <a:endParaRPr lang="en-US" sz="1200" dirty="0"/>
          </a:p>
        </p:txBody>
      </p:sp>
      <p:grpSp>
        <p:nvGrpSpPr>
          <p:cNvPr id="13" name="Group 12">
            <a:extLst>
              <a:ext uri="{FF2B5EF4-FFF2-40B4-BE49-F238E27FC236}">
                <a16:creationId xmlns:a16="http://schemas.microsoft.com/office/drawing/2014/main" id="{77123BBE-72C4-223A-726B-ECBD8793B24C}"/>
              </a:ext>
            </a:extLst>
          </p:cNvPr>
          <p:cNvGrpSpPr/>
          <p:nvPr/>
        </p:nvGrpSpPr>
        <p:grpSpPr>
          <a:xfrm>
            <a:off x="104437" y="177797"/>
            <a:ext cx="5554540" cy="816512"/>
            <a:chOff x="0" y="170279"/>
            <a:chExt cx="9144000" cy="1271456"/>
          </a:xfrm>
        </p:grpSpPr>
        <p:cxnSp>
          <p:nvCxnSpPr>
            <p:cNvPr id="15" name="Straight Connector 14">
              <a:extLst>
                <a:ext uri="{FF2B5EF4-FFF2-40B4-BE49-F238E27FC236}">
                  <a16:creationId xmlns:a16="http://schemas.microsoft.com/office/drawing/2014/main" id="{316A8D9C-EC3B-9134-AC1F-EB58981064C8}"/>
                </a:ext>
              </a:extLst>
            </p:cNvPr>
            <p:cNvCxnSpPr/>
            <p:nvPr/>
          </p:nvCxnSpPr>
          <p:spPr>
            <a:xfrm>
              <a:off x="0" y="1198905"/>
              <a:ext cx="9144000" cy="0"/>
            </a:xfrm>
            <a:prstGeom prst="line">
              <a:avLst/>
            </a:prstGeom>
            <a:ln w="38100">
              <a:solidFill>
                <a:srgbClr val="CA522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F2ABBE-47A2-2C14-2C23-92BF5DC058A2}"/>
                </a:ext>
              </a:extLst>
            </p:cNvPr>
            <p:cNvGrpSpPr/>
            <p:nvPr/>
          </p:nvGrpSpPr>
          <p:grpSpPr>
            <a:xfrm>
              <a:off x="2717041" y="170279"/>
              <a:ext cx="3588402" cy="1271456"/>
              <a:chOff x="2679353" y="-56710"/>
              <a:chExt cx="3933819" cy="1398821"/>
            </a:xfrm>
            <a:solidFill>
              <a:schemeClr val="bg1"/>
            </a:solidFill>
          </p:grpSpPr>
          <p:sp>
            <p:nvSpPr>
              <p:cNvPr id="17" name="Rectangle 16">
                <a:extLst>
                  <a:ext uri="{FF2B5EF4-FFF2-40B4-BE49-F238E27FC236}">
                    <a16:creationId xmlns:a16="http://schemas.microsoft.com/office/drawing/2014/main" id="{1708B4F8-0AA6-BCD8-55CD-23324833F452}"/>
                  </a:ext>
                </a:extLst>
              </p:cNvPr>
              <p:cNvSpPr/>
              <p:nvPr/>
            </p:nvSpPr>
            <p:spPr>
              <a:xfrm>
                <a:off x="2679353" y="946657"/>
                <a:ext cx="3933819" cy="395454"/>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900" b="1" i="0" u="none" strike="noStrike" kern="1200" cap="none" spc="300" normalizeH="0" baseline="0" noProof="0" dirty="0">
                    <a:ln>
                      <a:noFill/>
                    </a:ln>
                    <a:solidFill>
                      <a:prstClr val="black"/>
                    </a:solidFill>
                    <a:effectLst/>
                    <a:uLnTx/>
                    <a:uFillTx/>
                    <a:latin typeface="Calibri"/>
                    <a:ea typeface="+mn-ea"/>
                    <a:cs typeface="Arial" charset="0"/>
                  </a:rPr>
                  <a:t>REPUBLIC OF ALBANIA</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B506A15-DA9C-70ED-A1F5-3F0927FC30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251"/>
              <a:stretch/>
            </p:blipFill>
            <p:spPr>
              <a:xfrm>
                <a:off x="3665669" y="-56710"/>
                <a:ext cx="1812662" cy="1043096"/>
              </a:xfrm>
              <a:prstGeom prst="rect">
                <a:avLst/>
              </a:prstGeom>
              <a:grpFill/>
            </p:spPr>
          </p:pic>
        </p:grpSp>
      </p:grpSp>
      <p:sp>
        <p:nvSpPr>
          <p:cNvPr id="20" name="TextBox 19">
            <a:extLst>
              <a:ext uri="{FF2B5EF4-FFF2-40B4-BE49-F238E27FC236}">
                <a16:creationId xmlns:a16="http://schemas.microsoft.com/office/drawing/2014/main" id="{9EBCE4A8-20CE-9D6A-2C92-60279070C992}"/>
              </a:ext>
            </a:extLst>
          </p:cNvPr>
          <p:cNvSpPr txBox="1"/>
          <p:nvPr/>
        </p:nvSpPr>
        <p:spPr>
          <a:xfrm>
            <a:off x="563418" y="2460229"/>
            <a:ext cx="3639127"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92BCF154-1758-CF5C-59AF-D9E584477192}"/>
              </a:ext>
            </a:extLst>
          </p:cNvPr>
          <p:cNvSpPr/>
          <p:nvPr/>
        </p:nvSpPr>
        <p:spPr>
          <a:xfrm>
            <a:off x="856088" y="3142453"/>
            <a:ext cx="3581814" cy="95410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C16548"/>
                </a:solidFill>
              </a:rPr>
              <a:t>Thank you</a:t>
            </a:r>
          </a:p>
          <a:p>
            <a:pPr algn="ctr"/>
            <a:r>
              <a:rPr lang="en-US" sz="2800" b="1" dirty="0">
                <a:ln/>
                <a:solidFill>
                  <a:srgbClr val="C16548"/>
                </a:solidFill>
              </a:rPr>
              <a:t> for your attention!</a:t>
            </a:r>
          </a:p>
        </p:txBody>
      </p:sp>
      <p:pic>
        <p:nvPicPr>
          <p:cNvPr id="10" name="Picture 9">
            <a:extLst>
              <a:ext uri="{FF2B5EF4-FFF2-40B4-BE49-F238E27FC236}">
                <a16:creationId xmlns:a16="http://schemas.microsoft.com/office/drawing/2014/main" id="{2D9BD2AC-72FD-CFA6-24B2-1A5B5DADFC63}"/>
              </a:ext>
            </a:extLst>
          </p:cNvPr>
          <p:cNvPicPr>
            <a:picLocks noChangeAspect="1"/>
          </p:cNvPicPr>
          <p:nvPr/>
        </p:nvPicPr>
        <p:blipFill>
          <a:blip r:embed="rId7"/>
          <a:stretch>
            <a:fillRect/>
          </a:stretch>
        </p:blipFill>
        <p:spPr>
          <a:xfrm>
            <a:off x="2329503" y="2126215"/>
            <a:ext cx="1065626" cy="954107"/>
          </a:xfrm>
          <a:prstGeom prst="rect">
            <a:avLst/>
          </a:prstGeom>
        </p:spPr>
      </p:pic>
      <p:pic>
        <p:nvPicPr>
          <p:cNvPr id="7" name="Picture 6" descr="Magnifying glass and question mark">
            <a:extLst>
              <a:ext uri="{FF2B5EF4-FFF2-40B4-BE49-F238E27FC236}">
                <a16:creationId xmlns:a16="http://schemas.microsoft.com/office/drawing/2014/main" id="{1DC0EBF0-F758-FD05-3162-3CE2120D4049}"/>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Lst>
          </a:blip>
          <a:srcRect t="18145" b="8618"/>
          <a:stretch/>
        </p:blipFill>
        <p:spPr>
          <a:xfrm>
            <a:off x="1947307" y="1157012"/>
            <a:ext cx="1794986" cy="1005459"/>
          </a:xfrm>
          <a:prstGeom prst="rect">
            <a:avLst/>
          </a:prstGeom>
          <a:solidFill>
            <a:srgbClr val="CE916C"/>
          </a:solidFill>
        </p:spPr>
      </p:pic>
      <p:pic>
        <p:nvPicPr>
          <p:cNvPr id="14" name="Graphic 303800310" descr="Aquarius with solid fill">
            <a:extLst>
              <a:ext uri="{FF2B5EF4-FFF2-40B4-BE49-F238E27FC236}">
                <a16:creationId xmlns:a16="http://schemas.microsoft.com/office/drawing/2014/main" id="{B91A8AC6-05FC-CF17-E918-1817602247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9310" y="3242310"/>
            <a:ext cx="373380" cy="373380"/>
          </a:xfrm>
          <a:prstGeom prst="rect">
            <a:avLst/>
          </a:prstGeom>
        </p:spPr>
      </p:pic>
      <p:pic>
        <p:nvPicPr>
          <p:cNvPr id="19" name="Graphic 303800310" descr="Aquarius with solid fill">
            <a:extLst>
              <a:ext uri="{FF2B5EF4-FFF2-40B4-BE49-F238E27FC236}">
                <a16:creationId xmlns:a16="http://schemas.microsoft.com/office/drawing/2014/main" id="{2FEA8BF6-CF0B-9FA5-578A-EB757692E4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3680" y="2425937"/>
            <a:ext cx="373380" cy="373380"/>
          </a:xfrm>
          <a:prstGeom prst="rect">
            <a:avLst/>
          </a:prstGeom>
        </p:spPr>
      </p:pic>
      <p:pic>
        <p:nvPicPr>
          <p:cNvPr id="21" name="Graphic 303800310" descr="Aquarius with solid fill">
            <a:extLst>
              <a:ext uri="{FF2B5EF4-FFF2-40B4-BE49-F238E27FC236}">
                <a16:creationId xmlns:a16="http://schemas.microsoft.com/office/drawing/2014/main" id="{E631DFB5-04AB-72D4-6554-8C80EC0218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2936" y="2415827"/>
            <a:ext cx="373380" cy="373380"/>
          </a:xfrm>
          <a:prstGeom prst="rect">
            <a:avLst/>
          </a:prstGeom>
        </p:spPr>
      </p:pic>
      <p:pic>
        <p:nvPicPr>
          <p:cNvPr id="11" name="Picture 10">
            <a:extLst>
              <a:ext uri="{FF2B5EF4-FFF2-40B4-BE49-F238E27FC236}">
                <a16:creationId xmlns:a16="http://schemas.microsoft.com/office/drawing/2014/main" id="{6CC9E0AD-5F1E-499C-8442-5DEC54F2BFE7}"/>
              </a:ext>
            </a:extLst>
          </p:cNvPr>
          <p:cNvPicPr>
            <a:picLocks noChangeAspect="1"/>
          </p:cNvPicPr>
          <p:nvPr/>
        </p:nvPicPr>
        <p:blipFill>
          <a:blip r:embed="rId12">
            <a:extLst>
              <a:ext uri="{BEBA8EAE-BF5A-486C-A8C5-ECC9F3942E4B}">
                <a14:imgProps xmlns:a14="http://schemas.microsoft.com/office/drawing/2010/main">
                  <a14:imgLayer r:embed="rId13">
                    <a14:imgEffect>
                      <a14:saturation sat="200000"/>
                    </a14:imgEffect>
                  </a14:imgLayer>
                </a14:imgProps>
              </a:ext>
            </a:extLst>
          </a:blip>
          <a:stretch>
            <a:fillRect/>
          </a:stretch>
        </p:blipFill>
        <p:spPr>
          <a:xfrm>
            <a:off x="9890560" y="-1"/>
            <a:ext cx="2299917" cy="2566554"/>
          </a:xfrm>
          <a:prstGeom prst="rect">
            <a:avLst/>
          </a:prstGeom>
        </p:spPr>
      </p:pic>
      <p:pic>
        <p:nvPicPr>
          <p:cNvPr id="25" name="Picture 4">
            <a:extLst>
              <a:ext uri="{FF2B5EF4-FFF2-40B4-BE49-F238E27FC236}">
                <a16:creationId xmlns:a16="http://schemas.microsoft.com/office/drawing/2014/main" id="{797E44B4-1C18-610A-3DC0-4AE7188BC5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875" y="6268519"/>
            <a:ext cx="1567061" cy="6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FB3706A-04A6-63E3-097E-6DFB911D4F8D}"/>
              </a:ext>
            </a:extLst>
          </p:cNvPr>
          <p:cNvSpPr>
            <a:spLocks noGrp="1"/>
          </p:cNvSpPr>
          <p:nvPr>
            <p:ph type="body" sz="quarter" idx="29"/>
          </p:nvPr>
        </p:nvSpPr>
        <p:spPr>
          <a:xfrm>
            <a:off x="8542260" y="5215316"/>
            <a:ext cx="3515591" cy="527535"/>
          </a:xfrm>
        </p:spPr>
        <p:txBody>
          <a:bodyPr/>
          <a:lstStyle/>
          <a:p>
            <a:endParaRPr lang="en-US" sz="3200" b="1" dirty="0"/>
          </a:p>
          <a:p>
            <a:pPr>
              <a:lnSpc>
                <a:spcPct val="0"/>
              </a:lnSpc>
              <a:spcBef>
                <a:spcPts val="0"/>
              </a:spcBef>
              <a:buFont typeface="Wingdings" panose="05000000000000000000" pitchFamily="2" charset="2"/>
              <a:buChar char="§"/>
            </a:pPr>
            <a:r>
              <a:rPr lang="en-US" sz="2800" dirty="0">
                <a:solidFill>
                  <a:schemeClr val="tx1">
                    <a:lumMod val="75000"/>
                    <a:lumOff val="25000"/>
                  </a:schemeClr>
                </a:solidFill>
              </a:rPr>
              <a:t>Reform</a:t>
            </a:r>
            <a:endParaRPr lang="en-US" sz="2800" b="1" dirty="0">
              <a:solidFill>
                <a:schemeClr val="tx1">
                  <a:lumMod val="75000"/>
                  <a:lumOff val="25000"/>
                </a:schemeClr>
              </a:solidFill>
            </a:endParaRPr>
          </a:p>
          <a:p>
            <a:endParaRPr lang="en-US" dirty="0"/>
          </a:p>
        </p:txBody>
      </p:sp>
      <p:sp>
        <p:nvSpPr>
          <p:cNvPr id="19" name="Title 1">
            <a:extLst>
              <a:ext uri="{FF2B5EF4-FFF2-40B4-BE49-F238E27FC236}">
                <a16:creationId xmlns:a16="http://schemas.microsoft.com/office/drawing/2014/main" id="{78E938D2-C5BA-282F-E273-827BE1D03399}"/>
              </a:ext>
            </a:extLst>
          </p:cNvPr>
          <p:cNvSpPr>
            <a:spLocks noGrp="1"/>
          </p:cNvSpPr>
          <p:nvPr>
            <p:ph type="title"/>
          </p:nvPr>
        </p:nvSpPr>
        <p:spPr>
          <a:xfrm>
            <a:off x="638462" y="642551"/>
            <a:ext cx="10915076" cy="68489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spc="0" dirty="0">
                <a:ln/>
                <a:solidFill>
                  <a:schemeClr val="accent6">
                    <a:lumMod val="75000"/>
                  </a:schemeClr>
                </a:solidFill>
                <a:latin typeface="+mn-lt"/>
              </a:rPr>
              <a:t>THE CONTENT</a:t>
            </a:r>
          </a:p>
        </p:txBody>
      </p:sp>
      <p:pic>
        <p:nvPicPr>
          <p:cNvPr id="14" name="Content Placeholder 4">
            <a:extLst>
              <a:ext uri="{FF2B5EF4-FFF2-40B4-BE49-F238E27FC236}">
                <a16:creationId xmlns:a16="http://schemas.microsoft.com/office/drawing/2014/main" id="{5DD85087-4D97-5605-6CC8-A2228D49007A}"/>
              </a:ext>
            </a:extLst>
          </p:cNvPr>
          <p:cNvPicPr>
            <a:picLocks noGrp="1" noChangeAspect="1"/>
          </p:cNvPicPr>
          <p:nvPr>
            <p:ph idx="1"/>
          </p:nvPr>
        </p:nvPicPr>
        <p:blipFill rotWithShape="1">
          <a:blip r:embed="rId3"/>
          <a:srcRect t="34770" r="2" b="23355"/>
          <a:stretch/>
        </p:blipFill>
        <p:spPr>
          <a:xfrm>
            <a:off x="419100" y="1642684"/>
            <a:ext cx="11353800" cy="3019086"/>
          </a:xfrm>
          <a:noFill/>
        </p:spPr>
      </p:pic>
      <p:sp>
        <p:nvSpPr>
          <p:cNvPr id="16" name="Text Placeholder 3">
            <a:extLst>
              <a:ext uri="{FF2B5EF4-FFF2-40B4-BE49-F238E27FC236}">
                <a16:creationId xmlns:a16="http://schemas.microsoft.com/office/drawing/2014/main" id="{719FB4DD-5DD8-AF8E-36F0-04698E1FBD5F}"/>
              </a:ext>
            </a:extLst>
          </p:cNvPr>
          <p:cNvSpPr>
            <a:spLocks noGrp="1"/>
          </p:cNvSpPr>
          <p:nvPr>
            <p:ph type="body" sz="quarter" idx="18"/>
          </p:nvPr>
        </p:nvSpPr>
        <p:spPr>
          <a:xfrm>
            <a:off x="303538" y="5215316"/>
            <a:ext cx="2724115" cy="392695"/>
          </a:xfrm>
        </p:spPr>
        <p:txBody>
          <a:bodyPr/>
          <a:lstStyle/>
          <a:p>
            <a:pPr defTabSz="274320">
              <a:lnSpc>
                <a:spcPct val="0"/>
              </a:lnSpc>
              <a:spcBef>
                <a:spcPts val="0"/>
              </a:spcBef>
              <a:buFont typeface="Wingdings" panose="05000000000000000000" pitchFamily="2" charset="2"/>
              <a:buChar char="§"/>
            </a:pPr>
            <a:r>
              <a:rPr lang="en-US" sz="2800" dirty="0">
                <a:solidFill>
                  <a:schemeClr val="tx1">
                    <a:lumMod val="75000"/>
                    <a:lumOff val="25000"/>
                  </a:schemeClr>
                </a:solidFill>
              </a:rPr>
              <a:t>Introduction</a:t>
            </a:r>
          </a:p>
        </p:txBody>
      </p:sp>
      <p:sp>
        <p:nvSpPr>
          <p:cNvPr id="23" name="Text Placeholder 4">
            <a:extLst>
              <a:ext uri="{FF2B5EF4-FFF2-40B4-BE49-F238E27FC236}">
                <a16:creationId xmlns:a16="http://schemas.microsoft.com/office/drawing/2014/main" id="{C708F4F0-04C5-8CC4-9996-94EEF03C1F58}"/>
              </a:ext>
            </a:extLst>
          </p:cNvPr>
          <p:cNvSpPr>
            <a:spLocks noGrp="1"/>
          </p:cNvSpPr>
          <p:nvPr>
            <p:ph type="body" sz="quarter" idx="33"/>
          </p:nvPr>
        </p:nvSpPr>
        <p:spPr>
          <a:xfrm>
            <a:off x="3257835" y="5271645"/>
            <a:ext cx="2575002" cy="298508"/>
          </a:xfrm>
        </p:spPr>
        <p:txBody>
          <a:bodyPr>
            <a:normAutofit/>
          </a:bodyPr>
          <a:lstStyle/>
          <a:p>
            <a:pPr>
              <a:lnSpc>
                <a:spcPct val="0"/>
              </a:lnSpc>
              <a:spcBef>
                <a:spcPts val="0"/>
              </a:spcBef>
              <a:buFont typeface="Wingdings" panose="05000000000000000000" pitchFamily="2" charset="2"/>
              <a:buChar char="§"/>
            </a:pPr>
            <a:r>
              <a:rPr lang="en-US" sz="2800" b="1" dirty="0">
                <a:solidFill>
                  <a:schemeClr val="tx1">
                    <a:lumMod val="75000"/>
                    <a:lumOff val="25000"/>
                  </a:schemeClr>
                </a:solidFill>
              </a:rPr>
              <a:t>Background</a:t>
            </a:r>
          </a:p>
        </p:txBody>
      </p:sp>
      <p:sp>
        <p:nvSpPr>
          <p:cNvPr id="25" name="Text Placeholder 5">
            <a:extLst>
              <a:ext uri="{FF2B5EF4-FFF2-40B4-BE49-F238E27FC236}">
                <a16:creationId xmlns:a16="http://schemas.microsoft.com/office/drawing/2014/main" id="{85126917-BDB7-D928-CFC1-5BB1304DC196}"/>
              </a:ext>
            </a:extLst>
          </p:cNvPr>
          <p:cNvSpPr>
            <a:spLocks noGrp="1"/>
          </p:cNvSpPr>
          <p:nvPr>
            <p:ph type="body" sz="quarter" idx="31"/>
          </p:nvPr>
        </p:nvSpPr>
        <p:spPr>
          <a:xfrm>
            <a:off x="5952437" y="5260157"/>
            <a:ext cx="3011517" cy="328850"/>
          </a:xfrm>
        </p:spPr>
        <p:txBody>
          <a:bodyPr/>
          <a:lstStyle/>
          <a:p>
            <a:pPr>
              <a:lnSpc>
                <a:spcPct val="0"/>
              </a:lnSpc>
              <a:spcBef>
                <a:spcPts val="0"/>
              </a:spcBef>
              <a:buFont typeface="Wingdings" panose="05000000000000000000" pitchFamily="2" charset="2"/>
              <a:buChar char="§"/>
            </a:pPr>
            <a:r>
              <a:rPr lang="en-US" sz="2800" b="1" dirty="0">
                <a:solidFill>
                  <a:schemeClr val="tx1">
                    <a:lumMod val="75000"/>
                    <a:lumOff val="25000"/>
                  </a:schemeClr>
                </a:solidFill>
              </a:rPr>
              <a:t>Coverage</a:t>
            </a:r>
            <a:endParaRPr lang="en-US" sz="2800" dirty="0">
              <a:solidFill>
                <a:schemeClr val="tx1">
                  <a:lumMod val="75000"/>
                  <a:lumOff val="25000"/>
                </a:schemeClr>
              </a:solidFill>
            </a:endParaRPr>
          </a:p>
        </p:txBody>
      </p:sp>
      <p:sp>
        <p:nvSpPr>
          <p:cNvPr id="13" name="Slide Number Placeholder 12" hidden="1">
            <a:extLst>
              <a:ext uri="{FF2B5EF4-FFF2-40B4-BE49-F238E27FC236}">
                <a16:creationId xmlns:a16="http://schemas.microsoft.com/office/drawing/2014/main" id="{DA12F110-3D6E-B3AD-9B05-CF5944660619}"/>
              </a:ext>
            </a:extLst>
          </p:cNvPr>
          <p:cNvSpPr>
            <a:spLocks noGrp="1"/>
          </p:cNvSpPr>
          <p:nvPr>
            <p:ph type="sldNum" sz="quarter" idx="4294967295"/>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2</a:t>
            </a:fld>
            <a:endParaRPr lang="en-US"/>
          </a:p>
        </p:txBody>
      </p:sp>
      <p:pic>
        <p:nvPicPr>
          <p:cNvPr id="3" name="Picture 2">
            <a:extLst>
              <a:ext uri="{FF2B5EF4-FFF2-40B4-BE49-F238E27FC236}">
                <a16:creationId xmlns:a16="http://schemas.microsoft.com/office/drawing/2014/main" id="{0D65630E-287B-86CD-2889-3939EF9DA987}"/>
              </a:ext>
            </a:extLst>
          </p:cNvPr>
          <p:cNvPicPr>
            <a:picLocks noChangeAspect="1"/>
          </p:cNvPicPr>
          <p:nvPr/>
        </p:nvPicPr>
        <p:blipFill>
          <a:blip r:embed="rId4"/>
          <a:stretch>
            <a:fillRect/>
          </a:stretch>
        </p:blipFill>
        <p:spPr>
          <a:xfrm>
            <a:off x="524484" y="5457274"/>
            <a:ext cx="2282221" cy="1437934"/>
          </a:xfrm>
          <a:prstGeom prst="rect">
            <a:avLst/>
          </a:prstGeom>
          <a:effectLst>
            <a:softEdge rad="203200"/>
          </a:effectLst>
        </p:spPr>
      </p:pic>
      <p:pic>
        <p:nvPicPr>
          <p:cNvPr id="5" name="Picture 4">
            <a:extLst>
              <a:ext uri="{FF2B5EF4-FFF2-40B4-BE49-F238E27FC236}">
                <a16:creationId xmlns:a16="http://schemas.microsoft.com/office/drawing/2014/main" id="{110DB940-C451-7533-152E-D7BD7614CED4}"/>
              </a:ext>
            </a:extLst>
          </p:cNvPr>
          <p:cNvPicPr>
            <a:picLocks noChangeAspect="1"/>
          </p:cNvPicPr>
          <p:nvPr/>
        </p:nvPicPr>
        <p:blipFill>
          <a:blip r:embed="rId5"/>
          <a:stretch>
            <a:fillRect/>
          </a:stretch>
        </p:blipFill>
        <p:spPr>
          <a:xfrm>
            <a:off x="3747522" y="5533129"/>
            <a:ext cx="1869954" cy="1249988"/>
          </a:xfrm>
          <a:prstGeom prst="rect">
            <a:avLst/>
          </a:prstGeom>
          <a:effectLst>
            <a:softEdge rad="50800"/>
          </a:effectLst>
        </p:spPr>
      </p:pic>
      <p:pic>
        <p:nvPicPr>
          <p:cNvPr id="9" name="Picture 8">
            <a:extLst>
              <a:ext uri="{FF2B5EF4-FFF2-40B4-BE49-F238E27FC236}">
                <a16:creationId xmlns:a16="http://schemas.microsoft.com/office/drawing/2014/main" id="{E0A9BE08-2879-A7EC-7832-B88E048310C9}"/>
              </a:ext>
            </a:extLst>
          </p:cNvPr>
          <p:cNvPicPr>
            <a:picLocks noChangeAspect="1"/>
          </p:cNvPicPr>
          <p:nvPr/>
        </p:nvPicPr>
        <p:blipFill>
          <a:blip r:embed="rId6"/>
          <a:stretch>
            <a:fillRect/>
          </a:stretch>
        </p:blipFill>
        <p:spPr>
          <a:xfrm>
            <a:off x="6447882" y="5533129"/>
            <a:ext cx="2188729" cy="1249989"/>
          </a:xfrm>
          <a:prstGeom prst="rect">
            <a:avLst/>
          </a:prstGeom>
          <a:effectLst>
            <a:softEdge rad="88900"/>
          </a:effectLst>
        </p:spPr>
      </p:pic>
      <p:pic>
        <p:nvPicPr>
          <p:cNvPr id="17" name="Picture 16">
            <a:extLst>
              <a:ext uri="{FF2B5EF4-FFF2-40B4-BE49-F238E27FC236}">
                <a16:creationId xmlns:a16="http://schemas.microsoft.com/office/drawing/2014/main" id="{99B37ADE-5F0D-D41E-6438-D56E13DD9D02}"/>
              </a:ext>
            </a:extLst>
          </p:cNvPr>
          <p:cNvPicPr>
            <a:picLocks noChangeAspect="1"/>
          </p:cNvPicPr>
          <p:nvPr/>
        </p:nvPicPr>
        <p:blipFill>
          <a:blip r:embed="rId7"/>
          <a:stretch>
            <a:fillRect/>
          </a:stretch>
        </p:blipFill>
        <p:spPr>
          <a:xfrm>
            <a:off x="9271817" y="5457274"/>
            <a:ext cx="2060341" cy="1324871"/>
          </a:xfrm>
          <a:prstGeom prst="rect">
            <a:avLst/>
          </a:prstGeom>
          <a:solidFill>
            <a:schemeClr val="accent3"/>
          </a:solidFill>
          <a:effectLst>
            <a:softEdge rad="76200"/>
          </a:effectLst>
        </p:spPr>
      </p:pic>
    </p:spTree>
    <p:extLst>
      <p:ext uri="{BB962C8B-B14F-4D97-AF65-F5344CB8AC3E}">
        <p14:creationId xmlns:p14="http://schemas.microsoft.com/office/powerpoint/2010/main" val="2252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53FD73-3C20-1A2D-592F-07E395610DC1}"/>
              </a:ext>
            </a:extLst>
          </p:cNvPr>
          <p:cNvSpPr>
            <a:spLocks noGrp="1"/>
          </p:cNvSpPr>
          <p:nvPr>
            <p:ph type="title"/>
          </p:nvPr>
        </p:nvSpPr>
        <p:spPr>
          <a:xfrm>
            <a:off x="362562" y="89145"/>
            <a:ext cx="10915076" cy="365125"/>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spc="0" dirty="0">
                <a:ln/>
                <a:solidFill>
                  <a:schemeClr val="accent6">
                    <a:lumMod val="75000"/>
                  </a:schemeClr>
                </a:solidFill>
                <a:latin typeface="+mn-lt"/>
              </a:rPr>
              <a:t>INTRODUCTION</a:t>
            </a:r>
          </a:p>
        </p:txBody>
      </p:sp>
      <p:sp>
        <p:nvSpPr>
          <p:cNvPr id="3" name="Text Placeholder 2">
            <a:extLst>
              <a:ext uri="{FF2B5EF4-FFF2-40B4-BE49-F238E27FC236}">
                <a16:creationId xmlns:a16="http://schemas.microsoft.com/office/drawing/2014/main" id="{27573208-F9ED-993D-477F-AD36CA6ABB58}"/>
              </a:ext>
            </a:extLst>
          </p:cNvPr>
          <p:cNvSpPr>
            <a:spLocks noGrp="1"/>
          </p:cNvSpPr>
          <p:nvPr>
            <p:ph type="body" sz="quarter" idx="13"/>
          </p:nvPr>
        </p:nvSpPr>
        <p:spPr>
          <a:xfrm>
            <a:off x="377661" y="767839"/>
            <a:ext cx="2227344" cy="677817"/>
          </a:xfrm>
        </p:spPr>
        <p:txBody>
          <a:bodyPr/>
          <a:lstStyle/>
          <a:p>
            <a:r>
              <a:rPr lang="en-US" dirty="0">
                <a:solidFill>
                  <a:srgbClr val="A04F36"/>
                </a:solidFill>
              </a:rPr>
              <a:t>Legal basis​</a:t>
            </a:r>
          </a:p>
        </p:txBody>
      </p:sp>
      <p:sp>
        <p:nvSpPr>
          <p:cNvPr id="6" name="Text Placeholder 5">
            <a:extLst>
              <a:ext uri="{FF2B5EF4-FFF2-40B4-BE49-F238E27FC236}">
                <a16:creationId xmlns:a16="http://schemas.microsoft.com/office/drawing/2014/main" id="{5E22715B-93B4-5AF2-4CF7-4210F6FACB22}"/>
              </a:ext>
            </a:extLst>
          </p:cNvPr>
          <p:cNvSpPr>
            <a:spLocks noGrp="1"/>
          </p:cNvSpPr>
          <p:nvPr>
            <p:ph type="body" sz="quarter" idx="20"/>
          </p:nvPr>
        </p:nvSpPr>
        <p:spPr>
          <a:xfrm>
            <a:off x="3592755" y="755442"/>
            <a:ext cx="2227344" cy="677817"/>
          </a:xfrm>
        </p:spPr>
        <p:txBody>
          <a:bodyPr/>
          <a:lstStyle/>
          <a:p>
            <a:r>
              <a:rPr lang="en-US" dirty="0">
                <a:solidFill>
                  <a:srgbClr val="A04F36"/>
                </a:solidFill>
              </a:rPr>
              <a:t>Definition​</a:t>
            </a:r>
          </a:p>
          <a:p>
            <a:endParaRPr lang="en-US" dirty="0"/>
          </a:p>
        </p:txBody>
      </p:sp>
      <p:sp>
        <p:nvSpPr>
          <p:cNvPr id="5" name="Text Placeholder 4">
            <a:extLst>
              <a:ext uri="{FF2B5EF4-FFF2-40B4-BE49-F238E27FC236}">
                <a16:creationId xmlns:a16="http://schemas.microsoft.com/office/drawing/2014/main" id="{9B8AA8EA-154B-1586-1B03-2A3E56C82B92}"/>
              </a:ext>
            </a:extLst>
          </p:cNvPr>
          <p:cNvSpPr>
            <a:spLocks noGrp="1"/>
          </p:cNvSpPr>
          <p:nvPr>
            <p:ph type="body" sz="quarter" idx="18"/>
          </p:nvPr>
        </p:nvSpPr>
        <p:spPr>
          <a:xfrm>
            <a:off x="6096000" y="743045"/>
            <a:ext cx="3163335" cy="677817"/>
          </a:xfrm>
        </p:spPr>
        <p:txBody>
          <a:bodyPr/>
          <a:lstStyle/>
          <a:p>
            <a:r>
              <a:rPr lang="en-US" dirty="0">
                <a:solidFill>
                  <a:srgbClr val="A04F36"/>
                </a:solidFill>
              </a:rPr>
              <a:t>Service Level Agreements​</a:t>
            </a:r>
          </a:p>
        </p:txBody>
      </p:sp>
      <p:sp>
        <p:nvSpPr>
          <p:cNvPr id="4" name="Text Placeholder 3">
            <a:extLst>
              <a:ext uri="{FF2B5EF4-FFF2-40B4-BE49-F238E27FC236}">
                <a16:creationId xmlns:a16="http://schemas.microsoft.com/office/drawing/2014/main" id="{046E845C-50F8-D0D3-B695-3EBD492039AF}"/>
              </a:ext>
            </a:extLst>
          </p:cNvPr>
          <p:cNvSpPr>
            <a:spLocks noGrp="1"/>
          </p:cNvSpPr>
          <p:nvPr>
            <p:ph type="body" sz="quarter" idx="16"/>
          </p:nvPr>
        </p:nvSpPr>
        <p:spPr>
          <a:xfrm>
            <a:off x="9682246" y="743044"/>
            <a:ext cx="2227344" cy="677817"/>
          </a:xfrm>
        </p:spPr>
        <p:txBody>
          <a:bodyPr/>
          <a:lstStyle/>
          <a:p>
            <a:r>
              <a:rPr lang="en-US" dirty="0">
                <a:solidFill>
                  <a:srgbClr val="A04F36"/>
                </a:solidFill>
              </a:rPr>
              <a:t>Management</a:t>
            </a:r>
            <a:endParaRPr lang="en-US" dirty="0"/>
          </a:p>
        </p:txBody>
      </p:sp>
      <p:sp>
        <p:nvSpPr>
          <p:cNvPr id="11" name="Text Placeholder 10">
            <a:extLst>
              <a:ext uri="{FF2B5EF4-FFF2-40B4-BE49-F238E27FC236}">
                <a16:creationId xmlns:a16="http://schemas.microsoft.com/office/drawing/2014/main" id="{8FFF4002-1A50-108B-9DC3-0DFAA750E43E}"/>
              </a:ext>
            </a:extLst>
          </p:cNvPr>
          <p:cNvSpPr>
            <a:spLocks noGrp="1"/>
          </p:cNvSpPr>
          <p:nvPr>
            <p:ph type="body" sz="quarter" idx="26"/>
          </p:nvPr>
        </p:nvSpPr>
        <p:spPr>
          <a:xfrm>
            <a:off x="180235" y="1202634"/>
            <a:ext cx="2757077" cy="5655366"/>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innerShdw blurRad="114300">
              <a:prstClr val="black"/>
            </a:innerShdw>
          </a:effectLst>
        </p:spPr>
        <p:txBody>
          <a:bodyPr/>
          <a:lstStyle/>
          <a:p>
            <a:pPr marL="182880">
              <a:spcBef>
                <a:spcPts val="0"/>
              </a:spcBef>
              <a:defRPr/>
            </a:pPr>
            <a:r>
              <a:rPr lang="en-US" sz="1800" dirty="0">
                <a:solidFill>
                  <a:schemeClr val="tx1"/>
                </a:solidFill>
                <a:latin typeface="Helvetica" panose="020B0604020202020204" pitchFamily="34" charset="0"/>
                <a:ea typeface="Verdana" panose="020B0604030504040204" pitchFamily="34" charset="0"/>
                <a:cs typeface="Helvetica" panose="020B0604020202020204" pitchFamily="34" charset="0"/>
              </a:rPr>
              <a:t>-Law “On Bank of Albania”</a:t>
            </a:r>
          </a:p>
          <a:p>
            <a:pPr marL="182880">
              <a:spcBef>
                <a:spcPts val="0"/>
              </a:spcBef>
              <a:defRPr/>
            </a:pPr>
            <a:r>
              <a:rPr lang="en-US" sz="1800" dirty="0">
                <a:solidFill>
                  <a:schemeClr val="tx1"/>
                </a:solidFill>
                <a:latin typeface="Helvetica" panose="020B0604020202020204" pitchFamily="34" charset="0"/>
                <a:ea typeface="Verdana" panose="020B0604030504040204" pitchFamily="34" charset="0"/>
                <a:cs typeface="Helvetica" panose="020B0604020202020204" pitchFamily="34" charset="0"/>
              </a:rPr>
              <a:t>- Law “On state borrowing, debt and public debt’s guarantees in Republic of Albania”</a:t>
            </a:r>
          </a:p>
          <a:p>
            <a:pPr marL="182880">
              <a:spcBef>
                <a:spcPts val="0"/>
              </a:spcBef>
              <a:defRPr/>
            </a:pPr>
            <a:r>
              <a:rPr lang="en-US" sz="1800" dirty="0">
                <a:solidFill>
                  <a:schemeClr val="tx1"/>
                </a:solidFill>
                <a:latin typeface="Helvetica" panose="020B0604020202020204" pitchFamily="34" charset="0"/>
                <a:ea typeface="Verdana" panose="020B0604030504040204" pitchFamily="34" charset="0"/>
                <a:cs typeface="Helvetica" panose="020B0604020202020204" pitchFamily="34" charset="0"/>
              </a:rPr>
              <a:t>- Law “On management of budget system in Republic of Albania”</a:t>
            </a:r>
          </a:p>
          <a:p>
            <a:pPr indent="-228600">
              <a:spcBef>
                <a:spcPts val="0"/>
              </a:spcBef>
              <a:defRPr/>
            </a:pPr>
            <a:endParaRPr lang="en-US" sz="18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B9220A8-F124-7A65-E119-AC65CC91023E}"/>
              </a:ext>
            </a:extLst>
          </p:cNvPr>
          <p:cNvSpPr>
            <a:spLocks noGrp="1"/>
          </p:cNvSpPr>
          <p:nvPr>
            <p:ph type="body" sz="quarter" idx="27"/>
          </p:nvPr>
        </p:nvSpPr>
        <p:spPr>
          <a:xfrm>
            <a:off x="3127208" y="1202634"/>
            <a:ext cx="2604139"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en-US" sz="1700" dirty="0">
                <a:solidFill>
                  <a:schemeClr val="tx1"/>
                </a:solidFill>
                <a:latin typeface="Helvetica" panose="020B0604020202020204" pitchFamily="34" charset="0"/>
                <a:ea typeface="Verdana" panose="020B0604030504040204" pitchFamily="34" charset="0"/>
                <a:cs typeface="Helvetica" panose="020B0604020202020204" pitchFamily="34" charset="0"/>
              </a:rPr>
              <a:t>TSA is a unified structure of government bank accounts; an essential tool for consolidating and efficient managing governments’ cash resources, thus minimizing borrowing costs. ​It ideally includes cash balances of all government entities, both budgetary and extrabudgetary.</a:t>
            </a:r>
          </a:p>
        </p:txBody>
      </p:sp>
      <p:sp>
        <p:nvSpPr>
          <p:cNvPr id="133" name="Text Placeholder 132">
            <a:extLst>
              <a:ext uri="{FF2B5EF4-FFF2-40B4-BE49-F238E27FC236}">
                <a16:creationId xmlns:a16="http://schemas.microsoft.com/office/drawing/2014/main" id="{7642D3A8-5C4E-FC41-22B8-E5B06B4FF72C}"/>
              </a:ext>
            </a:extLst>
          </p:cNvPr>
          <p:cNvSpPr>
            <a:spLocks noGrp="1"/>
          </p:cNvSpPr>
          <p:nvPr>
            <p:ph type="body" sz="quarter" idx="28"/>
          </p:nvPr>
        </p:nvSpPr>
        <p:spPr>
          <a:xfrm>
            <a:off x="5921244" y="1202634"/>
            <a:ext cx="3586246" cy="5655367"/>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spcBef>
                <a:spcPts val="0"/>
              </a:spcBef>
              <a:defRPr/>
            </a:pP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They consists in the framework agreement (January 20,2015) and five specific services sub-agreement:</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electronic communication between AGFIS and BoA’s payments systems: AIPS (RTGS) and AECH,</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BoA’s instrument for management of the government liquidity,</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the transfer of BoA’s net profit to TSA and coverage of BoA’s losses, </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management of the special bank accounts in BoA which are ordered by MoF,</a:t>
            </a:r>
          </a:p>
          <a:p>
            <a:pPr marL="182880">
              <a:spcBef>
                <a:spcPts val="0"/>
              </a:spcBef>
              <a:defRPr/>
            </a:pPr>
            <a:r>
              <a:rPr lang="en-US" sz="14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GB" sz="1400" dirty="0">
                <a:solidFill>
                  <a:schemeClr val="tx1"/>
                </a:solidFill>
                <a:latin typeface="Helvetica" panose="020B0604020202020204" pitchFamily="34" charset="0"/>
                <a:ea typeface="Verdana" panose="020B0604030504040204" pitchFamily="34" charset="0"/>
                <a:cs typeface="Helvetica" panose="020B0604020202020204" pitchFamily="34" charset="0"/>
              </a:rPr>
              <a:t>On organization of government securities’ auctions, </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settlement of the transactions and keeping government securities register</a:t>
            </a:r>
            <a:r>
              <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rPr>
              <a:t>.</a:t>
            </a:r>
          </a:p>
        </p:txBody>
      </p:sp>
      <p:sp>
        <p:nvSpPr>
          <p:cNvPr id="10" name="Text Placeholder 9">
            <a:extLst>
              <a:ext uri="{FF2B5EF4-FFF2-40B4-BE49-F238E27FC236}">
                <a16:creationId xmlns:a16="http://schemas.microsoft.com/office/drawing/2014/main" id="{F9D0D8A3-29BB-11A9-A461-E1AEF55627E0}"/>
              </a:ext>
            </a:extLst>
          </p:cNvPr>
          <p:cNvSpPr>
            <a:spLocks noGrp="1"/>
          </p:cNvSpPr>
          <p:nvPr>
            <p:ph type="body" sz="quarter" idx="25"/>
          </p:nvPr>
        </p:nvSpPr>
        <p:spPr>
          <a:xfrm>
            <a:off x="9660481" y="1202634"/>
            <a:ext cx="2448392"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en-US" dirty="0">
                <a:solidFill>
                  <a:schemeClr val="tx1"/>
                </a:solidFill>
                <a:latin typeface="Helvetica" panose="020B0604020202020204" pitchFamily="34" charset="0"/>
                <a:ea typeface="Verdana" panose="020B0604030504040204" pitchFamily="34" charset="0"/>
                <a:cs typeface="Helvetica" panose="020B0604020202020204" pitchFamily="34" charset="0"/>
              </a:rPr>
              <a:t>The TSA’s owner is the Minister responsible for General Government’s Finances. </a:t>
            </a:r>
          </a:p>
          <a:p>
            <a:pPr marL="182880" indent="-228600">
              <a:spcBef>
                <a:spcPts val="0"/>
              </a:spcBef>
              <a:defRPr/>
            </a:pPr>
            <a:r>
              <a:rPr lang="en-US" dirty="0">
                <a:solidFill>
                  <a:schemeClr val="tx1"/>
                </a:solidFill>
                <a:latin typeface="Helvetica" panose="020B0604020202020204" pitchFamily="34" charset="0"/>
                <a:ea typeface="Verdana" panose="020B0604030504040204" pitchFamily="34" charset="0"/>
                <a:cs typeface="Helvetica" panose="020B0604020202020204" pitchFamily="34" charset="0"/>
              </a:rPr>
              <a:t>   The TSA’s system led to relinquishing from the responsibility of the accounting units for the management of multiple  bank accounts.</a:t>
            </a:r>
          </a:p>
          <a:p>
            <a:pPr marL="182880"/>
            <a:r>
              <a:rPr lang="en-US" dirty="0">
                <a:solidFill>
                  <a:schemeClr val="tx1"/>
                </a:solidFill>
                <a:latin typeface="Helvetica" panose="020B0604020202020204" pitchFamily="34" charset="0"/>
                <a:ea typeface="Verdana" panose="020B0604030504040204" pitchFamily="34" charset="0"/>
                <a:cs typeface="Helvetica" panose="020B0604020202020204" pitchFamily="34" charset="0"/>
              </a:rPr>
              <a:t>The responsibility for managing rationalized  bank accounts has been transferred to the Ministry of Finance and Economy mostly through AGFIS.</a:t>
            </a:r>
          </a:p>
          <a:p>
            <a:pPr marL="182880"/>
            <a:r>
              <a:rPr lang="en-GB" dirty="0">
                <a:solidFill>
                  <a:schemeClr val="tx1"/>
                </a:solidFill>
                <a:latin typeface="Helvetica" panose="020B0604020202020204" pitchFamily="34" charset="0"/>
                <a:ea typeface="Verdana" panose="020B0604030504040204" pitchFamily="34" charset="0"/>
                <a:cs typeface="Helvetica" panose="020B0604020202020204" pitchFamily="34" charset="0"/>
              </a:rPr>
              <a:t>-Formal committees and technical working groups.</a:t>
            </a:r>
          </a:p>
          <a:p>
            <a:pPr marL="182880"/>
            <a:r>
              <a:rPr lang="en-GB" dirty="0">
                <a:solidFill>
                  <a:schemeClr val="tx1"/>
                </a:solidFill>
                <a:latin typeface="Helvetica" panose="020B0604020202020204" pitchFamily="34" charset="0"/>
                <a:ea typeface="Verdana" panose="020B0604030504040204" pitchFamily="34" charset="0"/>
                <a:cs typeface="Helvetica" panose="020B0604020202020204" pitchFamily="34" charset="0"/>
              </a:rPr>
              <a:t>-Protocols on operations</a:t>
            </a:r>
            <a:endParaRPr lang="en-US"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endParaRPr lang="en-US"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lvl="0" algn="l"/>
            <a:r>
              <a:rPr lang="en-GB" sz="1400" b="0" dirty="0">
                <a:solidFill>
                  <a:schemeClr val="accent2">
                    <a:lumMod val="75000"/>
                  </a:schemeClr>
                </a:solidFill>
              </a:rPr>
              <a:t>-</a:t>
            </a:r>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428454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0C90-6BBE-F64E-8A60-EF9E60B2BAE1}"/>
              </a:ext>
            </a:extLst>
          </p:cNvPr>
          <p:cNvSpPr>
            <a:spLocks noGrp="1"/>
          </p:cNvSpPr>
          <p:nvPr>
            <p:ph type="title"/>
          </p:nvPr>
        </p:nvSpPr>
        <p:spPr>
          <a:xfrm>
            <a:off x="638462" y="642551"/>
            <a:ext cx="10915076" cy="65977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5500" b="1" spc="0" dirty="0">
                <a:ln/>
                <a:solidFill>
                  <a:schemeClr val="accent6">
                    <a:lumMod val="75000"/>
                  </a:schemeClr>
                </a:solidFill>
                <a:latin typeface="+mn-lt"/>
              </a:rPr>
              <a:t>BACKGROUND</a:t>
            </a:r>
            <a:endParaRPr lang="en-US" b="1" spc="0" dirty="0">
              <a:ln/>
              <a:solidFill>
                <a:schemeClr val="accent6">
                  <a:lumMod val="75000"/>
                </a:schemeClr>
              </a:solidFill>
              <a:latin typeface="+mn-lt"/>
            </a:endParaRPr>
          </a:p>
        </p:txBody>
      </p:sp>
      <p:sp>
        <p:nvSpPr>
          <p:cNvPr id="3" name="Footer Placeholder 2">
            <a:extLst>
              <a:ext uri="{FF2B5EF4-FFF2-40B4-BE49-F238E27FC236}">
                <a16:creationId xmlns:a16="http://schemas.microsoft.com/office/drawing/2014/main" id="{F19EEB4B-BEE5-ACC5-4BA2-AA6194616633}"/>
              </a:ext>
            </a:extLst>
          </p:cNvPr>
          <p:cNvSpPr>
            <a:spLocks noGrp="1"/>
          </p:cNvSpPr>
          <p:nvPr>
            <p:ph type="ftr" sz="quarter" idx="22"/>
          </p:nvPr>
        </p:nvSpPr>
        <p:spPr>
          <a:xfrm>
            <a:off x="259654" y="5852336"/>
            <a:ext cx="11793166" cy="1005664"/>
          </a:xfrm>
        </p:spPr>
        <p:txBody>
          <a:bodyPr/>
          <a:lstStyle/>
          <a:p>
            <a:pPr algn="just"/>
            <a:r>
              <a:rPr lang="en-US" sz="1400" dirty="0">
                <a:solidFill>
                  <a:srgbClr val="54311C"/>
                </a:solidFill>
              </a:rPr>
              <a:t>The implementation of the TSA concept in the management of government cash resources significantly changed the system of managing the budget related receipts and payments at accounting units and financial reporting at different levels of the government.</a:t>
            </a:r>
          </a:p>
          <a:p>
            <a:pPr algn="just"/>
            <a:r>
              <a:rPr lang="en-US" sz="1400" dirty="0">
                <a:solidFill>
                  <a:srgbClr val="54311C"/>
                </a:solidFill>
              </a:rPr>
              <a:t>The constraints in personnel capacity and in the capabilities of the financial management information systems restrict the efficiency and effectiveness of the TSA.</a:t>
            </a:r>
          </a:p>
        </p:txBody>
      </p:sp>
      <p:sp>
        <p:nvSpPr>
          <p:cNvPr id="4" name="Slide Number Placeholder 3">
            <a:extLst>
              <a:ext uri="{FF2B5EF4-FFF2-40B4-BE49-F238E27FC236}">
                <a16:creationId xmlns:a16="http://schemas.microsoft.com/office/drawing/2014/main" id="{3622385F-CA51-6573-9F21-D1C4A381BDFE}"/>
              </a:ext>
            </a:extLst>
          </p:cNvPr>
          <p:cNvSpPr>
            <a:spLocks noGrp="1"/>
          </p:cNvSpPr>
          <p:nvPr>
            <p:ph type="sldNum" sz="quarter" idx="23"/>
          </p:nvPr>
        </p:nvSpPr>
        <p:spPr/>
        <p:txBody>
          <a:bodyPr/>
          <a:lstStyle/>
          <a:p>
            <a:fld id="{295C7AAE-A677-454A-8BDB-62A0650ACE98}" type="slidenum">
              <a:rPr lang="en-US" smtClean="0"/>
              <a:pPr/>
              <a:t>4</a:t>
            </a:fld>
            <a:endParaRPr lang="en-US" dirty="0"/>
          </a:p>
        </p:txBody>
      </p:sp>
      <p:grpSp>
        <p:nvGrpSpPr>
          <p:cNvPr id="6" name="Group 5" descr="Timeline">
            <a:extLst>
              <a:ext uri="{FF2B5EF4-FFF2-40B4-BE49-F238E27FC236}">
                <a16:creationId xmlns:a16="http://schemas.microsoft.com/office/drawing/2014/main" id="{2D1EEEAF-5F3C-A2EF-525E-3E4299ED501F}"/>
              </a:ext>
            </a:extLst>
          </p:cNvPr>
          <p:cNvGrpSpPr/>
          <p:nvPr/>
        </p:nvGrpSpPr>
        <p:grpSpPr>
          <a:xfrm>
            <a:off x="578224" y="1629524"/>
            <a:ext cx="11114838" cy="4299637"/>
            <a:chOff x="293783" y="1988340"/>
            <a:chExt cx="11561589" cy="4299637"/>
          </a:xfrm>
        </p:grpSpPr>
        <p:sp>
          <p:nvSpPr>
            <p:cNvPr id="7" name="Rectangle 6">
              <a:extLst>
                <a:ext uri="{FF2B5EF4-FFF2-40B4-BE49-F238E27FC236}">
                  <a16:creationId xmlns:a16="http://schemas.microsoft.com/office/drawing/2014/main" id="{784F79C9-63CA-B09F-DB82-34E2BBFC2D8E}"/>
                </a:ext>
              </a:extLst>
            </p:cNvPr>
            <p:cNvSpPr/>
            <p:nvPr/>
          </p:nvSpPr>
          <p:spPr>
            <a:xfrm>
              <a:off x="419100" y="2172508"/>
              <a:ext cx="11353799" cy="3931302"/>
            </a:xfrm>
            <a:prstGeom prst="rect">
              <a:avLst/>
            </a:prstGeom>
            <a:noFill/>
          </p:spPr>
          <p:txBody>
            <a:bodyPr/>
            <a:lstStyle/>
            <a:p>
              <a:endParaRPr lang="en-US"/>
            </a:p>
          </p:txBody>
        </p:sp>
        <p:sp>
          <p:nvSpPr>
            <p:cNvPr id="8" name="Notched Right Arrow 7">
              <a:extLst>
                <a:ext uri="{FF2B5EF4-FFF2-40B4-BE49-F238E27FC236}">
                  <a16:creationId xmlns:a16="http://schemas.microsoft.com/office/drawing/2014/main"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AD403014-9A9E-F590-D686-87CC339A03ED}"/>
                </a:ext>
              </a:extLst>
            </p:cNvPr>
            <p:cNvSpPr/>
            <p:nvPr/>
          </p:nvSpPr>
          <p:spPr>
            <a:xfrm>
              <a:off x="293783" y="2016404"/>
              <a:ext cx="2559139" cy="1728624"/>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1993</a:t>
              </a:r>
            </a:p>
            <a:p>
              <a:pPr defTabSz="800100">
                <a:spcBef>
                  <a:spcPct val="0"/>
                </a:spcBef>
                <a:spcAft>
                  <a:spcPct val="35000"/>
                </a:spcAft>
              </a:pPr>
              <a:r>
                <a:rPr lang="en-US" sz="1400" dirty="0"/>
                <a:t>Treasury organization set up at HQ and 36 branches</a:t>
              </a:r>
              <a:endParaRPr lang="en-US" sz="1050" u="sng" kern="100" dirty="0">
                <a:solidFill>
                  <a:srgbClr val="333333"/>
                </a:solidFill>
                <a:effectLst/>
                <a:latin typeface="inherit"/>
                <a:ea typeface="Calibri" panose="020F0502020204030204" pitchFamily="34" charset="0"/>
                <a:cs typeface="Times New Roman" panose="02020603050405020304" pitchFamily="18" charset="0"/>
                <a:hlinkClick r:id="rId3"/>
              </a:endParaRPr>
            </a:p>
            <a:p>
              <a:pPr marL="0" lvl="0" indent="0" algn="ctr" defTabSz="800100">
                <a:lnSpc>
                  <a:spcPct val="100000"/>
                </a:lnSpc>
                <a:spcBef>
                  <a:spcPct val="0"/>
                </a:spcBef>
                <a:spcAft>
                  <a:spcPct val="35000"/>
                </a:spcAft>
                <a:buNone/>
              </a:pPr>
              <a:r>
                <a:rPr lang="en-US" b="1" kern="1200" spc="50" baseline="0" dirty="0">
                  <a:solidFill>
                    <a:srgbClr val="54311C"/>
                  </a:solidFill>
                </a:rPr>
                <a:t>April 16th </a:t>
              </a:r>
            </a:p>
          </p:txBody>
        </p:sp>
        <p:sp>
          <p:nvSpPr>
            <p:cNvPr id="10" name="Oval 9">
              <a:extLst>
                <a:ext uri="{FF2B5EF4-FFF2-40B4-BE49-F238E27FC236}">
                  <a16:creationId xmlns:a16="http://schemas.microsoft.com/office/drawing/2014/main"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43FC9BFA-540C-62E3-110B-DB45E2B1997F}"/>
                </a:ext>
              </a:extLst>
            </p:cNvPr>
            <p:cNvSpPr/>
            <p:nvPr/>
          </p:nvSpPr>
          <p:spPr>
            <a:xfrm>
              <a:off x="1311657" y="4531289"/>
              <a:ext cx="3082530" cy="1239563"/>
            </a:xfrm>
            <a:custGeom>
              <a:avLst/>
              <a:gdLst>
                <a:gd name="connsiteX0" fmla="*/ 0 w 1767544"/>
                <a:gd name="connsiteY0" fmla="*/ 0 h 1572520"/>
                <a:gd name="connsiteX1" fmla="*/ 1767544 w 1767544"/>
                <a:gd name="connsiteY1" fmla="*/ 0 h 1572520"/>
                <a:gd name="connsiteX2" fmla="*/ 1767544 w 1767544"/>
                <a:gd name="connsiteY2" fmla="*/ 1572520 h 1572520"/>
                <a:gd name="connsiteX3" fmla="*/ 0 w 1767544"/>
                <a:gd name="connsiteY3" fmla="*/ 1572520 h 1572520"/>
                <a:gd name="connsiteX4" fmla="*/ 0 w 1767544"/>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44" h="1572520">
                  <a:moveTo>
                    <a:pt x="0" y="0"/>
                  </a:moveTo>
                  <a:lnTo>
                    <a:pt x="1767544" y="0"/>
                  </a:lnTo>
                  <a:lnTo>
                    <a:pt x="1767544"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Continuously</a:t>
              </a:r>
            </a:p>
            <a:p>
              <a:pPr marL="0" lvl="0" indent="0" defTabSz="800100">
                <a:lnSpc>
                  <a:spcPct val="100000"/>
                </a:lnSpc>
                <a:spcBef>
                  <a:spcPct val="0"/>
                </a:spcBef>
                <a:spcAft>
                  <a:spcPct val="35000"/>
                </a:spcAft>
                <a:buNone/>
              </a:pPr>
              <a:r>
                <a:rPr lang="en-US" sz="1400" dirty="0"/>
                <a:t>Spending units bank accounts progressively being brought under the control of the Treasury.</a:t>
              </a:r>
              <a:endParaRPr lang="en-US" sz="1400" b="1" kern="1200" spc="50" baseline="0" dirty="0">
                <a:solidFill>
                  <a:srgbClr val="54311C"/>
                </a:solidFill>
              </a:endParaRPr>
            </a:p>
          </p:txBody>
        </p:sp>
        <p:sp>
          <p:nvSpPr>
            <p:cNvPr id="12" name="Oval 11">
              <a:extLst>
                <a:ext uri="{FF2B5EF4-FFF2-40B4-BE49-F238E27FC236}">
                  <a16:creationId xmlns:a16="http://schemas.microsoft.com/office/drawing/2014/main" id="{5E64EDBF-2E4C-F9F1-9707-2384BF78C378}"/>
                </a:ext>
              </a:extLst>
            </p:cNvPr>
            <p:cNvSpPr/>
            <p:nvPr/>
          </p:nvSpPr>
          <p:spPr>
            <a:xfrm>
              <a:off x="3311411"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3" name="Freeform 12">
              <a:extLst>
                <a:ext uri="{FF2B5EF4-FFF2-40B4-BE49-F238E27FC236}">
                  <a16:creationId xmlns:a16="http://schemas.microsoft.com/office/drawing/2014/main" id="{C6561523-6EE6-2AAF-AC2A-03E4526FF936}"/>
                </a:ext>
              </a:extLst>
            </p:cNvPr>
            <p:cNvSpPr/>
            <p:nvPr/>
          </p:nvSpPr>
          <p:spPr>
            <a:xfrm>
              <a:off x="3804043" y="1988340"/>
              <a:ext cx="2229295" cy="1572520"/>
            </a:xfrm>
            <a:custGeom>
              <a:avLst/>
              <a:gdLst>
                <a:gd name="connsiteX0" fmla="*/ 0 w 1715648"/>
                <a:gd name="connsiteY0" fmla="*/ 0 h 1572520"/>
                <a:gd name="connsiteX1" fmla="*/ 1715648 w 1715648"/>
                <a:gd name="connsiteY1" fmla="*/ 0 h 1572520"/>
                <a:gd name="connsiteX2" fmla="*/ 1715648 w 1715648"/>
                <a:gd name="connsiteY2" fmla="*/ 1572520 h 1572520"/>
                <a:gd name="connsiteX3" fmla="*/ 0 w 1715648"/>
                <a:gd name="connsiteY3" fmla="*/ 1572520 h 1572520"/>
                <a:gd name="connsiteX4" fmla="*/ 0 w 1715648"/>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648" h="1572520">
                  <a:moveTo>
                    <a:pt x="0" y="0"/>
                  </a:moveTo>
                  <a:lnTo>
                    <a:pt x="1715648" y="0"/>
                  </a:lnTo>
                  <a:lnTo>
                    <a:pt x="1715648"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Continuously</a:t>
              </a:r>
            </a:p>
            <a:p>
              <a:pPr marL="0" lvl="0" indent="0" defTabSz="800100">
                <a:lnSpc>
                  <a:spcPct val="100000"/>
                </a:lnSpc>
                <a:spcBef>
                  <a:spcPct val="0"/>
                </a:spcBef>
                <a:spcAft>
                  <a:spcPct val="35000"/>
                </a:spcAft>
                <a:buNone/>
              </a:pPr>
              <a:r>
                <a:rPr lang="en-US" sz="1400" dirty="0"/>
                <a:t>Treasury Control over Government Financial Resources</a:t>
              </a:r>
              <a:endParaRPr lang="en-US" sz="1400" b="1" kern="1200" spc="50" baseline="0" dirty="0">
                <a:solidFill>
                  <a:srgbClr val="54311C"/>
                </a:solidFill>
              </a:endParaRPr>
            </a:p>
          </p:txBody>
        </p:sp>
        <p:sp>
          <p:nvSpPr>
            <p:cNvPr id="14" name="Oval 13">
              <a:extLst>
                <a:ext uri="{FF2B5EF4-FFF2-40B4-BE49-F238E27FC236}">
                  <a16:creationId xmlns:a16="http://schemas.microsoft.com/office/drawing/2014/main" id="{224421DD-214B-4390-073C-8A09479EEAE5}"/>
                </a:ext>
              </a:extLst>
            </p:cNvPr>
            <p:cNvSpPr/>
            <p:nvPr/>
          </p:nvSpPr>
          <p:spPr>
            <a:xfrm>
              <a:off x="503376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5" name="Freeform 14">
              <a:extLst>
                <a:ext uri="{FF2B5EF4-FFF2-40B4-BE49-F238E27FC236}">
                  <a16:creationId xmlns:a16="http://schemas.microsoft.com/office/drawing/2014/main" id="{5132750B-025F-97C1-C842-FCFF6F7D9138}"/>
                </a:ext>
              </a:extLst>
            </p:cNvPr>
            <p:cNvSpPr/>
            <p:nvPr/>
          </p:nvSpPr>
          <p:spPr>
            <a:xfrm>
              <a:off x="4519504" y="4520504"/>
              <a:ext cx="3941123" cy="1728625"/>
            </a:xfrm>
            <a:custGeom>
              <a:avLst/>
              <a:gdLst>
                <a:gd name="connsiteX0" fmla="*/ 0 w 1574120"/>
                <a:gd name="connsiteY0" fmla="*/ 0 h 1572520"/>
                <a:gd name="connsiteX1" fmla="*/ 1574120 w 1574120"/>
                <a:gd name="connsiteY1" fmla="*/ 0 h 1572520"/>
                <a:gd name="connsiteX2" fmla="*/ 1574120 w 1574120"/>
                <a:gd name="connsiteY2" fmla="*/ 1572520 h 1572520"/>
                <a:gd name="connsiteX3" fmla="*/ 0 w 1574120"/>
                <a:gd name="connsiteY3" fmla="*/ 1572520 h 1572520"/>
                <a:gd name="connsiteX4" fmla="*/ 0 w 1574120"/>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120" h="1572520">
                  <a:moveTo>
                    <a:pt x="0" y="0"/>
                  </a:moveTo>
                  <a:lnTo>
                    <a:pt x="1574120" y="0"/>
                  </a:lnTo>
                  <a:lnTo>
                    <a:pt x="1574120"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2006</a:t>
              </a:r>
            </a:p>
            <a:p>
              <a:pPr marL="0" lvl="0" indent="0" defTabSz="800100">
                <a:lnSpc>
                  <a:spcPct val="100000"/>
                </a:lnSpc>
                <a:spcBef>
                  <a:spcPct val="0"/>
                </a:spcBef>
                <a:spcAft>
                  <a:spcPct val="35000"/>
                </a:spcAft>
                <a:buNone/>
              </a:pPr>
              <a:r>
                <a:rPr lang="en-US" sz="1400" dirty="0"/>
                <a:t>Most spending unit bank accounts under the control of the Treasury; however, multiplicity of Bank accounts still exists with several bank accounts per spending unit.</a:t>
              </a:r>
            </a:p>
          </p:txBody>
        </p:sp>
        <p:sp>
          <p:nvSpPr>
            <p:cNvPr id="16" name="Oval 15">
              <a:extLst>
                <a:ext uri="{FF2B5EF4-FFF2-40B4-BE49-F238E27FC236}">
                  <a16:creationId xmlns:a16="http://schemas.microsoft.com/office/drawing/2014/main" id="{AFEA52D8-6EF3-E96B-AC17-D7D812BB2F09}"/>
                </a:ext>
              </a:extLst>
            </p:cNvPr>
            <p:cNvSpPr/>
            <p:nvPr/>
          </p:nvSpPr>
          <p:spPr>
            <a:xfrm>
              <a:off x="6753900" y="4011476"/>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565AD21D-AA9C-9F26-96E1-8CF61AFE5F1B}"/>
                </a:ext>
              </a:extLst>
            </p:cNvPr>
            <p:cNvSpPr/>
            <p:nvPr/>
          </p:nvSpPr>
          <p:spPr>
            <a:xfrm>
              <a:off x="7022414" y="2172508"/>
              <a:ext cx="4750484"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Bef>
                  <a:spcPct val="0"/>
                </a:spcBef>
                <a:spcAft>
                  <a:spcPct val="35000"/>
                </a:spcAft>
              </a:pPr>
              <a:r>
                <a:rPr lang="en-US" sz="1800" b="1" i="0" kern="1200" spc="50" baseline="0" dirty="0">
                  <a:solidFill>
                    <a:schemeClr val="accent1"/>
                  </a:solidFill>
                </a:rPr>
                <a:t>2010 </a:t>
              </a:r>
              <a:r>
                <a:rPr lang="en-US" b="1" spc="50" dirty="0">
                  <a:solidFill>
                    <a:srgbClr val="54311C"/>
                  </a:solidFill>
                </a:rPr>
                <a:t>Fully implementation of AGFIS</a:t>
              </a:r>
            </a:p>
            <a:p>
              <a:pPr marL="0" lvl="0" indent="0" defTabSz="800100">
                <a:lnSpc>
                  <a:spcPct val="100000"/>
                </a:lnSpc>
                <a:spcBef>
                  <a:spcPct val="0"/>
                </a:spcBef>
                <a:spcAft>
                  <a:spcPct val="35000"/>
                </a:spcAft>
                <a:buNone/>
              </a:pPr>
              <a:r>
                <a:rPr lang="en-US" sz="1400" dirty="0"/>
                <a:t>All spending unit bank accounts under Treasury control; Consolidation of Bank accounts in progress; Bank accounts being consolidated to one per province/ region/oblast</a:t>
              </a:r>
              <a:endParaRPr lang="en-US" sz="1400" b="1" kern="1200" spc="50" baseline="0" dirty="0">
                <a:solidFill>
                  <a:srgbClr val="54311C"/>
                </a:solidFill>
              </a:endParaRPr>
            </a:p>
          </p:txBody>
        </p:sp>
        <p:sp>
          <p:nvSpPr>
            <p:cNvPr id="18" name="Oval 17">
              <a:extLst>
                <a:ext uri="{FF2B5EF4-FFF2-40B4-BE49-F238E27FC236}">
                  <a16:creationId xmlns:a16="http://schemas.microsoft.com/office/drawing/2014/main" id="{AA9EFEED-3A11-AFAC-A7F7-5F1FD77728F5}"/>
                </a:ext>
              </a:extLst>
            </p:cNvPr>
            <p:cNvSpPr/>
            <p:nvPr/>
          </p:nvSpPr>
          <p:spPr>
            <a:xfrm>
              <a:off x="8486833"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9" name="Freeform 18">
              <a:extLst>
                <a:ext uri="{FF2B5EF4-FFF2-40B4-BE49-F238E27FC236}">
                  <a16:creationId xmlns:a16="http://schemas.microsoft.com/office/drawing/2014/main" id="{3D7176A4-615D-9349-DC88-FC8F950E522B}"/>
                </a:ext>
              </a:extLst>
            </p:cNvPr>
            <p:cNvSpPr/>
            <p:nvPr/>
          </p:nvSpPr>
          <p:spPr>
            <a:xfrm>
              <a:off x="8625574" y="4531288"/>
              <a:ext cx="3229798" cy="1756689"/>
            </a:xfrm>
            <a:custGeom>
              <a:avLst/>
              <a:gdLst>
                <a:gd name="connsiteX0" fmla="*/ 0 w 1517906"/>
                <a:gd name="connsiteY0" fmla="*/ 0 h 1572520"/>
                <a:gd name="connsiteX1" fmla="*/ 1517906 w 1517906"/>
                <a:gd name="connsiteY1" fmla="*/ 0 h 1572520"/>
                <a:gd name="connsiteX2" fmla="*/ 1517906 w 1517906"/>
                <a:gd name="connsiteY2" fmla="*/ 1572520 h 1572520"/>
                <a:gd name="connsiteX3" fmla="*/ 0 w 1517906"/>
                <a:gd name="connsiteY3" fmla="*/ 1572520 h 1572520"/>
                <a:gd name="connsiteX4" fmla="*/ 0 w 1517906"/>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906" h="1572520">
                  <a:moveTo>
                    <a:pt x="0" y="0"/>
                  </a:moveTo>
                  <a:lnTo>
                    <a:pt x="1517906" y="0"/>
                  </a:lnTo>
                  <a:lnTo>
                    <a:pt x="1517906"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kern="1200" spc="50" baseline="0" dirty="0">
                  <a:solidFill>
                    <a:schemeClr val="accent1"/>
                  </a:solidFill>
                </a:rPr>
                <a:t>2023</a:t>
              </a:r>
            </a:p>
            <a:p>
              <a:pPr marL="0" lvl="0" indent="0" defTabSz="800100">
                <a:lnSpc>
                  <a:spcPct val="100000"/>
                </a:lnSpc>
                <a:spcBef>
                  <a:spcPct val="0"/>
                </a:spcBef>
                <a:spcAft>
                  <a:spcPct val="35000"/>
                </a:spcAft>
                <a:buNone/>
              </a:pPr>
              <a:r>
                <a:rPr lang="en-US" sz="1400" dirty="0"/>
                <a:t>All spending unit bank accounts under Treasury control. Consolida-tion of Bank Accounts: All bank accounts consolidated into a TSA.</a:t>
              </a:r>
              <a:endParaRPr lang="en-US" sz="1400" b="1" kern="1200" spc="50" baseline="0" dirty="0">
                <a:solidFill>
                  <a:srgbClr val="54311C"/>
                </a:solidFill>
              </a:endParaRPr>
            </a:p>
          </p:txBody>
        </p:sp>
        <p:sp>
          <p:nvSpPr>
            <p:cNvPr id="20" name="Oval 19">
              <a:extLst>
                <a:ext uri="{FF2B5EF4-FFF2-40B4-BE49-F238E27FC236}">
                  <a16:creationId xmlns:a16="http://schemas.microsoft.com/office/drawing/2014/main" id="{870B2B44-057F-D78B-D8F4-C9A2F1E4B374}"/>
                </a:ext>
              </a:extLst>
            </p:cNvPr>
            <p:cNvSpPr/>
            <p:nvPr/>
          </p:nvSpPr>
          <p:spPr>
            <a:xfrm>
              <a:off x="10224548"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pic>
        <p:nvPicPr>
          <p:cNvPr id="5" name="Picture 4">
            <a:extLst>
              <a:ext uri="{FF2B5EF4-FFF2-40B4-BE49-F238E27FC236}">
                <a16:creationId xmlns:a16="http://schemas.microsoft.com/office/drawing/2014/main" id="{5F1E60D5-5DED-4DCA-734C-319DB4443662}"/>
              </a:ext>
            </a:extLst>
          </p:cNvPr>
          <p:cNvPicPr>
            <a:picLocks noChangeAspect="1"/>
          </p:cNvPicPr>
          <p:nvPr/>
        </p:nvPicPr>
        <p:blipFill>
          <a:blip r:embed="rId4"/>
          <a:stretch>
            <a:fillRect/>
          </a:stretch>
        </p:blipFill>
        <p:spPr>
          <a:xfrm>
            <a:off x="0" y="-4519"/>
            <a:ext cx="1641987" cy="1616331"/>
          </a:xfrm>
          <a:prstGeom prst="rect">
            <a:avLst/>
          </a:prstGeom>
        </p:spPr>
      </p:pic>
    </p:spTree>
    <p:extLst>
      <p:ext uri="{BB962C8B-B14F-4D97-AF65-F5344CB8AC3E}">
        <p14:creationId xmlns:p14="http://schemas.microsoft.com/office/powerpoint/2010/main" val="38148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E23193-9E88-BC4D-A0C2-CE2C71664769}"/>
              </a:ext>
            </a:extLst>
          </p:cNvPr>
          <p:cNvPicPr>
            <a:picLocks noGrp="1" noChangeAspect="1"/>
          </p:cNvPicPr>
          <p:nvPr>
            <p:ph idx="1"/>
          </p:nvPr>
        </p:nvPicPr>
        <p:blipFill>
          <a:blip r:embed="rId2"/>
          <a:stretch>
            <a:fillRect/>
          </a:stretch>
        </p:blipFill>
        <p:spPr>
          <a:xfrm>
            <a:off x="0" y="1350878"/>
            <a:ext cx="12192000" cy="5417182"/>
          </a:xfrm>
          <a:noFill/>
          <a:ln>
            <a:solidFill>
              <a:srgbClr val="A50021"/>
            </a:solidFill>
          </a:ln>
        </p:spPr>
      </p:pic>
      <p:sp>
        <p:nvSpPr>
          <p:cNvPr id="5" name="Slide Number Placeholder 4">
            <a:extLst>
              <a:ext uri="{FF2B5EF4-FFF2-40B4-BE49-F238E27FC236}">
                <a16:creationId xmlns:a16="http://schemas.microsoft.com/office/drawing/2014/main" id="{5F25107C-1DFA-923B-D502-898D69182831}"/>
              </a:ext>
            </a:extLst>
          </p:cNvPr>
          <p:cNvSpPr>
            <a:spLocks noGrp="1"/>
          </p:cNvSpPr>
          <p:nvPr>
            <p:ph type="sldNum" sz="quarter" idx="23"/>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5</a:t>
            </a:fld>
            <a:endParaRPr lang="en-US"/>
          </a:p>
        </p:txBody>
      </p:sp>
      <p:sp>
        <p:nvSpPr>
          <p:cNvPr id="10" name="TextBox 9">
            <a:extLst>
              <a:ext uri="{FF2B5EF4-FFF2-40B4-BE49-F238E27FC236}">
                <a16:creationId xmlns:a16="http://schemas.microsoft.com/office/drawing/2014/main" id="{533E893D-5DBF-E695-88FF-BC853A632CE2}"/>
              </a:ext>
            </a:extLst>
          </p:cNvPr>
          <p:cNvSpPr txBox="1"/>
          <p:nvPr/>
        </p:nvSpPr>
        <p:spPr>
          <a:xfrm>
            <a:off x="3494901" y="1651707"/>
            <a:ext cx="5472790" cy="430887"/>
          </a:xfrm>
          <a:prstGeom prst="rect">
            <a:avLst/>
          </a:prstGeom>
          <a:noFill/>
        </p:spPr>
        <p:txBody>
          <a:bodyPr wrap="square">
            <a:spAutoFit/>
          </a:bodyPr>
          <a:lstStyle/>
          <a:p>
            <a:pPr lvl="0"/>
            <a:r>
              <a:rPr lang="en-US" sz="2200" b="1" dirty="0">
                <a:solidFill>
                  <a:schemeClr val="bg1">
                    <a:lumMod val="85000"/>
                  </a:schemeClr>
                </a:solidFill>
              </a:rPr>
              <a:t>Public Sector Classification in Albania</a:t>
            </a:r>
          </a:p>
        </p:txBody>
      </p:sp>
      <p:sp>
        <p:nvSpPr>
          <p:cNvPr id="13" name="TextBox 12">
            <a:extLst>
              <a:ext uri="{FF2B5EF4-FFF2-40B4-BE49-F238E27FC236}">
                <a16:creationId xmlns:a16="http://schemas.microsoft.com/office/drawing/2014/main" id="{31FBA817-946B-2224-86D6-23277EC5388B}"/>
              </a:ext>
            </a:extLst>
          </p:cNvPr>
          <p:cNvSpPr txBox="1"/>
          <p:nvPr/>
        </p:nvSpPr>
        <p:spPr>
          <a:xfrm>
            <a:off x="3916218" y="2887797"/>
            <a:ext cx="4479637" cy="400110"/>
          </a:xfrm>
          <a:prstGeom prst="rect">
            <a:avLst/>
          </a:prstGeom>
          <a:noFill/>
        </p:spPr>
        <p:txBody>
          <a:bodyPr wrap="square">
            <a:spAutoFit/>
          </a:bodyPr>
          <a:lstStyle/>
          <a:p>
            <a:pPr lvl="0"/>
            <a:r>
              <a:rPr lang="en-US" sz="2000" b="1" dirty="0">
                <a:solidFill>
                  <a:schemeClr val="accent2">
                    <a:lumMod val="25000"/>
                  </a:schemeClr>
                </a:solidFill>
              </a:rPr>
              <a:t>Institutional Sectors / Sub-Sectors</a:t>
            </a:r>
          </a:p>
        </p:txBody>
      </p:sp>
      <p:sp>
        <p:nvSpPr>
          <p:cNvPr id="17" name="TextBox 16">
            <a:extLst>
              <a:ext uri="{FF2B5EF4-FFF2-40B4-BE49-F238E27FC236}">
                <a16:creationId xmlns:a16="http://schemas.microsoft.com/office/drawing/2014/main" id="{85BF8E67-1103-104D-8D87-28BC3AFA989D}"/>
              </a:ext>
            </a:extLst>
          </p:cNvPr>
          <p:cNvSpPr txBox="1"/>
          <p:nvPr/>
        </p:nvSpPr>
        <p:spPr>
          <a:xfrm>
            <a:off x="1952429" y="3364300"/>
            <a:ext cx="3084945" cy="369332"/>
          </a:xfrm>
          <a:prstGeom prst="rect">
            <a:avLst/>
          </a:prstGeom>
          <a:noFill/>
        </p:spPr>
        <p:txBody>
          <a:bodyPr wrap="square">
            <a:spAutoFit/>
          </a:bodyPr>
          <a:lstStyle/>
          <a:p>
            <a:pPr lvl="0"/>
            <a:r>
              <a:rPr lang="en-US" dirty="0"/>
              <a:t>Central Government</a:t>
            </a:r>
          </a:p>
        </p:txBody>
      </p:sp>
      <p:sp>
        <p:nvSpPr>
          <p:cNvPr id="21" name="TextBox 20">
            <a:extLst>
              <a:ext uri="{FF2B5EF4-FFF2-40B4-BE49-F238E27FC236}">
                <a16:creationId xmlns:a16="http://schemas.microsoft.com/office/drawing/2014/main" id="{A50F8982-BCC7-2333-270B-3DA40F2921AF}"/>
              </a:ext>
            </a:extLst>
          </p:cNvPr>
          <p:cNvSpPr txBox="1"/>
          <p:nvPr/>
        </p:nvSpPr>
        <p:spPr>
          <a:xfrm>
            <a:off x="8395855" y="3364300"/>
            <a:ext cx="2429164" cy="369332"/>
          </a:xfrm>
          <a:prstGeom prst="rect">
            <a:avLst/>
          </a:prstGeom>
          <a:noFill/>
        </p:spPr>
        <p:txBody>
          <a:bodyPr wrap="square">
            <a:spAutoFit/>
          </a:bodyPr>
          <a:lstStyle/>
          <a:p>
            <a:pPr lvl="0"/>
            <a:r>
              <a:rPr lang="en-US" dirty="0"/>
              <a:t>Local Government</a:t>
            </a:r>
          </a:p>
        </p:txBody>
      </p:sp>
      <p:sp>
        <p:nvSpPr>
          <p:cNvPr id="25" name="TextBox 24">
            <a:extLst>
              <a:ext uri="{FF2B5EF4-FFF2-40B4-BE49-F238E27FC236}">
                <a16:creationId xmlns:a16="http://schemas.microsoft.com/office/drawing/2014/main" id="{22D92CC2-5222-CBCB-AD47-9B58BDB74869}"/>
              </a:ext>
            </a:extLst>
          </p:cNvPr>
          <p:cNvSpPr txBox="1"/>
          <p:nvPr/>
        </p:nvSpPr>
        <p:spPr>
          <a:xfrm>
            <a:off x="120073" y="3873713"/>
            <a:ext cx="12127345" cy="861774"/>
          </a:xfrm>
          <a:prstGeom prst="rect">
            <a:avLst/>
          </a:prstGeom>
          <a:noFill/>
        </p:spPr>
        <p:txBody>
          <a:bodyPr wrap="square">
            <a:spAutoFit/>
          </a:bodyPr>
          <a:lstStyle/>
          <a:p>
            <a:pPr lvl="0"/>
            <a:r>
              <a:rPr lang="en-US" sz="2000" u="none" dirty="0">
                <a:solidFill>
                  <a:schemeClr val="tx1"/>
                </a:solidFill>
              </a:rPr>
              <a:t>					Special Funds</a:t>
            </a:r>
          </a:p>
          <a:p>
            <a:pPr lvl="0"/>
            <a:r>
              <a:rPr lang="en-US" sz="1000" dirty="0"/>
              <a:t>                                                                                                                                                                       </a:t>
            </a:r>
            <a:endParaRPr lang="en-US" sz="1000" u="none" dirty="0">
              <a:solidFill>
                <a:schemeClr val="tx1"/>
              </a:solidFill>
            </a:endParaRPr>
          </a:p>
          <a:p>
            <a:pPr lvl="0"/>
            <a:r>
              <a:rPr lang="en-US" sz="2000" u="none" dirty="0">
                <a:solidFill>
                  <a:schemeClr val="tx1"/>
                </a:solidFill>
              </a:rPr>
              <a:t> </a:t>
            </a:r>
            <a:r>
              <a:rPr lang="en-US" sz="1800" dirty="0">
                <a:solidFill>
                  <a:schemeClr val="tx1"/>
                </a:solidFill>
              </a:rPr>
              <a:t>             Social Security                                   Health Care Insurance                    Compensation of ex-owners’ property</a:t>
            </a:r>
          </a:p>
        </p:txBody>
      </p:sp>
      <p:pic>
        <p:nvPicPr>
          <p:cNvPr id="29" name="Picture 28">
            <a:extLst>
              <a:ext uri="{FF2B5EF4-FFF2-40B4-BE49-F238E27FC236}">
                <a16:creationId xmlns:a16="http://schemas.microsoft.com/office/drawing/2014/main" id="{D54A14A5-82A5-FCAE-9D3B-C1D62A1BD375}"/>
              </a:ext>
            </a:extLst>
          </p:cNvPr>
          <p:cNvPicPr>
            <a:picLocks noChangeAspect="1"/>
          </p:cNvPicPr>
          <p:nvPr/>
        </p:nvPicPr>
        <p:blipFill>
          <a:blip r:embed="rId3"/>
          <a:stretch>
            <a:fillRect/>
          </a:stretch>
        </p:blipFill>
        <p:spPr>
          <a:xfrm>
            <a:off x="719879" y="4439630"/>
            <a:ext cx="209579" cy="209579"/>
          </a:xfrm>
          <a:prstGeom prst="rect">
            <a:avLst/>
          </a:prstGeom>
        </p:spPr>
      </p:pic>
      <p:pic>
        <p:nvPicPr>
          <p:cNvPr id="36" name="Picture 35">
            <a:extLst>
              <a:ext uri="{FF2B5EF4-FFF2-40B4-BE49-F238E27FC236}">
                <a16:creationId xmlns:a16="http://schemas.microsoft.com/office/drawing/2014/main" id="{D9B31441-E385-20FA-3660-C8AF5A652231}"/>
              </a:ext>
            </a:extLst>
          </p:cNvPr>
          <p:cNvPicPr>
            <a:picLocks noChangeAspect="1"/>
          </p:cNvPicPr>
          <p:nvPr/>
        </p:nvPicPr>
        <p:blipFill>
          <a:blip r:embed="rId3"/>
          <a:stretch>
            <a:fillRect/>
          </a:stretch>
        </p:blipFill>
        <p:spPr>
          <a:xfrm>
            <a:off x="4226507" y="4435550"/>
            <a:ext cx="209579" cy="209579"/>
          </a:xfrm>
          <a:prstGeom prst="rect">
            <a:avLst/>
          </a:prstGeom>
        </p:spPr>
      </p:pic>
      <p:pic>
        <p:nvPicPr>
          <p:cNvPr id="38" name="Picture 37">
            <a:extLst>
              <a:ext uri="{FF2B5EF4-FFF2-40B4-BE49-F238E27FC236}">
                <a16:creationId xmlns:a16="http://schemas.microsoft.com/office/drawing/2014/main" id="{F93EE7EF-7D0C-7899-FDE3-EA869233E435}"/>
              </a:ext>
            </a:extLst>
          </p:cNvPr>
          <p:cNvPicPr>
            <a:picLocks noChangeAspect="1"/>
          </p:cNvPicPr>
          <p:nvPr/>
        </p:nvPicPr>
        <p:blipFill>
          <a:blip r:embed="rId3"/>
          <a:stretch>
            <a:fillRect/>
          </a:stretch>
        </p:blipFill>
        <p:spPr>
          <a:xfrm>
            <a:off x="7628345" y="4455208"/>
            <a:ext cx="209579" cy="209579"/>
          </a:xfrm>
          <a:prstGeom prst="rect">
            <a:avLst/>
          </a:prstGeom>
        </p:spPr>
      </p:pic>
      <p:sp>
        <p:nvSpPr>
          <p:cNvPr id="40" name="TextBox 39">
            <a:extLst>
              <a:ext uri="{FF2B5EF4-FFF2-40B4-BE49-F238E27FC236}">
                <a16:creationId xmlns:a16="http://schemas.microsoft.com/office/drawing/2014/main" id="{8B511770-0DAC-B686-0BD3-14AFA3CDC5EC}"/>
              </a:ext>
            </a:extLst>
          </p:cNvPr>
          <p:cNvSpPr txBox="1"/>
          <p:nvPr/>
        </p:nvSpPr>
        <p:spPr>
          <a:xfrm>
            <a:off x="457753" y="4909714"/>
            <a:ext cx="3496517" cy="369332"/>
          </a:xfrm>
          <a:prstGeom prst="rect">
            <a:avLst/>
          </a:prstGeom>
          <a:noFill/>
        </p:spPr>
        <p:txBody>
          <a:bodyPr wrap="square">
            <a:spAutoFit/>
          </a:bodyPr>
          <a:lstStyle/>
          <a:p>
            <a:pPr lvl="0"/>
            <a:r>
              <a:rPr lang="en-US" u="none" dirty="0"/>
              <a:t>Public Financial Corporations</a:t>
            </a:r>
          </a:p>
        </p:txBody>
      </p:sp>
      <p:sp>
        <p:nvSpPr>
          <p:cNvPr id="42" name="TextBox 41">
            <a:extLst>
              <a:ext uri="{FF2B5EF4-FFF2-40B4-BE49-F238E27FC236}">
                <a16:creationId xmlns:a16="http://schemas.microsoft.com/office/drawing/2014/main" id="{BA23337F-8C97-72AA-4EC8-01F0D9E560FC}"/>
              </a:ext>
            </a:extLst>
          </p:cNvPr>
          <p:cNvSpPr txBox="1"/>
          <p:nvPr/>
        </p:nvSpPr>
        <p:spPr>
          <a:xfrm>
            <a:off x="5037374" y="4893460"/>
            <a:ext cx="2114204" cy="369332"/>
          </a:xfrm>
          <a:prstGeom prst="rect">
            <a:avLst/>
          </a:prstGeom>
          <a:noFill/>
        </p:spPr>
        <p:txBody>
          <a:bodyPr wrap="square">
            <a:spAutoFit/>
          </a:bodyPr>
          <a:lstStyle/>
          <a:p>
            <a:pPr lvl="0"/>
            <a:r>
              <a:rPr lang="en-US" dirty="0"/>
              <a:t>Central Bank</a:t>
            </a:r>
          </a:p>
        </p:txBody>
      </p:sp>
      <p:sp>
        <p:nvSpPr>
          <p:cNvPr id="44" name="TextBox 43">
            <a:extLst>
              <a:ext uri="{FF2B5EF4-FFF2-40B4-BE49-F238E27FC236}">
                <a16:creationId xmlns:a16="http://schemas.microsoft.com/office/drawing/2014/main" id="{6D953F09-2756-D6C3-1957-7C73F3B17CB4}"/>
              </a:ext>
            </a:extLst>
          </p:cNvPr>
          <p:cNvSpPr txBox="1"/>
          <p:nvPr/>
        </p:nvSpPr>
        <p:spPr>
          <a:xfrm>
            <a:off x="7900545" y="4880343"/>
            <a:ext cx="3895355" cy="369332"/>
          </a:xfrm>
          <a:prstGeom prst="rect">
            <a:avLst/>
          </a:prstGeom>
          <a:noFill/>
        </p:spPr>
        <p:txBody>
          <a:bodyPr wrap="square">
            <a:spAutoFit/>
          </a:bodyPr>
          <a:lstStyle/>
          <a:p>
            <a:pPr lvl="0"/>
            <a:r>
              <a:rPr lang="en-US" u="none" dirty="0"/>
              <a:t>Public Non-Financial Corporations</a:t>
            </a:r>
          </a:p>
        </p:txBody>
      </p:sp>
      <p:sp>
        <p:nvSpPr>
          <p:cNvPr id="46" name="TextBox 45">
            <a:extLst>
              <a:ext uri="{FF2B5EF4-FFF2-40B4-BE49-F238E27FC236}">
                <a16:creationId xmlns:a16="http://schemas.microsoft.com/office/drawing/2014/main" id="{5EF7A798-8815-5978-DC55-74527AF95D48}"/>
              </a:ext>
            </a:extLst>
          </p:cNvPr>
          <p:cNvSpPr txBox="1"/>
          <p:nvPr/>
        </p:nvSpPr>
        <p:spPr>
          <a:xfrm>
            <a:off x="2757055" y="5868387"/>
            <a:ext cx="6853382" cy="400110"/>
          </a:xfrm>
          <a:prstGeom prst="rect">
            <a:avLst/>
          </a:prstGeom>
          <a:noFill/>
        </p:spPr>
        <p:txBody>
          <a:bodyPr wrap="square">
            <a:spAutoFit/>
          </a:bodyPr>
          <a:lstStyle/>
          <a:p>
            <a:pPr lvl="0"/>
            <a:r>
              <a:rPr lang="en-US" sz="2000" b="1" dirty="0">
                <a:solidFill>
                  <a:schemeClr val="bg1">
                    <a:lumMod val="95000"/>
                  </a:schemeClr>
                </a:solidFill>
              </a:rPr>
              <a:t>Extra-budgetary Institutional Sectors / Sub-Sectors</a:t>
            </a:r>
          </a:p>
        </p:txBody>
      </p:sp>
      <p:sp>
        <p:nvSpPr>
          <p:cNvPr id="48" name="TextBox 47">
            <a:extLst>
              <a:ext uri="{FF2B5EF4-FFF2-40B4-BE49-F238E27FC236}">
                <a16:creationId xmlns:a16="http://schemas.microsoft.com/office/drawing/2014/main" id="{32FE31F1-F1EA-E757-A68E-6C73C0049AD4}"/>
              </a:ext>
            </a:extLst>
          </p:cNvPr>
          <p:cNvSpPr txBox="1"/>
          <p:nvPr/>
        </p:nvSpPr>
        <p:spPr>
          <a:xfrm>
            <a:off x="824669" y="6398728"/>
            <a:ext cx="4513949" cy="369332"/>
          </a:xfrm>
          <a:prstGeom prst="rect">
            <a:avLst/>
          </a:prstGeom>
          <a:noFill/>
        </p:spPr>
        <p:txBody>
          <a:bodyPr wrap="square">
            <a:spAutoFit/>
          </a:bodyPr>
          <a:lstStyle/>
          <a:p>
            <a:pPr lvl="0"/>
            <a:r>
              <a:rPr lang="en-US" dirty="0"/>
              <a:t>Extra-budgetary Central Government</a:t>
            </a:r>
          </a:p>
        </p:txBody>
      </p:sp>
      <p:sp>
        <p:nvSpPr>
          <p:cNvPr id="50" name="TextBox 49">
            <a:extLst>
              <a:ext uri="{FF2B5EF4-FFF2-40B4-BE49-F238E27FC236}">
                <a16:creationId xmlns:a16="http://schemas.microsoft.com/office/drawing/2014/main" id="{8CF00555-FCB8-22A8-A59B-AA8BC9D97D55}"/>
              </a:ext>
            </a:extLst>
          </p:cNvPr>
          <p:cNvSpPr txBox="1"/>
          <p:nvPr/>
        </p:nvSpPr>
        <p:spPr>
          <a:xfrm>
            <a:off x="7264222" y="6378582"/>
            <a:ext cx="4288079" cy="369332"/>
          </a:xfrm>
          <a:prstGeom prst="rect">
            <a:avLst/>
          </a:prstGeom>
          <a:noFill/>
        </p:spPr>
        <p:txBody>
          <a:bodyPr wrap="square">
            <a:spAutoFit/>
          </a:bodyPr>
          <a:lstStyle/>
          <a:p>
            <a:pPr lvl="0"/>
            <a:r>
              <a:rPr lang="en-US" dirty="0"/>
              <a:t>Extra-budgetary Local Government</a:t>
            </a:r>
          </a:p>
        </p:txBody>
      </p:sp>
      <p:sp>
        <p:nvSpPr>
          <p:cNvPr id="52" name="TextBox 51">
            <a:extLst>
              <a:ext uri="{FF2B5EF4-FFF2-40B4-BE49-F238E27FC236}">
                <a16:creationId xmlns:a16="http://schemas.microsoft.com/office/drawing/2014/main" id="{14A205CE-EB1A-9676-E740-B74F22F48E0F}"/>
              </a:ext>
            </a:extLst>
          </p:cNvPr>
          <p:cNvSpPr txBox="1"/>
          <p:nvPr/>
        </p:nvSpPr>
        <p:spPr>
          <a:xfrm>
            <a:off x="220090" y="783727"/>
            <a:ext cx="11687164" cy="584775"/>
          </a:xfrm>
          <a:prstGeom prst="rect">
            <a:avLst/>
          </a:prstGeom>
          <a:noFill/>
        </p:spPr>
        <p:txBody>
          <a:bodyPr wrap="square">
            <a:spAutoFit/>
          </a:bodyPr>
          <a:lstStyle/>
          <a:p>
            <a:pPr algn="just"/>
            <a:r>
              <a:rPr lang="en-US" sz="1600" dirty="0">
                <a:solidFill>
                  <a:schemeClr val="tx1">
                    <a:hueOff val="0"/>
                    <a:satOff val="0"/>
                    <a:lumOff val="0"/>
                    <a:alphaOff val="0"/>
                  </a:schemeClr>
                </a:solidFill>
              </a:rPr>
              <a:t>One of the challenges is to ensure that the TSA has comprehensive coverage, i.e., it should ideally include cash balances of all government entities, both budgetary and extrabudgetary, to ensure full consolidation of government’s cash resources.</a:t>
            </a:r>
          </a:p>
        </p:txBody>
      </p:sp>
      <p:sp>
        <p:nvSpPr>
          <p:cNvPr id="53" name="Title 1">
            <a:extLst>
              <a:ext uri="{FF2B5EF4-FFF2-40B4-BE49-F238E27FC236}">
                <a16:creationId xmlns:a16="http://schemas.microsoft.com/office/drawing/2014/main" id="{513AFA42-2A06-A62D-47D4-DB5DB281C29F}"/>
              </a:ext>
            </a:extLst>
          </p:cNvPr>
          <p:cNvSpPr txBox="1">
            <a:spLocks/>
          </p:cNvSpPr>
          <p:nvPr/>
        </p:nvSpPr>
        <p:spPr>
          <a:xfrm>
            <a:off x="4436086" y="145604"/>
            <a:ext cx="2715492" cy="50789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en-US" sz="4000" b="1" spc="0" dirty="0">
                <a:ln/>
                <a:solidFill>
                  <a:schemeClr val="accent6">
                    <a:lumMod val="75000"/>
                  </a:schemeClr>
                </a:solidFill>
                <a:latin typeface="+mn-lt"/>
              </a:rPr>
              <a:t>SCOPE</a:t>
            </a:r>
          </a:p>
        </p:txBody>
      </p:sp>
    </p:spTree>
    <p:extLst>
      <p:ext uri="{BB962C8B-B14F-4D97-AF65-F5344CB8AC3E}">
        <p14:creationId xmlns:p14="http://schemas.microsoft.com/office/powerpoint/2010/main" val="158850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67BE-B026-1F48-8512-45DC759CD8AE}"/>
              </a:ext>
            </a:extLst>
          </p:cNvPr>
          <p:cNvSpPr>
            <a:spLocks noGrp="1"/>
          </p:cNvSpPr>
          <p:nvPr>
            <p:ph type="title"/>
          </p:nvPr>
        </p:nvSpPr>
        <p:spPr>
          <a:xfrm>
            <a:off x="4181444" y="258244"/>
            <a:ext cx="4337234" cy="779849"/>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spc="0" dirty="0">
                <a:ln/>
                <a:solidFill>
                  <a:schemeClr val="accent6">
                    <a:lumMod val="75000"/>
                  </a:schemeClr>
                </a:solidFill>
                <a:latin typeface="+mn-lt"/>
              </a:rPr>
              <a:t>COVERAGE</a:t>
            </a:r>
          </a:p>
        </p:txBody>
      </p:sp>
      <p:sp>
        <p:nvSpPr>
          <p:cNvPr id="20" name="Text Placeholder 19">
            <a:extLst>
              <a:ext uri="{FF2B5EF4-FFF2-40B4-BE49-F238E27FC236}">
                <a16:creationId xmlns:a16="http://schemas.microsoft.com/office/drawing/2014/main" id="{D32DDF84-DF3E-9DBB-67F6-123251884EE5}"/>
              </a:ext>
            </a:extLst>
          </p:cNvPr>
          <p:cNvSpPr>
            <a:spLocks noGrp="1"/>
          </p:cNvSpPr>
          <p:nvPr>
            <p:ph type="body" sz="quarter" idx="26"/>
          </p:nvPr>
        </p:nvSpPr>
        <p:spPr>
          <a:xfrm>
            <a:off x="399425" y="2179638"/>
            <a:ext cx="1743075" cy="3884612"/>
          </a:xfrm>
        </p:spPr>
        <p:txBody>
          <a:bodyPr/>
          <a:lstStyle/>
          <a:p>
            <a:r>
              <a:rPr lang="en-US" dirty="0">
                <a:solidFill>
                  <a:schemeClr val="accent2">
                    <a:lumMod val="25000"/>
                    <a:alpha val="10000"/>
                  </a:schemeClr>
                </a:solidFill>
              </a:rPr>
              <a:t>1</a:t>
            </a:r>
          </a:p>
        </p:txBody>
      </p:sp>
      <p:sp>
        <p:nvSpPr>
          <p:cNvPr id="5" name="Text Placeholder 4">
            <a:extLst>
              <a:ext uri="{FF2B5EF4-FFF2-40B4-BE49-F238E27FC236}">
                <a16:creationId xmlns:a16="http://schemas.microsoft.com/office/drawing/2014/main" id="{AA5C3CFB-D853-978B-6688-1A361A5D690D}"/>
              </a:ext>
            </a:extLst>
          </p:cNvPr>
          <p:cNvSpPr>
            <a:spLocks noGrp="1"/>
          </p:cNvSpPr>
          <p:nvPr>
            <p:ph type="body" sz="quarter" idx="15"/>
          </p:nvPr>
        </p:nvSpPr>
        <p:spPr>
          <a:xfrm>
            <a:off x="1242672" y="2832928"/>
            <a:ext cx="1743062" cy="2158264"/>
          </a:xfrm>
        </p:spPr>
        <p:txBody>
          <a:bodyPr/>
          <a:lstStyle/>
          <a:p>
            <a:pPr marL="182880" indent="-182880">
              <a:buClr>
                <a:srgbClr val="00B050"/>
              </a:buClr>
              <a:buFont typeface="Wingdings" panose="05000000000000000000" pitchFamily="2" charset="2"/>
              <a:buChar char="§"/>
            </a:pPr>
            <a:r>
              <a:rPr lang="en-US" sz="1800" b="1" dirty="0">
                <a:solidFill>
                  <a:srgbClr val="54311C"/>
                </a:solidFill>
              </a:rPr>
              <a:t>TSA - ALL</a:t>
            </a:r>
          </a:p>
          <a:p>
            <a:pPr marL="182880" indent="-182880">
              <a:buClr>
                <a:srgbClr val="00B050"/>
              </a:buClr>
              <a:buFont typeface="Wingdings" panose="05000000000000000000" pitchFamily="2" charset="2"/>
              <a:buChar char="§"/>
            </a:pPr>
            <a:r>
              <a:rPr lang="en-US" sz="1800" b="1" dirty="0">
                <a:solidFill>
                  <a:srgbClr val="54311C"/>
                </a:solidFill>
              </a:rPr>
              <a:t>TSA - EUR</a:t>
            </a:r>
          </a:p>
          <a:p>
            <a:pPr marL="182880" indent="-182880">
              <a:buClr>
                <a:srgbClr val="00B050"/>
              </a:buClr>
              <a:buFont typeface="Wingdings" panose="05000000000000000000" pitchFamily="2" charset="2"/>
              <a:buChar char="§"/>
            </a:pPr>
            <a:r>
              <a:rPr lang="en-US" sz="1800" b="1" dirty="0">
                <a:solidFill>
                  <a:srgbClr val="54311C"/>
                </a:solidFill>
              </a:rPr>
              <a:t>TSA – USD</a:t>
            </a:r>
          </a:p>
          <a:p>
            <a:pPr marL="182880" indent="-182880">
              <a:buClr>
                <a:srgbClr val="00B050"/>
              </a:buClr>
              <a:buFont typeface="Wingdings" panose="05000000000000000000" pitchFamily="2" charset="2"/>
              <a:buChar char="§"/>
            </a:pPr>
            <a:r>
              <a:rPr lang="en-US" sz="1800" b="1" dirty="0">
                <a:solidFill>
                  <a:srgbClr val="54311C"/>
                </a:solidFill>
              </a:rPr>
              <a:t>TSA - SDR</a:t>
            </a:r>
            <a:endParaRPr lang="pt-BR" sz="1800" b="1" dirty="0">
              <a:solidFill>
                <a:srgbClr val="54311C"/>
              </a:solidFill>
            </a:endParaRPr>
          </a:p>
        </p:txBody>
      </p:sp>
      <p:sp>
        <p:nvSpPr>
          <p:cNvPr id="21" name="Text Placeholder 20">
            <a:extLst>
              <a:ext uri="{FF2B5EF4-FFF2-40B4-BE49-F238E27FC236}">
                <a16:creationId xmlns:a16="http://schemas.microsoft.com/office/drawing/2014/main" id="{610B3F0F-637F-BBEC-B050-71F3B5F80724}"/>
              </a:ext>
            </a:extLst>
          </p:cNvPr>
          <p:cNvSpPr>
            <a:spLocks noGrp="1"/>
          </p:cNvSpPr>
          <p:nvPr>
            <p:ph type="body" sz="quarter" idx="27"/>
          </p:nvPr>
        </p:nvSpPr>
        <p:spPr>
          <a:xfrm>
            <a:off x="3043261" y="2285164"/>
            <a:ext cx="1743075" cy="3884612"/>
          </a:xfrm>
        </p:spPr>
        <p:txBody>
          <a:bodyPr/>
          <a:lstStyle/>
          <a:p>
            <a:r>
              <a:rPr lang="en-US" dirty="0">
                <a:solidFill>
                  <a:schemeClr val="accent2">
                    <a:lumMod val="25000"/>
                    <a:alpha val="10000"/>
                  </a:schemeClr>
                </a:solidFill>
              </a:rPr>
              <a:t>2</a:t>
            </a:r>
          </a:p>
        </p:txBody>
      </p:sp>
      <p:sp>
        <p:nvSpPr>
          <p:cNvPr id="6" name="Text Placeholder 5">
            <a:extLst>
              <a:ext uri="{FF2B5EF4-FFF2-40B4-BE49-F238E27FC236}">
                <a16:creationId xmlns:a16="http://schemas.microsoft.com/office/drawing/2014/main" id="{1559DD27-4FCB-2F22-0412-F235D0699C31}"/>
              </a:ext>
            </a:extLst>
          </p:cNvPr>
          <p:cNvSpPr>
            <a:spLocks noGrp="1"/>
          </p:cNvSpPr>
          <p:nvPr>
            <p:ph type="body" sz="quarter" idx="24"/>
          </p:nvPr>
        </p:nvSpPr>
        <p:spPr>
          <a:xfrm>
            <a:off x="4901390" y="2833563"/>
            <a:ext cx="2576322" cy="2526501"/>
          </a:xfrm>
        </p:spPr>
        <p:txBody>
          <a:bodyPr/>
          <a:lstStyle/>
          <a:p>
            <a:pPr marL="182880" indent="-182880">
              <a:lnSpc>
                <a:spcPct val="100000"/>
              </a:lnSpc>
              <a:buClr>
                <a:srgbClr val="00B050"/>
              </a:buClr>
              <a:buFont typeface="Wingdings" panose="05000000000000000000" pitchFamily="2" charset="2"/>
              <a:buChar char="§"/>
            </a:pPr>
            <a:r>
              <a:rPr lang="en-US" sz="1800" b="1" dirty="0">
                <a:solidFill>
                  <a:srgbClr val="54311C"/>
                </a:solidFill>
              </a:rPr>
              <a:t>Social Security Institute</a:t>
            </a:r>
          </a:p>
          <a:p>
            <a:pPr marL="182880" indent="-182880">
              <a:lnSpc>
                <a:spcPct val="100000"/>
              </a:lnSpc>
              <a:buClr>
                <a:srgbClr val="00B050"/>
              </a:buClr>
              <a:buFont typeface="Wingdings" panose="05000000000000000000" pitchFamily="2" charset="2"/>
              <a:buChar char="§"/>
            </a:pPr>
            <a:r>
              <a:rPr lang="en-US" sz="1800" b="1" dirty="0">
                <a:solidFill>
                  <a:srgbClr val="54311C"/>
                </a:solidFill>
              </a:rPr>
              <a:t>Mandatory Health Care Insurance Fund</a:t>
            </a:r>
          </a:p>
          <a:p>
            <a:pPr marL="182880" indent="-182880">
              <a:lnSpc>
                <a:spcPct val="100000"/>
              </a:lnSpc>
              <a:buClr>
                <a:srgbClr val="00B050"/>
              </a:buClr>
              <a:buFont typeface="Wingdings" panose="05000000000000000000" pitchFamily="2" charset="2"/>
              <a:buChar char="§"/>
            </a:pPr>
            <a:r>
              <a:rPr lang="en-US" sz="1800" b="1" dirty="0">
                <a:solidFill>
                  <a:srgbClr val="54311C"/>
                </a:solidFill>
              </a:rPr>
              <a:t>Property Handling  Agency</a:t>
            </a:r>
          </a:p>
        </p:txBody>
      </p:sp>
      <p:sp>
        <p:nvSpPr>
          <p:cNvPr id="22" name="Text Placeholder 21">
            <a:extLst>
              <a:ext uri="{FF2B5EF4-FFF2-40B4-BE49-F238E27FC236}">
                <a16:creationId xmlns:a16="http://schemas.microsoft.com/office/drawing/2014/main" id="{6F769E73-A82C-1A16-49AC-EDA4F69F34F6}"/>
              </a:ext>
            </a:extLst>
          </p:cNvPr>
          <p:cNvSpPr>
            <a:spLocks noGrp="1"/>
          </p:cNvSpPr>
          <p:nvPr>
            <p:ph type="body" sz="quarter" idx="28"/>
          </p:nvPr>
        </p:nvSpPr>
        <p:spPr>
          <a:xfrm>
            <a:off x="7477712" y="2179638"/>
            <a:ext cx="1743075" cy="3884612"/>
          </a:xfrm>
        </p:spPr>
        <p:txBody>
          <a:bodyPr/>
          <a:lstStyle/>
          <a:p>
            <a:r>
              <a:rPr lang="en-US" dirty="0">
                <a:solidFill>
                  <a:schemeClr val="accent2">
                    <a:lumMod val="25000"/>
                    <a:alpha val="10000"/>
                  </a:schemeClr>
                </a:solidFill>
              </a:rPr>
              <a:t>3</a:t>
            </a:r>
          </a:p>
        </p:txBody>
      </p:sp>
      <p:sp>
        <p:nvSpPr>
          <p:cNvPr id="7" name="Text Placeholder 6">
            <a:extLst>
              <a:ext uri="{FF2B5EF4-FFF2-40B4-BE49-F238E27FC236}">
                <a16:creationId xmlns:a16="http://schemas.microsoft.com/office/drawing/2014/main" id="{4621E2C0-775D-81A7-EA2E-E3DAC45405B2}"/>
              </a:ext>
            </a:extLst>
          </p:cNvPr>
          <p:cNvSpPr>
            <a:spLocks noGrp="1"/>
          </p:cNvSpPr>
          <p:nvPr>
            <p:ph type="body" sz="quarter" idx="25"/>
          </p:nvPr>
        </p:nvSpPr>
        <p:spPr>
          <a:xfrm>
            <a:off x="9492253" y="2393646"/>
            <a:ext cx="2798248" cy="3031401"/>
          </a:xfrm>
        </p:spPr>
        <p:txBody>
          <a:bodyPr/>
          <a:lstStyle/>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Foreign Financing Funds (loans/grants)</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General Prosecutor’s Office</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The National Agency of Natural Resources</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Administration of seized/confiscated assets’ Agency</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Expropriation Fund</a:t>
            </a:r>
          </a:p>
          <a:p>
            <a:pPr marL="182880" indent="-182880">
              <a:lnSpc>
                <a:spcPct val="100000"/>
              </a:lnSpc>
              <a:spcBef>
                <a:spcPts val="0"/>
              </a:spcBef>
              <a:buClr>
                <a:srgbClr val="00B050"/>
              </a:buClr>
              <a:buFont typeface="Wingdings" panose="05000000000000000000" pitchFamily="2" charset="2"/>
              <a:buChar char="§"/>
            </a:pPr>
            <a:r>
              <a:rPr lang="en-US" sz="1750" b="1" dirty="0">
                <a:solidFill>
                  <a:srgbClr val="54311C"/>
                </a:solidFill>
              </a:rPr>
              <a:t>Etc.</a:t>
            </a:r>
          </a:p>
          <a:p>
            <a:pPr marL="182880" indent="-182880">
              <a:lnSpc>
                <a:spcPct val="100000"/>
              </a:lnSpc>
              <a:spcBef>
                <a:spcPts val="0"/>
              </a:spcBef>
              <a:buClr>
                <a:srgbClr val="00B050"/>
              </a:buClr>
              <a:buFont typeface="Wingdings" panose="05000000000000000000" pitchFamily="2" charset="2"/>
              <a:buChar char="§"/>
            </a:pPr>
            <a:endParaRPr lang="en-US" sz="1750" b="1" dirty="0">
              <a:solidFill>
                <a:srgbClr val="54311C"/>
              </a:solidFill>
            </a:endParaRPr>
          </a:p>
        </p:txBody>
      </p:sp>
      <p:sp>
        <p:nvSpPr>
          <p:cNvPr id="3" name="Footer Placeholder 2">
            <a:extLst>
              <a:ext uri="{FF2B5EF4-FFF2-40B4-BE49-F238E27FC236}">
                <a16:creationId xmlns:a16="http://schemas.microsoft.com/office/drawing/2014/main" id="{FF7FA47D-FD90-943F-AB0C-D1A2CC3586DB}"/>
              </a:ext>
            </a:extLst>
          </p:cNvPr>
          <p:cNvSpPr>
            <a:spLocks noGrp="1"/>
          </p:cNvSpPr>
          <p:nvPr>
            <p:ph type="ftr" sz="quarter" idx="22"/>
          </p:nvPr>
        </p:nvSpPr>
        <p:spPr>
          <a:xfrm>
            <a:off x="774964" y="5868793"/>
            <a:ext cx="3409910" cy="966785"/>
          </a:xfrm>
        </p:spPr>
        <p:txBody>
          <a:bodyPr/>
          <a:lstStyle/>
          <a:p>
            <a:r>
              <a:rPr lang="en-US" sz="1600" dirty="0">
                <a:solidFill>
                  <a:srgbClr val="54311C"/>
                </a:solidFill>
              </a:rPr>
              <a:t>TSA covers the transactions of:</a:t>
            </a:r>
          </a:p>
          <a:p>
            <a:pPr marL="377190" indent="-285750" defTabSz="457200">
              <a:spcBef>
                <a:spcPts val="100"/>
              </a:spcBef>
              <a:buClr>
                <a:srgbClr val="00B050"/>
              </a:buClr>
              <a:buFont typeface="Wingdings" panose="05000000000000000000" pitchFamily="2" charset="2"/>
              <a:buChar char="Ø"/>
            </a:pPr>
            <a:r>
              <a:rPr lang="en-US" sz="1600" dirty="0">
                <a:solidFill>
                  <a:srgbClr val="54311C"/>
                </a:solidFill>
              </a:rPr>
              <a:t>Central Government </a:t>
            </a:r>
          </a:p>
          <a:p>
            <a:pPr marL="377190" indent="-285750" defTabSz="457200">
              <a:spcBef>
                <a:spcPts val="100"/>
              </a:spcBef>
              <a:buClr>
                <a:srgbClr val="00B050"/>
              </a:buClr>
              <a:buFont typeface="Wingdings" panose="05000000000000000000" pitchFamily="2" charset="2"/>
              <a:buChar char="Ø"/>
            </a:pPr>
            <a:r>
              <a:rPr lang="en-US" sz="1600" dirty="0">
                <a:solidFill>
                  <a:srgbClr val="54311C"/>
                </a:solidFill>
              </a:rPr>
              <a:t>Local Government</a:t>
            </a:r>
          </a:p>
        </p:txBody>
      </p:sp>
      <p:sp>
        <p:nvSpPr>
          <p:cNvPr id="4" name="Slide Number Placeholder 3">
            <a:extLst>
              <a:ext uri="{FF2B5EF4-FFF2-40B4-BE49-F238E27FC236}">
                <a16:creationId xmlns:a16="http://schemas.microsoft.com/office/drawing/2014/main" id="{98C3AF59-9CE7-4CE6-C397-FFB5DBD78F4E}"/>
              </a:ext>
            </a:extLst>
          </p:cNvPr>
          <p:cNvSpPr>
            <a:spLocks noGrp="1"/>
          </p:cNvSpPr>
          <p:nvPr>
            <p:ph type="sldNum" sz="quarter" idx="23"/>
          </p:nvPr>
        </p:nvSpPr>
        <p:spPr/>
        <p:txBody>
          <a:bodyPr/>
          <a:lstStyle/>
          <a:p>
            <a:fld id="{295C7AAE-A677-454A-8BDB-62A0650ACE98}" type="slidenum">
              <a:rPr lang="en-US" smtClean="0"/>
              <a:pPr/>
              <a:t>6</a:t>
            </a:fld>
            <a:endParaRPr lang="en-US" dirty="0"/>
          </a:p>
        </p:txBody>
      </p:sp>
      <p:sp>
        <p:nvSpPr>
          <p:cNvPr id="8" name="Title 1">
            <a:extLst>
              <a:ext uri="{FF2B5EF4-FFF2-40B4-BE49-F238E27FC236}">
                <a16:creationId xmlns:a16="http://schemas.microsoft.com/office/drawing/2014/main" id="{A1AAC184-5B27-59AE-0EF1-121D8A150E2B}"/>
              </a:ext>
            </a:extLst>
          </p:cNvPr>
          <p:cNvSpPr txBox="1">
            <a:spLocks/>
          </p:cNvSpPr>
          <p:nvPr/>
        </p:nvSpPr>
        <p:spPr>
          <a:xfrm>
            <a:off x="774964" y="1799568"/>
            <a:ext cx="871538" cy="47817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pPr algn="l"/>
            <a:r>
              <a:rPr lang="en-US" sz="3200" b="1" spc="0" dirty="0">
                <a:ln/>
                <a:solidFill>
                  <a:srgbClr val="B96C3D"/>
                </a:solidFill>
                <a:latin typeface="+mn-lt"/>
              </a:rPr>
              <a:t>TSA</a:t>
            </a:r>
          </a:p>
        </p:txBody>
      </p:sp>
      <p:sp>
        <p:nvSpPr>
          <p:cNvPr id="9" name="Title 1">
            <a:extLst>
              <a:ext uri="{FF2B5EF4-FFF2-40B4-BE49-F238E27FC236}">
                <a16:creationId xmlns:a16="http://schemas.microsoft.com/office/drawing/2014/main" id="{A6C12EC5-5181-B378-28E6-B36EE186443E}"/>
              </a:ext>
            </a:extLst>
          </p:cNvPr>
          <p:cNvSpPr txBox="1">
            <a:spLocks/>
          </p:cNvSpPr>
          <p:nvPr/>
        </p:nvSpPr>
        <p:spPr>
          <a:xfrm>
            <a:off x="3043261" y="1804584"/>
            <a:ext cx="4064207" cy="380778"/>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en-US" sz="3200" b="1" spc="0" dirty="0">
                <a:ln/>
                <a:solidFill>
                  <a:srgbClr val="B96C3D"/>
                </a:solidFill>
                <a:latin typeface="+mn-lt"/>
              </a:rPr>
              <a:t>SPECIAL ACCOUNTS</a:t>
            </a:r>
          </a:p>
        </p:txBody>
      </p:sp>
      <p:sp>
        <p:nvSpPr>
          <p:cNvPr id="11" name="Title 1">
            <a:extLst>
              <a:ext uri="{FF2B5EF4-FFF2-40B4-BE49-F238E27FC236}">
                <a16:creationId xmlns:a16="http://schemas.microsoft.com/office/drawing/2014/main" id="{B2EC8968-4E3D-F72D-D315-C67F5D2319E8}"/>
              </a:ext>
            </a:extLst>
          </p:cNvPr>
          <p:cNvSpPr txBox="1">
            <a:spLocks/>
          </p:cNvSpPr>
          <p:nvPr/>
        </p:nvSpPr>
        <p:spPr>
          <a:xfrm>
            <a:off x="7641652" y="1808163"/>
            <a:ext cx="4411803" cy="478173"/>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en-US" sz="3200" b="1" spc="0" dirty="0">
                <a:ln/>
                <a:solidFill>
                  <a:srgbClr val="B96C3D"/>
                </a:solidFill>
                <a:latin typeface="+mn-lt"/>
              </a:rPr>
              <a:t>SPECIFIC ACCOUNTS</a:t>
            </a:r>
          </a:p>
        </p:txBody>
      </p:sp>
      <p:sp>
        <p:nvSpPr>
          <p:cNvPr id="15" name="TextBox 14">
            <a:extLst>
              <a:ext uri="{FF2B5EF4-FFF2-40B4-BE49-F238E27FC236}">
                <a16:creationId xmlns:a16="http://schemas.microsoft.com/office/drawing/2014/main" id="{CE1778DA-EA64-2509-6D78-0DD3B94EF59B}"/>
              </a:ext>
            </a:extLst>
          </p:cNvPr>
          <p:cNvSpPr txBox="1"/>
          <p:nvPr/>
        </p:nvSpPr>
        <p:spPr>
          <a:xfrm>
            <a:off x="588949" y="1266912"/>
            <a:ext cx="11126707" cy="400110"/>
          </a:xfrm>
          <a:prstGeom prst="rect">
            <a:avLst/>
          </a:prstGeom>
          <a:noFill/>
        </p:spPr>
        <p:txBody>
          <a:bodyPr wrap="square">
            <a:spAutoFit/>
          </a:bodyPr>
          <a:lstStyle/>
          <a:p>
            <a:r>
              <a:rPr lang="en-US" sz="2000" dirty="0">
                <a:solidFill>
                  <a:srgbClr val="54311C"/>
                </a:solidFill>
              </a:rPr>
              <a:t>Bank accounts on behalf of the general government in banking system:</a:t>
            </a:r>
            <a:endParaRPr lang="en-US" sz="2000" dirty="0"/>
          </a:p>
        </p:txBody>
      </p:sp>
      <p:sp>
        <p:nvSpPr>
          <p:cNvPr id="16" name="Footer Placeholder 2">
            <a:extLst>
              <a:ext uri="{FF2B5EF4-FFF2-40B4-BE49-F238E27FC236}">
                <a16:creationId xmlns:a16="http://schemas.microsoft.com/office/drawing/2014/main" id="{326A3F83-442E-9B63-41F1-4A131770409C}"/>
              </a:ext>
            </a:extLst>
          </p:cNvPr>
          <p:cNvSpPr txBox="1">
            <a:spLocks/>
          </p:cNvSpPr>
          <p:nvPr/>
        </p:nvSpPr>
        <p:spPr>
          <a:xfrm>
            <a:off x="5293661" y="5920976"/>
            <a:ext cx="1912585"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54311C"/>
                </a:solidFill>
              </a:rPr>
              <a:t>Outside TSA Consolidated by accounting</a:t>
            </a:r>
          </a:p>
        </p:txBody>
      </p:sp>
      <p:sp>
        <p:nvSpPr>
          <p:cNvPr id="17" name="Footer Placeholder 2">
            <a:extLst>
              <a:ext uri="{FF2B5EF4-FFF2-40B4-BE49-F238E27FC236}">
                <a16:creationId xmlns:a16="http://schemas.microsoft.com/office/drawing/2014/main" id="{0225D9CC-6E28-FFA0-01EA-D78977C03A48}"/>
              </a:ext>
            </a:extLst>
          </p:cNvPr>
          <p:cNvSpPr txBox="1">
            <a:spLocks/>
          </p:cNvSpPr>
          <p:nvPr/>
        </p:nvSpPr>
        <p:spPr>
          <a:xfrm>
            <a:off x="9803070" y="5920976"/>
            <a:ext cx="1912586"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54311C"/>
                </a:solidFill>
              </a:rPr>
              <a:t>Outside TSA Consolidated by accounting</a:t>
            </a:r>
          </a:p>
        </p:txBody>
      </p:sp>
      <p:sp>
        <p:nvSpPr>
          <p:cNvPr id="19" name="Arrow: Down 18">
            <a:extLst>
              <a:ext uri="{FF2B5EF4-FFF2-40B4-BE49-F238E27FC236}">
                <a16:creationId xmlns:a16="http://schemas.microsoft.com/office/drawing/2014/main" id="{ED52DD06-2EEC-5006-31C2-A8A6715322C8}"/>
              </a:ext>
            </a:extLst>
          </p:cNvPr>
          <p:cNvSpPr/>
          <p:nvPr/>
        </p:nvSpPr>
        <p:spPr>
          <a:xfrm>
            <a:off x="1744849" y="5360062"/>
            <a:ext cx="341522" cy="634261"/>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CAE705F-5AE8-FBF3-0024-B1ACE797D7E7}"/>
              </a:ext>
            </a:extLst>
          </p:cNvPr>
          <p:cNvSpPr/>
          <p:nvPr/>
        </p:nvSpPr>
        <p:spPr>
          <a:xfrm>
            <a:off x="10473474" y="5360064"/>
            <a:ext cx="341522" cy="646524"/>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EC39D46-764C-8667-E66F-132731DE535C}"/>
              </a:ext>
            </a:extLst>
          </p:cNvPr>
          <p:cNvSpPr/>
          <p:nvPr/>
        </p:nvSpPr>
        <p:spPr>
          <a:xfrm>
            <a:off x="6008539" y="5360063"/>
            <a:ext cx="341522" cy="653925"/>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594B4AD-ED3A-CD7D-1D63-ED26806A6962}"/>
              </a:ext>
            </a:extLst>
          </p:cNvPr>
          <p:cNvSpPr txBox="1"/>
          <p:nvPr/>
        </p:nvSpPr>
        <p:spPr>
          <a:xfrm>
            <a:off x="2996829" y="5563048"/>
            <a:ext cx="3151161" cy="369332"/>
          </a:xfrm>
          <a:prstGeom prst="rect">
            <a:avLst/>
          </a:prstGeom>
          <a:noFill/>
        </p:spPr>
        <p:txBody>
          <a:bodyPr wrap="square">
            <a:spAutoFit/>
          </a:bodyPr>
          <a:lstStyle/>
          <a:p>
            <a:r>
              <a:rPr lang="en-US" sz="1800" dirty="0">
                <a:solidFill>
                  <a:schemeClr val="tx2"/>
                </a:solidFill>
              </a:rPr>
              <a:t>Consolidation of cash under </a:t>
            </a:r>
            <a:endParaRPr lang="en-US" dirty="0"/>
          </a:p>
        </p:txBody>
      </p:sp>
      <p:sp>
        <p:nvSpPr>
          <p:cNvPr id="28" name="TextBox 27">
            <a:extLst>
              <a:ext uri="{FF2B5EF4-FFF2-40B4-BE49-F238E27FC236}">
                <a16:creationId xmlns:a16="http://schemas.microsoft.com/office/drawing/2014/main" id="{50E847FB-418E-6CCC-8317-D0BE5D179D00}"/>
              </a:ext>
            </a:extLst>
          </p:cNvPr>
          <p:cNvSpPr txBox="1"/>
          <p:nvPr/>
        </p:nvSpPr>
        <p:spPr>
          <a:xfrm>
            <a:off x="6252727" y="5588883"/>
            <a:ext cx="4186570" cy="369332"/>
          </a:xfrm>
          <a:prstGeom prst="rect">
            <a:avLst/>
          </a:prstGeom>
          <a:noFill/>
        </p:spPr>
        <p:txBody>
          <a:bodyPr wrap="square">
            <a:spAutoFit/>
          </a:bodyPr>
          <a:lstStyle/>
          <a:p>
            <a:r>
              <a:rPr lang="en-US" sz="1800" dirty="0">
                <a:solidFill>
                  <a:schemeClr val="tx2"/>
                </a:solidFill>
              </a:rPr>
              <a:t>the Treasury System Account </a:t>
            </a:r>
            <a:endParaRPr lang="en-US" dirty="0"/>
          </a:p>
        </p:txBody>
      </p:sp>
    </p:spTree>
    <p:extLst>
      <p:ext uri="{BB962C8B-B14F-4D97-AF65-F5344CB8AC3E}">
        <p14:creationId xmlns:p14="http://schemas.microsoft.com/office/powerpoint/2010/main" val="137670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A0B1B-837A-6436-AF43-A5887D027F07}"/>
              </a:ext>
            </a:extLst>
          </p:cNvPr>
          <p:cNvSpPr>
            <a:spLocks noGrp="1"/>
          </p:cNvSpPr>
          <p:nvPr>
            <p:ph type="sldNum" sz="quarter" idx="23"/>
          </p:nvPr>
        </p:nvSpPr>
        <p:spPr/>
        <p:txBody>
          <a:bodyPr/>
          <a:lstStyle/>
          <a:p>
            <a:fld id="{295C7AAE-A677-454A-8BDB-62A0650ACE98}" type="slidenum">
              <a:rPr lang="en-US" smtClean="0"/>
              <a:pPr/>
              <a:t>7</a:t>
            </a:fld>
            <a:endParaRPr lang="en-US" dirty="0"/>
          </a:p>
        </p:txBody>
      </p:sp>
      <p:sp>
        <p:nvSpPr>
          <p:cNvPr id="16" name="TextBox 15">
            <a:extLst>
              <a:ext uri="{FF2B5EF4-FFF2-40B4-BE49-F238E27FC236}">
                <a16:creationId xmlns:a16="http://schemas.microsoft.com/office/drawing/2014/main" id="{F62D2663-43B3-CBBE-3ED5-5CE6CD54F878}"/>
              </a:ext>
            </a:extLst>
          </p:cNvPr>
          <p:cNvSpPr txBox="1"/>
          <p:nvPr/>
        </p:nvSpPr>
        <p:spPr>
          <a:xfrm>
            <a:off x="2021050" y="544946"/>
            <a:ext cx="6977569" cy="40011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2000" b="1" dirty="0">
                <a:ln/>
                <a:solidFill>
                  <a:schemeClr val="accent4"/>
                </a:solidFill>
              </a:rPr>
              <a:t>Bank accounts on behalf of the general government </a:t>
            </a:r>
          </a:p>
        </p:txBody>
      </p:sp>
      <p:sp>
        <p:nvSpPr>
          <p:cNvPr id="21" name="Title 1">
            <a:extLst>
              <a:ext uri="{FF2B5EF4-FFF2-40B4-BE49-F238E27FC236}">
                <a16:creationId xmlns:a16="http://schemas.microsoft.com/office/drawing/2014/main" id="{C29E5589-21B0-E4EB-10C9-591D52FD6D1E}"/>
              </a:ext>
            </a:extLst>
          </p:cNvPr>
          <p:cNvSpPr txBox="1">
            <a:spLocks/>
          </p:cNvSpPr>
          <p:nvPr/>
        </p:nvSpPr>
        <p:spPr>
          <a:xfrm>
            <a:off x="4152089" y="130200"/>
            <a:ext cx="2715492" cy="437745"/>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en-US" sz="2800" b="1" spc="0" dirty="0">
                <a:ln/>
                <a:solidFill>
                  <a:schemeClr val="accent6">
                    <a:lumMod val="75000"/>
                  </a:schemeClr>
                </a:solidFill>
                <a:latin typeface="+mn-lt"/>
              </a:rPr>
              <a:t>SCOPE</a:t>
            </a:r>
          </a:p>
        </p:txBody>
      </p:sp>
      <p:pic>
        <p:nvPicPr>
          <p:cNvPr id="3" name="Picture 2">
            <a:extLst>
              <a:ext uri="{FF2B5EF4-FFF2-40B4-BE49-F238E27FC236}">
                <a16:creationId xmlns:a16="http://schemas.microsoft.com/office/drawing/2014/main" id="{C943AE72-074B-CAA2-6F86-C6E62FD2DE66}"/>
              </a:ext>
            </a:extLst>
          </p:cNvPr>
          <p:cNvPicPr>
            <a:picLocks noChangeAspect="1"/>
          </p:cNvPicPr>
          <p:nvPr/>
        </p:nvPicPr>
        <p:blipFill>
          <a:blip r:embed="rId3"/>
          <a:stretch>
            <a:fillRect/>
          </a:stretch>
        </p:blipFill>
        <p:spPr>
          <a:xfrm>
            <a:off x="638464" y="945056"/>
            <a:ext cx="10915072" cy="5854111"/>
          </a:xfrm>
          <a:prstGeom prst="rect">
            <a:avLst/>
          </a:prstGeom>
        </p:spPr>
      </p:pic>
    </p:spTree>
    <p:extLst>
      <p:ext uri="{BB962C8B-B14F-4D97-AF65-F5344CB8AC3E}">
        <p14:creationId xmlns:p14="http://schemas.microsoft.com/office/powerpoint/2010/main" val="81048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7C6EF11-357E-8A93-285C-59B38528A77A}"/>
              </a:ext>
            </a:extLst>
          </p:cNvPr>
          <p:cNvSpPr>
            <a:spLocks noGrp="1"/>
          </p:cNvSpPr>
          <p:nvPr>
            <p:ph type="title"/>
          </p:nvPr>
        </p:nvSpPr>
        <p:spPr>
          <a:xfrm>
            <a:off x="3770449" y="42990"/>
            <a:ext cx="4288427" cy="32705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spc="0" dirty="0">
                <a:ln/>
                <a:solidFill>
                  <a:schemeClr val="accent6">
                    <a:lumMod val="75000"/>
                  </a:schemeClr>
                </a:solidFill>
                <a:latin typeface="+mn-lt"/>
              </a:rPr>
              <a:t>SWOT ANALYSIS</a:t>
            </a:r>
          </a:p>
        </p:txBody>
      </p:sp>
      <p:sp>
        <p:nvSpPr>
          <p:cNvPr id="16" name="Text Placeholder 15">
            <a:extLst>
              <a:ext uri="{FF2B5EF4-FFF2-40B4-BE49-F238E27FC236}">
                <a16:creationId xmlns:a16="http://schemas.microsoft.com/office/drawing/2014/main" id="{817898FC-371F-7E4F-C3C6-AFEB8569906A}"/>
              </a:ext>
            </a:extLst>
          </p:cNvPr>
          <p:cNvSpPr>
            <a:spLocks noGrp="1"/>
          </p:cNvSpPr>
          <p:nvPr>
            <p:ph type="body" sz="quarter" idx="13"/>
          </p:nvPr>
        </p:nvSpPr>
        <p:spPr>
          <a:xfrm>
            <a:off x="1249001" y="887731"/>
            <a:ext cx="1313223" cy="326533"/>
          </a:xfrm>
        </p:spPr>
        <p:txBody>
          <a:bodyPr/>
          <a:lstStyle/>
          <a:p>
            <a:r>
              <a:rPr lang="en-US" sz="2000" dirty="0"/>
              <a:t>Strengths</a:t>
            </a:r>
          </a:p>
          <a:p>
            <a:endParaRPr lang="en-US" dirty="0"/>
          </a:p>
        </p:txBody>
      </p:sp>
      <p:sp>
        <p:nvSpPr>
          <p:cNvPr id="22" name="Text Placeholder 21">
            <a:extLst>
              <a:ext uri="{FF2B5EF4-FFF2-40B4-BE49-F238E27FC236}">
                <a16:creationId xmlns:a16="http://schemas.microsoft.com/office/drawing/2014/main" id="{FBAEC9BA-7C60-FAB5-0D08-1FB166610252}"/>
              </a:ext>
            </a:extLst>
          </p:cNvPr>
          <p:cNvSpPr>
            <a:spLocks noGrp="1"/>
          </p:cNvSpPr>
          <p:nvPr>
            <p:ph type="body" sz="quarter" idx="20"/>
          </p:nvPr>
        </p:nvSpPr>
        <p:spPr>
          <a:xfrm>
            <a:off x="3952875" y="878478"/>
            <a:ext cx="1638299" cy="326533"/>
          </a:xfrm>
        </p:spPr>
        <p:txBody>
          <a:bodyPr/>
          <a:lstStyle/>
          <a:p>
            <a:r>
              <a:rPr lang="en-US" sz="2000" dirty="0"/>
              <a:t>Weaknesses</a:t>
            </a:r>
          </a:p>
        </p:txBody>
      </p:sp>
      <p:sp>
        <p:nvSpPr>
          <p:cNvPr id="20" name="Text Placeholder 19">
            <a:extLst>
              <a:ext uri="{FF2B5EF4-FFF2-40B4-BE49-F238E27FC236}">
                <a16:creationId xmlns:a16="http://schemas.microsoft.com/office/drawing/2014/main" id="{1214355B-5C62-1D27-29FF-D84FC1938B3B}"/>
              </a:ext>
            </a:extLst>
          </p:cNvPr>
          <p:cNvSpPr>
            <a:spLocks noGrp="1"/>
          </p:cNvSpPr>
          <p:nvPr>
            <p:ph type="body" sz="quarter" idx="18"/>
          </p:nvPr>
        </p:nvSpPr>
        <p:spPr>
          <a:xfrm>
            <a:off x="6818518" y="848548"/>
            <a:ext cx="1918770" cy="326533"/>
          </a:xfrm>
        </p:spPr>
        <p:txBody>
          <a:bodyPr/>
          <a:lstStyle/>
          <a:p>
            <a:r>
              <a:rPr lang="en-US" sz="2000" dirty="0"/>
              <a:t>Opportunities</a:t>
            </a:r>
          </a:p>
        </p:txBody>
      </p:sp>
      <p:sp>
        <p:nvSpPr>
          <p:cNvPr id="18" name="Text Placeholder 17">
            <a:extLst>
              <a:ext uri="{FF2B5EF4-FFF2-40B4-BE49-F238E27FC236}">
                <a16:creationId xmlns:a16="http://schemas.microsoft.com/office/drawing/2014/main" id="{4748053E-1D4D-2985-D6D1-53597E3A9BBE}"/>
              </a:ext>
            </a:extLst>
          </p:cNvPr>
          <p:cNvSpPr>
            <a:spLocks noGrp="1"/>
          </p:cNvSpPr>
          <p:nvPr>
            <p:ph type="body" sz="quarter" idx="16"/>
          </p:nvPr>
        </p:nvSpPr>
        <p:spPr>
          <a:xfrm>
            <a:off x="9659935" y="848547"/>
            <a:ext cx="961927" cy="228689"/>
          </a:xfrm>
        </p:spPr>
        <p:txBody>
          <a:bodyPr/>
          <a:lstStyle/>
          <a:p>
            <a:r>
              <a:rPr lang="en-US" sz="2000" dirty="0"/>
              <a:t>Threats</a:t>
            </a:r>
          </a:p>
        </p:txBody>
      </p:sp>
      <p:sp>
        <p:nvSpPr>
          <p:cNvPr id="19" name="Text Placeholder 18">
            <a:extLst>
              <a:ext uri="{FF2B5EF4-FFF2-40B4-BE49-F238E27FC236}">
                <a16:creationId xmlns:a16="http://schemas.microsoft.com/office/drawing/2014/main" id="{83071AE5-A6F1-987E-4F1E-1CF23D25C64C}"/>
              </a:ext>
            </a:extLst>
          </p:cNvPr>
          <p:cNvSpPr>
            <a:spLocks noGrp="1"/>
          </p:cNvSpPr>
          <p:nvPr>
            <p:ph type="body" sz="quarter" idx="26"/>
          </p:nvPr>
        </p:nvSpPr>
        <p:spPr>
          <a:xfrm>
            <a:off x="161417" y="1288831"/>
            <a:ext cx="2708751"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softEdge rad="0"/>
          </a:effectLst>
        </p:spPr>
        <p:txBody>
          <a:bodyPr/>
          <a:lstStyle/>
          <a:p>
            <a:pPr marL="182880">
              <a:lnSpc>
                <a:spcPct val="100000"/>
              </a:lnSpc>
            </a:pPr>
            <a:r>
              <a:rPr lang="en-US" sz="1800" dirty="0">
                <a:solidFill>
                  <a:schemeClr val="tx1"/>
                </a:solidFill>
              </a:rPr>
              <a:t>-The organic budget law has approved TSA as the unified treasury account.</a:t>
            </a:r>
          </a:p>
          <a:p>
            <a:pPr marL="182880">
              <a:lnSpc>
                <a:spcPct val="100000"/>
              </a:lnSpc>
            </a:pPr>
            <a:r>
              <a:rPr lang="en-US" sz="1800" dirty="0">
                <a:solidFill>
                  <a:schemeClr val="tx1"/>
                </a:solidFill>
              </a:rPr>
              <a:t> - AGFIS which</a:t>
            </a:r>
            <a:r>
              <a:rPr lang="en-GB" altLang="en-US" sz="1800" dirty="0">
                <a:solidFill>
                  <a:schemeClr val="tx1"/>
                </a:solidFill>
              </a:rPr>
              <a:t> standardizes the accounting and business processing; define the audit tracks of financial transactions.</a:t>
            </a:r>
            <a:endParaRPr lang="en-US" sz="1800" dirty="0">
              <a:solidFill>
                <a:schemeClr val="tx1"/>
              </a:solidFill>
            </a:endParaRPr>
          </a:p>
          <a:p>
            <a:pPr marL="182880">
              <a:lnSpc>
                <a:spcPct val="100000"/>
              </a:lnSpc>
            </a:pPr>
            <a:r>
              <a:rPr lang="en-US" sz="1800" dirty="0">
                <a:solidFill>
                  <a:schemeClr val="tx1"/>
                </a:solidFill>
              </a:rPr>
              <a:t> -Service level </a:t>
            </a:r>
            <a:r>
              <a:rPr lang="en-GB" altLang="en-US" sz="1800" dirty="0">
                <a:solidFill>
                  <a:schemeClr val="tx1"/>
                </a:solidFill>
              </a:rPr>
              <a:t>agreement are helpful for both parties to respect the rules and timeliness of handling the relevant transactions (as fiscal or settlement agent)</a:t>
            </a:r>
            <a:r>
              <a:rPr lang="en-US" altLang="en-US" sz="1800" dirty="0">
                <a:solidFill>
                  <a:schemeClr val="tx1"/>
                </a:solidFill>
              </a:rPr>
              <a:t>.</a:t>
            </a:r>
            <a:endParaRPr lang="en-US" b="1" dirty="0"/>
          </a:p>
          <a:p>
            <a:endParaRPr lang="en-US" dirty="0"/>
          </a:p>
        </p:txBody>
      </p:sp>
      <p:sp>
        <p:nvSpPr>
          <p:cNvPr id="21" name="Text Placeholder 20">
            <a:extLst>
              <a:ext uri="{FF2B5EF4-FFF2-40B4-BE49-F238E27FC236}">
                <a16:creationId xmlns:a16="http://schemas.microsoft.com/office/drawing/2014/main" id="{71F0AEEE-C884-E10B-AC85-FBC33CD6EA59}"/>
              </a:ext>
            </a:extLst>
          </p:cNvPr>
          <p:cNvSpPr>
            <a:spLocks noGrp="1"/>
          </p:cNvSpPr>
          <p:nvPr>
            <p:ph type="body" sz="quarter" idx="27"/>
          </p:nvPr>
        </p:nvSpPr>
        <p:spPr>
          <a:xfrm>
            <a:off x="2997844" y="1296237"/>
            <a:ext cx="3029155"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GB" altLang="en-US" sz="1400" dirty="0">
                <a:solidFill>
                  <a:schemeClr val="tx1"/>
                </a:solidFill>
              </a:rPr>
              <a:t> </a:t>
            </a:r>
            <a:r>
              <a:rPr lang="en-GB" altLang="en-US" sz="1700" dirty="0">
                <a:solidFill>
                  <a:schemeClr val="tx1"/>
                </a:solidFill>
              </a:rPr>
              <a:t>-Transactions of foreign financing are not standardized for the accounting and business processing (monthly reported), because they carry out through commercial bank, outside TSA; </a:t>
            </a:r>
          </a:p>
          <a:p>
            <a:pPr marL="182880">
              <a:lnSpc>
                <a:spcPct val="100000"/>
              </a:lnSpc>
            </a:pPr>
            <a:r>
              <a:rPr lang="en-GB" altLang="en-US" sz="1700" dirty="0">
                <a:solidFill>
                  <a:schemeClr val="tx1"/>
                </a:solidFill>
              </a:rPr>
              <a:t>- K</a:t>
            </a:r>
            <a:r>
              <a:rPr lang="en-US" sz="1700" dirty="0">
                <a:solidFill>
                  <a:schemeClr val="tx1"/>
                </a:solidFill>
              </a:rPr>
              <a:t>ey aspects of functional capabilities have not the similar level of specificity to complete a robust analysis.</a:t>
            </a:r>
          </a:p>
          <a:p>
            <a:pPr marL="182880" lvl="0">
              <a:lnSpc>
                <a:spcPct val="100000"/>
              </a:lnSpc>
            </a:pPr>
            <a:r>
              <a:rPr lang="en-US" altLang="en-US" sz="1700" dirty="0">
                <a:solidFill>
                  <a:schemeClr val="tx1"/>
                </a:solidFill>
              </a:rPr>
              <a:t> - Unused budget/cash plan during the year and spending it in the end of the year.</a:t>
            </a:r>
            <a:endParaRPr lang="en-GB" altLang="en-US" sz="1700" dirty="0">
              <a:solidFill>
                <a:schemeClr val="tx1"/>
              </a:solidFill>
            </a:endParaRPr>
          </a:p>
          <a:p>
            <a:endParaRPr lang="en-US" dirty="0"/>
          </a:p>
        </p:txBody>
      </p:sp>
      <p:sp>
        <p:nvSpPr>
          <p:cNvPr id="23" name="Text Placeholder 22">
            <a:extLst>
              <a:ext uri="{FF2B5EF4-FFF2-40B4-BE49-F238E27FC236}">
                <a16:creationId xmlns:a16="http://schemas.microsoft.com/office/drawing/2014/main" id="{92078356-1669-E822-DB88-A1AE583DA178}"/>
              </a:ext>
            </a:extLst>
          </p:cNvPr>
          <p:cNvSpPr>
            <a:spLocks noGrp="1"/>
          </p:cNvSpPr>
          <p:nvPr>
            <p:ph type="body" sz="quarter" idx="28"/>
          </p:nvPr>
        </p:nvSpPr>
        <p:spPr>
          <a:xfrm>
            <a:off x="6154674" y="1288831"/>
            <a:ext cx="2582613"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US" sz="1800" b="1" dirty="0">
                <a:solidFill>
                  <a:schemeClr val="tx1"/>
                </a:solidFill>
              </a:rPr>
              <a:t> </a:t>
            </a:r>
            <a:r>
              <a:rPr lang="en-US" sz="1800" dirty="0">
                <a:solidFill>
                  <a:schemeClr val="tx1"/>
                </a:solidFill>
              </a:rPr>
              <a:t>- Extension of coverage of AGFIS.</a:t>
            </a:r>
          </a:p>
          <a:p>
            <a:pPr marL="182880">
              <a:lnSpc>
                <a:spcPct val="100000"/>
              </a:lnSpc>
            </a:pPr>
            <a:r>
              <a:rPr lang="en-US" sz="1800" dirty="0">
                <a:solidFill>
                  <a:schemeClr val="tx1"/>
                </a:solidFill>
              </a:rPr>
              <a:t> - Foreign technical assistance’s training.</a:t>
            </a:r>
          </a:p>
        </p:txBody>
      </p:sp>
      <p:sp>
        <p:nvSpPr>
          <p:cNvPr id="17" name="Text Placeholder 16">
            <a:extLst>
              <a:ext uri="{FF2B5EF4-FFF2-40B4-BE49-F238E27FC236}">
                <a16:creationId xmlns:a16="http://schemas.microsoft.com/office/drawing/2014/main" id="{393B4390-A2A5-FA71-6657-7BD3E97ACF53}"/>
              </a:ext>
            </a:extLst>
          </p:cNvPr>
          <p:cNvSpPr>
            <a:spLocks noGrp="1"/>
          </p:cNvSpPr>
          <p:nvPr>
            <p:ph type="body" sz="quarter" idx="25"/>
          </p:nvPr>
        </p:nvSpPr>
        <p:spPr>
          <a:xfrm>
            <a:off x="8864962" y="1288831"/>
            <a:ext cx="3226156" cy="5561764"/>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ZA" sz="1800" b="1" dirty="0">
                <a:solidFill>
                  <a:schemeClr val="tx1"/>
                </a:solidFill>
              </a:rPr>
              <a:t> </a:t>
            </a:r>
            <a:r>
              <a:rPr lang="en-ZA" sz="1800" dirty="0">
                <a:solidFill>
                  <a:schemeClr val="tx1"/>
                </a:solidFill>
              </a:rPr>
              <a:t>- Operational risk </a:t>
            </a:r>
          </a:p>
          <a:p>
            <a:pPr marL="182880">
              <a:lnSpc>
                <a:spcPct val="100000"/>
              </a:lnSpc>
            </a:pPr>
            <a:r>
              <a:rPr lang="en-ZA" sz="1800" dirty="0">
                <a:solidFill>
                  <a:schemeClr val="tx1"/>
                </a:solidFill>
              </a:rPr>
              <a:t>(Not is </a:t>
            </a:r>
            <a:r>
              <a:rPr lang="en-GB" altLang="en-US" sz="1800" dirty="0">
                <a:solidFill>
                  <a:schemeClr val="tx1"/>
                </a:solidFill>
              </a:rPr>
              <a:t>respected the timelines of the periodic reconciliation and financial reporting; human mistakes, wrong instructions of beneficiaries’ bank account</a:t>
            </a:r>
            <a:r>
              <a:rPr lang="en-ZA" sz="1800" dirty="0">
                <a:solidFill>
                  <a:schemeClr val="tx1"/>
                </a:solidFill>
              </a:rPr>
              <a:t>)</a:t>
            </a:r>
          </a:p>
          <a:p>
            <a:pPr marL="182880">
              <a:lnSpc>
                <a:spcPct val="100000"/>
              </a:lnSpc>
            </a:pPr>
            <a:r>
              <a:rPr lang="en-GB" altLang="en-US" sz="1800" dirty="0">
                <a:solidFill>
                  <a:schemeClr val="tx1"/>
                </a:solidFill>
              </a:rPr>
              <a:t>-There is not defined the electronic audit tracks of financial transactions outside TSA.</a:t>
            </a:r>
          </a:p>
          <a:p>
            <a:pPr marL="182880">
              <a:lnSpc>
                <a:spcPct val="100000"/>
              </a:lnSpc>
            </a:pPr>
            <a:r>
              <a:rPr lang="en-GB" sz="1800" dirty="0">
                <a:solidFill>
                  <a:schemeClr val="tx1"/>
                </a:solidFill>
              </a:rPr>
              <a:t>-No accurate financial information from commercial banks.</a:t>
            </a:r>
            <a:endParaRPr lang="en-ZA" sz="1800" dirty="0">
              <a:solidFill>
                <a:schemeClr val="tx1"/>
              </a:solidFill>
            </a:endParaRPr>
          </a:p>
          <a:p>
            <a:pPr marL="182880">
              <a:lnSpc>
                <a:spcPct val="100000"/>
              </a:lnSpc>
            </a:pPr>
            <a:r>
              <a:rPr lang="en-ZA" sz="1800" dirty="0">
                <a:solidFill>
                  <a:schemeClr val="tx1"/>
                </a:solidFill>
              </a:rPr>
              <a:t> - </a:t>
            </a:r>
            <a:r>
              <a:rPr lang="en-GB" sz="1800" dirty="0">
                <a:solidFill>
                  <a:schemeClr val="tx1"/>
                </a:solidFill>
              </a:rPr>
              <a:t>T</a:t>
            </a:r>
            <a:r>
              <a:rPr lang="en-GB" altLang="en-US" sz="1800" dirty="0">
                <a:solidFill>
                  <a:schemeClr val="tx1"/>
                </a:solidFill>
              </a:rPr>
              <a:t>he volatility of the money market.</a:t>
            </a:r>
          </a:p>
          <a:p>
            <a:r>
              <a:rPr lang="en-GB" sz="1400" b="1" dirty="0">
                <a:solidFill>
                  <a:schemeClr val="tx1"/>
                </a:solidFill>
              </a:rPr>
              <a:t> </a:t>
            </a:r>
            <a:endParaRPr lang="en-US" sz="1400" b="1" dirty="0">
              <a:solidFill>
                <a:schemeClr val="tx1"/>
              </a:solidFill>
            </a:endParaRPr>
          </a:p>
        </p:txBody>
      </p:sp>
      <p:pic>
        <p:nvPicPr>
          <p:cNvPr id="6" name="Picture 5">
            <a:extLst>
              <a:ext uri="{FF2B5EF4-FFF2-40B4-BE49-F238E27FC236}">
                <a16:creationId xmlns:a16="http://schemas.microsoft.com/office/drawing/2014/main" id="{638320B7-907B-AE39-E39C-CCC510EEE91A}"/>
              </a:ext>
            </a:extLst>
          </p:cNvPr>
          <p:cNvPicPr>
            <a:picLocks noChangeAspect="1"/>
          </p:cNvPicPr>
          <p:nvPr/>
        </p:nvPicPr>
        <p:blipFill>
          <a:blip r:embed="rId3"/>
          <a:stretch>
            <a:fillRect/>
          </a:stretch>
        </p:blipFill>
        <p:spPr>
          <a:xfrm>
            <a:off x="343134" y="551946"/>
            <a:ext cx="733324" cy="671571"/>
          </a:xfrm>
          <a:prstGeom prst="rect">
            <a:avLst/>
          </a:prstGeom>
        </p:spPr>
      </p:pic>
      <p:pic>
        <p:nvPicPr>
          <p:cNvPr id="8" name="Picture 7">
            <a:extLst>
              <a:ext uri="{FF2B5EF4-FFF2-40B4-BE49-F238E27FC236}">
                <a16:creationId xmlns:a16="http://schemas.microsoft.com/office/drawing/2014/main" id="{8C266114-FC00-DC78-C502-B2750F8E60C9}"/>
              </a:ext>
            </a:extLst>
          </p:cNvPr>
          <p:cNvPicPr>
            <a:picLocks noChangeAspect="1"/>
          </p:cNvPicPr>
          <p:nvPr/>
        </p:nvPicPr>
        <p:blipFill>
          <a:blip r:embed="rId4"/>
          <a:stretch>
            <a:fillRect/>
          </a:stretch>
        </p:blipFill>
        <p:spPr>
          <a:xfrm>
            <a:off x="3043985" y="542693"/>
            <a:ext cx="648144" cy="671571"/>
          </a:xfrm>
          <a:prstGeom prst="rect">
            <a:avLst/>
          </a:prstGeom>
        </p:spPr>
      </p:pic>
      <p:pic>
        <p:nvPicPr>
          <p:cNvPr id="13" name="Picture 12">
            <a:extLst>
              <a:ext uri="{FF2B5EF4-FFF2-40B4-BE49-F238E27FC236}">
                <a16:creationId xmlns:a16="http://schemas.microsoft.com/office/drawing/2014/main" id="{4DF88E67-C807-300C-3042-A8EEA3A42FB0}"/>
              </a:ext>
            </a:extLst>
          </p:cNvPr>
          <p:cNvPicPr>
            <a:picLocks noChangeAspect="1"/>
          </p:cNvPicPr>
          <p:nvPr/>
        </p:nvPicPr>
        <p:blipFill>
          <a:blip r:embed="rId5"/>
          <a:stretch>
            <a:fillRect/>
          </a:stretch>
        </p:blipFill>
        <p:spPr>
          <a:xfrm>
            <a:off x="5973859" y="627076"/>
            <a:ext cx="824331" cy="548006"/>
          </a:xfrm>
          <a:prstGeom prst="rect">
            <a:avLst/>
          </a:prstGeom>
        </p:spPr>
      </p:pic>
      <p:pic>
        <p:nvPicPr>
          <p:cNvPr id="25" name="Picture 24">
            <a:extLst>
              <a:ext uri="{FF2B5EF4-FFF2-40B4-BE49-F238E27FC236}">
                <a16:creationId xmlns:a16="http://schemas.microsoft.com/office/drawing/2014/main" id="{E6E297BB-9E21-CE1D-F17D-B1DC363C3FF2}"/>
              </a:ext>
            </a:extLst>
          </p:cNvPr>
          <p:cNvPicPr>
            <a:picLocks noChangeAspect="1"/>
          </p:cNvPicPr>
          <p:nvPr/>
        </p:nvPicPr>
        <p:blipFill>
          <a:blip r:embed="rId6"/>
          <a:stretch>
            <a:fillRect/>
          </a:stretch>
        </p:blipFill>
        <p:spPr>
          <a:xfrm>
            <a:off x="8960290" y="501954"/>
            <a:ext cx="571138" cy="673127"/>
          </a:xfrm>
          <a:prstGeom prst="rect">
            <a:avLst/>
          </a:prstGeom>
        </p:spPr>
      </p:pic>
      <p:pic>
        <p:nvPicPr>
          <p:cNvPr id="2" name="Picture 1">
            <a:extLst>
              <a:ext uri="{FF2B5EF4-FFF2-40B4-BE49-F238E27FC236}">
                <a16:creationId xmlns:a16="http://schemas.microsoft.com/office/drawing/2014/main" id="{6B9518F6-B5B1-121A-B16E-57FCAB967ED4}"/>
              </a:ext>
            </a:extLst>
          </p:cNvPr>
          <p:cNvPicPr>
            <a:picLocks noChangeAspect="1"/>
          </p:cNvPicPr>
          <p:nvPr/>
        </p:nvPicPr>
        <p:blipFill>
          <a:blip r:embed="rId7"/>
          <a:stretch>
            <a:fillRect/>
          </a:stretch>
        </p:blipFill>
        <p:spPr>
          <a:xfrm>
            <a:off x="6725164" y="4724424"/>
            <a:ext cx="1441631" cy="1005306"/>
          </a:xfrm>
          <a:prstGeom prst="rect">
            <a:avLst/>
          </a:prstGeom>
        </p:spPr>
      </p:pic>
    </p:spTree>
    <p:extLst>
      <p:ext uri="{BB962C8B-B14F-4D97-AF65-F5344CB8AC3E}">
        <p14:creationId xmlns:p14="http://schemas.microsoft.com/office/powerpoint/2010/main" val="96659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851609-75EC-FBBA-448D-4668E017AAE5}"/>
              </a:ext>
            </a:extLst>
          </p:cNvPr>
          <p:cNvPicPr>
            <a:picLocks noChangeAspect="1"/>
          </p:cNvPicPr>
          <p:nvPr/>
        </p:nvPicPr>
        <p:blipFill>
          <a:blip r:embed="rId3"/>
          <a:stretch>
            <a:fillRect/>
          </a:stretch>
        </p:blipFill>
        <p:spPr>
          <a:xfrm>
            <a:off x="457201" y="236555"/>
            <a:ext cx="1314450" cy="1292212"/>
          </a:xfrm>
          <a:prstGeom prst="rect">
            <a:avLst/>
          </a:prstGeom>
        </p:spPr>
      </p:pic>
      <p:sp>
        <p:nvSpPr>
          <p:cNvPr id="2" name="Title 1">
            <a:extLst>
              <a:ext uri="{FF2B5EF4-FFF2-40B4-BE49-F238E27FC236}">
                <a16:creationId xmlns:a16="http://schemas.microsoft.com/office/drawing/2014/main" id="{AAD4A658-6307-E6D6-DFA5-194434A9FDD2}"/>
              </a:ext>
            </a:extLst>
          </p:cNvPr>
          <p:cNvSpPr>
            <a:spLocks noGrp="1"/>
          </p:cNvSpPr>
          <p:nvPr>
            <p:ph type="title"/>
          </p:nvPr>
        </p:nvSpPr>
        <p:spPr>
          <a:xfrm>
            <a:off x="4428219" y="235281"/>
            <a:ext cx="3190588" cy="52354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3600" b="1" spc="0" dirty="0">
                <a:ln/>
                <a:solidFill>
                  <a:schemeClr val="accent6">
                    <a:lumMod val="75000"/>
                  </a:schemeClr>
                </a:solidFill>
                <a:latin typeface="+mn-lt"/>
              </a:rPr>
              <a:t>THE REFORM</a:t>
            </a:r>
            <a:br>
              <a:rPr lang="en-US" sz="6000" b="1" spc="0" dirty="0">
                <a:ln/>
                <a:solidFill>
                  <a:schemeClr val="accent6">
                    <a:lumMod val="75000"/>
                  </a:schemeClr>
                </a:solidFill>
                <a:latin typeface="+mn-lt"/>
              </a:rPr>
            </a:br>
            <a:endParaRPr lang="en-US" b="1" spc="0" dirty="0">
              <a:ln/>
              <a:solidFill>
                <a:schemeClr val="accent6">
                  <a:lumMod val="75000"/>
                </a:schemeClr>
              </a:solidFill>
              <a:latin typeface="+mn-lt"/>
            </a:endParaRPr>
          </a:p>
        </p:txBody>
      </p:sp>
      <p:sp>
        <p:nvSpPr>
          <p:cNvPr id="13" name="Slide Number Placeholder 12">
            <a:extLst>
              <a:ext uri="{FF2B5EF4-FFF2-40B4-BE49-F238E27FC236}">
                <a16:creationId xmlns:a16="http://schemas.microsoft.com/office/drawing/2014/main" id="{F13933C5-4015-0684-F4BB-AD1F2585E1AE}"/>
              </a:ext>
            </a:extLst>
          </p:cNvPr>
          <p:cNvSpPr>
            <a:spLocks noGrp="1"/>
          </p:cNvSpPr>
          <p:nvPr>
            <p:ph type="sldNum" sz="quarter" idx="23"/>
          </p:nvPr>
        </p:nvSpPr>
        <p:spPr/>
        <p:txBody>
          <a:bodyPr/>
          <a:lstStyle/>
          <a:p>
            <a:fld id="{295C7AAE-A677-454A-8BDB-62A0650ACE98}" type="slidenum">
              <a:rPr lang="en-US" smtClean="0"/>
              <a:pPr/>
              <a:t>9</a:t>
            </a:fld>
            <a:endParaRPr lang="en-US" dirty="0"/>
          </a:p>
        </p:txBody>
      </p:sp>
      <p:pic>
        <p:nvPicPr>
          <p:cNvPr id="3" name="Picture 2">
            <a:extLst>
              <a:ext uri="{FF2B5EF4-FFF2-40B4-BE49-F238E27FC236}">
                <a16:creationId xmlns:a16="http://schemas.microsoft.com/office/drawing/2014/main" id="{C4B1E1C0-A140-FEF9-38D0-1F82EF4516D4}"/>
              </a:ext>
            </a:extLst>
          </p:cNvPr>
          <p:cNvPicPr>
            <a:picLocks noChangeAspect="1"/>
          </p:cNvPicPr>
          <p:nvPr/>
        </p:nvPicPr>
        <p:blipFill>
          <a:blip r:embed="rId4"/>
          <a:stretch>
            <a:fillRect/>
          </a:stretch>
        </p:blipFill>
        <p:spPr>
          <a:xfrm>
            <a:off x="10406678" y="169733"/>
            <a:ext cx="1660634" cy="1153870"/>
          </a:xfrm>
          <a:prstGeom prst="rect">
            <a:avLst/>
          </a:prstGeom>
          <a:noFill/>
        </p:spPr>
      </p:pic>
      <p:graphicFrame>
        <p:nvGraphicFramePr>
          <p:cNvPr id="16" name="Diagram 15" descr="Vertical Chevron List" title="SmartArt">
            <a:extLst>
              <a:ext uri="{FF2B5EF4-FFF2-40B4-BE49-F238E27FC236}">
                <a16:creationId xmlns:a16="http://schemas.microsoft.com/office/drawing/2014/main" id="{9DA52E8F-8EF4-B3EF-BB41-8FBC50FA36F8}"/>
              </a:ext>
            </a:extLst>
          </p:cNvPr>
          <p:cNvGraphicFramePr/>
          <p:nvPr>
            <p:extLst>
              <p:ext uri="{D42A27DB-BD31-4B8C-83A1-F6EECF244321}">
                <p14:modId xmlns:p14="http://schemas.microsoft.com/office/powerpoint/2010/main" val="1882161844"/>
              </p:ext>
            </p:extLst>
          </p:nvPr>
        </p:nvGraphicFramePr>
        <p:xfrm>
          <a:off x="638460" y="1571625"/>
          <a:ext cx="10833104" cy="5286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454206A6-D650-9545-BB64-5E320FB5A345}"/>
              </a:ext>
            </a:extLst>
          </p:cNvPr>
          <p:cNvSpPr txBox="1"/>
          <p:nvPr/>
        </p:nvSpPr>
        <p:spPr>
          <a:xfrm>
            <a:off x="1707356" y="845330"/>
            <a:ext cx="9109801" cy="584775"/>
          </a:xfrm>
          <a:prstGeom prst="rect">
            <a:avLst/>
          </a:prstGeom>
          <a:noFill/>
        </p:spPr>
        <p:txBody>
          <a:bodyPr wrap="square">
            <a:spAutoFit/>
          </a:bodyPr>
          <a:lstStyle/>
          <a:p>
            <a:r>
              <a:rPr lang="en-US" sz="1600" dirty="0">
                <a:solidFill>
                  <a:schemeClr val="tx2"/>
                </a:solidFill>
              </a:rPr>
              <a:t>It aims Cash Management to be a process which results at making the right amount of money available at the right time in the right place to execute the government’s payment liabilities</a:t>
            </a:r>
            <a:endParaRPr lang="en-US" sz="1600" dirty="0"/>
          </a:p>
        </p:txBody>
      </p:sp>
    </p:spTree>
    <p:extLst>
      <p:ext uri="{BB962C8B-B14F-4D97-AF65-F5344CB8AC3E}">
        <p14:creationId xmlns:p14="http://schemas.microsoft.com/office/powerpoint/2010/main" val="2533176822"/>
      </p:ext>
    </p:extLst>
  </p:cSld>
  <p:clrMapOvr>
    <a:masterClrMapping/>
  </p:clrMapOvr>
</p:sld>
</file>

<file path=ppt/theme/theme1.xml><?xml version="1.0" encoding="utf-8"?>
<a:theme xmlns:a="http://schemas.openxmlformats.org/drawingml/2006/main" name="Custom Design">
  <a:themeElements>
    <a:clrScheme name="Product-Summary">
      <a:dk1>
        <a:srgbClr val="000000"/>
      </a:dk1>
      <a:lt1>
        <a:srgbClr val="FFFFFF"/>
      </a:lt1>
      <a:dk2>
        <a:srgbClr val="C16548"/>
      </a:dk2>
      <a:lt2>
        <a:srgbClr val="E7E6E6"/>
      </a:lt2>
      <a:accent1>
        <a:srgbClr val="C16548"/>
      </a:accent1>
      <a:accent2>
        <a:srgbClr val="E1C9C1"/>
      </a:accent2>
      <a:accent3>
        <a:srgbClr val="EFE9E7"/>
      </a:accent3>
      <a:accent4>
        <a:srgbClr val="7C8C5F"/>
      </a:accent4>
      <a:accent5>
        <a:srgbClr val="DAE7C3"/>
      </a:accent5>
      <a:accent6>
        <a:srgbClr val="ECF1E3"/>
      </a:accent6>
      <a:hlink>
        <a:srgbClr val="0563C1"/>
      </a:hlink>
      <a:folHlink>
        <a:srgbClr val="954F72"/>
      </a:folHlink>
    </a:clrScheme>
    <a:fontScheme name="Custom 1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0" tIns="0" rIns="0" bIns="0" rtlCol="0" anchor="t">
        <a:noAutofit/>
      </a:bodyPr>
      <a:lstStyle>
        <a:defPPr algn="l">
          <a:defRPr sz="75000" spc="500" dirty="0">
            <a:solidFill>
              <a:srgbClr val="C16548">
                <a:alpha val="5000"/>
              </a:srgbClr>
            </a:solidFill>
            <a:latin typeface="Felix Titling"/>
          </a:defRPr>
        </a:defPPr>
      </a:lstStyle>
    </a:txDef>
  </a:objectDefaults>
  <a:extraClrSchemeLst/>
  <a:extLst>
    <a:ext uri="{05A4C25C-085E-4340-85A3-A5531E510DB2}">
      <thm15:themeFamily xmlns:thm15="http://schemas.microsoft.com/office/thememl/2012/main" name="Product-Summary-Presentation_tm89238778_Win32_SD_v8" id="{533EF844-D82C-49D2-B528-5E94B4E2DB9C}" vid="{7D7EB7DD-FDD7-4FB3-9337-228B3BC8F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3835D-CDCD-4C16-BA1F-392E818126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D581C60-AA7C-4CD7-BCE1-72FBFC140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B3982F-6AC2-4C0F-AF3D-F6703F33A16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Product summary presentation</Template>
  <TotalTime>2356</TotalTime>
  <Words>3840</Words>
  <Application>Microsoft Office PowerPoint</Application>
  <PresentationFormat>Widescreen</PresentationFormat>
  <Paragraphs>315</Paragraphs>
  <Slides>10</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Avenir Book</vt:lpstr>
      <vt:lpstr>Avenir Next LT Pro</vt:lpstr>
      <vt:lpstr>Calibri</vt:lpstr>
      <vt:lpstr>Felix Titling</vt:lpstr>
      <vt:lpstr>Georgia</vt:lpstr>
      <vt:lpstr>Helvetica</vt:lpstr>
      <vt:lpstr>inherit</vt:lpstr>
      <vt:lpstr>Open Sans</vt:lpstr>
      <vt:lpstr>Roboto</vt:lpstr>
      <vt:lpstr>Symbol</vt:lpstr>
      <vt:lpstr>Times New Roman</vt:lpstr>
      <vt:lpstr>Wingdings</vt:lpstr>
      <vt:lpstr>Custom Design</vt:lpstr>
      <vt:lpstr>REPUBLIC OF ALBANIA MINISTRY OF FINANCE AND ECONOMY</vt:lpstr>
      <vt:lpstr>THE CONTENT</vt:lpstr>
      <vt:lpstr>INTRODUCTION</vt:lpstr>
      <vt:lpstr>BACKGROUND</vt:lpstr>
      <vt:lpstr>PowerPoint Presentation</vt:lpstr>
      <vt:lpstr>COVERAGE</vt:lpstr>
      <vt:lpstr>PowerPoint Presentation</vt:lpstr>
      <vt:lpstr>SWOT ANALYSIS</vt:lpstr>
      <vt:lpstr>THE REFORM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product​ product summary summary summary summary</dc:title>
  <dc:creator>Mimoza Peco</dc:creator>
  <cp:lastModifiedBy>Yelena Slizhevskaya</cp:lastModifiedBy>
  <cp:revision>212</cp:revision>
  <dcterms:created xsi:type="dcterms:W3CDTF">2023-10-05T19:36:40Z</dcterms:created>
  <dcterms:modified xsi:type="dcterms:W3CDTF">2023-11-13T21:37:55Z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