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9" r:id="rId5"/>
    <p:sldId id="263" r:id="rId6"/>
    <p:sldId id="257" r:id="rId7"/>
    <p:sldId id="258" r:id="rId8"/>
    <p:sldId id="262" r:id="rId9"/>
    <p:sldId id="261"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62" d="100"/>
          <a:sy n="62" d="100"/>
        </p:scale>
        <p:origin x="752"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katerina A Zaleeva" userId="dddcb85e-5bf7-4908-a93c-a64a37c1a2c4" providerId="ADAL" clId="{7FDFC6DE-552C-4ACC-9C43-D06246D04E57}"/>
    <pc:docChg chg="custSel modSld">
      <pc:chgData name="Ekaterina A Zaleeva" userId="dddcb85e-5bf7-4908-a93c-a64a37c1a2c4" providerId="ADAL" clId="{7FDFC6DE-552C-4ACC-9C43-D06246D04E57}" dt="2020-10-13T12:16:25.678" v="21" actId="27636"/>
      <pc:docMkLst>
        <pc:docMk/>
      </pc:docMkLst>
      <pc:sldChg chg="modSp">
        <pc:chgData name="Ekaterina A Zaleeva" userId="dddcb85e-5bf7-4908-a93c-a64a37c1a2c4" providerId="ADAL" clId="{7FDFC6DE-552C-4ACC-9C43-D06246D04E57}" dt="2020-10-13T11:11:51.327" v="11" actId="403"/>
        <pc:sldMkLst>
          <pc:docMk/>
          <pc:sldMk cId="4017834287" sldId="257"/>
        </pc:sldMkLst>
        <pc:spChg chg="mod">
          <ac:chgData name="Ekaterina A Zaleeva" userId="dddcb85e-5bf7-4908-a93c-a64a37c1a2c4" providerId="ADAL" clId="{7FDFC6DE-552C-4ACC-9C43-D06246D04E57}" dt="2020-10-13T11:11:51.327" v="11" actId="403"/>
          <ac:spMkLst>
            <pc:docMk/>
            <pc:sldMk cId="4017834287" sldId="257"/>
            <ac:spMk id="3" creationId="{00000000-0000-0000-0000-000000000000}"/>
          </ac:spMkLst>
        </pc:spChg>
      </pc:sldChg>
      <pc:sldChg chg="modSp">
        <pc:chgData name="Ekaterina A Zaleeva" userId="dddcb85e-5bf7-4908-a93c-a64a37c1a2c4" providerId="ADAL" clId="{7FDFC6DE-552C-4ACC-9C43-D06246D04E57}" dt="2020-10-13T11:12:04.310" v="17" actId="1036"/>
        <pc:sldMkLst>
          <pc:docMk/>
          <pc:sldMk cId="3690893273" sldId="258"/>
        </pc:sldMkLst>
        <pc:spChg chg="mod">
          <ac:chgData name="Ekaterina A Zaleeva" userId="dddcb85e-5bf7-4908-a93c-a64a37c1a2c4" providerId="ADAL" clId="{7FDFC6DE-552C-4ACC-9C43-D06246D04E57}" dt="2020-10-13T11:12:04.310" v="17" actId="1036"/>
          <ac:spMkLst>
            <pc:docMk/>
            <pc:sldMk cId="3690893273" sldId="258"/>
            <ac:spMk id="3" creationId="{00000000-0000-0000-0000-000000000000}"/>
          </ac:spMkLst>
        </pc:spChg>
      </pc:sldChg>
      <pc:sldChg chg="modSp">
        <pc:chgData name="Ekaterina A Zaleeva" userId="dddcb85e-5bf7-4908-a93c-a64a37c1a2c4" providerId="ADAL" clId="{7FDFC6DE-552C-4ACC-9C43-D06246D04E57}" dt="2020-10-13T12:16:25.678" v="21" actId="27636"/>
        <pc:sldMkLst>
          <pc:docMk/>
          <pc:sldMk cId="2565302466" sldId="259"/>
        </pc:sldMkLst>
        <pc:spChg chg="mod">
          <ac:chgData name="Ekaterina A Zaleeva" userId="dddcb85e-5bf7-4908-a93c-a64a37c1a2c4" providerId="ADAL" clId="{7FDFC6DE-552C-4ACC-9C43-D06246D04E57}" dt="2020-10-13T12:16:25.678" v="21" actId="27636"/>
          <ac:spMkLst>
            <pc:docMk/>
            <pc:sldMk cId="2565302466" sldId="259"/>
            <ac:spMk id="3" creationId="{00000000-0000-0000-0000-000000000000}"/>
          </ac:spMkLst>
        </pc:spChg>
      </pc:sldChg>
      <pc:sldChg chg="modSp">
        <pc:chgData name="Ekaterina A Zaleeva" userId="dddcb85e-5bf7-4908-a93c-a64a37c1a2c4" providerId="ADAL" clId="{7FDFC6DE-552C-4ACC-9C43-D06246D04E57}" dt="2020-10-13T11:12:13.370" v="19" actId="1076"/>
        <pc:sldMkLst>
          <pc:docMk/>
          <pc:sldMk cId="3357866737" sldId="261"/>
        </pc:sldMkLst>
        <pc:picChg chg="mod">
          <ac:chgData name="Ekaterina A Zaleeva" userId="dddcb85e-5bf7-4908-a93c-a64a37c1a2c4" providerId="ADAL" clId="{7FDFC6DE-552C-4ACC-9C43-D06246D04E57}" dt="2020-10-13T11:12:13.370" v="19" actId="1076"/>
          <ac:picMkLst>
            <pc:docMk/>
            <pc:sldMk cId="3357866737" sldId="261"/>
            <ac:picMk id="4" creationId="{00000000-0000-0000-0000-000000000000}"/>
          </ac:picMkLst>
        </pc:picChg>
      </pc:sldChg>
      <pc:sldChg chg="modSp">
        <pc:chgData name="Ekaterina A Zaleeva" userId="dddcb85e-5bf7-4908-a93c-a64a37c1a2c4" providerId="ADAL" clId="{7FDFC6DE-552C-4ACC-9C43-D06246D04E57}" dt="2020-10-13T11:11:45.326" v="10" actId="403"/>
        <pc:sldMkLst>
          <pc:docMk/>
          <pc:sldMk cId="42639264" sldId="263"/>
        </pc:sldMkLst>
        <pc:spChg chg="mod">
          <ac:chgData name="Ekaterina A Zaleeva" userId="dddcb85e-5bf7-4908-a93c-a64a37c1a2c4" providerId="ADAL" clId="{7FDFC6DE-552C-4ACC-9C43-D06246D04E57}" dt="2020-10-13T11:11:45.326" v="10" actId="403"/>
          <ac:spMkLst>
            <pc:docMk/>
            <pc:sldMk cId="42639264" sldId="263"/>
            <ac:spMk id="3" creationId="{00000000-0000-0000-0000-000000000000}"/>
          </ac:spMkLst>
        </pc:spChg>
      </pc:sldChg>
    </pc:docChg>
  </pc:docChgLst>
  <pc:docChgLst>
    <pc:chgData name="Yelena Slizhevskaya" userId="c31c118f-cc09-4814-95e2-f268a72c0a23" providerId="ADAL" clId="{D630F53F-99FD-487C-B260-D62915D3A194}"/>
    <pc:docChg chg="custSel modSld">
      <pc:chgData name="Yelena Slizhevskaya" userId="c31c118f-cc09-4814-95e2-f268a72c0a23" providerId="ADAL" clId="{D630F53F-99FD-487C-B260-D62915D3A194}" dt="2020-10-12T10:41:18.317" v="0" actId="27636"/>
      <pc:docMkLst>
        <pc:docMk/>
      </pc:docMkLst>
      <pc:sldChg chg="modSp">
        <pc:chgData name="Yelena Slizhevskaya" userId="c31c118f-cc09-4814-95e2-f268a72c0a23" providerId="ADAL" clId="{D630F53F-99FD-487C-B260-D62915D3A194}" dt="2020-10-12T10:41:18.317" v="0" actId="27636"/>
        <pc:sldMkLst>
          <pc:docMk/>
          <pc:sldMk cId="2565302466" sldId="259"/>
        </pc:sldMkLst>
        <pc:spChg chg="mod">
          <ac:chgData name="Yelena Slizhevskaya" userId="c31c118f-cc09-4814-95e2-f268a72c0a23" providerId="ADAL" clId="{D630F53F-99FD-487C-B260-D62915D3A194}" dt="2020-10-12T10:41:18.317" v="0" actId="27636"/>
          <ac:spMkLst>
            <pc:docMk/>
            <pc:sldMk cId="2565302466" sldId="25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10D7B0-C4A4-40D2-84A9-48117715D647}" type="datetimeFigureOut">
              <a:rPr lang="en-GB" smtClean="0"/>
              <a:t>13/10/2020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1824495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10D7B0-C4A4-40D2-84A9-48117715D647}" type="datetimeFigureOut">
              <a:rPr lang="en-GB" smtClean="0"/>
              <a:t>13/10/2020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285244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10D7B0-C4A4-40D2-84A9-48117715D647}" type="datetimeFigureOut">
              <a:rPr lang="en-GB" smtClean="0"/>
              <a:t>13/10/2020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3DA07C-A3ED-4A77-AB26-9A00043E061F}"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91863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210D7B0-C4A4-40D2-84A9-48117715D647}" type="datetimeFigureOut">
              <a:rPr lang="en-GB" smtClean="0"/>
              <a:t>13/10/2020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494258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210D7B0-C4A4-40D2-84A9-48117715D647}" type="datetimeFigureOut">
              <a:rPr lang="en-GB" smtClean="0"/>
              <a:t>13/10/2020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3DA07C-A3ED-4A77-AB26-9A00043E061F}"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03451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210D7B0-C4A4-40D2-84A9-48117715D647}" type="datetimeFigureOut">
              <a:rPr lang="en-GB" smtClean="0"/>
              <a:t>13/10/2020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751410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10D7B0-C4A4-40D2-84A9-48117715D647}" type="datetimeFigureOut">
              <a:rPr lang="en-GB" smtClean="0"/>
              <a:t>13/10/2020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925528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10D7B0-C4A4-40D2-84A9-48117715D647}" type="datetimeFigureOut">
              <a:rPr lang="en-GB" smtClean="0"/>
              <a:t>13/10/2020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351006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10D7B0-C4A4-40D2-84A9-48117715D647}" type="datetimeFigureOut">
              <a:rPr lang="en-GB" smtClean="0"/>
              <a:t>13/10/2020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584909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10D7B0-C4A4-40D2-84A9-48117715D647}" type="datetimeFigureOut">
              <a:rPr lang="en-GB" smtClean="0"/>
              <a:t>13/10/2020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3815536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10D7B0-C4A4-40D2-84A9-48117715D647}" type="datetimeFigureOut">
              <a:rPr lang="en-GB" smtClean="0"/>
              <a:t>13/10/2020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2150677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10D7B0-C4A4-40D2-84A9-48117715D647}" type="datetimeFigureOut">
              <a:rPr lang="en-GB" smtClean="0"/>
              <a:t>13/10/2020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2423101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10D7B0-C4A4-40D2-84A9-48117715D647}" type="datetimeFigureOut">
              <a:rPr lang="en-GB" smtClean="0"/>
              <a:t>13/10/2020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3377881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10D7B0-C4A4-40D2-84A9-48117715D647}" type="datetimeFigureOut">
              <a:rPr lang="en-GB" smtClean="0"/>
              <a:t>13/10/2020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1867426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10D7B0-C4A4-40D2-84A9-48117715D647}" type="datetimeFigureOut">
              <a:rPr lang="en-GB" smtClean="0"/>
              <a:t>13/10/2020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1475966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10D7B0-C4A4-40D2-84A9-48117715D647}" type="datetimeFigureOut">
              <a:rPr lang="en-GB" smtClean="0"/>
              <a:t>13/10/2020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3DA07C-A3ED-4A77-AB26-9A00043E061F}" type="slidenum">
              <a:rPr lang="en-GB" smtClean="0"/>
              <a:t>‹#›</a:t>
            </a:fld>
            <a:endParaRPr lang="en-GB"/>
          </a:p>
        </p:txBody>
      </p:sp>
    </p:spTree>
    <p:extLst>
      <p:ext uri="{BB962C8B-B14F-4D97-AF65-F5344CB8AC3E}">
        <p14:creationId xmlns:p14="http://schemas.microsoft.com/office/powerpoint/2010/main" val="359154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10D7B0-C4A4-40D2-84A9-48117715D647}" type="datetimeFigureOut">
              <a:rPr lang="en-GB" smtClean="0"/>
              <a:t>13/10/2020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03DA07C-A3ED-4A77-AB26-9A00043E061F}" type="slidenum">
              <a:rPr lang="en-GB" smtClean="0"/>
              <a:t>‹#›</a:t>
            </a:fld>
            <a:endParaRPr lang="en-GB"/>
          </a:p>
        </p:txBody>
      </p:sp>
    </p:spTree>
    <p:extLst>
      <p:ext uri="{BB962C8B-B14F-4D97-AF65-F5344CB8AC3E}">
        <p14:creationId xmlns:p14="http://schemas.microsoft.com/office/powerpoint/2010/main" val="35539145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3683" y="606751"/>
            <a:ext cx="10350930" cy="1768980"/>
          </a:xfrm>
        </p:spPr>
        <p:txBody>
          <a:bodyPr>
            <a:noAutofit/>
          </a:bodyPr>
          <a:lstStyle/>
          <a:p>
            <a:r>
              <a:rPr lang="en-GB" sz="2800" b="1" dirty="0">
                <a:solidFill>
                  <a:schemeClr val="accent4"/>
                </a:solidFill>
                <a:latin typeface="Times New Roman" panose="02020603050405020304" pitchFamily="18" charset="0"/>
                <a:cs typeface="Times New Roman" panose="02020603050405020304" pitchFamily="18" charset="0"/>
              </a:rPr>
              <a:t>                PEMPAL October 13</a:t>
            </a:r>
            <a:r>
              <a:rPr lang="en-GB" sz="2800" b="1" baseline="30000" dirty="0">
                <a:solidFill>
                  <a:schemeClr val="accent4"/>
                </a:solidFill>
                <a:latin typeface="Times New Roman" panose="02020603050405020304" pitchFamily="18" charset="0"/>
                <a:cs typeface="Times New Roman" panose="02020603050405020304" pitchFamily="18" charset="0"/>
              </a:rPr>
              <a:t>th</a:t>
            </a:r>
            <a:r>
              <a:rPr lang="en-GB" sz="2800" b="1" dirty="0">
                <a:solidFill>
                  <a:schemeClr val="accent4"/>
                </a:solidFill>
                <a:latin typeface="Times New Roman" panose="02020603050405020304" pitchFamily="18" charset="0"/>
                <a:cs typeface="Times New Roman" panose="02020603050405020304" pitchFamily="18" charset="0"/>
              </a:rPr>
              <a:t>, 2020 </a:t>
            </a:r>
            <a:br>
              <a:rPr lang="en-GB" sz="2800" dirty="0">
                <a:latin typeface="Times New Roman" panose="02020603050405020304" pitchFamily="18" charset="0"/>
                <a:cs typeface="Times New Roman" panose="02020603050405020304" pitchFamily="18" charset="0"/>
              </a:rPr>
            </a:b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a:t>
            </a:r>
            <a:r>
              <a:rPr lang="en-US" sz="2000" b="1" i="1" dirty="0">
                <a:solidFill>
                  <a:schemeClr val="accent2"/>
                </a:solidFill>
                <a:latin typeface="Times New Roman" panose="02020603050405020304" pitchFamily="18" charset="0"/>
                <a:cs typeface="Times New Roman" panose="02020603050405020304" pitchFamily="18" charset="0"/>
              </a:rPr>
              <a:t>ALBANIAN FINANCIAL MANAGEMENT INFORMATION    </a:t>
            </a:r>
            <a:br>
              <a:rPr lang="en-US" sz="2000" b="1" i="1" dirty="0">
                <a:solidFill>
                  <a:schemeClr val="accent2"/>
                </a:solidFill>
                <a:latin typeface="Times New Roman" panose="02020603050405020304" pitchFamily="18" charset="0"/>
                <a:cs typeface="Times New Roman" panose="02020603050405020304" pitchFamily="18" charset="0"/>
              </a:rPr>
            </a:br>
            <a:br>
              <a:rPr lang="en-US" sz="2000" b="1" i="1" dirty="0">
                <a:solidFill>
                  <a:schemeClr val="accent2"/>
                </a:solidFill>
                <a:latin typeface="Times New Roman" panose="02020603050405020304" pitchFamily="18" charset="0"/>
                <a:cs typeface="Times New Roman" panose="02020603050405020304" pitchFamily="18" charset="0"/>
              </a:rPr>
            </a:br>
            <a:r>
              <a:rPr lang="en-US" sz="2000" b="1" i="1" dirty="0">
                <a:solidFill>
                  <a:schemeClr val="accent2"/>
                </a:solidFill>
                <a:latin typeface="Times New Roman" panose="02020603050405020304" pitchFamily="18" charset="0"/>
                <a:cs typeface="Times New Roman" panose="02020603050405020304" pitchFamily="18" charset="0"/>
              </a:rPr>
              <a:t>                                          SYSTEM</a:t>
            </a:r>
            <a:endParaRPr lang="en-GB" sz="2000" dirty="0">
              <a:solidFill>
                <a:schemeClr val="accent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4254" y="2518161"/>
            <a:ext cx="9819281" cy="4067574"/>
          </a:xfrm>
        </p:spPr>
        <p:txBody>
          <a:bodyPr>
            <a:normAutofit fontScale="92500" lnSpcReduction="10000"/>
          </a:bodyPr>
          <a:lstStyle/>
          <a:p>
            <a:pPr marL="0" indent="0">
              <a:buNone/>
            </a:pPr>
            <a:r>
              <a:rPr lang="en-GB" b="1" dirty="0"/>
              <a:t>          </a:t>
            </a:r>
            <a:r>
              <a:rPr lang="en-GB" b="1" i="1" u="sng" dirty="0"/>
              <a:t>AFMIS- Albanian Financial Management Information System</a:t>
            </a:r>
            <a:endParaRPr lang="en-US" i="1" u="sng" dirty="0">
              <a:solidFill>
                <a:srgbClr val="000000"/>
              </a:solidFill>
              <a:latin typeface="Open Sans"/>
            </a:endParaRPr>
          </a:p>
          <a:p>
            <a:pPr marL="0" indent="0">
              <a:buNone/>
            </a:pPr>
            <a:r>
              <a:rPr lang="en-US" sz="1600" dirty="0">
                <a:solidFill>
                  <a:srgbClr val="000000"/>
                </a:solidFill>
                <a:latin typeface="Open Sans"/>
              </a:rPr>
              <a:t>Is a web-based system, integrating the budget execution functions supported by the existing Albanian Treasury System (AGFIS) with additional functional modules to support budget preparation and enhance internal financial control, including:</a:t>
            </a:r>
          </a:p>
          <a:p>
            <a:pPr marL="285750" indent="-285750">
              <a:buFont typeface="Wingdings" panose="05000000000000000000" pitchFamily="2" charset="2"/>
              <a:buChar char="Ø"/>
            </a:pPr>
            <a:r>
              <a:rPr lang="en-US" sz="1600" dirty="0">
                <a:solidFill>
                  <a:srgbClr val="000000"/>
                </a:solidFill>
                <a:latin typeface="Open Sans"/>
              </a:rPr>
              <a:t>Medium Term Budget Planning, </a:t>
            </a:r>
          </a:p>
          <a:p>
            <a:pPr marL="285750" indent="-285750">
              <a:buFont typeface="Wingdings" panose="05000000000000000000" pitchFamily="2" charset="2"/>
              <a:buChar char="Ø"/>
            </a:pPr>
            <a:r>
              <a:rPr lang="en-US" sz="1600" dirty="0">
                <a:solidFill>
                  <a:srgbClr val="000000"/>
                </a:solidFill>
                <a:latin typeface="Open Sans"/>
              </a:rPr>
              <a:t>Public Investment Management, </a:t>
            </a:r>
          </a:p>
          <a:p>
            <a:pPr marL="285750" indent="-285750">
              <a:buFont typeface="Wingdings" panose="05000000000000000000" pitchFamily="2" charset="2"/>
              <a:buChar char="Ø"/>
            </a:pPr>
            <a:r>
              <a:rPr lang="en-US" sz="1600" dirty="0">
                <a:solidFill>
                  <a:srgbClr val="000000"/>
                </a:solidFill>
                <a:latin typeface="Open Sans"/>
              </a:rPr>
              <a:t>BPPM - Data Ware House for budget monitoring and reporting needs</a:t>
            </a:r>
          </a:p>
          <a:p>
            <a:pPr marL="285750" lvl="1">
              <a:buFont typeface="Wingdings" panose="05000000000000000000" pitchFamily="2" charset="2"/>
              <a:buChar char="Ø"/>
            </a:pPr>
            <a:r>
              <a:rPr lang="en-US" dirty="0">
                <a:solidFill>
                  <a:srgbClr val="000000"/>
                </a:solidFill>
                <a:latin typeface="Open Sans"/>
              </a:rPr>
              <a:t>Treasury documentation Portal (Electronic Archive for scanned supportive documentation of financial transactions related to the budget execution process)</a:t>
            </a:r>
          </a:p>
          <a:p>
            <a:pPr marL="0" indent="0">
              <a:buNone/>
            </a:pPr>
            <a:r>
              <a:rPr lang="en-GB" sz="1600" dirty="0">
                <a:solidFill>
                  <a:srgbClr val="000000"/>
                </a:solidFill>
                <a:latin typeface="Open Sans"/>
              </a:rPr>
              <a:t>AFMIS Operational Acceptance – 31 October 2019 </a:t>
            </a:r>
            <a:r>
              <a:rPr lang="en-GB" sz="1400" dirty="0">
                <a:solidFill>
                  <a:srgbClr val="000000"/>
                </a:solidFill>
                <a:latin typeface="Open Sans"/>
              </a:rPr>
              <a:t>(AFMIS contract duration almost 3 years including warranty period)</a:t>
            </a:r>
          </a:p>
          <a:p>
            <a:pPr marL="0" indent="0">
              <a:buNone/>
            </a:pPr>
            <a:r>
              <a:rPr lang="en-GB" sz="1600" dirty="0">
                <a:solidFill>
                  <a:srgbClr val="000000"/>
                </a:solidFill>
                <a:latin typeface="Open Sans"/>
              </a:rPr>
              <a:t>Number of Users until now- 1688 users</a:t>
            </a:r>
          </a:p>
          <a:p>
            <a:pPr marL="0" indent="0">
              <a:buNone/>
            </a:pPr>
            <a:r>
              <a:rPr lang="en-GB" sz="1600" dirty="0">
                <a:solidFill>
                  <a:srgbClr val="000000"/>
                </a:solidFill>
                <a:latin typeface="Open Sans"/>
              </a:rPr>
              <a:t>Number of Budgetary Institutions accessing the AFMIS System right now: 150 BI’s: 40 BI’s accessing MTBP, PIM&amp;BPPM modules and 110 BI’s accessing Electronic Archive (Treasury documentation portal).</a:t>
            </a:r>
          </a:p>
        </p:txBody>
      </p:sp>
      <p:pic>
        <p:nvPicPr>
          <p:cNvPr id="4" name="Picture 3" descr="Description: cid:image001.png@01D3339C.700225A0"/>
          <p:cNvPicPr/>
          <p:nvPr/>
        </p:nvPicPr>
        <p:blipFill>
          <a:blip r:embed="rId2">
            <a:extLst>
              <a:ext uri="{28A0092B-C50C-407E-A947-70E740481C1C}">
                <a14:useLocalDpi xmlns:a14="http://schemas.microsoft.com/office/drawing/2010/main" val="0"/>
              </a:ext>
            </a:extLst>
          </a:blip>
          <a:srcRect/>
          <a:stretch>
            <a:fillRect/>
          </a:stretch>
        </p:blipFill>
        <p:spPr bwMode="auto">
          <a:xfrm>
            <a:off x="8605615" y="538455"/>
            <a:ext cx="2597921" cy="1768909"/>
          </a:xfrm>
          <a:prstGeom prst="rect">
            <a:avLst/>
          </a:prstGeom>
          <a:noFill/>
          <a:ln>
            <a:noFill/>
          </a:ln>
        </p:spPr>
      </p:pic>
    </p:spTree>
    <p:extLst>
      <p:ext uri="{BB962C8B-B14F-4D97-AF65-F5344CB8AC3E}">
        <p14:creationId xmlns:p14="http://schemas.microsoft.com/office/powerpoint/2010/main" val="2565302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2"/>
                </a:solidFill>
                <a:latin typeface="Times New Roman" panose="02020603050405020304" pitchFamily="18" charset="0"/>
                <a:cs typeface="Times New Roman" panose="02020603050405020304" pitchFamily="18" charset="0"/>
              </a:rPr>
              <a:t>       AFMIS Legal Bases </a:t>
            </a:r>
          </a:p>
        </p:txBody>
      </p:sp>
      <p:sp>
        <p:nvSpPr>
          <p:cNvPr id="3" name="Rectangle 2"/>
          <p:cNvSpPr/>
          <p:nvPr/>
        </p:nvSpPr>
        <p:spPr>
          <a:xfrm>
            <a:off x="1302417" y="1698981"/>
            <a:ext cx="9834770" cy="5016758"/>
          </a:xfrm>
          <a:prstGeom prst="rect">
            <a:avLst/>
          </a:prstGeom>
        </p:spPr>
        <p:txBody>
          <a:bodyPr wrap="square">
            <a:spAutoFit/>
          </a:bodyPr>
          <a:lstStyle/>
          <a:p>
            <a:pPr marL="285750" indent="-285750">
              <a:buFont typeface="Wingdings" panose="05000000000000000000" pitchFamily="2" charset="2"/>
              <a:buChar char="Ø"/>
            </a:pPr>
            <a:r>
              <a:rPr lang="en-GB" sz="2400" dirty="0">
                <a:solidFill>
                  <a:srgbClr val="262140"/>
                </a:solidFill>
                <a:latin typeface="Times New Roman" panose="02020603050405020304" pitchFamily="18" charset="0"/>
                <a:ea typeface="Microsoft Sans Serif" panose="020B0604020202020204" pitchFamily="34" charset="0"/>
                <a:cs typeface="Times New Roman" panose="02020603050405020304" pitchFamily="18" charset="0"/>
              </a:rPr>
              <a:t>T</a:t>
            </a:r>
            <a:r>
              <a:rPr lang="en-US" sz="2400" dirty="0">
                <a:solidFill>
                  <a:srgbClr val="262140"/>
                </a:solidFill>
                <a:effectLst/>
                <a:latin typeface="Times New Roman" panose="02020603050405020304" pitchFamily="18" charset="0"/>
                <a:ea typeface="Microsoft Sans Serif" panose="020B0604020202020204" pitchFamily="34" charset="0"/>
                <a:cs typeface="Times New Roman" panose="02020603050405020304" pitchFamily="18" charset="0"/>
              </a:rPr>
              <a:t>he Council of Ministers Decision Nr. 527 date 25.07.2019 on regulating and enforcing AFMIS usage by all public government entities is signed by Prime Minister</a:t>
            </a:r>
          </a:p>
          <a:p>
            <a:pPr marL="285750" indent="-285750">
              <a:buFont typeface="Wingdings" panose="05000000000000000000" pitchFamily="2" charset="2"/>
              <a:buChar char="Ø"/>
            </a:pPr>
            <a:endParaRPr lang="en-US" sz="2400" dirty="0">
              <a:solidFill>
                <a:srgbClr val="262140"/>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p>
            <a:pPr marL="285750" indent="-28575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Instruction Nr.24 date 29.08.2019 “On Web Portal and Electronic Archive implementation by all general government units for sending and archiving the supportive documentation on financial transactions executed through AGFIS”</a:t>
            </a:r>
          </a:p>
          <a:p>
            <a:endParaRPr lang="en-US" sz="2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Instruction nr. 36 Date 17.12.2019 on “Responsibilities and roles of users in AFMIS system respectively in MTBP, PIM and BPPM modules” and sent it for execution to all Line Ministries and Central Institutions</a:t>
            </a:r>
          </a:p>
          <a:p>
            <a:pPr marL="285750" indent="-285750">
              <a:buFont typeface="Wingdings" panose="05000000000000000000" pitchFamily="2" charset="2"/>
              <a:buChar char="Ø"/>
            </a:pPr>
            <a:endParaRPr lang="en-US" sz="1600" dirty="0">
              <a:latin typeface="Times New Roman" panose="02020603050405020304" pitchFamily="18" charset="0"/>
              <a:cs typeface="Times New Roman" panose="02020603050405020304" pitchFamily="18" charset="0"/>
            </a:endParaRPr>
          </a:p>
          <a:p>
            <a:endParaRPr lang="en-GB"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3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solidFill>
                  <a:schemeClr val="accent3"/>
                </a:solidFill>
              </a:rPr>
              <a:t>AFMIS Modules and its integrations with other systems</a:t>
            </a:r>
          </a:p>
        </p:txBody>
      </p:sp>
      <p:sp>
        <p:nvSpPr>
          <p:cNvPr id="3" name="Content Placeholder 2"/>
          <p:cNvSpPr>
            <a:spLocks noGrp="1"/>
          </p:cNvSpPr>
          <p:nvPr>
            <p:ph sz="half" idx="1"/>
          </p:nvPr>
        </p:nvSpPr>
        <p:spPr>
          <a:xfrm>
            <a:off x="1495515" y="1904999"/>
            <a:ext cx="5407562" cy="4384705"/>
          </a:xfrm>
        </p:spPr>
        <p:txBody>
          <a:bodyPr>
            <a:normAutofit fontScale="70000" lnSpcReduction="20000"/>
          </a:bodyPr>
          <a:lstStyle/>
          <a:p>
            <a:pPr marL="0" indent="0">
              <a:buNone/>
            </a:pPr>
            <a:r>
              <a:rPr lang="en-GB" dirty="0"/>
              <a:t>       </a:t>
            </a:r>
            <a:r>
              <a:rPr lang="en-GB" b="1" i="1" dirty="0"/>
              <a:t>AFMIS Modules:</a:t>
            </a:r>
          </a:p>
          <a:p>
            <a:pPr>
              <a:buFont typeface="Wingdings" panose="05000000000000000000" pitchFamily="2" charset="2"/>
              <a:buChar char="Ø"/>
            </a:pPr>
            <a:r>
              <a:rPr lang="en-GB" dirty="0"/>
              <a:t>Web Portal</a:t>
            </a:r>
          </a:p>
          <a:p>
            <a:pPr>
              <a:buFont typeface="Wingdings" panose="05000000000000000000" pitchFamily="2" charset="2"/>
              <a:buChar char="Ø"/>
            </a:pPr>
            <a:r>
              <a:rPr lang="en-GB" dirty="0"/>
              <a:t>Public Investment Management </a:t>
            </a:r>
          </a:p>
          <a:p>
            <a:pPr>
              <a:buFont typeface="Wingdings" panose="05000000000000000000" pitchFamily="2" charset="2"/>
              <a:buChar char="Ø"/>
            </a:pPr>
            <a:r>
              <a:rPr lang="en-GB" dirty="0"/>
              <a:t>Medium Term Budget Planning </a:t>
            </a:r>
          </a:p>
          <a:p>
            <a:pPr>
              <a:buFont typeface="Wingdings" panose="05000000000000000000" pitchFamily="2" charset="2"/>
              <a:buChar char="Ø"/>
            </a:pPr>
            <a:r>
              <a:rPr lang="en-GB" dirty="0"/>
              <a:t>Treasury Documentation Portal</a:t>
            </a:r>
          </a:p>
          <a:p>
            <a:pPr>
              <a:buFont typeface="Wingdings" panose="05000000000000000000" pitchFamily="2" charset="2"/>
              <a:buChar char="Ø"/>
            </a:pPr>
            <a:r>
              <a:rPr lang="en-GB" dirty="0"/>
              <a:t>Administration Panel</a:t>
            </a:r>
          </a:p>
          <a:p>
            <a:pPr marL="0" indent="0">
              <a:buNone/>
            </a:pPr>
            <a:r>
              <a:rPr lang="en-GB" dirty="0"/>
              <a:t>     </a:t>
            </a:r>
            <a:r>
              <a:rPr lang="en-GB" sz="2000" b="1" i="1" dirty="0"/>
              <a:t>AFMIS</a:t>
            </a:r>
            <a:r>
              <a:rPr lang="en-GB" b="1" i="1" dirty="0"/>
              <a:t> Integrations:</a:t>
            </a:r>
          </a:p>
          <a:p>
            <a:pPr>
              <a:buFont typeface="Wingdings" panose="05000000000000000000" pitchFamily="2" charset="2"/>
              <a:buChar char="Ø"/>
            </a:pPr>
            <a:r>
              <a:rPr lang="en-GB" sz="1700" dirty="0"/>
              <a:t>AGFIS (budget figures and financial information on budget execution)</a:t>
            </a:r>
          </a:p>
          <a:p>
            <a:pPr>
              <a:buFont typeface="Wingdings" panose="05000000000000000000" pitchFamily="2" charset="2"/>
              <a:buChar char="Ø"/>
            </a:pPr>
            <a:r>
              <a:rPr lang="en-GB" sz="1700" dirty="0"/>
              <a:t>IPSIS (data information exchange on national/sectorial strategies policy/goals/outputs </a:t>
            </a:r>
            <a:r>
              <a:rPr lang="en-GB" sz="1700" dirty="0" err="1"/>
              <a:t>etc</a:t>
            </a:r>
            <a:r>
              <a:rPr lang="en-GB" sz="1700" dirty="0"/>
              <a:t> and budget planned/execution)</a:t>
            </a:r>
          </a:p>
          <a:p>
            <a:pPr>
              <a:buFont typeface="Wingdings" panose="05000000000000000000" pitchFamily="2" charset="2"/>
              <a:buChar char="Ø"/>
            </a:pPr>
            <a:r>
              <a:rPr lang="en-GB" sz="1700" dirty="0"/>
              <a:t>EAMIS (data information exchange on project financing needs with external funds: foreign financing funds)</a:t>
            </a:r>
          </a:p>
          <a:p>
            <a:pPr>
              <a:buFont typeface="Wingdings" panose="05000000000000000000" pitchFamily="2" charset="2"/>
              <a:buChar char="Ø"/>
            </a:pPr>
            <a:r>
              <a:rPr lang="en-GB" sz="1700" dirty="0"/>
              <a:t>HRMIS (data information exchange on public administration employee salaries calculation and execution)</a:t>
            </a:r>
          </a:p>
          <a:p>
            <a:pPr>
              <a:buFont typeface="Wingdings" panose="05000000000000000000" pitchFamily="2" charset="2"/>
              <a:buChar char="Ø"/>
            </a:pPr>
            <a:r>
              <a:rPr lang="en-GB" sz="1700" dirty="0"/>
              <a:t>APP System (data information exchange on availability of budgetary funds at the procurement application process and data information on financial commitments) </a:t>
            </a:r>
          </a:p>
          <a:p>
            <a:pPr marL="0" indent="0">
              <a:buNone/>
            </a:pPr>
            <a:endParaRPr lang="en-GB" b="1" i="1" dirty="0"/>
          </a:p>
        </p:txBody>
      </p:sp>
      <p:pic>
        <p:nvPicPr>
          <p:cNvPr id="5" name="Picture 6"/>
          <p:cNvPicPr>
            <a:picLocks noGrp="1" noChangeAspect="1"/>
          </p:cNvPicPr>
          <p:nvPr>
            <p:ph sz="half" idx="2"/>
          </p:nvPr>
        </p:nvPicPr>
        <p:blipFill>
          <a:blip r:embed="rId2"/>
          <a:srcRect l="5561" r="5561"/>
          <a:stretch>
            <a:fillRect/>
          </a:stretch>
        </p:blipFill>
        <p:spPr>
          <a:xfrm>
            <a:off x="6792624" y="1895738"/>
            <a:ext cx="5320463" cy="4238713"/>
          </a:xfrm>
          <a:prstGeom prst="rect">
            <a:avLst/>
          </a:prstGeom>
        </p:spPr>
      </p:pic>
    </p:spTree>
    <p:extLst>
      <p:ext uri="{BB962C8B-B14F-4D97-AF65-F5344CB8AC3E}">
        <p14:creationId xmlns:p14="http://schemas.microsoft.com/office/powerpoint/2010/main" val="4017834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solidFill>
                  <a:schemeClr val="accent3"/>
                </a:solidFill>
              </a:rPr>
              <a:t>                </a:t>
            </a:r>
            <a:r>
              <a:rPr lang="en-GB" sz="2800" b="1" dirty="0">
                <a:solidFill>
                  <a:schemeClr val="accent3"/>
                </a:solidFill>
                <a:latin typeface="Times New Roman" panose="02020603050405020304" pitchFamily="18" charset="0"/>
                <a:cs typeface="Times New Roman" panose="02020603050405020304" pitchFamily="18" charset="0"/>
              </a:rPr>
              <a:t>AFMIS Benefits</a:t>
            </a:r>
            <a:endParaRPr lang="en-GB"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17616" y="1915274"/>
            <a:ext cx="8915400" cy="4328890"/>
          </a:xfrm>
        </p:spPr>
        <p:txBody>
          <a:bodyPr>
            <a:normAutofit fontScale="92500" lnSpcReduction="10000"/>
          </a:bodyPr>
          <a:lstStyle/>
          <a:p>
            <a:pPr marL="342900" lvl="1" indent="-342900">
              <a:buFont typeface="Wingdings" panose="05000000000000000000" pitchFamily="2" charset="2"/>
              <a:buChar char="Ø"/>
            </a:pPr>
            <a:r>
              <a:rPr lang="en-US" sz="2600" dirty="0">
                <a:solidFill>
                  <a:srgbClr val="000000"/>
                </a:solidFill>
                <a:latin typeface="Times New Roman" panose="02020603050405020304" pitchFamily="18" charset="0"/>
                <a:cs typeface="Times New Roman" panose="02020603050405020304" pitchFamily="18" charset="0"/>
              </a:rPr>
              <a:t>Sharing of budget and project information among all stakeholders</a:t>
            </a:r>
          </a:p>
          <a:p>
            <a:pPr marL="342900" lvl="1" indent="-342900">
              <a:buFont typeface="Wingdings" panose="05000000000000000000" pitchFamily="2" charset="2"/>
              <a:buChar char="Ø"/>
            </a:pPr>
            <a:r>
              <a:rPr lang="en-US" sz="2600" dirty="0">
                <a:solidFill>
                  <a:srgbClr val="000000"/>
                </a:solidFill>
                <a:latin typeface="Times New Roman" panose="02020603050405020304" pitchFamily="18" charset="0"/>
                <a:cs typeface="Times New Roman" panose="02020603050405020304" pitchFamily="18" charset="0"/>
              </a:rPr>
              <a:t>Minimized manual work, data captured at the source, the data flow is seamless from the start of the process till its completion and real time tracking capabilities provided.</a:t>
            </a:r>
          </a:p>
          <a:p>
            <a:pPr marL="342900" lvl="1" indent="-342900">
              <a:buFont typeface="Wingdings" panose="05000000000000000000" pitchFamily="2" charset="2"/>
              <a:buChar char="Ø"/>
            </a:pPr>
            <a:r>
              <a:rPr lang="en-US" sz="2600" dirty="0">
                <a:solidFill>
                  <a:srgbClr val="000000"/>
                </a:solidFill>
                <a:latin typeface="Times New Roman" panose="02020603050405020304" pitchFamily="18" charset="0"/>
                <a:cs typeface="Times New Roman" panose="02020603050405020304" pitchFamily="18" charset="0"/>
              </a:rPr>
              <a:t>Comprehensive and complete overview of projects to all the parties involved both to the government and to external counterparts </a:t>
            </a:r>
          </a:p>
          <a:p>
            <a:pPr marL="342900" lvl="1" indent="-342900">
              <a:buFont typeface="Wingdings" panose="05000000000000000000" pitchFamily="2" charset="2"/>
              <a:buChar char="Ø"/>
            </a:pPr>
            <a:r>
              <a:rPr lang="en-US" sz="2600" dirty="0">
                <a:solidFill>
                  <a:srgbClr val="000000"/>
                </a:solidFill>
                <a:latin typeface="Times New Roman" panose="02020603050405020304" pitchFamily="18" charset="0"/>
                <a:cs typeface="Times New Roman" panose="02020603050405020304" pitchFamily="18" charset="0"/>
              </a:rPr>
              <a:t>Monitoring the performance of programs and investment projects according to financial and non-financial indicators</a:t>
            </a:r>
          </a:p>
          <a:p>
            <a:pPr marL="342900" lvl="1" indent="-342900">
              <a:buFont typeface="Wingdings" panose="05000000000000000000" pitchFamily="2" charset="2"/>
              <a:buChar char="Ø"/>
            </a:pPr>
            <a:r>
              <a:rPr lang="en-US" sz="2600" dirty="0">
                <a:solidFill>
                  <a:srgbClr val="000000"/>
                </a:solidFill>
                <a:latin typeface="Times New Roman" panose="02020603050405020304" pitchFamily="18" charset="0"/>
                <a:cs typeface="Times New Roman" panose="02020603050405020304" pitchFamily="18" charset="0"/>
              </a:rPr>
              <a:t>New security structures (umbrella type), to cover all applications while the users are now able to use a single sign-on and security profiles to access data in any phase of the process</a:t>
            </a:r>
          </a:p>
          <a:p>
            <a:endParaRPr lang="en-GB" dirty="0"/>
          </a:p>
        </p:txBody>
      </p:sp>
    </p:spTree>
    <p:extLst>
      <p:ext uri="{BB962C8B-B14F-4D97-AF65-F5344CB8AC3E}">
        <p14:creationId xmlns:p14="http://schemas.microsoft.com/office/powerpoint/2010/main" val="369089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5194" y="581114"/>
            <a:ext cx="7004802" cy="646331"/>
          </a:xfrm>
          <a:prstGeom prst="rect">
            <a:avLst/>
          </a:prstGeom>
        </p:spPr>
        <p:txBody>
          <a:bodyPr wrap="square">
            <a:spAutoFit/>
          </a:bodyPr>
          <a:lstStyle/>
          <a:p>
            <a:r>
              <a:rPr lang="en-US" sz="3600" dirty="0">
                <a:solidFill>
                  <a:schemeClr val="accent2"/>
                </a:solidFill>
                <a:latin typeface="Times New Roman" panose="02020603050405020304" pitchFamily="18" charset="0"/>
                <a:cs typeface="Times New Roman" panose="02020603050405020304" pitchFamily="18" charset="0"/>
              </a:rPr>
              <a:t>     Treasury Documentation Portal</a:t>
            </a:r>
            <a:endParaRPr lang="en-GB" sz="3600" dirty="0"/>
          </a:p>
        </p:txBody>
      </p:sp>
      <p:sp>
        <p:nvSpPr>
          <p:cNvPr id="3" name="Freeform 2"/>
          <p:cNvSpPr/>
          <p:nvPr/>
        </p:nvSpPr>
        <p:spPr>
          <a:xfrm>
            <a:off x="3103446" y="2082498"/>
            <a:ext cx="724006" cy="396289"/>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7E6B73"/>
          </a:solidFill>
        </p:spPr>
      </p:sp>
      <p:sp>
        <p:nvSpPr>
          <p:cNvPr id="4" name="AutoShape 7"/>
          <p:cNvSpPr/>
          <p:nvPr/>
        </p:nvSpPr>
        <p:spPr>
          <a:xfrm>
            <a:off x="3393916" y="2478787"/>
            <a:ext cx="143066" cy="269133"/>
          </a:xfrm>
          <a:prstGeom prst="rect">
            <a:avLst/>
          </a:prstGeom>
          <a:solidFill>
            <a:srgbClr val="5809B2"/>
          </a:solidFill>
        </p:spPr>
      </p:sp>
      <p:sp>
        <p:nvSpPr>
          <p:cNvPr id="5" name="TextBox 4"/>
          <p:cNvSpPr txBox="1"/>
          <p:nvPr/>
        </p:nvSpPr>
        <p:spPr>
          <a:xfrm>
            <a:off x="1731565" y="2549677"/>
            <a:ext cx="3962093" cy="589905"/>
          </a:xfrm>
          <a:prstGeom prst="rect">
            <a:avLst/>
          </a:prstGeom>
        </p:spPr>
        <p:txBody>
          <a:bodyPr lIns="0" tIns="0" rIns="0" bIns="0" rtlCol="0" anchor="t">
            <a:spAutoFit/>
          </a:bodyPr>
          <a:lstStyle/>
          <a:p>
            <a:pPr algn="ctr">
              <a:lnSpc>
                <a:spcPts val="4563"/>
              </a:lnSpc>
            </a:pPr>
            <a:r>
              <a:rPr lang="en-US" b="1" dirty="0">
                <a:solidFill>
                  <a:srgbClr val="5809B2"/>
                </a:solidFill>
                <a:latin typeface="Open Sans"/>
              </a:rPr>
              <a:t>BUDGETARY INSTITUTIONS</a:t>
            </a:r>
          </a:p>
        </p:txBody>
      </p:sp>
      <p:sp>
        <p:nvSpPr>
          <p:cNvPr id="6" name="TextBox 5"/>
          <p:cNvSpPr txBox="1"/>
          <p:nvPr/>
        </p:nvSpPr>
        <p:spPr>
          <a:xfrm>
            <a:off x="2000176" y="3151984"/>
            <a:ext cx="3930301" cy="2405787"/>
          </a:xfrm>
          <a:prstGeom prst="rect">
            <a:avLst/>
          </a:prstGeom>
        </p:spPr>
        <p:txBody>
          <a:bodyPr lIns="0" tIns="0" rIns="0" bIns="0" rtlCol="0" anchor="t">
            <a:spAutoFit/>
          </a:bodyPr>
          <a:lstStyle/>
          <a:p>
            <a:pPr marL="459105" lvl="1" indent="-285750">
              <a:buFont typeface="Wingdings" panose="05000000000000000000" pitchFamily="2" charset="2"/>
              <a:buChar char="Ø"/>
            </a:pPr>
            <a:r>
              <a:rPr lang="en-US" sz="1600" dirty="0">
                <a:solidFill>
                  <a:srgbClr val="000000"/>
                </a:solidFill>
                <a:latin typeface="Raleway"/>
              </a:rPr>
              <a:t>Procurement Order (Purchase Request)</a:t>
            </a:r>
          </a:p>
          <a:p>
            <a:pPr marL="285750" indent="-285750">
              <a:buFont typeface="Wingdings" panose="05000000000000000000" pitchFamily="2" charset="2"/>
              <a:buChar char="Ø"/>
            </a:pPr>
            <a:endParaRPr lang="en-US" sz="1600" dirty="0">
              <a:solidFill>
                <a:srgbClr val="000000"/>
              </a:solidFill>
              <a:latin typeface="Raleway"/>
            </a:endParaRPr>
          </a:p>
          <a:p>
            <a:pPr marL="459105" lvl="1" indent="-285750">
              <a:buFont typeface="Wingdings" panose="05000000000000000000" pitchFamily="2" charset="2"/>
              <a:buChar char="Ø"/>
            </a:pPr>
            <a:r>
              <a:rPr lang="en-US" sz="1600" dirty="0">
                <a:solidFill>
                  <a:srgbClr val="000000"/>
                </a:solidFill>
                <a:latin typeface="Raleway"/>
              </a:rPr>
              <a:t>Contracts (Purchase Order)</a:t>
            </a:r>
          </a:p>
          <a:p>
            <a:pPr marL="285750" indent="-285750">
              <a:buFont typeface="Wingdings" panose="05000000000000000000" pitchFamily="2" charset="2"/>
              <a:buChar char="Ø"/>
            </a:pPr>
            <a:endParaRPr lang="en-US" sz="1600" dirty="0">
              <a:solidFill>
                <a:srgbClr val="000000"/>
              </a:solidFill>
              <a:latin typeface="Raleway"/>
            </a:endParaRPr>
          </a:p>
          <a:p>
            <a:pPr marL="459105" lvl="1" indent="-285750">
              <a:buFont typeface="Wingdings" panose="05000000000000000000" pitchFamily="2" charset="2"/>
              <a:buChar char="Ø"/>
            </a:pPr>
            <a:r>
              <a:rPr lang="en-US" sz="1600" dirty="0">
                <a:solidFill>
                  <a:srgbClr val="000000"/>
                </a:solidFill>
                <a:latin typeface="Raleway"/>
              </a:rPr>
              <a:t>Payment Requirements (Order Costs)</a:t>
            </a:r>
          </a:p>
          <a:p>
            <a:pPr marL="285750" indent="-285750">
              <a:buFont typeface="Wingdings" panose="05000000000000000000" pitchFamily="2" charset="2"/>
              <a:buChar char="Ø"/>
            </a:pPr>
            <a:endParaRPr lang="en-US" sz="1600" dirty="0">
              <a:solidFill>
                <a:srgbClr val="000000"/>
              </a:solidFill>
              <a:latin typeface="Raleway"/>
            </a:endParaRPr>
          </a:p>
          <a:p>
            <a:pPr marL="459105" lvl="1" indent="-285750">
              <a:buFont typeface="Wingdings" panose="05000000000000000000" pitchFamily="2" charset="2"/>
              <a:buChar char="Ø"/>
            </a:pPr>
            <a:r>
              <a:rPr lang="en-US" sz="1600" dirty="0">
                <a:solidFill>
                  <a:srgbClr val="000000"/>
                </a:solidFill>
                <a:latin typeface="Raleway"/>
              </a:rPr>
              <a:t>Budget revisions</a:t>
            </a:r>
          </a:p>
          <a:p>
            <a:pPr>
              <a:lnSpc>
                <a:spcPts val="3359"/>
              </a:lnSpc>
            </a:pPr>
            <a:endParaRPr lang="en-US" sz="2100" dirty="0">
              <a:solidFill>
                <a:srgbClr val="000000"/>
              </a:solidFill>
              <a:latin typeface="Raleway"/>
            </a:endParaRPr>
          </a:p>
        </p:txBody>
      </p:sp>
      <p:sp>
        <p:nvSpPr>
          <p:cNvPr id="7" name="Freeform 15"/>
          <p:cNvSpPr/>
          <p:nvPr/>
        </p:nvSpPr>
        <p:spPr>
          <a:xfrm>
            <a:off x="8481783" y="2082499"/>
            <a:ext cx="699792" cy="413228"/>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7E6B73"/>
          </a:solidFill>
        </p:spPr>
      </p:sp>
      <p:sp>
        <p:nvSpPr>
          <p:cNvPr id="8" name="AutoShape 13"/>
          <p:cNvSpPr/>
          <p:nvPr/>
        </p:nvSpPr>
        <p:spPr>
          <a:xfrm>
            <a:off x="8772253" y="2478787"/>
            <a:ext cx="153824" cy="266561"/>
          </a:xfrm>
          <a:prstGeom prst="rect">
            <a:avLst/>
          </a:prstGeom>
          <a:solidFill>
            <a:srgbClr val="5809B2"/>
          </a:solidFill>
        </p:spPr>
      </p:sp>
      <p:sp>
        <p:nvSpPr>
          <p:cNvPr id="9" name="TextBox 12"/>
          <p:cNvSpPr txBox="1"/>
          <p:nvPr/>
        </p:nvSpPr>
        <p:spPr>
          <a:xfrm>
            <a:off x="7385538" y="3139581"/>
            <a:ext cx="3920547" cy="2321148"/>
          </a:xfrm>
          <a:prstGeom prst="rect">
            <a:avLst/>
          </a:prstGeom>
        </p:spPr>
        <p:txBody>
          <a:bodyPr wrap="square" lIns="0" tIns="0" rIns="0" bIns="0" rtlCol="0" anchor="t">
            <a:spAutoFit/>
          </a:bodyPr>
          <a:lstStyle/>
          <a:p>
            <a:pPr marL="472180" lvl="1" indent="-285750">
              <a:lnSpc>
                <a:spcPts val="3161"/>
              </a:lnSpc>
              <a:buFont typeface="Wingdings" panose="05000000000000000000" pitchFamily="2" charset="2"/>
              <a:buChar char="ü"/>
            </a:pPr>
            <a:r>
              <a:rPr lang="en-US" sz="1600" dirty="0">
                <a:solidFill>
                  <a:srgbClr val="000000"/>
                </a:solidFill>
                <a:latin typeface="Raleway"/>
              </a:rPr>
              <a:t>Specialists</a:t>
            </a:r>
          </a:p>
          <a:p>
            <a:pPr marL="782897" lvl="2" indent="-285750">
              <a:lnSpc>
                <a:spcPts val="3161"/>
              </a:lnSpc>
              <a:buFont typeface="Wingdings" panose="05000000000000000000" pitchFamily="2" charset="2"/>
              <a:buChar char="Ø"/>
            </a:pPr>
            <a:r>
              <a:rPr lang="en-US" sz="1600" dirty="0">
                <a:solidFill>
                  <a:srgbClr val="000000"/>
                </a:solidFill>
                <a:latin typeface="Raleway"/>
              </a:rPr>
              <a:t>Investigation</a:t>
            </a:r>
          </a:p>
          <a:p>
            <a:pPr marL="782897" lvl="2" indent="-285750">
              <a:lnSpc>
                <a:spcPts val="3161"/>
              </a:lnSpc>
              <a:buFont typeface="Wingdings" panose="05000000000000000000" pitchFamily="2" charset="2"/>
              <a:buChar char="Ø"/>
            </a:pPr>
            <a:r>
              <a:rPr lang="en-US" sz="1600" dirty="0">
                <a:solidFill>
                  <a:srgbClr val="000000"/>
                </a:solidFill>
                <a:latin typeface="Raleway"/>
              </a:rPr>
              <a:t>Approval / Rejection</a:t>
            </a:r>
          </a:p>
          <a:p>
            <a:pPr marL="472180" lvl="1" indent="-285750">
              <a:lnSpc>
                <a:spcPts val="3161"/>
              </a:lnSpc>
              <a:buFont typeface="Wingdings" panose="05000000000000000000" pitchFamily="2" charset="2"/>
              <a:buChar char="ü"/>
            </a:pPr>
            <a:r>
              <a:rPr lang="en-US" sz="1600" dirty="0">
                <a:solidFill>
                  <a:srgbClr val="000000"/>
                </a:solidFill>
                <a:latin typeface="Raleway"/>
              </a:rPr>
              <a:t>Head of TDO</a:t>
            </a:r>
          </a:p>
          <a:p>
            <a:pPr marL="782897" lvl="2" indent="-285750">
              <a:lnSpc>
                <a:spcPts val="3161"/>
              </a:lnSpc>
              <a:buFont typeface="Wingdings" panose="05000000000000000000" pitchFamily="2" charset="2"/>
              <a:buChar char="Ø"/>
            </a:pPr>
            <a:r>
              <a:rPr lang="en-US" sz="1600" dirty="0">
                <a:solidFill>
                  <a:srgbClr val="000000"/>
                </a:solidFill>
                <a:latin typeface="Raleway"/>
              </a:rPr>
              <a:t>Investigation</a:t>
            </a:r>
          </a:p>
          <a:p>
            <a:pPr algn="ctr">
              <a:lnSpc>
                <a:spcPts val="2120"/>
              </a:lnSpc>
            </a:pPr>
            <a:endParaRPr lang="en-US" sz="2258" dirty="0">
              <a:solidFill>
                <a:srgbClr val="000000"/>
              </a:solidFill>
              <a:latin typeface="Raleway"/>
            </a:endParaRPr>
          </a:p>
        </p:txBody>
      </p:sp>
      <p:sp>
        <p:nvSpPr>
          <p:cNvPr id="10" name="TextBox 11"/>
          <p:cNvSpPr txBox="1"/>
          <p:nvPr/>
        </p:nvSpPr>
        <p:spPr>
          <a:xfrm>
            <a:off x="6928284" y="2612067"/>
            <a:ext cx="3687937" cy="495007"/>
          </a:xfrm>
          <a:prstGeom prst="rect">
            <a:avLst/>
          </a:prstGeom>
        </p:spPr>
        <p:txBody>
          <a:bodyPr lIns="0" tIns="0" rIns="0" bIns="0" rtlCol="0" anchor="t">
            <a:spAutoFit/>
          </a:bodyPr>
          <a:lstStyle/>
          <a:p>
            <a:pPr algn="ctr">
              <a:lnSpc>
                <a:spcPts val="4563"/>
              </a:lnSpc>
            </a:pPr>
            <a:r>
              <a:rPr lang="en-US" b="1" dirty="0">
                <a:solidFill>
                  <a:srgbClr val="5809B2"/>
                </a:solidFill>
                <a:latin typeface="Open Sans"/>
              </a:rPr>
              <a:t>TDOs (MFE)</a:t>
            </a:r>
          </a:p>
        </p:txBody>
      </p:sp>
    </p:spTree>
    <p:extLst>
      <p:ext uri="{BB962C8B-B14F-4D97-AF65-F5344CB8AC3E}">
        <p14:creationId xmlns:p14="http://schemas.microsoft.com/office/powerpoint/2010/main" val="1815870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2"/>
                </a:solidFill>
                <a:latin typeface="Times New Roman" panose="02020603050405020304" pitchFamily="18" charset="0"/>
                <a:cs typeface="Times New Roman" panose="02020603050405020304" pitchFamily="18" charset="0"/>
              </a:rPr>
              <a:t>           Network Solution</a:t>
            </a:r>
          </a:p>
        </p:txBody>
      </p:sp>
      <p:pic>
        <p:nvPicPr>
          <p:cNvPr id="4" name="Picture 5"/>
          <p:cNvPicPr>
            <a:picLocks noGrp="1" noChangeAspect="1"/>
          </p:cNvPicPr>
          <p:nvPr>
            <p:ph idx="1"/>
          </p:nvPr>
        </p:nvPicPr>
        <p:blipFill>
          <a:blip r:embed="rId2"/>
          <a:srcRect/>
          <a:stretch>
            <a:fillRect/>
          </a:stretch>
        </p:blipFill>
        <p:spPr>
          <a:xfrm>
            <a:off x="2592925" y="1651118"/>
            <a:ext cx="6772809" cy="4724701"/>
          </a:xfrm>
          <a:prstGeom prst="rect">
            <a:avLst/>
          </a:prstGeom>
        </p:spPr>
      </p:pic>
    </p:spTree>
    <p:extLst>
      <p:ext uri="{BB962C8B-B14F-4D97-AF65-F5344CB8AC3E}">
        <p14:creationId xmlns:p14="http://schemas.microsoft.com/office/powerpoint/2010/main" val="3357866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7884" y="1854437"/>
            <a:ext cx="7486115" cy="4247317"/>
          </a:xfrm>
          <a:prstGeom prst="rect">
            <a:avLst/>
          </a:prstGeom>
        </p:spPr>
        <p:txBody>
          <a:bodyPr wrap="square">
            <a:spAutoFit/>
          </a:bodyPr>
          <a:lstStyle/>
          <a:p>
            <a:pPr marL="285750" indent="-285750">
              <a:buFont typeface="Wingdings" panose="05000000000000000000" pitchFamily="2" charset="2"/>
              <a:buChar char="Ø"/>
            </a:pPr>
            <a:r>
              <a:rPr lang="en-GB" dirty="0">
                <a:solidFill>
                  <a:schemeClr val="accent2"/>
                </a:solidFill>
                <a:latin typeface="Times New Roman" panose="02020603050405020304" pitchFamily="18" charset="0"/>
                <a:cs typeface="Times New Roman" panose="02020603050405020304" pitchFamily="18" charset="0"/>
              </a:rPr>
              <a:t>AFMIS roll out to all BI’s including user training process (the process is stopped because of AFMIS Hardware upgrade needs)</a:t>
            </a:r>
          </a:p>
          <a:p>
            <a:endParaRPr lang="en-GB" dirty="0">
              <a:solidFill>
                <a:schemeClr val="accent2"/>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a:solidFill>
                  <a:schemeClr val="accent2"/>
                </a:solidFill>
                <a:latin typeface="Times New Roman" panose="02020603050405020304" pitchFamily="18" charset="0"/>
                <a:cs typeface="Times New Roman" panose="02020603050405020304" pitchFamily="18" charset="0"/>
              </a:rPr>
              <a:t>Digital Signature implementation for uploaded documents into the Treasury documentation portal for the Electronic Archive (in process)</a:t>
            </a:r>
          </a:p>
          <a:p>
            <a:endParaRPr lang="en-US" dirty="0">
              <a:solidFill>
                <a:schemeClr val="accent2"/>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a:solidFill>
                  <a:schemeClr val="accent2"/>
                </a:solidFill>
                <a:latin typeface="Times New Roman" panose="02020603050405020304" pitchFamily="18" charset="0"/>
                <a:cs typeface="Times New Roman" panose="02020603050405020304" pitchFamily="18" charset="0"/>
              </a:rPr>
              <a:t>Change management (different layer of stakeholders, different mindset on the daily work, difficulties on the introduction of new </a:t>
            </a:r>
            <a:r>
              <a:rPr lang="en-US" dirty="0" err="1">
                <a:solidFill>
                  <a:schemeClr val="accent2"/>
                </a:solidFill>
                <a:latin typeface="Times New Roman" panose="02020603050405020304" pitchFamily="18" charset="0"/>
                <a:cs typeface="Times New Roman" panose="02020603050405020304" pitchFamily="18" charset="0"/>
              </a:rPr>
              <a:t>methodologies&amp;technicalities</a:t>
            </a:r>
            <a:r>
              <a:rPr lang="en-US" dirty="0">
                <a:solidFill>
                  <a:schemeClr val="accent2"/>
                </a:solidFill>
                <a:latin typeface="Times New Roman" panose="02020603050405020304" pitchFamily="18" charset="0"/>
                <a:cs typeface="Times New Roman" panose="02020603050405020304" pitchFamily="18" charset="0"/>
              </a:rPr>
              <a:t> in different new business processes)</a:t>
            </a:r>
          </a:p>
          <a:p>
            <a:pPr marL="285750" indent="-285750">
              <a:buFont typeface="Wingdings" panose="05000000000000000000" pitchFamily="2" charset="2"/>
              <a:buChar char="Ø"/>
            </a:pPr>
            <a:endParaRPr lang="en-US" dirty="0">
              <a:solidFill>
                <a:schemeClr val="accent2"/>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a:solidFill>
                  <a:schemeClr val="accent2"/>
                </a:solidFill>
                <a:latin typeface="Times New Roman" panose="02020603050405020304" pitchFamily="18" charset="0"/>
                <a:cs typeface="Times New Roman" panose="02020603050405020304" pitchFamily="18" charset="0"/>
              </a:rPr>
              <a:t>AFMIS system &amp; users support (big number of system users and daily business processes are supported by a very small number of staff: 5 functional and 5 IT staff)</a:t>
            </a:r>
          </a:p>
          <a:p>
            <a:endParaRPr lang="en-GB" dirty="0">
              <a:solidFill>
                <a:schemeClr val="accent2"/>
              </a:solidFill>
              <a:latin typeface="Times New Roman" panose="02020603050405020304" pitchFamily="18" charset="0"/>
              <a:cs typeface="Times New Roman" panose="02020603050405020304" pitchFamily="18" charset="0"/>
            </a:endParaRPr>
          </a:p>
          <a:p>
            <a:endParaRPr lang="en-GB" dirty="0"/>
          </a:p>
        </p:txBody>
      </p:sp>
      <p:sp>
        <p:nvSpPr>
          <p:cNvPr id="3" name="Rectangle 2"/>
          <p:cNvSpPr/>
          <p:nvPr/>
        </p:nvSpPr>
        <p:spPr>
          <a:xfrm>
            <a:off x="3311358" y="629321"/>
            <a:ext cx="3877985" cy="646331"/>
          </a:xfrm>
          <a:prstGeom prst="rect">
            <a:avLst/>
          </a:prstGeom>
        </p:spPr>
        <p:txBody>
          <a:bodyPr wrap="none">
            <a:spAutoFit/>
          </a:bodyPr>
          <a:lstStyle/>
          <a:p>
            <a:r>
              <a:rPr lang="en-GB" sz="3600" dirty="0">
                <a:solidFill>
                  <a:schemeClr val="accent2"/>
                </a:solidFill>
                <a:latin typeface="Times New Roman" panose="02020603050405020304" pitchFamily="18" charset="0"/>
                <a:cs typeface="Times New Roman" panose="02020603050405020304" pitchFamily="18" charset="0"/>
              </a:rPr>
              <a:t>AFMIS Challenges </a:t>
            </a:r>
            <a:endParaRPr lang="en-GB" sz="3600" dirty="0"/>
          </a:p>
        </p:txBody>
      </p:sp>
    </p:spTree>
    <p:extLst>
      <p:ext uri="{BB962C8B-B14F-4D97-AF65-F5344CB8AC3E}">
        <p14:creationId xmlns:p14="http://schemas.microsoft.com/office/powerpoint/2010/main" val="131252863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0D135C35F46F242ABD78D63C2151323" ma:contentTypeVersion="13" ma:contentTypeDescription="Create a new document." ma:contentTypeScope="" ma:versionID="b3a7077da9a13a0dcf64ed5d677f5a41">
  <xsd:schema xmlns:xsd="http://www.w3.org/2001/XMLSchema" xmlns:xs="http://www.w3.org/2001/XMLSchema" xmlns:p="http://schemas.microsoft.com/office/2006/metadata/properties" xmlns:ns3="0c867391-8214-4b58-86b3-de07547409f9" xmlns:ns4="fddef6a8-5936-4909-96e0-2ad7a6b1720b" targetNamespace="http://schemas.microsoft.com/office/2006/metadata/properties" ma:root="true" ma:fieldsID="03ecbc61110ecc952e27b8a8955585fd" ns3:_="" ns4:_="">
    <xsd:import namespace="0c867391-8214-4b58-86b3-de07547409f9"/>
    <xsd:import namespace="fddef6a8-5936-4909-96e0-2ad7a6b172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867391-8214-4b58-86b3-de07547409f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def6a8-5936-4909-96e0-2ad7a6b1720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BA55BE-BB17-45F4-8A7B-495D87548CB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CE143B2-8A29-402B-8039-17ED0DEB7046}">
  <ds:schemaRefs>
    <ds:schemaRef ds:uri="http://schemas.microsoft.com/sharepoint/v3/contenttype/forms"/>
  </ds:schemaRefs>
</ds:datastoreItem>
</file>

<file path=customXml/itemProps3.xml><?xml version="1.0" encoding="utf-8"?>
<ds:datastoreItem xmlns:ds="http://schemas.openxmlformats.org/officeDocument/2006/customXml" ds:itemID="{21372768-9E7B-481C-86A2-B2E77FAF1F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867391-8214-4b58-86b3-de07547409f9"/>
    <ds:schemaRef ds:uri="fddef6a8-5936-4909-96e0-2ad7a6b172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234</TotalTime>
  <Words>635</Words>
  <Application>Microsoft Office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Century Gothic</vt:lpstr>
      <vt:lpstr>Open Sans</vt:lpstr>
      <vt:lpstr>Raleway</vt:lpstr>
      <vt:lpstr>Times New Roman</vt:lpstr>
      <vt:lpstr>Wingdings</vt:lpstr>
      <vt:lpstr>Wingdings 3</vt:lpstr>
      <vt:lpstr>Wisp</vt:lpstr>
      <vt:lpstr>                PEMPAL October 13th, 2020     ALBANIAN FINANCIAL MANAGEMENT INFORMATION                                                SYSTEM</vt:lpstr>
      <vt:lpstr>       AFMIS Legal Bases </vt:lpstr>
      <vt:lpstr>AFMIS Modules and its integrations with other systems</vt:lpstr>
      <vt:lpstr>                AFMIS Benefits</vt:lpstr>
      <vt:lpstr>PowerPoint Presentation</vt:lpstr>
      <vt:lpstr>           Network Solution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PEMPAL October 13th, 2020   ALBANIAN FINANCIAL MANAGEMENT INFORMATION                                                SYSTEM</dc:title>
  <dc:creator>Aurela Velo</dc:creator>
  <cp:lastModifiedBy>Ekaterina A Zaleeva</cp:lastModifiedBy>
  <cp:revision>25</cp:revision>
  <dcterms:created xsi:type="dcterms:W3CDTF">2020-10-06T12:09:39Z</dcterms:created>
  <dcterms:modified xsi:type="dcterms:W3CDTF">2020-10-13T12:16:34Z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0x01010000D135C35F46F242ABD78D63C2151323</vt:lpwstr>
  </property>
</Properties>
</file>