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63" r:id="rId6"/>
    <p:sldId id="266" r:id="rId7"/>
    <p:sldId id="258" r:id="rId8"/>
    <p:sldId id="262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FB660429-B4DA-4829-9C59-D07576E85364}"/>
    <pc:docChg chg="custSel modSld">
      <pc:chgData name="Yelena Slizhevskaya" userId="c31c118f-cc09-4814-95e2-f268a72c0a23" providerId="ADAL" clId="{FB660429-B4DA-4829-9C59-D07576E85364}" dt="2020-10-26T09:57:09.826" v="271" actId="20577"/>
      <pc:docMkLst>
        <pc:docMk/>
      </pc:docMkLst>
      <pc:sldChg chg="modSp">
        <pc:chgData name="Yelena Slizhevskaya" userId="c31c118f-cc09-4814-95e2-f268a72c0a23" providerId="ADAL" clId="{FB660429-B4DA-4829-9C59-D07576E85364}" dt="2020-10-26T09:53:44.598" v="186" actId="6549"/>
        <pc:sldMkLst>
          <pc:docMk/>
          <pc:sldMk cId="3690893273" sldId="258"/>
        </pc:sldMkLst>
        <pc:spChg chg="mod">
          <ac:chgData name="Yelena Slizhevskaya" userId="c31c118f-cc09-4814-95e2-f268a72c0a23" providerId="ADAL" clId="{FB660429-B4DA-4829-9C59-D07576E85364}" dt="2020-10-26T09:53:44.598" v="186" actId="6549"/>
          <ac:spMkLst>
            <pc:docMk/>
            <pc:sldMk cId="3690893273" sldId="258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FB660429-B4DA-4829-9C59-D07576E85364}" dt="2020-10-26T09:56:13.077" v="252" actId="6549"/>
        <pc:sldMkLst>
          <pc:docMk/>
          <pc:sldMk cId="1815870020" sldId="262"/>
        </pc:sldMkLst>
        <pc:spChg chg="mod">
          <ac:chgData name="Yelena Slizhevskaya" userId="c31c118f-cc09-4814-95e2-f268a72c0a23" providerId="ADAL" clId="{FB660429-B4DA-4829-9C59-D07576E85364}" dt="2020-10-26T09:56:13.077" v="252" actId="6549"/>
          <ac:spMkLst>
            <pc:docMk/>
            <pc:sldMk cId="1815870020" sldId="262"/>
            <ac:spMk id="6" creationId="{00000000-0000-0000-0000-000000000000}"/>
          </ac:spMkLst>
        </pc:spChg>
      </pc:sldChg>
      <pc:sldChg chg="modSp">
        <pc:chgData name="Yelena Slizhevskaya" userId="c31c118f-cc09-4814-95e2-f268a72c0a23" providerId="ADAL" clId="{FB660429-B4DA-4829-9C59-D07576E85364}" dt="2020-10-26T09:50:55.102" v="50" actId="14100"/>
        <pc:sldMkLst>
          <pc:docMk/>
          <pc:sldMk cId="42639264" sldId="263"/>
        </pc:sldMkLst>
        <pc:spChg chg="mod">
          <ac:chgData name="Yelena Slizhevskaya" userId="c31c118f-cc09-4814-95e2-f268a72c0a23" providerId="ADAL" clId="{FB660429-B4DA-4829-9C59-D07576E85364}" dt="2020-10-26T09:50:55.102" v="50" actId="14100"/>
          <ac:spMkLst>
            <pc:docMk/>
            <pc:sldMk cId="42639264" sldId="263"/>
            <ac:spMk id="3" creationId="{00000000-0000-0000-0000-000000000000}"/>
          </ac:spMkLst>
        </pc:spChg>
      </pc:sldChg>
      <pc:sldChg chg="modSp">
        <pc:chgData name="Yelena Slizhevskaya" userId="c31c118f-cc09-4814-95e2-f268a72c0a23" providerId="ADAL" clId="{FB660429-B4DA-4829-9C59-D07576E85364}" dt="2020-10-26T09:57:09.826" v="271" actId="20577"/>
        <pc:sldMkLst>
          <pc:docMk/>
          <pc:sldMk cId="1312528639" sldId="265"/>
        </pc:sldMkLst>
        <pc:spChg chg="mod">
          <ac:chgData name="Yelena Slizhevskaya" userId="c31c118f-cc09-4814-95e2-f268a72c0a23" providerId="ADAL" clId="{FB660429-B4DA-4829-9C59-D07576E85364}" dt="2020-10-26T09:57:09.826" v="271" actId="20577"/>
          <ac:spMkLst>
            <pc:docMk/>
            <pc:sldMk cId="1312528639" sldId="26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9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44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863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58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345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10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2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06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0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53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67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10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8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42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96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54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D7B0-C4A4-40D2-84A9-48117715D647}" type="datetimeFigureOut">
              <a:rPr lang="en-GB" smtClean="0"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3DA07C-A3ED-4A77-AB26-9A00043E0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83" y="606751"/>
            <a:ext cx="10350930" cy="1768980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PEMPAL</a:t>
            </a:r>
            <a:r>
              <a:rPr lang="ru-RU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ru-RU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</a:t>
            </a:r>
            <a:r>
              <a:rPr lang="en-GB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ru-RU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r>
              <a:rPr lang="en-GB" sz="28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СИСТЕМА УПРАВЛЕНИЯ </a:t>
            </a:r>
            <a:b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ФИНАНСАМИ АЛБАНИИ</a:t>
            </a:r>
            <a:endParaRPr lang="en-GB" sz="2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375" y="2518161"/>
            <a:ext cx="9819281" cy="40675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 </a:t>
            </a:r>
            <a:r>
              <a:rPr lang="en-GB" sz="1800" b="1" u="sng" dirty="0">
                <a:solidFill>
                  <a:srgbClr val="000000"/>
                </a:solidFill>
                <a:latin typeface="Open Sans"/>
              </a:rPr>
              <a:t>AFMIS</a:t>
            </a:r>
            <a:r>
              <a:rPr lang="en-GB" b="1" i="1" u="sng" dirty="0"/>
              <a:t> </a:t>
            </a:r>
            <a:r>
              <a:rPr lang="ru-RU" b="1" i="1" u="sng" dirty="0"/>
              <a:t>– </a:t>
            </a:r>
            <a:r>
              <a:rPr lang="ru-RU" b="1" i="1" u="sng" dirty="0" err="1"/>
              <a:t>инфомационная</a:t>
            </a:r>
            <a:r>
              <a:rPr lang="ru-RU" b="1" i="1" u="sng" dirty="0"/>
              <a:t> система управления финансами Албании</a:t>
            </a:r>
            <a:endParaRPr lang="en-US" i="1" u="sng" dirty="0">
              <a:solidFill>
                <a:srgbClr val="000000"/>
              </a:solidFill>
              <a:latin typeface="Open Sans"/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представляет собой веб-систему, объединяющую функции исполнения бюджета, поддерживаемые существующей Албанской казначейской системой (AGFIS), с дополнительными функциональными модулями для поддержки подготовки бюджета и усиления внутреннего финансового контроля, в том числе </a:t>
            </a:r>
            <a:r>
              <a:rPr lang="en-US" sz="1600" dirty="0">
                <a:solidFill>
                  <a:srgbClr val="000000"/>
                </a:solidFill>
                <a:latin typeface="Open Sans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Среднесрочное бюджетное планирование</a:t>
            </a:r>
            <a:r>
              <a:rPr lang="en-US" sz="1600" dirty="0">
                <a:solidFill>
                  <a:srgbClr val="000000"/>
                </a:solidFill>
                <a:latin typeface="Open Sans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Управление государственными инвестициями</a:t>
            </a:r>
            <a:r>
              <a:rPr lang="en-US" sz="1600" dirty="0">
                <a:solidFill>
                  <a:srgbClr val="000000"/>
                </a:solidFill>
                <a:latin typeface="Open Sans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Open Sans"/>
              </a:rPr>
              <a:t>BPPM – </a:t>
            </a:r>
            <a:r>
              <a:rPr lang="ru-RU" sz="1600" dirty="0">
                <a:solidFill>
                  <a:srgbClr val="000000"/>
                </a:solidFill>
                <a:latin typeface="Open Sans"/>
              </a:rPr>
              <a:t>хранилище данных для мониторинга исполнения бюджета и отчетности</a:t>
            </a:r>
            <a:endParaRPr lang="en-US" sz="1600" dirty="0">
              <a:solidFill>
                <a:srgbClr val="000000"/>
              </a:solidFill>
              <a:latin typeface="Open Sans"/>
            </a:endParaRPr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Open Sans"/>
              </a:rPr>
              <a:t>Портал документации Казначейства </a:t>
            </a:r>
            <a:r>
              <a:rPr lang="en-US" dirty="0">
                <a:solidFill>
                  <a:srgbClr val="000000"/>
                </a:solidFill>
                <a:latin typeface="Open Sans"/>
              </a:rPr>
              <a:t>(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электронный архив отсканированной вспомогательной документации по финансовым операциям, связанным с процессом исполнения бюджета</a:t>
            </a:r>
            <a:r>
              <a:rPr lang="en-US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Приемка AFMIS в эксплуатацию - 31 октября 2019 года (срок действия контракта на AFMIS почти 3 года, включая гарантийный срок).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Текущее число пользователей </a:t>
            </a:r>
            <a:r>
              <a:rPr lang="en-GB" sz="1600" dirty="0">
                <a:solidFill>
                  <a:srgbClr val="000000"/>
                </a:solidFill>
                <a:latin typeface="Open Sans"/>
              </a:rPr>
              <a:t>- 1688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0000"/>
                </a:solidFill>
                <a:latin typeface="Open Sans"/>
              </a:rPr>
              <a:t>Число бюджетных учреждений, имеющих доступ к системе AFMIS в настоящее время - 150 БУ: 40 БУ, имеющих доступ к модулям MTBP, PIM&amp;BPPM и 110 БУ, имеющих доступ к электронному архиву (портал документации Казначейства).</a:t>
            </a:r>
            <a:r>
              <a:rPr lang="en-GB" sz="1600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pic>
        <p:nvPicPr>
          <p:cNvPr id="4" name="Picture 3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615" y="538455"/>
            <a:ext cx="2597921" cy="17689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530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основа </a:t>
            </a:r>
            <a:r>
              <a:rPr lang="en-GB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AFMIS</a:t>
            </a:r>
          </a:p>
        </p:txBody>
      </p:sp>
      <p:sp>
        <p:nvSpPr>
          <p:cNvPr id="3" name="Rectangle 2"/>
          <p:cNvSpPr/>
          <p:nvPr/>
        </p:nvSpPr>
        <p:spPr>
          <a:xfrm>
            <a:off x="1302416" y="1698981"/>
            <a:ext cx="10699083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26214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Постановление Совета Министров № 527 от 25.07.2019 г. о регулировании и обеспечении применения AFMIS всеми государственными учреждениями, подписано Премьер-Министром</a:t>
            </a:r>
          </a:p>
          <a:p>
            <a:endParaRPr lang="en-US" sz="2400" dirty="0">
              <a:solidFill>
                <a:srgbClr val="262140"/>
              </a:solidFill>
              <a:effectLst/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№ 24 от 29.08.2019 «О внедрении веб-портала и электронного архива всеми единицами сектора органов государственного управления для отправки и архивирования подтверждающей документации по финансовым операциям, совершаемым через AGFIS»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№ 36 от 17.12.2019 «Обязанности и роли пользователей в системе AFMIS и в модулях MTBP, PIM и BPPM, соответственно». Направлена для исполнения во все отраслевые министерства и центральные учреждения.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3"/>
                </a:solidFill>
              </a:rPr>
              <a:t>Модули </a:t>
            </a:r>
            <a:r>
              <a:rPr lang="en-GB" sz="2800" b="1" dirty="0">
                <a:solidFill>
                  <a:schemeClr val="accent3"/>
                </a:solidFill>
              </a:rPr>
              <a:t>AFMIS </a:t>
            </a:r>
            <a:r>
              <a:rPr lang="ru-RU" sz="2800" b="1" dirty="0">
                <a:solidFill>
                  <a:schemeClr val="accent3"/>
                </a:solidFill>
              </a:rPr>
              <a:t>и их интеграция с другими системами</a:t>
            </a:r>
            <a:endParaRPr lang="en-GB" sz="2800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5515" y="1904999"/>
            <a:ext cx="5407562" cy="43847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/>
              <a:t>Модули </a:t>
            </a:r>
            <a:r>
              <a:rPr lang="en-GB" b="1" i="1" dirty="0"/>
              <a:t>AFMIS: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Веб-портал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Управление государственными инвестициями (</a:t>
            </a:r>
            <a:r>
              <a:rPr lang="en-GB" dirty="0"/>
              <a:t>PIM)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Среднесрочное бюджетное планирование (</a:t>
            </a:r>
            <a:r>
              <a:rPr lang="en-GB" dirty="0"/>
              <a:t>MTBP)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Портал документации Казначейства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Административная панель </a:t>
            </a:r>
            <a:endParaRPr lang="en-GB" dirty="0"/>
          </a:p>
          <a:p>
            <a:pPr marL="0" indent="0">
              <a:buNone/>
            </a:pPr>
            <a:r>
              <a:rPr lang="ru-RU" sz="2000" b="1" i="1" dirty="0"/>
              <a:t>	 Интеграция </a:t>
            </a:r>
            <a:r>
              <a:rPr lang="en-GB" sz="2000" b="1" i="1" dirty="0"/>
              <a:t>AFMIS</a:t>
            </a:r>
            <a:r>
              <a:rPr lang="en-GB" b="1" i="1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700" dirty="0"/>
              <a:t>AGFIS (</a:t>
            </a:r>
            <a:r>
              <a:rPr lang="ru-RU" sz="1700" dirty="0"/>
              <a:t>цифровые показатели бюджета и финансовая информация об исполнении бюджета</a:t>
            </a:r>
            <a:r>
              <a:rPr lang="en-GB" sz="17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700" dirty="0"/>
              <a:t>IPSIS (</a:t>
            </a:r>
            <a:r>
              <a:rPr lang="ru-RU" sz="1700" dirty="0"/>
              <a:t>обмен данными и информацией о национальных и отраслевых стратегиях/политиках/целях/результатах и т.п. и о плановых и достигнутых бюджетных</a:t>
            </a:r>
            <a:r>
              <a:rPr lang="en-GB" sz="17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700" dirty="0"/>
              <a:t>EAMIS (</a:t>
            </a:r>
            <a:r>
              <a:rPr lang="ru-RU" sz="1700" dirty="0"/>
              <a:t>обмен данными и информацией о потребностях во внешнем финансировании проектов</a:t>
            </a:r>
            <a:r>
              <a:rPr lang="en-GB" sz="1700" dirty="0"/>
              <a:t>: </a:t>
            </a:r>
            <a:r>
              <a:rPr lang="ru-RU" sz="1700" dirty="0"/>
              <a:t>иностранное финансирование</a:t>
            </a:r>
            <a:r>
              <a:rPr lang="en-GB" sz="17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700" dirty="0"/>
              <a:t>HRMIS (</a:t>
            </a:r>
            <a:r>
              <a:rPr lang="ru-RU" sz="1700" dirty="0"/>
              <a:t>обмен данными и информацией о расчете и выплате заработной платы сотрудникам органов государственного управления</a:t>
            </a:r>
            <a:r>
              <a:rPr lang="en-GB" sz="17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700" dirty="0"/>
              <a:t>Система </a:t>
            </a:r>
            <a:r>
              <a:rPr lang="en-GB" sz="1700" dirty="0"/>
              <a:t>APP (</a:t>
            </a:r>
            <a:r>
              <a:rPr lang="ru-RU" sz="1700" dirty="0"/>
              <a:t>обмен данными и информацией о наличии бюджетных средств на этапе подачи заявок на государственные закупки и данными о финансовых обязательствах</a:t>
            </a:r>
            <a:r>
              <a:rPr lang="en-GB" sz="1700" dirty="0"/>
              <a:t>) </a:t>
            </a:r>
          </a:p>
          <a:p>
            <a:pPr marL="0" indent="0">
              <a:buNone/>
            </a:pPr>
            <a:endParaRPr lang="en-GB" b="1" i="1" dirty="0"/>
          </a:p>
        </p:txBody>
      </p:sp>
      <p:pic>
        <p:nvPicPr>
          <p:cNvPr id="5" name="Picture 6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5561" r="5561"/>
          <a:stretch>
            <a:fillRect/>
          </a:stretch>
        </p:blipFill>
        <p:spPr>
          <a:xfrm>
            <a:off x="6780324" y="1904998"/>
            <a:ext cx="5320463" cy="42387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980C6C-7CED-40BD-8625-0E948AE3E324}"/>
              </a:ext>
            </a:extLst>
          </p:cNvPr>
          <p:cNvSpPr txBox="1"/>
          <p:nvPr/>
        </p:nvSpPr>
        <p:spPr>
          <a:xfrm>
            <a:off x="10770420" y="2836268"/>
            <a:ext cx="690059" cy="2670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it-IT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AFMIS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F60FBA4-332C-495D-8942-8EBBC0D45C83}"/>
              </a:ext>
            </a:extLst>
          </p:cNvPr>
          <p:cNvSpPr/>
          <p:nvPr/>
        </p:nvSpPr>
        <p:spPr>
          <a:xfrm>
            <a:off x="7558050" y="2166776"/>
            <a:ext cx="2039340" cy="1593693"/>
          </a:xfrm>
          <a:prstGeom prst="ellipse">
            <a:avLst/>
          </a:prstGeom>
          <a:solidFill>
            <a:srgbClr val="5B9CD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IPSIS</a:t>
            </a:r>
          </a:p>
          <a:p>
            <a:pPr algn="ctr"/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Календарь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IPS;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стратегии/политики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цели и задачи отраслевой политики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паспорта показателей/КПЭ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стратегические проекты и программы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план европейской интеграции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Ежегодный аналитический план законотворческой деятельности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E54C2A9-C5E6-40C7-A004-CED7E08EC5DB}"/>
              </a:ext>
            </a:extLst>
          </p:cNvPr>
          <p:cNvSpPr/>
          <p:nvPr/>
        </p:nvSpPr>
        <p:spPr>
          <a:xfrm>
            <a:off x="9222790" y="2554763"/>
            <a:ext cx="1519740" cy="1088514"/>
          </a:xfrm>
          <a:prstGeom prst="ellipse">
            <a:avLst/>
          </a:prstGeom>
          <a:solidFill>
            <a:srgbClr val="5B9CD6"/>
          </a:solidFill>
          <a:ln>
            <a:solidFill>
              <a:srgbClr val="80A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PIM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проектов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масштабом и рисками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выборка средств доноров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3691D3B7-869F-4502-9970-72A9A62AB2E9}"/>
              </a:ext>
            </a:extLst>
          </p:cNvPr>
          <p:cNvSpPr/>
          <p:nvPr/>
        </p:nvSpPr>
        <p:spPr>
          <a:xfrm>
            <a:off x="9772538" y="3428745"/>
            <a:ext cx="1896391" cy="1593693"/>
          </a:xfrm>
          <a:prstGeom prst="ellipse">
            <a:avLst/>
          </a:prstGeom>
          <a:solidFill>
            <a:srgbClr val="5B9CD6"/>
          </a:solidFill>
          <a:ln>
            <a:solidFill>
              <a:srgbClr val="80A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MTBP</a:t>
            </a:r>
          </a:p>
          <a:p>
            <a:pPr algn="ctr"/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 максимальный размер бюджета; бюджетные ассигнования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расходов по задачам, результатам и проектам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затраты на капитальные инвестиции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бюджета</a:t>
            </a:r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600" dirty="0">
                <a:latin typeface="Arial" panose="020B0604020202020204" pitchFamily="34" charset="0"/>
                <a:cs typeface="Arial" panose="020B0604020202020204" pitchFamily="34" charset="0"/>
              </a:rPr>
              <a:t>источник финансирования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план счетов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D72BCAC3-F65D-463A-AA8E-A75C1FABC5CA}"/>
              </a:ext>
            </a:extLst>
          </p:cNvPr>
          <p:cNvSpPr/>
          <p:nvPr/>
        </p:nvSpPr>
        <p:spPr>
          <a:xfrm>
            <a:off x="8517912" y="4302810"/>
            <a:ext cx="1845288" cy="1446479"/>
          </a:xfrm>
          <a:prstGeom prst="ellipse">
            <a:avLst/>
          </a:prstGeom>
          <a:solidFill>
            <a:srgbClr val="5B9CD6"/>
          </a:solidFill>
          <a:ln>
            <a:solidFill>
              <a:srgbClr val="80A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AGFIS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бюджета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программ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проекты и мероприятия по обеспечению результатов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структура бюджетной классификации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D70E726-6BBA-41A9-9E7C-E778EDE25A0F}"/>
              </a:ext>
            </a:extLst>
          </p:cNvPr>
          <p:cNvSpPr/>
          <p:nvPr/>
        </p:nvSpPr>
        <p:spPr>
          <a:xfrm>
            <a:off x="6792624" y="3278894"/>
            <a:ext cx="1269335" cy="858766"/>
          </a:xfrm>
          <a:prstGeom prst="ellipse">
            <a:avLst/>
          </a:prstGeom>
          <a:solidFill>
            <a:srgbClr val="5B9CD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EAMIS</a:t>
            </a:r>
          </a:p>
          <a:p>
            <a:pPr algn="ctr"/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Проекты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источник финансирования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CE9EFEF4-BA92-4EC7-A076-869252495845}"/>
              </a:ext>
            </a:extLst>
          </p:cNvPr>
          <p:cNvSpPr/>
          <p:nvPr/>
        </p:nvSpPr>
        <p:spPr>
          <a:xfrm>
            <a:off x="7836564" y="3685416"/>
            <a:ext cx="1269335" cy="962783"/>
          </a:xfrm>
          <a:prstGeom prst="ellipse">
            <a:avLst/>
          </a:prstGeom>
          <a:solidFill>
            <a:srgbClr val="5B9CD6"/>
          </a:solidFill>
          <a:ln>
            <a:solidFill>
              <a:srgbClr val="80A0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Веб-портал</a:t>
            </a:r>
            <a:endParaRPr lang="ru-RU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F0BF0A6-7AB4-476D-BA5C-7DE58E0875EA}"/>
              </a:ext>
            </a:extLst>
          </p:cNvPr>
          <p:cNvSpPr/>
          <p:nvPr/>
        </p:nvSpPr>
        <p:spPr>
          <a:xfrm>
            <a:off x="10720734" y="4620014"/>
            <a:ext cx="1273146" cy="877816"/>
          </a:xfrm>
          <a:prstGeom prst="ellipse">
            <a:avLst/>
          </a:prstGeom>
          <a:solidFill>
            <a:srgbClr val="5B9CD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HRMIS</a:t>
            </a:r>
          </a:p>
          <a:p>
            <a:pPr algn="ctr"/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зарплата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кадрами</a:t>
            </a:r>
          </a:p>
        </p:txBody>
      </p:sp>
    </p:spTree>
    <p:extLst>
      <p:ext uri="{BB962C8B-B14F-4D97-AF65-F5344CB8AC3E}">
        <p14:creationId xmlns:p14="http://schemas.microsoft.com/office/powerpoint/2010/main" val="221465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3"/>
                </a:solidFill>
              </a:rPr>
              <a:t>                </a:t>
            </a:r>
            <a:r>
              <a:rPr lang="ru-RU" sz="2800" b="1" dirty="0">
                <a:solidFill>
                  <a:schemeClr val="accent3"/>
                </a:solidFill>
              </a:rPr>
              <a:t>Преимущества </a:t>
            </a:r>
            <a:r>
              <a:rPr lang="en-GB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AFMIS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616" y="1915274"/>
            <a:ext cx="8915400" cy="432889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бюджетными данными и информацией о проектах между всеми заинтересованными сторонами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Минимизация ручной обработки данных, регистрация данных у источника, бесперебойный поток данных с самого начала процесса до его завершения и возможности отслеживания в реальном времени.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Всеобъемлющая и полная информация о проектах для всех вовлеченных сторон, как для правительства, так и для внешних партнеров. 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хода выполнения программ и инвестиционных проектов по финансовым и нефинансовым показателям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структуры безопасности (зонтичного типа), охватывающие все приложения, при этом пользователи теперь могут использовать единый профиль входа и безопасности для доступа к данным на любой стадии процесса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89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194" y="581114"/>
            <a:ext cx="7004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Treasury Documentation Portal</a:t>
            </a:r>
            <a:endParaRPr lang="en-GB" sz="3600" dirty="0"/>
          </a:p>
        </p:txBody>
      </p:sp>
      <p:sp>
        <p:nvSpPr>
          <p:cNvPr id="3" name="Freeform 2"/>
          <p:cNvSpPr/>
          <p:nvPr/>
        </p:nvSpPr>
        <p:spPr>
          <a:xfrm>
            <a:off x="3103446" y="2082498"/>
            <a:ext cx="724006" cy="396289"/>
          </a:xfrm>
          <a:custGeom>
            <a:avLst/>
            <a:gdLst/>
            <a:ahLst/>
            <a:cxnLst/>
            <a:rect l="l" t="t" r="r" b="b"/>
            <a:pathLst>
              <a:path w="6321665" h="6350000">
                <a:moveTo>
                  <a:pt x="3160833" y="0"/>
                </a:moveTo>
                <a:lnTo>
                  <a:pt x="3160833" y="0"/>
                </a:lnTo>
                <a:cubicBezTo>
                  <a:pt x="4908795" y="7817"/>
                  <a:pt x="6321666" y="1427021"/>
                  <a:pt x="6321666" y="3175000"/>
                </a:cubicBezTo>
                <a:cubicBezTo>
                  <a:pt x="6321666" y="4922979"/>
                  <a:pt x="4908795" y="6342183"/>
                  <a:pt x="3160833" y="6350000"/>
                </a:cubicBezTo>
                <a:cubicBezTo>
                  <a:pt x="1412871" y="6342183"/>
                  <a:pt x="0" y="4922979"/>
                  <a:pt x="0" y="3175000"/>
                </a:cubicBezTo>
                <a:cubicBezTo>
                  <a:pt x="0" y="1427021"/>
                  <a:pt x="1412871" y="7817"/>
                  <a:pt x="3160833" y="0"/>
                </a:cubicBezTo>
                <a:close/>
              </a:path>
            </a:pathLst>
          </a:custGeom>
          <a:solidFill>
            <a:srgbClr val="7E6B73"/>
          </a:solidFill>
        </p:spPr>
      </p:sp>
      <p:sp>
        <p:nvSpPr>
          <p:cNvPr id="4" name="AutoShape 7"/>
          <p:cNvSpPr/>
          <p:nvPr/>
        </p:nvSpPr>
        <p:spPr>
          <a:xfrm>
            <a:off x="3393916" y="2478787"/>
            <a:ext cx="143066" cy="269133"/>
          </a:xfrm>
          <a:prstGeom prst="rect">
            <a:avLst/>
          </a:prstGeom>
          <a:solidFill>
            <a:srgbClr val="5809B2"/>
          </a:solidFill>
        </p:spPr>
      </p:sp>
      <p:sp>
        <p:nvSpPr>
          <p:cNvPr id="5" name="TextBox 4"/>
          <p:cNvSpPr txBox="1"/>
          <p:nvPr/>
        </p:nvSpPr>
        <p:spPr>
          <a:xfrm>
            <a:off x="1731565" y="2549677"/>
            <a:ext cx="3962093" cy="4946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63"/>
              </a:lnSpc>
            </a:pPr>
            <a:r>
              <a:rPr lang="ru-RU" b="1" dirty="0">
                <a:solidFill>
                  <a:srgbClr val="5809B2"/>
                </a:solidFill>
                <a:latin typeface="Open Sans"/>
              </a:rPr>
              <a:t>БЮДЖЕТНЫЕ УЧРЕЖДЕНИЯ</a:t>
            </a:r>
            <a:endParaRPr lang="en-US" b="1" dirty="0">
              <a:solidFill>
                <a:srgbClr val="5809B2"/>
              </a:solidFill>
              <a:latin typeface="Open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176" y="3151984"/>
            <a:ext cx="3930301" cy="2604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9105" lvl="1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Распоряжение о закупке 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(</a:t>
            </a:r>
            <a:r>
              <a:rPr lang="ru-RU" sz="1600" dirty="0">
                <a:solidFill>
                  <a:srgbClr val="000000"/>
                </a:solidFill>
                <a:latin typeface="Raleway"/>
              </a:rPr>
              <a:t>требование на закупку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459105" lvl="1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Контракты 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 (</a:t>
            </a:r>
            <a:r>
              <a:rPr lang="ru-RU" sz="1600" dirty="0">
                <a:solidFill>
                  <a:srgbClr val="000000"/>
                </a:solidFill>
                <a:latin typeface="Raleway"/>
              </a:rPr>
              <a:t>закупочные договоры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459105" lvl="1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Требования в отношении оплаты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 (</a:t>
            </a:r>
            <a:r>
              <a:rPr lang="ru-RU" sz="1600" dirty="0">
                <a:solidFill>
                  <a:srgbClr val="000000"/>
                </a:solidFill>
                <a:latin typeface="Raleway"/>
              </a:rPr>
              <a:t>расходы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459105" lvl="1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Корректировки бюджета 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>
              <a:lnSpc>
                <a:spcPts val="3359"/>
              </a:lnSpc>
            </a:pPr>
            <a:endParaRPr lang="en-US" sz="2100" dirty="0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7" name="Freeform 15"/>
          <p:cNvSpPr/>
          <p:nvPr/>
        </p:nvSpPr>
        <p:spPr>
          <a:xfrm>
            <a:off x="8481783" y="2082499"/>
            <a:ext cx="699792" cy="413228"/>
          </a:xfrm>
          <a:custGeom>
            <a:avLst/>
            <a:gdLst/>
            <a:ahLst/>
            <a:cxnLst/>
            <a:rect l="l" t="t" r="r" b="b"/>
            <a:pathLst>
              <a:path w="6321665" h="6350000">
                <a:moveTo>
                  <a:pt x="3160833" y="0"/>
                </a:moveTo>
                <a:lnTo>
                  <a:pt x="3160833" y="0"/>
                </a:lnTo>
                <a:cubicBezTo>
                  <a:pt x="4908795" y="7817"/>
                  <a:pt x="6321666" y="1427021"/>
                  <a:pt x="6321666" y="3175000"/>
                </a:cubicBezTo>
                <a:cubicBezTo>
                  <a:pt x="6321666" y="4922979"/>
                  <a:pt x="4908795" y="6342183"/>
                  <a:pt x="3160833" y="6350000"/>
                </a:cubicBezTo>
                <a:cubicBezTo>
                  <a:pt x="1412871" y="6342183"/>
                  <a:pt x="0" y="4922979"/>
                  <a:pt x="0" y="3175000"/>
                </a:cubicBezTo>
                <a:cubicBezTo>
                  <a:pt x="0" y="1427021"/>
                  <a:pt x="1412871" y="7817"/>
                  <a:pt x="3160833" y="0"/>
                </a:cubicBezTo>
                <a:close/>
              </a:path>
            </a:pathLst>
          </a:custGeom>
          <a:solidFill>
            <a:srgbClr val="7E6B73"/>
          </a:solidFill>
        </p:spPr>
      </p:sp>
      <p:sp>
        <p:nvSpPr>
          <p:cNvPr id="8" name="AutoShape 13"/>
          <p:cNvSpPr/>
          <p:nvPr/>
        </p:nvSpPr>
        <p:spPr>
          <a:xfrm>
            <a:off x="8772253" y="2478787"/>
            <a:ext cx="153824" cy="266561"/>
          </a:xfrm>
          <a:prstGeom prst="rect">
            <a:avLst/>
          </a:prstGeom>
          <a:solidFill>
            <a:srgbClr val="5809B2"/>
          </a:solidFill>
        </p:spPr>
      </p:sp>
      <p:sp>
        <p:nvSpPr>
          <p:cNvPr id="9" name="TextBox 12"/>
          <p:cNvSpPr txBox="1"/>
          <p:nvPr/>
        </p:nvSpPr>
        <p:spPr>
          <a:xfrm>
            <a:off x="7385538" y="3139581"/>
            <a:ext cx="3920547" cy="23211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72180" lvl="1" indent="-285750">
              <a:lnSpc>
                <a:spcPts val="3161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Специалисты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782897" lvl="2" indent="-285750">
              <a:lnSpc>
                <a:spcPts val="3161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Рассмотрение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782897" lvl="2" indent="-285750">
              <a:lnSpc>
                <a:spcPts val="3161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Утверждение</a:t>
            </a:r>
            <a:r>
              <a:rPr lang="en-US" sz="1600" dirty="0">
                <a:solidFill>
                  <a:srgbClr val="000000"/>
                </a:solidFill>
                <a:latin typeface="Raleway"/>
              </a:rPr>
              <a:t> / </a:t>
            </a:r>
            <a:r>
              <a:rPr lang="ru-RU" sz="1600" dirty="0">
                <a:solidFill>
                  <a:srgbClr val="000000"/>
                </a:solidFill>
                <a:latin typeface="Raleway"/>
              </a:rPr>
              <a:t>Отклонение 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472180" lvl="1" indent="-285750">
              <a:lnSpc>
                <a:spcPts val="3161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Начальник РУК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marL="782897" lvl="2" indent="-285750">
              <a:lnSpc>
                <a:spcPts val="3161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0000"/>
                </a:solidFill>
                <a:latin typeface="Raleway"/>
              </a:rPr>
              <a:t>Рассмотрение</a:t>
            </a:r>
            <a:endParaRPr lang="en-US" sz="1600" dirty="0">
              <a:solidFill>
                <a:srgbClr val="000000"/>
              </a:solidFill>
              <a:latin typeface="Raleway"/>
            </a:endParaRPr>
          </a:p>
          <a:p>
            <a:pPr algn="ctr">
              <a:lnSpc>
                <a:spcPts val="2120"/>
              </a:lnSpc>
            </a:pPr>
            <a:endParaRPr lang="en-US" sz="2258" dirty="0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693658" y="2612067"/>
            <a:ext cx="5612427" cy="4946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63"/>
              </a:lnSpc>
            </a:pPr>
            <a:r>
              <a:rPr lang="ru-RU" b="1" dirty="0">
                <a:solidFill>
                  <a:srgbClr val="5809B2"/>
                </a:solidFill>
                <a:latin typeface="Open Sans"/>
              </a:rPr>
              <a:t>Районные управления Казначейства </a:t>
            </a:r>
            <a:r>
              <a:rPr lang="en-US" b="1" dirty="0">
                <a:solidFill>
                  <a:srgbClr val="5809B2"/>
                </a:solidFill>
                <a:latin typeface="Open Sans"/>
              </a:rPr>
              <a:t>(</a:t>
            </a:r>
            <a:r>
              <a:rPr lang="ru-RU" b="1" dirty="0">
                <a:solidFill>
                  <a:srgbClr val="5809B2"/>
                </a:solidFill>
                <a:latin typeface="Open Sans"/>
              </a:rPr>
              <a:t>МФЭ</a:t>
            </a:r>
            <a:r>
              <a:rPr lang="en-US" b="1" dirty="0">
                <a:solidFill>
                  <a:srgbClr val="5809B2"/>
                </a:solidFill>
                <a:latin typeface="Open San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587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решение</a:t>
            </a:r>
            <a:endParaRPr lang="en-GB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92925" y="1651118"/>
            <a:ext cx="6772809" cy="472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6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884" y="1482297"/>
            <a:ext cx="748611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Развертывание AFMIS для всех БУ, сопровождаемое процессом обучения пользователей (процесс остановлен в связи с необходимостью обновления аппаратного обеспечения AFMIS).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цифровой подписи для загрузки документов на портал документации Казначейства для формирования электронного архива (в работе)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изменениями </a:t>
            </a:r>
            <a:r>
              <a:rPr lang="ru-RU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(разные заинтересованные стороны,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разное восприятие повседневной работы, трудности с внедрением новых методологий и технических решений в различные новые бизнес-процессы).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системы AFMIS и ее пользователей (большое количество пользователей системы и повседневных бизнес-процессов поддерживается очень небольшим количеством сотрудников: 5 функциональных сотрудников и 5 ИТ-специалистов)</a:t>
            </a:r>
            <a:endParaRPr lang="en-GB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311358" y="629321"/>
            <a:ext cx="3743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en-GB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AFMIS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125286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BA55BE-BB17-45F4-8A7B-495D87548C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1372768-9E7B-481C-86A2-B2E77FAF1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E143B2-8A29-402B-8039-17ED0DEB70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457</TotalTime>
  <Words>749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Century Gothic</vt:lpstr>
      <vt:lpstr>Open Sans</vt:lpstr>
      <vt:lpstr>Raleway</vt:lpstr>
      <vt:lpstr>Times New Roman</vt:lpstr>
      <vt:lpstr>Wingdings</vt:lpstr>
      <vt:lpstr>Wingdings 3</vt:lpstr>
      <vt:lpstr>Wisp</vt:lpstr>
      <vt:lpstr>                PEMPAL, 13 октября 2020 г.   ИНФОРМАЦИОННАЯ СИСТЕМА УПРАВЛЕНИЯ  ФИНАНСАМИ АЛБАНИИ</vt:lpstr>
      <vt:lpstr>       Правовая основа AFMIS</vt:lpstr>
      <vt:lpstr>Модули AFMIS и их интеграция с другими системами</vt:lpstr>
      <vt:lpstr>                Преимущества AFMIS</vt:lpstr>
      <vt:lpstr>PowerPoint Presentation</vt:lpstr>
      <vt:lpstr>           Сетевое решение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October 13th, 2020   ALBANIAN FINANCIAL MANAGEMENT INFORMATION                                                SYSTEM</dc:title>
  <dc:creator>Aurela Velo</dc:creator>
  <cp:lastModifiedBy>Yelena Slizhevskaya</cp:lastModifiedBy>
  <cp:revision>39</cp:revision>
  <dcterms:created xsi:type="dcterms:W3CDTF">2020-10-06T12:09:39Z</dcterms:created>
  <dcterms:modified xsi:type="dcterms:W3CDTF">2020-10-26T09:57:11Z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