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9" r:id="rId3"/>
    <p:sldId id="292" r:id="rId4"/>
    <p:sldId id="296" r:id="rId5"/>
    <p:sldId id="297" r:id="rId6"/>
    <p:sldId id="294" r:id="rId7"/>
    <p:sldId id="284" r:id="rId8"/>
    <p:sldId id="266" r:id="rId9"/>
    <p:sldId id="282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5" r:id="rId19"/>
    <p:sldId id="293" r:id="rId20"/>
    <p:sldId id="298" r:id="rId21"/>
    <p:sldId id="27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C092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C1A3179-5302-43F3-9F83-AFB0570B50F5}">
  <a:tblStyle styleId="{CC1A3179-5302-43F3-9F83-AFB0570B5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39" autoAdjust="0"/>
  </p:normalViewPr>
  <p:slideViewPr>
    <p:cSldViewPr snapToGrid="0">
      <p:cViewPr varScale="1">
        <p:scale>
          <a:sx n="120" d="100"/>
          <a:sy n="120" d="100"/>
        </p:scale>
        <p:origin x="-9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360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Računski plan izrađen za rukovodstveno izvještavanje morao izravno odražavati vladin proračun, kojim se vladinim rukovoditeljima, investitorima i drugim zainteresiranim stranama plakšava izravno uspoređivanje modela financijskih projekcija.</a:t>
            </a:r>
          </a:p>
          <a:p>
            <a:pPr marL="139700" indent="0">
              <a:buNone/>
            </a:pPr>
            <a:r>
              <a:rPr lang="hr-HR" sz="11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Računski plan (RP) indeks je svih računa u glavnoj knjizi </a:t>
            </a:r>
            <a:r>
              <a:rPr lang="hr-HR" sz="1100" b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AGFIS</a:t>
            </a:r>
            <a:r>
              <a:rPr lang="hr-HR" sz="11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 (Informacijskom sustavu albanske vlade za financijsko upravljanje), informatičkom sustavu Riznice.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39700" indent="0">
              <a:buNone/>
            </a:pP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Glavna knjiga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predstavlja sustav vođenja evidencije o vladinim financijskim podatcima u kojem se evidencija o računima dugovanja i potraživanja potvrđuje bruto bilancom.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Glavna knjiga omogućuje evidentiranje svake financijske transakcije provedene tijekom razdoblja poslovanja poduzeća. U glavnoj su knjizi pohranjeni podatci o računima koji su potrebni za pripremanje financijskih izvještaja poduzeća, a podatci o transakcijama dijele se prema vrsti na račune imovine, obveza, vlasničkog kapitala, prihoda i rashoda.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Ukratko, računski plan je alat za organizaciju kojim se omogućuje jednostavna podjela svih financijskih transakcija koje je vlada provela u pojedinom računovodstvenom razdoblju, s podjelom na potkategorije.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Vlada upotrebljava računski plan (RP) za organizaciju svojih financija i kako bi zainteresiranim stranama dala uvid u svoju financijsku stabilnost. To je omogućeno odvajanjem rashoda, prihoda, imovine i obveza i time se osigurava usklađenost financijskih izvještaja sa standardima izvještavanja.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483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Treće polje od računovodstvenih polja (</a:t>
            </a:r>
            <a:r>
              <a:rPr lang="hr-HR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predstavlja identifikaciju korisnika proračunskih sredstava u pojedinom ministarstvu (proračunska institucija) </a:t>
            </a:r>
          </a:p>
          <a:p>
            <a:pPr marL="139700" indent="0">
              <a:buNone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Korisnik proračunskih sredstava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najmanja je organizacijska jedinica jedinice opće vlade za koju su detaljno navedena proračunska sredstva.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41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Četvrto polje od računovodstvenih polja (</a:t>
            </a:r>
            <a:r>
              <a:rPr lang="hr-HR" sz="110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predstavlja identifikaciju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izvora financiranja rashoda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68300" lvl="0" indent="-228600">
              <a:buFont typeface="+mj-lt"/>
              <a:buAutoNum type="arabicPeriod"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Proračunski fondovi koje parlament odabrava svake fiskalne godine</a:t>
            </a:r>
          </a:p>
          <a:p>
            <a:pPr marL="368300" lvl="0" indent="-228600">
              <a:buFont typeface="+mj-lt"/>
              <a:buAutoNum type="arabicPeriod"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Strano financiranje koje provode donatori i zajmodavci</a:t>
            </a:r>
          </a:p>
          <a:p>
            <a:pPr marL="368300" lvl="0" indent="-228600">
              <a:buFont typeface="+mj-lt"/>
              <a:buAutoNum type="arabicPeriod"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Zajedničko financiranje albanske vlade u projektima stranog financiranja (% sporazuma između albanske vlade i strane vlade, međunarodna organizacija itd.)</a:t>
            </a:r>
          </a:p>
          <a:p>
            <a:pPr marL="368300" lvl="0" indent="-228600">
              <a:buFont typeface="+mj-lt"/>
              <a:buAutoNum type="arabicPeriod"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PDV – fond poreza na dodanu vrijednost (za plaćanje rashoda projekata stranog financiranja u pogledu PDV-a, koji se isključuje zakonom/zajedničkim sporazumom</a:t>
            </a:r>
          </a:p>
          <a:p>
            <a:pPr marL="368300" lvl="0" indent="-228600">
              <a:buFont typeface="+mj-lt"/>
              <a:buAutoNum type="arabicPeriod"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Fondovi vlastitih prihoda prema posebnim zakonskim propisima za provedbu sekundarnih aktivnosti proračunskih institucija, gornju granicu rashoda ovoga fonda odobrava parlament</a:t>
            </a:r>
          </a:p>
          <a:p>
            <a:pPr marL="368300" lvl="0" indent="-228600">
              <a:buFont typeface="+mj-lt"/>
              <a:buAutoNum type="arabicPeriod"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Fond prihoda, prikupljanje na temelju posebnih zakonskih propisa. 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Posebni fond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fond je ustanovljen zakonom koji se financira poreznim i neporeznim prihodima koji se upotrebljavaju samo za financiranje funkcija i posebnih aktivnosti srednje i lokalne razine vlasti.</a:t>
            </a:r>
          </a:p>
          <a:p>
            <a:pPr marL="368300" lvl="0" indent="-228600">
              <a:buFont typeface="+mj-lt"/>
              <a:buAutoNum type="arabicPeriod"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Mješoviti fond, proračun Albanije i fond za strano financiranje potvrđeni su posebnim zakonskim propisima</a:t>
            </a:r>
          </a:p>
          <a:p>
            <a:pPr marL="368300" lvl="0" indent="-228600">
              <a:buFont typeface="+mj-lt"/>
              <a:buAutoNum type="arabicPeriod"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Bespovratna sredstva/transfer sa  središnje razine vlasti neovisnim tijelima: sveučilištima, bolnicama itd.</a:t>
            </a:r>
          </a:p>
          <a:p>
            <a:pPr marL="368300" lvl="0" indent="-228600">
              <a:buFont typeface="+mj-lt"/>
              <a:buAutoNum type="arabicPeriod"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63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Peto polje računovodstvenih polja (</a:t>
            </a:r>
            <a:r>
              <a:rPr lang="hr-HR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predstavlja identifikaciju programa (njegovu definiciju kao što je potvrđena organskim zakonom o proračunu):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proračuna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skupina je aktivnosti jedinice opće vlade koje se učinkovito provode i zajedno pridonose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proizvodnji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prepoznatljivih i mjerljivih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proizvoda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koji  izravno ili neizravno služe za ostvarivanje ciljeva njezine proračunske politike. </a:t>
            </a:r>
          </a:p>
          <a:p>
            <a:pPr marL="139700" indent="0">
              <a:buNone/>
            </a:pPr>
            <a:r>
              <a:rPr lang="hr-HR" sz="11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Prve dvije znamenke šifre programa predstavljaju šifru COFOG-a (kategorizacija funkcija vlade).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Prva razina detalja funkcionalne kategorizacije rashoda sastoji se od sljedećih 10 točaka: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	Opće javne usluge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	Obrana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	Javni red i sigurnost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	Ekonomski poslovi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	Zaštita okoliša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	Usluge unaprjeđenja stanovanja i zajednice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	Zdravstvo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	Rekreacija, kultura i religija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	Obrazovanje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	Socijalna zaštita</a:t>
            </a:r>
          </a:p>
        </p:txBody>
      </p:sp>
    </p:spTree>
    <p:extLst>
      <p:ext uri="{BB962C8B-B14F-4D97-AF65-F5344CB8AC3E}">
        <p14:creationId xmlns:p14="http://schemas.microsoft.com/office/powerpoint/2010/main" val="3774918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Šesto polje računovodstvenih polja (</a:t>
            </a:r>
            <a:r>
              <a:rPr lang="hr-HR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predstavlja identifikaciju ekonomske kategorizacije rashoda:</a:t>
            </a:r>
          </a:p>
          <a:p>
            <a:pPr marL="596900" lvl="1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Tekući rashodi</a:t>
            </a:r>
          </a:p>
          <a:p>
            <a:pPr marL="1054100" lvl="2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I.1 - Rashodi za osoblje</a:t>
            </a:r>
          </a:p>
          <a:p>
            <a:pPr marL="1511300" lvl="3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I.1.a – Plaće (račun 600)</a:t>
            </a:r>
          </a:p>
          <a:p>
            <a:pPr marL="1511300" lvl="3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I.1.b - Doprinosi za socijalno osiguranje (račun 601)</a:t>
            </a:r>
          </a:p>
          <a:p>
            <a:pPr marL="1054100" lvl="2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I.2 - Kamate</a:t>
            </a:r>
          </a:p>
          <a:p>
            <a:pPr marL="1054100" lvl="2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I.3 - Rad i održavanje</a:t>
            </a:r>
          </a:p>
          <a:p>
            <a:pPr marL="1054100" lvl="2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I.4 – Subvencije</a:t>
            </a:r>
          </a:p>
          <a:p>
            <a:pPr marL="1054100" lvl="2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I.5 - Transferi</a:t>
            </a:r>
          </a:p>
          <a:p>
            <a:pPr marL="596900" lvl="1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II.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Kapitalni rashodi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Popis na zaslonu prikazuje nove šifre za identifikaciju rashoda povezanih s koronavirusnom bolešću (COVID-19) za financijsku pomoć koju je odobrilo Vijeće ministara za dva paketa: 6062300 (paket 1) i 6062301 (paket</a:t>
            </a:r>
            <a:r>
              <a:rPr lang="hr-HR"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3970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06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Sedmo polje računodovstvenih polja (</a:t>
            </a:r>
            <a:r>
              <a:rPr lang="hr-HR" sz="110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predstavlja identifikaciju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podračuna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koji se koristi za pojedini 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sintetički račun u gornjem polju „Ekonomski račun”, npr. za bankovne račune (ekonomski račun 520xxxx računskog plana), ime vjerovnika (ekonomski račun 466xxxx) itd.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56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 polje računovodstvenih polja (</a:t>
            </a:r>
            <a:r>
              <a:rPr lang="hr-HR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predstavlja idenfitikaciju prema geografskim područjima.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Postoji 36 područnih ureda riznice.</a:t>
            </a:r>
            <a:r>
              <a:rPr lang="hr-HR" baseline="0"/>
              <a:t> Okruzi su grupirani prema regijama (prve 2 znamenke koda u ovome polju).</a:t>
            </a:r>
          </a:p>
        </p:txBody>
      </p:sp>
    </p:spTree>
    <p:extLst>
      <p:ext uri="{BB962C8B-B14F-4D97-AF65-F5344CB8AC3E}">
        <p14:creationId xmlns:p14="http://schemas.microsoft.com/office/powerpoint/2010/main" val="2721571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r-HR" sz="1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Deveto polje u računovodstvenim poljima (</a:t>
            </a:r>
            <a:r>
              <a:rPr lang="hr-HR" sz="110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predstavlja identifikaciju </a:t>
            </a:r>
            <a:r>
              <a:rPr lang="hr-H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projekata/rezultata/proizvoda </a:t>
            </a:r>
            <a:r>
              <a:rPr lang="hr-HR" sz="1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aktivnosti za koje se rashoduje.</a:t>
            </a:r>
            <a:r>
              <a:rPr lang="hr-H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primjer, to znači:</a:t>
            </a:r>
          </a:p>
          <a:p>
            <a:pPr marL="139700" indent="0">
              <a:buNone/>
            </a:pPr>
            <a:r>
              <a:rPr lang="hr-H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hr-H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-„Investicijski </a:t>
            </a:r>
            <a:r>
              <a:rPr lang="hr-H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</a:t>
            </a:r>
            <a:r>
              <a:rPr lang="hr-HR" sz="1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hr-H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niz je radova, aktivnosti ili usluga s ciljem postizanja neodvojivog cilja posebne ekonomske ili tehničke prirode, s jasno određenim ciljevima.</a:t>
            </a:r>
          </a:p>
          <a:p>
            <a:pPr marL="139700" indent="0">
              <a:buNone/>
            </a:pPr>
            <a:r>
              <a:rPr lang="hr-H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-H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r-H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Proizvodi</a:t>
            </a:r>
            <a:r>
              <a:rPr lang="hr-HR" sz="11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hr-H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 dobra i usluge koje pruža provođenje proračunskih aktivnosti programa proračuna.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57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Deseto polje u računovodstvenim poljima (</a:t>
            </a:r>
            <a:r>
              <a:rPr lang="hr-HR" sz="110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predstavlja idenfitikaciju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vrsta proračuna.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je tehničko polje koje se upotrebljava za određivanje faze izvršenja transakcije, a upotrebljava se u svrhu izvještavanja itd.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50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Prihodi od doprinosa za COVID-19 obračunavaju se na temelju podataka o bankovnom sustavu svakoga dana.</a:t>
            </a:r>
            <a:r>
              <a:rPr lang="hr-HR" baseline="0"/>
              <a:t> Komercijalne banke vode bankovni račun u ime vlade i svakodnevno se prikupljanje prenosi u jedinstveni račun riznice u Središnjoj banci koja svakodnevno obavještava Riznicu (informatička služba prenosi elektroničku izjavu o dnevnom prikupljanju prihoda za COVID-19 AGFIS-u)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591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Zaslon prikazuje obračunavanje prikupljanja prihoda iz doprinosa drugih strana (unutarnje ili vanjske donacije) u svrhe financiranja rashoda prouzročenih koronavirusnom bolešću (COVID-19).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Račun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7207014-Dobrovoljni doprinos za COVID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novi je račun u računskom planu AGFIS-a.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Izvor podataka je bankovni izvadak jedinstvenog računa riznice u Središnjoj banci koji informatička služba svakodnevno prenosi Središnjoj banci i Ministarstvu financija i gospodarstva u AGFIS-u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23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411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Zaslon prikazuje obračunavanje prihoda prikupljenih iz doprinosa institucije, koja izvršava svoju transakciju AGFIS-om, drugoj instituciji koja izvršava svoju transakciju AGFIS-om, te se novac ne prenosi bankovnim sustavom, već obračunavanjem u AGFIS-u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24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36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Zaslon prikazuje zaglavlje s podatcima zaglavlja računa koji sadržavaju standardne podatke o dobavljaču (ime, identifikacijski broj, bankovni račun), iznos, opis itd.</a:t>
            </a:r>
            <a:r>
              <a:rPr lang="hr-H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30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zaglavlju računa navode se računovodstvena polja (</a:t>
            </a:r>
            <a:r>
              <a:rPr lang="hr-HR" sz="110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integralna šifra koja u sebi sadržava funkcionalnu, ekonomsku, organizacijsku i programsku šifru i koja je kreirana kako bi se omogućila kontrola i evidencija sredstava po svim navedenim kriterijima) za korisnika sredstava (račun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4670100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-Vjerovnik tekuće godine)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92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Zatim se na zaslonu zaglavlja računa pojavljuje polje s opisom „Glavna porezna uprava - COVID“. Ta je institucija zakonski imenovana za isplaćivanje financijske pomoći neproračunskim zaposlenicima (poslovanje).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920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Drugi zaslon prikazuje redove računa (linije distribucije) u kojima su pohranjena računovodstvena polja (</a:t>
            </a:r>
            <a:r>
              <a:rPr lang="hr-HR" sz="110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rashoda za COVID: račun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6062300 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–„Transfer zaposlenicima malih poduzeća kao financijska pomoć tijekom krize prouzročene koronavirusnom bolešću (COVID-19)”, koji je novi račun.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b="0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Drugi troškovi prouzročeni koronavirusnom bolešću (COVID-19) identificirani su </a:t>
            </a:r>
            <a:r>
              <a:rPr lang="hr-HR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opisnim poljem</a:t>
            </a:r>
            <a:r>
              <a:rPr lang="hr-HR" sz="1100" b="0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(kao što je prikazano na slajdu 5 u zaglavlju računa), gdje bi moglo doći do ljudskih pogrešaka te ne može služiti za precizno prikupljanje </a:t>
            </a:r>
            <a:r>
              <a:rPr lang="hr-HR" sz="1100" b="0" i="1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 hoc</a:t>
            </a:r>
            <a:r>
              <a:rPr lang="hr-HR" sz="1100" b="0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izvještaja...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933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zaslonu se detaljno prikazuju računovodstvena polja (</a:t>
            </a:r>
            <a:r>
              <a:rPr lang="hr-HR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s linijama distribucije računa. Sljedeći zasloni prikazuju podatke svakoga polja prema priloženom popisu u AGFIS-u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91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Zaslon prikazuje prvo polje od računovodstvenih polja (</a:t>
            </a:r>
            <a:r>
              <a:rPr lang="hr-HR" sz="110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flexfield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„Vladini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subjekti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koji uključuju „Jedinice opće vlade” koje čine ukupnost jedinica središnje razine vlasti, lokalnu samoupravu i jedinice posebnih fondova: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šifra 001 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utvrđuje subjekt Središnje razine vlasti, što uključuje: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Jedinice središnje razine vlasti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jedinice su izvršne, zakonodavne i sudbene vlasti, koje su ustanovljene Ustavom, zakonom ili odlukom Vijeća ministara, čija je glavna djelatnost obavljanje funkcija središnje razine vlasti.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šifre od 003 do 006 – posebni fondovi (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003-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 socijalnog osiguranja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004-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 zdravstvenog osiguranja i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006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-Agencija za postupanje s bivšim vlasnicima/kompenzaciju)</a:t>
            </a:r>
          </a:p>
          <a:p>
            <a:pPr marL="139700" indent="0">
              <a:buNone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Jedinica posebnih fondova”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jedinica je ustanovljena zakonom za obavljanje posebnih funkcija središnje i lokalne razine vlasti.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„Njësi e fondeve speciale” është  njësia e krijuar me ligj për të ushtruar funksione specifike të qeverisjes qendrore dhe vendore.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39700" indent="0">
              <a:buNone/>
            </a:pP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drugim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šiframa utvrđuju se subjekti lokalne razine vlasti: općine i regionalno vijeće. </a:t>
            </a:r>
          </a:p>
          <a:p>
            <a:pPr marL="139700" indent="0">
              <a:buNone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Jedinice lokalne razine vlasti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hr-H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jedinice su na različitim lokalnim razinama koje su ustanovljene zakonom, a kojima je glavna djelatnost obavljanje funkcija lokalne razine vlasti unutar određenog teritorija.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52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Šifra drugoga polja predstavlja identifikaciju </a:t>
            </a:r>
            <a:r>
              <a:rPr lang="hr-HR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resornih ministarstava,</a:t>
            </a:r>
            <a:r>
              <a:rPr lang="hr-HR" sz="11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to priloženim popisom polja u AGFIS-u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30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moza.Peco@financa.gov.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608320" cy="27644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28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Primjeri praćenja rashoda i prihoda povezanih s koronavirusnom bolešću (COVID-19) iz albanskog sustava riznice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0526" cy="10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1707" y="4351625"/>
            <a:ext cx="53742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/>
              <a:t>Videokonferencija Zajednice prakse za riznicu (TCOP) PEMPAL-a, 4. lipnja/juna 2020.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47" y="4039454"/>
            <a:ext cx="332073" cy="36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8" y="4371591"/>
            <a:ext cx="1667476" cy="5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0550" y="4945935"/>
            <a:ext cx="2263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b="1"/>
              <a:t>MINISTARSTVO FINANCIJA I GOSPODARSTVA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419" y="2916680"/>
            <a:ext cx="1931888" cy="1288857"/>
          </a:xfrm>
          <a:prstGeom prst="rect">
            <a:avLst/>
          </a:prstGeom>
        </p:spPr>
      </p:pic>
      <p:sp>
        <p:nvSpPr>
          <p:cNvPr id="12" name="Google Shape;248;p17"/>
          <p:cNvSpPr txBox="1">
            <a:spLocks/>
          </p:cNvSpPr>
          <p:nvPr/>
        </p:nvSpPr>
        <p:spPr>
          <a:xfrm>
            <a:off x="1318743" y="-23448"/>
            <a:ext cx="6653253" cy="101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hr-HR" sz="2800">
                <a:solidFill>
                  <a:srgbClr val="FF9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OPTIMIZACIJA </a:t>
            </a:r>
          </a:p>
          <a:p>
            <a:pPr algn="ctr"/>
            <a:r>
              <a:rPr lang="hr-HR" sz="2800">
                <a:solidFill>
                  <a:srgbClr val="FF9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IZRADE RAČUNSKOG PLANA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521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Popis polja „Institucija” - institucionalna kategorizacija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906400" cy="48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509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Popis polja „Poglavlje” (izvor financiranja rashoda)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" y="243840"/>
            <a:ext cx="8829196" cy="48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326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Popis polja „Program” - COFOG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878277" cy="48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491826" y="0"/>
            <a:ext cx="628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Popis polja „</a:t>
            </a:r>
            <a:r>
              <a:rPr lang="hr-HR" dirty="0" err="1"/>
              <a:t>Ekonimski</a:t>
            </a:r>
            <a:r>
              <a:rPr lang="hr-HR" dirty="0"/>
              <a:t> račun” – ekonomska kategorizacija rashoda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1"/>
            <a:ext cx="9144000" cy="4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449286" y="-63936"/>
            <a:ext cx="683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Popis polja „</a:t>
            </a:r>
            <a:r>
              <a:rPr lang="hr-HR" dirty="0" err="1"/>
              <a:t>Podračun</a:t>
            </a:r>
            <a:r>
              <a:rPr lang="hr-HR" dirty="0"/>
              <a:t>” – analitički račun gornjeg polja „Ekonomski račun”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" y="174928"/>
            <a:ext cx="9008698" cy="49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4115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Popis polja „Ured riznice” (područni/regionalni)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" y="243841"/>
            <a:ext cx="8699507" cy="48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7399" y="-63936"/>
            <a:ext cx="4993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Popis polja „Projekt” – detalji gornjeg polja „Program”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"/>
            <a:ext cx="8774206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326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Popis polja „Vrsta proračuna”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5" y="243840"/>
            <a:ext cx="8768873" cy="48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136200"/>
            <a:ext cx="7432121" cy="786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16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Praćenje prihoda povezanih s koronavirusnom bolešću </a:t>
            </a:r>
            <a:r>
              <a:rPr lang="hr-HR" sz="16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hr-HR" sz="16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hr-HR" sz="16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hr-HR" sz="16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Covid-19) (računovodstvo na gotovinskoj osnovi)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-71561" y="3947116"/>
            <a:ext cx="683812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hr-HR" dirty="0"/>
              <a:t>Knjiženje u AGFIS-u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hr-HR" sz="1350" dirty="0"/>
              <a:t>(Informacijski sustav albanske vlade za financijsko upravljanje)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607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480807" y="-66587"/>
            <a:ext cx="614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Knjiženje prihoda bankovnim izvatkom jedinstvenog računa riznice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802094" cy="4899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8734" y="171731"/>
            <a:ext cx="51166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001-00-0000000-00-00000-</a:t>
            </a:r>
            <a:r>
              <a:rPr lang="hr-HR" sz="13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5120100</a:t>
            </a:r>
            <a:r>
              <a:rPr lang="hr-HR" sz="1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-TH000-0000-0000000-00-0-0 Dr</a:t>
            </a:r>
          </a:p>
          <a:p>
            <a:r>
              <a:rPr lang="hr-HR" sz="1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001-00-0000000-00-00000-</a:t>
            </a:r>
            <a:r>
              <a:rPr lang="hr-HR" sz="13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7207014</a:t>
            </a:r>
            <a:r>
              <a:rPr lang="hr-HR" sz="1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-00000-0000-0000000-00-0-0 Cr</a:t>
            </a:r>
          </a:p>
        </p:txBody>
      </p:sp>
    </p:spTree>
    <p:extLst>
      <p:ext uri="{BB962C8B-B14F-4D97-AF65-F5344CB8AC3E}">
        <p14:creationId xmlns:p14="http://schemas.microsoft.com/office/powerpoint/2010/main" val="22532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" y="3100724"/>
            <a:ext cx="6512118" cy="786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19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Praćenje rashoda povezanih s koronavirusnom bolešću (Covid-19) (obračunsko računovodstvo)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0" y="3851700"/>
            <a:ext cx="683812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hr-HR" dirty="0"/>
              <a:t>Knjiženje u AGFIS-u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hr-HR" sz="1350" dirty="0"/>
              <a:t>(Informacijski sustav albanske vlade za financijsko upravljanje)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1190"/>
            <a:ext cx="8770289" cy="4902310"/>
          </a:xfrm>
          <a:prstGeom prst="rect">
            <a:avLst/>
          </a:prstGeom>
        </p:spPr>
      </p:pic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480807" y="-66587"/>
            <a:ext cx="614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Transfer prihoda obračunavanjem među institucijama AGFIS-a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734" y="171731"/>
            <a:ext cx="511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/>
              <a:t>001-00-0000000-00-00000-</a:t>
            </a:r>
            <a:r>
              <a:rPr lang="hr-HR" sz="1200" b="1">
                <a:solidFill>
                  <a:srgbClr val="C00000"/>
                </a:solidFill>
              </a:rPr>
              <a:t>5800400</a:t>
            </a:r>
            <a:r>
              <a:rPr lang="hr-HR" sz="1200"/>
              <a:t>-00000-3333-0000000-00-0-0 Dr</a:t>
            </a:r>
          </a:p>
          <a:p>
            <a:r>
              <a:rPr lang="hr-HR" sz="1200"/>
              <a:t>001-29-1029037-00-00000-</a:t>
            </a:r>
            <a:r>
              <a:rPr lang="hr-HR" sz="1200" b="1">
                <a:solidFill>
                  <a:srgbClr val="C00000"/>
                </a:solidFill>
              </a:rPr>
              <a:t>7207014</a:t>
            </a:r>
            <a:r>
              <a:rPr lang="hr-HR" sz="1200"/>
              <a:t>-00000-3333-0000000-00-0-0 Cr</a:t>
            </a:r>
          </a:p>
        </p:txBody>
      </p:sp>
    </p:spTree>
    <p:extLst>
      <p:ext uri="{BB962C8B-B14F-4D97-AF65-F5344CB8AC3E}">
        <p14:creationId xmlns:p14="http://schemas.microsoft.com/office/powerpoint/2010/main" val="17029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450410" y="133956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>
                <a:solidFill>
                  <a:srgbClr val="FF9800"/>
                </a:solidFill>
              </a:rPr>
              <a:t>HVALA!</a:t>
            </a: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450410" y="2499360"/>
            <a:ext cx="6593700" cy="6324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/>
              <a:t>Pitanja?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51760" y="3601260"/>
            <a:ext cx="39471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hr-HR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Obratite mi se na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n-US" sz="500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hr-HR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3"/>
              </a:rPr>
              <a:t>Mimoza.Peco@financa.gov.al</a:t>
            </a:r>
            <a:r>
              <a:rPr lang="hr-HR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1930"/>
            <a:ext cx="2316480" cy="2194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143488"/>
            <a:ext cx="115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4680" y="4416868"/>
            <a:ext cx="301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Direktorica </a:t>
            </a:r>
          </a:p>
          <a:p>
            <a:pPr algn="ctr"/>
            <a:r>
              <a:rPr lang="hr-HR"/>
              <a:t>Odjela za poslovanje riznice </a:t>
            </a:r>
          </a:p>
          <a:p>
            <a:pPr algn="ctr"/>
            <a:r>
              <a:rPr lang="hr-HR"/>
              <a:t>Glavna uprava za riznicu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849801" cy="4899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290" y="-63937"/>
            <a:ext cx="5507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          Knjiženje računa rashoda – zaglavlje računa</a:t>
            </a:r>
          </a:p>
        </p:txBody>
      </p:sp>
    </p:spTree>
    <p:extLst>
      <p:ext uri="{BB962C8B-B14F-4D97-AF65-F5344CB8AC3E}">
        <p14:creationId xmlns:p14="http://schemas.microsoft.com/office/powerpoint/2010/main" val="25398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" y="222638"/>
            <a:ext cx="8774537" cy="4920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289" y="-63937"/>
            <a:ext cx="609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          Knjiženje računa rashoda – zaglavlje računa (1 u tijeku)</a:t>
            </a:r>
          </a:p>
          <a:p>
            <a:r>
              <a:rPr lang="hr-HR"/>
              <a:t>001-10-1010039-00-00000-</a:t>
            </a:r>
            <a:r>
              <a:rPr lang="hr-HR" b="1">
                <a:solidFill>
                  <a:srgbClr val="C00000"/>
                </a:solidFill>
              </a:rPr>
              <a:t>4670100</a:t>
            </a:r>
            <a:r>
              <a:rPr lang="hr-HR"/>
              <a:t>-00000-3535-0000000-00-0-0 Cr</a:t>
            </a:r>
          </a:p>
        </p:txBody>
      </p:sp>
    </p:spTree>
    <p:extLst>
      <p:ext uri="{BB962C8B-B14F-4D97-AF65-F5344CB8AC3E}">
        <p14:creationId xmlns:p14="http://schemas.microsoft.com/office/powerpoint/2010/main" val="37396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579289" y="-63937"/>
            <a:ext cx="609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          Knjiženje računa rashoda – zaglavlje računa (2 u tijeku)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"/>
            <a:ext cx="8865703" cy="4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3840"/>
            <a:ext cx="8794143" cy="4835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000" y="-63936"/>
            <a:ext cx="637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Knjiženje računa rashoda – distribucijski račun</a:t>
            </a:r>
          </a:p>
          <a:p>
            <a:r>
              <a:rPr lang="hr-HR" dirty="0"/>
              <a:t>001-10-1010039-01-10550-</a:t>
            </a:r>
            <a:r>
              <a:rPr lang="hr-HR" b="1" dirty="0">
                <a:solidFill>
                  <a:srgbClr val="C00000"/>
                </a:solidFill>
              </a:rPr>
              <a:t>6062300</a:t>
            </a:r>
            <a:r>
              <a:rPr lang="hr-HR" dirty="0"/>
              <a:t>-00000-3535-91013AG-00-0-</a:t>
            </a:r>
            <a:r>
              <a:rPr lang="hr-HR" dirty="0" err="1"/>
              <a:t>0</a:t>
            </a:r>
            <a:r>
              <a:rPr lang="hr-HR" dirty="0"/>
              <a:t> </a:t>
            </a:r>
            <a:r>
              <a:rPr lang="hr-HR" dirty="0" err="1"/>
              <a:t>Dr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02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304000" y="-63936"/>
            <a:ext cx="6378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Računovodstvena polja (</a:t>
            </a:r>
            <a:r>
              <a:rPr lang="hr-HR" i="1"/>
              <a:t>flexfield</a:t>
            </a:r>
            <a:r>
              <a:rPr lang="hr-HR"/>
              <a:t>) u registraciji računa rashoda u AGFIS-u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1"/>
            <a:ext cx="8870400" cy="48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1"/>
            <a:ext cx="8846820" cy="4899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7200" y="-63936"/>
            <a:ext cx="299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Popis polja „Vladin subjekt”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/>
              <a:t>Želite veći utjecaj?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POVEĆAJTE SLIKU</a:t>
            </a: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247200" y="-63936"/>
            <a:ext cx="56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Popis polja „Resorno ministarstvo” - institucionalna kategorizacija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00"/>
            <a:ext cx="8892000" cy="49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1482</Words>
  <Application>Microsoft Office PowerPoint</Application>
  <PresentationFormat>On-screen Show (16:9)</PresentationFormat>
  <Paragraphs>172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Salerio template</vt:lpstr>
      <vt:lpstr>Primjeri praćenja rashoda i prihoda povezanih s koronavirusnom bolešću (COVID-19) iz albanskog sustava riznice </vt:lpstr>
      <vt:lpstr>Praćenje rashoda povezanih s koronavirusnom bolešću (Covid-19) (obračunsko računovodstvo)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Želite veći utjecaj? POVEĆAJTE SLIKU</vt:lpstr>
      <vt:lpstr>Praćenje prihoda povezanih s koronavirusnom bolešću  (Covid-19) (računovodstvo na gotovinskoj osnovi)</vt:lpstr>
      <vt:lpstr>Želite veći utjecaj? POVEĆAJTE SLIKU</vt:lpstr>
      <vt:lpstr>PowerPoint Presentation</vt:lpstr>
      <vt:lpstr>HVALA!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Mimoza Peco</dc:creator>
  <cp:lastModifiedBy>Željka</cp:lastModifiedBy>
  <cp:revision>56</cp:revision>
  <dcterms:modified xsi:type="dcterms:W3CDTF">2020-06-12T09:43:10Z</dcterms:modified>
</cp:coreProperties>
</file>