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9" r:id="rId3"/>
    <p:sldId id="292" r:id="rId4"/>
    <p:sldId id="296" r:id="rId5"/>
    <p:sldId id="297" r:id="rId6"/>
    <p:sldId id="294" r:id="rId7"/>
    <p:sldId id="284" r:id="rId8"/>
    <p:sldId id="266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5" r:id="rId19"/>
    <p:sldId id="293" r:id="rId20"/>
    <p:sldId id="298" r:id="rId21"/>
    <p:sldId id="27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C092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1A3179-5302-43F3-9F83-AFB0570B50F5}">
  <a:tblStyle styleId="{CC1A3179-5302-43F3-9F83-AFB0570B5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1" autoAdjust="0"/>
    <p:restoredTop sz="64974" autoAdjust="0"/>
  </p:normalViewPr>
  <p:slideViewPr>
    <p:cSldViewPr snapToGrid="0">
      <p:cViewPr varScale="1">
        <p:scale>
          <a:sx n="88" d="100"/>
          <a:sy n="88" d="100"/>
        </p:scale>
        <p:origin x="18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36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План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счетов, подготовленный для целей управленческой отчётности, должен в точности отражать  бюджет правительства, тем самым упрощая задачу непосредственного сопоставления моделей финансовых прогнозов для руководителей, инвесторов и прочих заинтересованных сторон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План счетов (ПС)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это указатель всех счетов в главной книге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lbanian 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overnment 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inancial 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anagement </a:t>
            </a: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ystem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ИСУГФ Казначейства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39700" indent="0">
              <a:buNone/>
            </a:pP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Главная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книга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систему учёта государственных финансовых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данных; информация на счетах по дебиту и кредиту подтверждается пробным балансом.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главной книге отражаются все финансовые операции,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которые имеют место во время существования действующей компании. В ней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содержится информация о счетах,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которая необходима для подготовки финансовой отчётности компаний; данные  об операциях разделены по типам и отражены на счетах активов, обязательств, собственных средств, поступлений и расходов.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Говоря коротко, ПС – организационный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инструмент,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обеспечивающий наглядное представление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всех финансовых операций, которые правительство осуществило за определённый временной период, в разрезе </a:t>
            </a:r>
            <a:r>
              <a:rPr lang="ru-RU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субкатегорий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Правительства используют ПС для организации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своих финансов и ознакомления заинтересованных сторон с состоянием государственных финансов. Разделение расходов, доходов, активов и обязательств позволяет решить эту задачу, а также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обеспечить соответствие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финансовой отчётности стандартам её подготовки.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83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Третье учётное сегментное поле содержит идентификацию распорядителя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бюджетных средств (Р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БС) в структуре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конкретного министерства (бюджетной организации).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Распорядитель бюджетных средств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наименьшая структурная единица в подразделении общего государственного управления, которой выделяются бюджетные средства.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1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Четвёртое поле содержит идентификацию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источника финансирования расходов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Бюджетные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средства, утверждаемые Парламентом на каждый финансовый год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Внешнее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финансирование от донорских организаций и кредиторов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Финансирование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за счёт средств государства в проектах, предполагающих внешнее финансирование (доли </a:t>
            </a:r>
            <a:r>
              <a:rPr lang="ru-RU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софинансирования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 соглашению между Правительством Албании и правительством иностранного государства, международной организацией и т.д.)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НДС – Фонд НДС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для возмещения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НДС в проектах, предполагающих внешнее финансирование, которые освобождены от уплаты НДС согласно закону/взаимным соглашениям)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Фонды собственных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доходов, формирующиеся за счёт выполнения бюджетными организациями законодательно установленных второстепенных видов деятельности; максимальный уровень расходования средств этих фондов утверждается Парламентом. 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Резервный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фонд; отчисления в него регламентируются особым законом.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Особый фонд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создаётся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соответствии с законом, источниками его пополнения являются налоговые или неналоговые доходы; расходование средств допускается только для финансирования конкретных мероприятий центрального правительства или органов местного самоуправления.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Смешанный фонд – содержит бюджетные средства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средства, полученные по линии внешнего финансирования; утверждается отдельным законом.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Гранты/трансферты от центрального правительства независимым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структурам: ВУЗам, больницам и т.д.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68300" lvl="0" indent="-228600">
              <a:buFont typeface="+mj-lt"/>
              <a:buAutoNum type="arabicPeriod"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63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Пятое поле содержит идентификацию программы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её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определение утверждено в законе о бюджете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Бюджетная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программа»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комплекс мероприятий, осуществляемых подразделением общего государственного управления, которые эффективно управляются и в совокупности позволяют 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производить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идентифицируемые и измеряемые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продукты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прямо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или косвенно способствующие достижению целей и задач бюджетной политики такого подразделения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Первые две цифры кода программы обозначают код КФОГУ (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лассификатор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ункций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рганов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осударственного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правления)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Первый уровень детализации функциональной классификации включает следующие 10 пунктов: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01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Общие государственные услуги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02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Оборона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03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Общественный порядок и безопасность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04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Экономические вопросы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05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Защита окружающей среды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06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ЖКХ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07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Здравоохранение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08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Досуг, культура и религия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Образование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10	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Социальная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защита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1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Шестое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поле содержит идентификацию экономической классификации расходов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596900" lvl="1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Текущие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расходы</a:t>
            </a:r>
            <a:endParaRPr lang="en-US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I.1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Расходы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 персонал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11300" lvl="3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I.1.a 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Заработная плата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счёт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600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11300" lvl="3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I.1.b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Взносы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социального страхования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счёт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601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I.2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Процентные платежи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I.3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Эксплуатация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ремонт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I.4 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Субсидии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I.5 -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рансферты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596900" lvl="1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II.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Капитальные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затраты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Перечень на экране показывает новые коды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для идентификации расходов, связанных с пандемией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COVID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которые касаются финансовой помощи, утверждённой Советом министров для двух пакетов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6062300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пакет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6062301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пакет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6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Седьмое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поле содержит идентификацию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субсчёта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который используется для </a:t>
            </a:r>
            <a:r>
              <a:rPr lang="ru-RU" sz="1100" b="0" i="0" u="none" strike="noStrike" cap="none" baseline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конкретизации синтетического счёта в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поле «Экономический счёт», показывая, например,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банковские счета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экономический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счёт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520xxxx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ПС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наименование кредиторов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экономический счёт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466xxxx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т.д.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5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Восьмое поле содержит идентификацию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 географическому району.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стране</a:t>
            </a:r>
            <a:r>
              <a:rPr lang="ru-RU" baseline="0" dirty="0" smtClean="0"/>
              <a:t> имеется </a:t>
            </a:r>
            <a:r>
              <a:rPr lang="en-US" dirty="0" smtClean="0"/>
              <a:t>36 </a:t>
            </a:r>
            <a:r>
              <a:rPr lang="ru-RU" dirty="0" smtClean="0"/>
              <a:t>районных отделений Казначейства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Районы сгруппированы по регионам (первые 2 цифры кода в этом поле)</a:t>
            </a:r>
            <a:r>
              <a:rPr lang="en-US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571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Девятое поле содержит идентификацию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проектов/результатов/продуктов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мероприятий,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под которые совершались расходы. например: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«Инвестиционный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 – совокупность работ, мероприятий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или услуг, целью которых является решение неделимой задачи конкретного экономического или технического характера с чётко обозначенными  целями.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«Продукты»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товары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услуги, произведённые в процессе выполнения бюджетных мероприятий, предусмотренных бюджетной программой.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57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Десятое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поле содержит идентификацию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типа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бюджета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техническое поле, которое используется для обозначения этапа выполнения операции, в интересах отчётности и т.д.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50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Поступления,</a:t>
            </a:r>
            <a:r>
              <a:rPr lang="ru-RU" baseline="0" dirty="0" smtClean="0"/>
              <a:t> связанные с</a:t>
            </a:r>
            <a:r>
              <a:rPr lang="en-US" dirty="0" smtClean="0"/>
              <a:t> COVID-19</a:t>
            </a:r>
            <a:r>
              <a:rPr lang="ru-RU" dirty="0" smtClean="0"/>
              <a:t>, учитываются ежедневно на базе информации,</a:t>
            </a:r>
            <a:r>
              <a:rPr lang="ru-RU" baseline="0" dirty="0" smtClean="0"/>
              <a:t> содержащейся в банковской системе. Коммерческие банки ведут счета от имени государства, и поступления на них ежедневно зачисляются на ЕКС в Центральном банке; оттуда информация ежедневно поступает в Казначейство</a:t>
            </a:r>
            <a:r>
              <a:rPr lang="en-US" baseline="0" dirty="0" smtClean="0"/>
              <a:t> (</a:t>
            </a:r>
            <a:r>
              <a:rPr lang="ru-RU" baseline="0" dirty="0" smtClean="0"/>
              <a:t>выписка с ЕКС о поступивших суммах, связанных с пандемией, ежедневно в автоматическом режиме направляется в</a:t>
            </a:r>
            <a:r>
              <a:rPr lang="en-US" baseline="0" dirty="0" smtClean="0"/>
              <a:t> </a:t>
            </a:r>
            <a:r>
              <a:rPr lang="en-US" baseline="0" dirty="0" smtClean="0"/>
              <a:t>AGFIS</a:t>
            </a:r>
            <a:r>
              <a:rPr lang="en-US" baseline="0" dirty="0" smtClean="0"/>
              <a:t>)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591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Здесь показан учёт средств, поступивших в виде взносов и пожертвований (внутренних и внешних) на цели финансирования расходов, связанных с пандемией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COVID.</a:t>
            </a: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Счёт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7207014-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Добровольные перечисления на борьбу с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новый счёт в ПС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AGFIS.</a:t>
            </a: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Источником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данных является выписка с ЕКС в ЦБ, которая ежедневно загружается информационными системами ЦБ и Минфина и экономики в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23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41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экране – учёт средств, поступивших в виде перечислений от организации, которая осуществляет свои операции через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средства не переводятся посредством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банковской системы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но учитываются 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AGFIS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2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3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скриншоте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заголовок расходной накладной, содержащий стандартную информацию по поставщику ( наименование, идентификационный номер, банковские реквизиты), сумму, описание и т.д.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30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Также в сегментных учётных полях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здесь отражается информация о получателе средств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счёт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4670100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кредитор текущего года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92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Далее в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поле описания указано «Главное налоговое управление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COVID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 структура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определена законом для выплаты финансовой помощи работникам, занятым не в бюджетном секторе (наёмным работникам компаний).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20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втором скриншоте показаны строчки накладных (строки распределения), где отражаются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учётные поля расходов, связанных с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новый счёт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6062300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«трансферт субъектам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малого предпринимательства в качестве финансовой помощи во время чрезвычайной ситуации, вызванной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COVID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Прочие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расходы, связанные с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COVID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обозначены в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оле</a:t>
            </a:r>
            <a:r>
              <a:rPr lang="ru-RU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описания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как показано на слайде 5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связи с этим присутствует риск человеческой ошибки, и эта информация не может использоваться для точного составления специальных докладов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….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3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Здесь представлены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учётные сегментные поля строк распределения более подробно. Далее показаны данные, содержащиеся в каждом поле согласно прилагаемому перечню в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91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Здесь показано первое поле учётных сегментных полей «Государственные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структуры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», включающее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«Структуры общего государственного управления», т.е. совокупность органов центрального правительства, местного самоуправления и специальных фондов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Код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001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обозначает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структуру общего государственного управления, куда входят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Подразделения общего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государственного управления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т.е. подразделения органов исполнительной,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законодательной и судебной власти, созданные в соответствии с Конституций, законом или решением Совета министров, основным видом деятельности которых является выполнение функций центрального правительства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Коды от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003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006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специальные фонды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003-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Фонд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социального страхования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 004-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Фонд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медицинского страхования,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006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Агентство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 работе с бывшими собственниками/по предоставлению компенсаций).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Подразделение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специальных фондов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созданное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согласно закону для выполнения конкретных функций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органов центрального и местного управления</a:t>
            </a:r>
            <a:r>
              <a:rPr lang="sq-AL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прочие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коды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обозначают органы местного самоуправления: муниципалитеты и региональные советы.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Органы местного самоуправления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структуры, сформированные на разных уровнях согласно закону, основным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видом деятельности которых является выполнение функций местного самоуправления в границах определённой территории.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52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Код во втором поле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идентифицирует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отраслевые</a:t>
            </a:r>
            <a:r>
              <a:rPr lang="ru-RU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министерства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согласно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прилагаемому перечню полей 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AGFIS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3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moza.Peco@financa.gov.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608320" cy="2764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Отражение расходов и поступлений, связанных с</a:t>
            </a:r>
            <a:r>
              <a:rPr lang="hr-HR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COVID-19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: примеры из опыта Казначейства Албании</a:t>
            </a:r>
            <a:r>
              <a:rPr lang="hr-HR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sz="28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0526" cy="10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4259580"/>
            <a:ext cx="534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Видеоконференция КС </a:t>
            </a:r>
            <a:r>
              <a:rPr lang="en-US" b="1" dirty="0" smtClean="0"/>
              <a:t>PEMPAL-</a:t>
            </a:r>
            <a:r>
              <a:rPr lang="ru-RU" b="1" dirty="0" smtClean="0"/>
              <a:t> четверг,</a:t>
            </a:r>
            <a:r>
              <a:rPr lang="en-US" b="1" dirty="0" smtClean="0"/>
              <a:t>4</a:t>
            </a:r>
            <a:r>
              <a:rPr lang="ru-RU" b="1" dirty="0" smtClean="0"/>
              <a:t> июня</a:t>
            </a:r>
            <a:r>
              <a:rPr lang="en-US" b="1" dirty="0" smtClean="0"/>
              <a:t> 2020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47" y="4039454"/>
            <a:ext cx="332073" cy="3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" y="4371591"/>
            <a:ext cx="1667476" cy="5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550" y="4945935"/>
            <a:ext cx="2263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MINISTRY OF FINANCE AND ECONOMY</a:t>
            </a:r>
            <a:endParaRPr lang="en-US" sz="7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419" y="2916680"/>
            <a:ext cx="1931888" cy="1288857"/>
          </a:xfrm>
          <a:prstGeom prst="rect">
            <a:avLst/>
          </a:prstGeom>
        </p:spPr>
      </p:pic>
      <p:sp>
        <p:nvSpPr>
          <p:cNvPr id="12" name="Google Shape;248;p17"/>
          <p:cNvSpPr txBox="1">
            <a:spLocks/>
          </p:cNvSpPr>
          <p:nvPr/>
        </p:nvSpPr>
        <p:spPr>
          <a:xfrm>
            <a:off x="1318743" y="-23448"/>
            <a:ext cx="6653253" cy="101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800" dirty="0" smtClean="0">
                <a:solidFill>
                  <a:srgbClr val="FF9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ОПТИМИЗАЦИЯ РАЗРАБОТКИ ПЛАНА СЧЕТОВ</a:t>
            </a:r>
            <a:endParaRPr lang="en-US" sz="2800" dirty="0">
              <a:solidFill>
                <a:srgbClr val="FF9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79895" y="-63936"/>
            <a:ext cx="4861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оле «Организация»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 smtClean="0"/>
              <a:t>организационная классификация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906400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509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«Статья»</a:t>
            </a:r>
            <a:r>
              <a:rPr lang="en-US" dirty="0" smtClean="0"/>
              <a:t> (</a:t>
            </a:r>
            <a:r>
              <a:rPr lang="ru-RU" dirty="0" smtClean="0"/>
              <a:t>источник финансирования расходов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" y="243840"/>
            <a:ext cx="8829196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32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«Программа»</a:t>
            </a:r>
            <a:r>
              <a:rPr lang="en-US" dirty="0" smtClean="0"/>
              <a:t> - </a:t>
            </a:r>
            <a:r>
              <a:rPr lang="ru-RU" dirty="0" smtClean="0"/>
              <a:t>КФОГУ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78277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18750" y="0"/>
            <a:ext cx="722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«Экономический счёт»</a:t>
            </a:r>
            <a:r>
              <a:rPr lang="en-US" dirty="0" smtClean="0"/>
              <a:t> – </a:t>
            </a:r>
            <a:r>
              <a:rPr lang="ru-RU" dirty="0" smtClean="0"/>
              <a:t>экономическая классификация расходов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9144000" cy="4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87527" y="-63936"/>
            <a:ext cx="7099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</a:t>
            </a:r>
            <a:r>
              <a:rPr lang="ru-RU" dirty="0" err="1" smtClean="0"/>
              <a:t>Субсчёт</a:t>
            </a:r>
            <a:r>
              <a:rPr lang="ru-RU" dirty="0" smtClean="0"/>
              <a:t>»</a:t>
            </a:r>
            <a:r>
              <a:rPr lang="en-US" dirty="0" smtClean="0"/>
              <a:t> – </a:t>
            </a:r>
            <a:r>
              <a:rPr lang="ru-RU" dirty="0" smtClean="0"/>
              <a:t>аналитический счёт поля «Экономический счёт»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" y="174928"/>
            <a:ext cx="9008698" cy="49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18750" y="-63936"/>
            <a:ext cx="5850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«Структурное подразделение казначейства»</a:t>
            </a:r>
            <a:r>
              <a:rPr lang="en-US" dirty="0" smtClean="0"/>
              <a:t> (</a:t>
            </a:r>
            <a:r>
              <a:rPr lang="ru-RU" dirty="0" smtClean="0"/>
              <a:t>район / регион 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" y="243841"/>
            <a:ext cx="8699507" cy="4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328203" y="-63936"/>
            <a:ext cx="570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«Проект» – детали поля «Программа»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"/>
            <a:ext cx="8774206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32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«Тип бюджета»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" y="243840"/>
            <a:ext cx="8768873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136200"/>
            <a:ext cx="7432121" cy="786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Отражение поступлений, связанных с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COVID-19 </a:t>
            </a: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учёт по кассовому принципу)</a:t>
            </a:r>
            <a:endParaRPr sz="2000"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-71561" y="3947116"/>
            <a:ext cx="683812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Отражение в ИСУГФ</a:t>
            </a:r>
            <a:r>
              <a:rPr lang="en" dirty="0" smtClean="0"/>
              <a:t> AGFIS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 smtClean="0"/>
              <a:t>(</a:t>
            </a:r>
            <a:r>
              <a:rPr lang="en" sz="1600" dirty="0" smtClean="0">
                <a:solidFill>
                  <a:schemeClr val="bg1"/>
                </a:solidFill>
              </a:rPr>
              <a:t>A</a:t>
            </a:r>
            <a:r>
              <a:rPr lang="en" sz="1600" dirty="0" smtClean="0"/>
              <a:t>lbanian </a:t>
            </a:r>
            <a:r>
              <a:rPr lang="en" sz="1600" dirty="0" smtClean="0">
                <a:solidFill>
                  <a:schemeClr val="bg1"/>
                </a:solidFill>
              </a:rPr>
              <a:t>G</a:t>
            </a:r>
            <a:r>
              <a:rPr lang="en" sz="1600" dirty="0" smtClean="0"/>
              <a:t>overnment </a:t>
            </a:r>
            <a:r>
              <a:rPr lang="en" sz="1600" dirty="0" smtClean="0">
                <a:solidFill>
                  <a:schemeClr val="bg1"/>
                </a:solidFill>
              </a:rPr>
              <a:t>F</a:t>
            </a:r>
            <a:r>
              <a:rPr lang="en" sz="1600" dirty="0" smtClean="0"/>
              <a:t>inancial </a:t>
            </a:r>
            <a:r>
              <a:rPr lang="en" sz="1600" dirty="0" smtClean="0">
                <a:solidFill>
                  <a:schemeClr val="bg1"/>
                </a:solidFill>
              </a:rPr>
              <a:t>I</a:t>
            </a:r>
            <a:r>
              <a:rPr lang="en" sz="1600" dirty="0" smtClean="0"/>
              <a:t>nformation </a:t>
            </a:r>
            <a:r>
              <a:rPr lang="en" sz="1600" dirty="0" smtClean="0">
                <a:solidFill>
                  <a:schemeClr val="bg1"/>
                </a:solidFill>
              </a:rPr>
              <a:t>S</a:t>
            </a:r>
            <a:r>
              <a:rPr lang="en" sz="1600" dirty="0" smtClean="0"/>
              <a:t>ystem)</a:t>
            </a:r>
            <a:endParaRPr sz="16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07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80807" y="-66587"/>
            <a:ext cx="614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Отражение поступлений по выписке с ЕКС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02094" cy="4899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734" y="171731"/>
            <a:ext cx="51166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001-00-0000000-00-00000-</a:t>
            </a:r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5120100</a:t>
            </a: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-TH000-0000-0000000-00-0-0 </a:t>
            </a:r>
            <a:r>
              <a:rPr lang="en-US" sz="13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001-00-0000000-00-00000-</a:t>
            </a:r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7207014</a:t>
            </a: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-00000-0000-0000000-00-0-0 Cr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" y="3100724"/>
            <a:ext cx="7561384" cy="786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Отражение расходов, связанных с</a:t>
            </a:r>
            <a:r>
              <a:rPr lang="hr-HR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COVID-19</a:t>
            </a:r>
            <a:r>
              <a:rPr lang="en-US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   (</a:t>
            </a:r>
            <a:r>
              <a:rPr lang="ru-RU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учёт по принципу начисления</a:t>
            </a:r>
            <a:r>
              <a:rPr lang="en-US" sz="2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sz="2400"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0" y="3851700"/>
            <a:ext cx="683812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Отражение в</a:t>
            </a:r>
            <a:r>
              <a:rPr lang="en" dirty="0" smtClean="0"/>
              <a:t> </a:t>
            </a:r>
            <a:r>
              <a:rPr lang="ru-RU" dirty="0" smtClean="0"/>
              <a:t>ИСУГФ </a:t>
            </a:r>
            <a:r>
              <a:rPr lang="en" dirty="0" smtClean="0"/>
              <a:t>AGFIS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 smtClean="0"/>
              <a:t>(</a:t>
            </a:r>
            <a:r>
              <a:rPr lang="en" sz="1600" dirty="0" smtClean="0">
                <a:solidFill>
                  <a:schemeClr val="bg1"/>
                </a:solidFill>
              </a:rPr>
              <a:t>A</a:t>
            </a:r>
            <a:r>
              <a:rPr lang="en" sz="1600" dirty="0" smtClean="0"/>
              <a:t>lbanian </a:t>
            </a:r>
            <a:r>
              <a:rPr lang="en" sz="1600" dirty="0" smtClean="0">
                <a:solidFill>
                  <a:schemeClr val="bg1"/>
                </a:solidFill>
              </a:rPr>
              <a:t>G</a:t>
            </a:r>
            <a:r>
              <a:rPr lang="en" sz="1600" dirty="0" smtClean="0"/>
              <a:t>overnment </a:t>
            </a:r>
            <a:r>
              <a:rPr lang="en" sz="1600" dirty="0" smtClean="0">
                <a:solidFill>
                  <a:schemeClr val="bg1"/>
                </a:solidFill>
              </a:rPr>
              <a:t>F</a:t>
            </a:r>
            <a:r>
              <a:rPr lang="en" sz="1600" dirty="0" smtClean="0"/>
              <a:t>inancial </a:t>
            </a:r>
            <a:r>
              <a:rPr lang="en" sz="1600" dirty="0" smtClean="0">
                <a:solidFill>
                  <a:schemeClr val="bg1"/>
                </a:solidFill>
              </a:rPr>
              <a:t>I</a:t>
            </a:r>
            <a:r>
              <a:rPr lang="en" sz="1600" dirty="0" smtClean="0"/>
              <a:t>nformation </a:t>
            </a:r>
            <a:r>
              <a:rPr lang="en" sz="1600" dirty="0" smtClean="0">
                <a:solidFill>
                  <a:schemeClr val="bg1"/>
                </a:solidFill>
              </a:rPr>
              <a:t>S</a:t>
            </a:r>
            <a:r>
              <a:rPr lang="en" sz="1600" dirty="0" smtClean="0"/>
              <a:t>ystem)</a:t>
            </a:r>
            <a:endParaRPr sz="16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190"/>
            <a:ext cx="8770289" cy="4902310"/>
          </a:xfrm>
          <a:prstGeom prst="rect">
            <a:avLst/>
          </a:prstGeom>
        </p:spPr>
      </p:pic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15663" y="-66587"/>
            <a:ext cx="6407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поступлений между счетами организаций в </a:t>
            </a:r>
            <a:r>
              <a:rPr lang="en-US" dirty="0" smtClean="0"/>
              <a:t>AGFIS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8734" y="171731"/>
            <a:ext cx="511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001-00-0000000-00-00000-</a:t>
            </a:r>
            <a:r>
              <a:rPr lang="en-US" sz="1200" b="1" dirty="0" smtClean="0">
                <a:solidFill>
                  <a:srgbClr val="C00000"/>
                </a:solidFill>
              </a:rPr>
              <a:t>5800400</a:t>
            </a:r>
            <a:r>
              <a:rPr lang="en-US" sz="1200" dirty="0" smtClean="0"/>
              <a:t>-00000-3333-0000000-00-0-0 </a:t>
            </a:r>
            <a:r>
              <a:rPr lang="en-US" sz="1200" dirty="0" err="1" smtClean="0"/>
              <a:t>Dr</a:t>
            </a:r>
            <a:endParaRPr lang="en-US" sz="1200" dirty="0"/>
          </a:p>
          <a:p>
            <a:r>
              <a:rPr lang="en-US" sz="1200" dirty="0" smtClean="0"/>
              <a:t>001-29-1029037-00-00000-</a:t>
            </a:r>
            <a:r>
              <a:rPr lang="en-US" sz="1200" b="1" dirty="0" smtClean="0">
                <a:solidFill>
                  <a:srgbClr val="C00000"/>
                </a:solidFill>
              </a:rPr>
              <a:t>7207014</a:t>
            </a:r>
            <a:r>
              <a:rPr lang="en-US" sz="1200" dirty="0" smtClean="0"/>
              <a:t>-00000-3333-0000000-00-0-0 Cr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29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450410" y="133956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9800"/>
                </a:solidFill>
              </a:rPr>
              <a:t>СПАСИБО ЗА ВНИМАНИЕ</a:t>
            </a:r>
            <a:r>
              <a:rPr lang="en" sz="6000" dirty="0" smtClean="0">
                <a:solidFill>
                  <a:srgbClr val="FF9800"/>
                </a:solidFill>
              </a:rPr>
              <a:t>!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450410" y="2771334"/>
            <a:ext cx="6593700" cy="360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Есть ли вопросы</a:t>
            </a:r>
            <a:r>
              <a:rPr lang="en" sz="2000" b="1" dirty="0" smtClean="0"/>
              <a:t>?</a:t>
            </a:r>
            <a:endParaRPr lang="en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51760" y="3601260"/>
            <a:ext cx="39471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Мой адрес:</a:t>
            </a:r>
            <a:endParaRPr lang="en-US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en-US" sz="5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US" dirty="0" smtClean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/>
              </a:rPr>
              <a:t>Mimoza.Peco@financa.gov.al</a:t>
            </a:r>
            <a:r>
              <a:rPr lang="en-US" dirty="0" smtClean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lang="en-US"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1930"/>
            <a:ext cx="2316480" cy="219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143488"/>
            <a:ext cx="115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Конец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2351" y="4220308"/>
            <a:ext cx="3685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Директор</a:t>
            </a:r>
            <a:r>
              <a:rPr lang="en-US" dirty="0" smtClean="0"/>
              <a:t> </a:t>
            </a:r>
          </a:p>
          <a:p>
            <a:pPr algn="ctr"/>
            <a:r>
              <a:rPr lang="ru-RU" dirty="0" smtClean="0"/>
              <a:t>Департамент казначейских операций</a:t>
            </a:r>
            <a:r>
              <a:rPr lang="en-GB" dirty="0" smtClean="0"/>
              <a:t> </a:t>
            </a:r>
            <a:endParaRPr lang="en-US" dirty="0"/>
          </a:p>
          <a:p>
            <a:pPr algn="ctr"/>
            <a:r>
              <a:rPr lang="ru-RU" dirty="0" smtClean="0"/>
              <a:t>Главное управление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49801" cy="4899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290" y="-63937"/>
            <a:ext cx="550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Отражение расходной накладной</a:t>
            </a:r>
            <a:r>
              <a:rPr lang="en-US" dirty="0" smtClean="0"/>
              <a:t> –</a:t>
            </a:r>
            <a:r>
              <a:rPr lang="ru-RU" dirty="0" smtClean="0"/>
              <a:t> Заголовок накладной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8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" y="222638"/>
            <a:ext cx="8774537" cy="4920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9815" y="-63937"/>
            <a:ext cx="663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ru-RU" dirty="0" smtClean="0"/>
              <a:t>Отражение расходной накладной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Заголовок накладной </a:t>
            </a:r>
            <a:r>
              <a:rPr lang="en-US" dirty="0" smtClean="0"/>
              <a:t>(</a:t>
            </a:r>
            <a:r>
              <a:rPr lang="ru-RU" dirty="0" err="1" smtClean="0"/>
              <a:t>прод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1)</a:t>
            </a:r>
          </a:p>
          <a:p>
            <a:r>
              <a:rPr lang="en-US" dirty="0" smtClean="0"/>
              <a:t>001-10-1010039-00-00000-</a:t>
            </a:r>
            <a:r>
              <a:rPr lang="en-US" b="1" dirty="0" smtClean="0">
                <a:solidFill>
                  <a:srgbClr val="C00000"/>
                </a:solidFill>
              </a:rPr>
              <a:t>4670100</a:t>
            </a:r>
            <a:r>
              <a:rPr lang="en-US" dirty="0" smtClean="0"/>
              <a:t>-00000-3535-0000000-00-0-0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79289" y="-63937"/>
            <a:ext cx="609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Отражение расходной накладной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Заголовок накладной </a:t>
            </a:r>
            <a:r>
              <a:rPr lang="ru-RU" dirty="0" smtClean="0"/>
              <a:t>(</a:t>
            </a:r>
            <a:r>
              <a:rPr lang="ru-RU" dirty="0" err="1" smtClean="0"/>
              <a:t>прод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65703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3840"/>
            <a:ext cx="8794143" cy="4835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000" y="-63936"/>
            <a:ext cx="63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Отражение расходной накладной</a:t>
            </a:r>
            <a:r>
              <a:rPr lang="en-US" dirty="0" smtClean="0"/>
              <a:t> – </a:t>
            </a:r>
            <a:r>
              <a:rPr lang="ru-RU" dirty="0" smtClean="0"/>
              <a:t>счёт распределения</a:t>
            </a:r>
            <a:endParaRPr lang="en-US" dirty="0" smtClean="0"/>
          </a:p>
          <a:p>
            <a:r>
              <a:rPr lang="en-US" dirty="0" smtClean="0"/>
              <a:t>001-10-1010039-01-10550-</a:t>
            </a:r>
            <a:r>
              <a:rPr lang="en-US" b="1" dirty="0" smtClean="0">
                <a:solidFill>
                  <a:srgbClr val="C00000"/>
                </a:solidFill>
              </a:rPr>
              <a:t>6062300</a:t>
            </a:r>
            <a:r>
              <a:rPr lang="en-US" dirty="0" smtClean="0"/>
              <a:t>-00000-3535-91013AG-00-0-0 </a:t>
            </a:r>
            <a:r>
              <a:rPr lang="en-US" dirty="0" err="1" smtClean="0"/>
              <a:t>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18749" y="-63936"/>
            <a:ext cx="687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Учётные сегментные поля для регистрации расходной накладной в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AGFIS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8870400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8846820" cy="489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200" y="-63936"/>
            <a:ext cx="362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«Государственная структура»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18750" y="-63936"/>
            <a:ext cx="625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«Отраслевое министерство»</a:t>
            </a:r>
            <a:r>
              <a:rPr lang="en-US" dirty="0" smtClean="0"/>
              <a:t> - </a:t>
            </a:r>
            <a:r>
              <a:rPr lang="ru-RU" dirty="0" smtClean="0"/>
              <a:t>организационная классификация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"/>
            <a:ext cx="8892000" cy="49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1407</Words>
  <Application>Microsoft Office PowerPoint</Application>
  <PresentationFormat>Экран (16:9)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Arvo</vt:lpstr>
      <vt:lpstr>Calibri</vt:lpstr>
      <vt:lpstr>Roboto Condensed</vt:lpstr>
      <vt:lpstr>Roboto Condensed Light</vt:lpstr>
      <vt:lpstr>Times New Roman</vt:lpstr>
      <vt:lpstr>Verdana</vt:lpstr>
      <vt:lpstr>Salerio template</vt:lpstr>
      <vt:lpstr>Отражение расходов и поступлений, связанных с COVID-19: примеры из опыта Казначейства Албании </vt:lpstr>
      <vt:lpstr>Отражение расходов, связанных с COVID-19     (учёт по принципу начисления)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Want big impact? USE BIG IMAGE</vt:lpstr>
      <vt:lpstr>Отражение поступлений, связанных с COVID-19   (учёт по кассовому принципу)</vt:lpstr>
      <vt:lpstr>Want big impact? USE BIG IMAGE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Mimoza Peco</dc:creator>
  <cp:lastModifiedBy>Yana</cp:lastModifiedBy>
  <cp:revision>96</cp:revision>
  <dcterms:modified xsi:type="dcterms:W3CDTF">2020-06-09T06:29:17Z</dcterms:modified>
</cp:coreProperties>
</file>