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F54A2-E026-46AB-A767-3C2686850DEA}" v="1" dt="2021-05-30T22:04:36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1CAF54A2-E026-46AB-A767-3C2686850DEA}"/>
    <pc:docChg chg="custSel modSld">
      <pc:chgData name="Yelena Slizhevskaya" userId="c31c118f-cc09-4814-95e2-f268a72c0a23" providerId="ADAL" clId="{1CAF54A2-E026-46AB-A767-3C2686850DEA}" dt="2021-05-30T22:07:53.047" v="245" actId="6549"/>
      <pc:docMkLst>
        <pc:docMk/>
      </pc:docMkLst>
      <pc:sldChg chg="modSp mod">
        <pc:chgData name="Yelena Slizhevskaya" userId="c31c118f-cc09-4814-95e2-f268a72c0a23" providerId="ADAL" clId="{1CAF54A2-E026-46AB-A767-3C2686850DEA}" dt="2021-05-30T21:57:58.759" v="1" actId="6549"/>
        <pc:sldMkLst>
          <pc:docMk/>
          <pc:sldMk cId="594024028" sldId="256"/>
        </pc:sldMkLst>
        <pc:spChg chg="mod">
          <ac:chgData name="Yelena Slizhevskaya" userId="c31c118f-cc09-4814-95e2-f268a72c0a23" providerId="ADAL" clId="{1CAF54A2-E026-46AB-A767-3C2686850DEA}" dt="2021-05-30T21:57:58.759" v="1" actId="6549"/>
          <ac:spMkLst>
            <pc:docMk/>
            <pc:sldMk cId="594024028" sldId="256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1CAF54A2-E026-46AB-A767-3C2686850DEA}" dt="2021-05-30T22:03:17.334" v="153" actId="6549"/>
        <pc:sldMkLst>
          <pc:docMk/>
          <pc:sldMk cId="4219905502" sldId="257"/>
        </pc:sldMkLst>
        <pc:spChg chg="mod">
          <ac:chgData name="Yelena Slizhevskaya" userId="c31c118f-cc09-4814-95e2-f268a72c0a23" providerId="ADAL" clId="{1CAF54A2-E026-46AB-A767-3C2686850DEA}" dt="2021-05-30T22:03:17.334" v="153" actId="6549"/>
          <ac:spMkLst>
            <pc:docMk/>
            <pc:sldMk cId="4219905502" sldId="257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1CAF54A2-E026-46AB-A767-3C2686850DEA}" dt="2021-05-30T22:06:38.963" v="206" actId="27636"/>
        <pc:sldMkLst>
          <pc:docMk/>
          <pc:sldMk cId="2993930809" sldId="258"/>
        </pc:sldMkLst>
        <pc:spChg chg="mod">
          <ac:chgData name="Yelena Slizhevskaya" userId="c31c118f-cc09-4814-95e2-f268a72c0a23" providerId="ADAL" clId="{1CAF54A2-E026-46AB-A767-3C2686850DEA}" dt="2021-05-30T22:06:38.963" v="206" actId="27636"/>
          <ac:spMkLst>
            <pc:docMk/>
            <pc:sldMk cId="2993930809" sldId="258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1CAF54A2-E026-46AB-A767-3C2686850DEA}" dt="2021-05-30T22:07:53.047" v="245" actId="6549"/>
        <pc:sldMkLst>
          <pc:docMk/>
          <pc:sldMk cId="1979330906" sldId="259"/>
        </pc:sldMkLst>
        <pc:spChg chg="mod">
          <ac:chgData name="Yelena Slizhevskaya" userId="c31c118f-cc09-4814-95e2-f268a72c0a23" providerId="ADAL" clId="{1CAF54A2-E026-46AB-A767-3C2686850DEA}" dt="2021-05-30T22:07:53.047" v="245" actId="6549"/>
          <ac:spMkLst>
            <pc:docMk/>
            <pc:sldMk cId="1979330906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4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42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842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08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2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18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4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8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6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84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1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37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529" y="392825"/>
            <a:ext cx="4401246" cy="2211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8775" y="279718"/>
            <a:ext cx="6452074" cy="2437439"/>
          </a:xfrm>
        </p:spPr>
        <p:txBody>
          <a:bodyPr>
            <a:normAutofit/>
          </a:bodyPr>
          <a:lstStyle/>
          <a:p>
            <a:pPr algn="ctr"/>
            <a:r>
              <a:rPr lang="en-GB" sz="2200" dirty="0"/>
              <a:t>       </a:t>
            </a:r>
            <a:r>
              <a:rPr lang="ru-RU" sz="2000" b="1" u="sng" dirty="0">
                <a:solidFill>
                  <a:schemeClr val="accent5">
                    <a:lumMod val="50000"/>
                  </a:schemeClr>
                </a:solidFill>
              </a:rPr>
              <a:t>Пандемия как возможность усовершенствовать систему бухгалтерского учёта и отчётности в государственном секторе</a:t>
            </a:r>
            <a:r>
              <a:rPr lang="en-GB" sz="2200" b="1" dirty="0">
                <a:solidFill>
                  <a:schemeClr val="accent2"/>
                </a:solidFill>
              </a:rPr>
              <a:t>                            </a:t>
            </a:r>
            <a:br>
              <a:rPr lang="en-GB" sz="2200" b="1" dirty="0">
                <a:solidFill>
                  <a:schemeClr val="accent2"/>
                </a:solidFill>
              </a:rPr>
            </a:br>
            <a:r>
              <a:rPr lang="ru-RU" sz="1800" b="1" i="1" dirty="0">
                <a:solidFill>
                  <a:schemeClr val="accent1"/>
                </a:solidFill>
              </a:rPr>
              <a:t>Видеоконференция КС Р</a:t>
            </a:r>
            <a:r>
              <a:rPr lang="en-US" sz="1800" b="1" i="1" dirty="0">
                <a:solidFill>
                  <a:schemeClr val="accent1"/>
                </a:solidFill>
              </a:rPr>
              <a:t>EMPAL </a:t>
            </a:r>
            <a:br>
              <a:rPr lang="en-US" sz="1800" b="1" i="1" dirty="0">
                <a:solidFill>
                  <a:schemeClr val="accent1"/>
                </a:solidFill>
              </a:rPr>
            </a:br>
            <a:r>
              <a:rPr lang="ru-RU" sz="1800" b="1" i="1" dirty="0">
                <a:solidFill>
                  <a:schemeClr val="accent1"/>
                </a:solidFill>
              </a:rPr>
              <a:t>среда, 9 июня</a:t>
            </a:r>
            <a:r>
              <a:rPr lang="en-US" sz="1800" b="1" i="1" dirty="0">
                <a:solidFill>
                  <a:schemeClr val="accent1"/>
                </a:solidFill>
              </a:rPr>
              <a:t> 2021</a:t>
            </a:r>
            <a:r>
              <a:rPr lang="ru-RU" sz="1800" b="1" i="1" dirty="0">
                <a:solidFill>
                  <a:schemeClr val="accent1"/>
                </a:solidFill>
              </a:rPr>
              <a:t> г.</a:t>
            </a:r>
            <a:br>
              <a:rPr lang="en-US" sz="1800" i="1" dirty="0">
                <a:solidFill>
                  <a:schemeClr val="accent1"/>
                </a:solidFill>
              </a:rPr>
            </a:br>
            <a:r>
              <a:rPr lang="en-GB" sz="22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5749" y="2974217"/>
            <a:ext cx="8915399" cy="3520588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endParaRPr lang="en-US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en-US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</a:t>
            </a:r>
          </a:p>
          <a:p>
            <a:r>
              <a:rPr lang="en-GB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КАЗНАЧЕЙСКАЯ СИСТЕМА АЛБАНИИ </a:t>
            </a:r>
            <a:r>
              <a:rPr lang="en-GB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GB" sz="28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 defTabSz="914400">
              <a:spcBef>
                <a:spcPts val="0"/>
              </a:spcBef>
            </a:pPr>
            <a:r>
              <a:rPr lang="en-GB" sz="1000" b="1" i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</a:t>
            </a:r>
            <a:r>
              <a:rPr lang="ru-RU" sz="1000" b="1" i="1" dirty="0" err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урела</a:t>
            </a:r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Вело</a:t>
            </a:r>
            <a:endParaRPr lang="en-GB" sz="1000" b="1" i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defTabSz="914400">
              <a:spcBef>
                <a:spcPts val="0"/>
              </a:spcBef>
            </a:pPr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Директор</a:t>
            </a:r>
            <a:endParaRPr lang="en-GB" sz="1000" b="1" i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defTabSz="914400">
              <a:spcBef>
                <a:spcPts val="0"/>
              </a:spcBef>
            </a:pPr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Управление операционных процессов</a:t>
            </a:r>
            <a:endParaRPr lang="en-GB" sz="1000" b="1" i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defTabSz="914400">
              <a:spcBef>
                <a:spcPts val="0"/>
              </a:spcBef>
            </a:pPr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Главное управление казначейства</a:t>
            </a:r>
            <a:endParaRPr lang="en-GB" sz="1000" b="1" i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926465" y="4913832"/>
            <a:ext cx="1906771" cy="103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34699" y="5947870"/>
            <a:ext cx="31790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50000"/>
                  </a:schemeClr>
                </a:solidFill>
              </a:rPr>
              <a:t>ALBANIAN MINISTRY OF FINANCE AND ECONOMY</a:t>
            </a:r>
          </a:p>
        </p:txBody>
      </p:sp>
    </p:spTree>
    <p:extLst>
      <p:ext uri="{BB962C8B-B14F-4D97-AF65-F5344CB8AC3E}">
        <p14:creationId xmlns:p14="http://schemas.microsoft.com/office/powerpoint/2010/main" val="59402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779" y="624109"/>
            <a:ext cx="9696833" cy="140124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Влияние пандемии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i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потребность/сроки предоставления финансовой информации и на планы реформирования бухгалтерского учёта и отчётности в государственном секторе</a:t>
            </a:r>
            <a:endParaRPr lang="en-GB" sz="2400" b="1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358" y="2151759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 точной информации о платежах и поступлениях, связанных с пандемией (ранее отсутствовала), как для руководства, так и для обеспечения прозрачности.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 точной информации об объёме предстоящих расходов, по их типам, в ежедневном режиме (обычно использовалась в конце года для целей управления ликвидностью и дефицитом).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 получения финансовой информации о расходах и доходах в ежедневном режиме для принятия решений вышестоящим руководством (обычно эта информация формировалась ежемесячно, реже – еженедельно).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Продление сроков реализации проекта внедрения стандартов МСФООС по методу начисления в системе государственных финансов Албании и необходимость проведения онлайн-обучения сотрудников системы УГФ стандартам МСФФОС в качестве одного из мероприятий проекта.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0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894" y="239632"/>
            <a:ext cx="8911687" cy="956779"/>
          </a:xfrm>
        </p:spPr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механизм для отслеживания финансовых операций, связанных с пандемией, и составления соответствующей отчётности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877" y="1316052"/>
            <a:ext cx="10602518" cy="528984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 с пандемией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ru-RU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информационной системе государственных финансов Албании</a:t>
            </a:r>
            <a:r>
              <a:rPr lang="en-GB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(AGFIS)</a:t>
            </a:r>
            <a:r>
              <a:rPr lang="ru-RU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созданы новые экономические счета и коды бюджетной классификации</a:t>
            </a:r>
            <a:endParaRPr lang="en-GB" sz="2400" b="1" i="1" u="sng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 существующем ПС созданы новые аналитические счета расходов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6062300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«Трансфер сотрудникам предприятий малого бизнеса в качестве финансовой помощи в связи с пандемией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COVID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6062301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«Трансфер в качестве финансовой помощи безработным лицам, потерявшим работу из-за пандемии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COVID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 существующем ПС создан новый аналитический счёт доходов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7207014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«Добровольные взносы на борьбу 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COVID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 перечне результатов структуры бюджета в связи с пандемией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19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созданы новые коды результатов, отражающие распределение бюджетных ассигнований для финансирования расходов и их совершение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91304AJ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Пациенты, нуждающиеся в услугах стационарной медицинской помощи в связи с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91304AN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Размещение работников, привлечённых на строительство Мемориального госпиталя в г.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Фиери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91013AH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Финансовая помощь предприятиям в целях выполнения протокола безопасности в связи с пандемией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91307AI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Выплаты сотрудникам специализированных учреждений, предоставляющих социальный уход, за работу в период пандемии 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т.д.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COVID19- (T)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Проекты/результаты, связанные с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2019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счёт-«родитель» для целей отчётности, включающий в качестве «дочерних элементов» все коды результатов, связанные с пандемией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19)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Отдельные счета в коммерческих банках для зачисления добровольных взносов/пожертвований на борьбу с пандемией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ежедневная консолидация поступлений на ЕКС в Центральном банке, ежедневная автоматическая сверка и бухгалтерский учёт в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AGFIS).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3930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04777" y="530324"/>
            <a:ext cx="9619664" cy="782659"/>
          </a:xfrm>
        </p:spPr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 финансовый отчёт о расходах, связанных с пандемией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i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 использованием особого кода результата</a:t>
            </a:r>
            <a:r>
              <a:rPr lang="en-GB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6213" y="1496296"/>
            <a:ext cx="5047028" cy="576262"/>
          </a:xfrm>
        </p:spPr>
        <p:txBody>
          <a:bodyPr/>
          <a:lstStyle/>
          <a:p>
            <a:r>
              <a:rPr lang="ru-RU" sz="1400" b="1" i="1" dirty="0"/>
              <a:t>Запустить </a:t>
            </a:r>
            <a:r>
              <a:rPr lang="ru-RU" sz="1400" b="1" i="1" dirty="0" err="1"/>
              <a:t>предзаполненный</a:t>
            </a:r>
            <a:r>
              <a:rPr lang="ru-RU" sz="1400" b="1" i="1" dirty="0"/>
              <a:t> финансовый отчёт главной книги по расходам, связанным с пандемией</a:t>
            </a:r>
            <a:r>
              <a:rPr lang="en-GB" sz="1400" b="1" i="1" dirty="0"/>
              <a:t> </a:t>
            </a:r>
            <a:r>
              <a:rPr lang="en-GB" sz="1400" b="1" i="1" dirty="0" err="1"/>
              <a:t>Covid</a:t>
            </a:r>
            <a:r>
              <a:rPr lang="en-GB" sz="1400" b="1" i="1" dirty="0"/>
              <a:t> 19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213373" y="1219198"/>
            <a:ext cx="3999001" cy="576262"/>
          </a:xfrm>
        </p:spPr>
        <p:txBody>
          <a:bodyPr/>
          <a:lstStyle/>
          <a:p>
            <a:r>
              <a:rPr lang="en-GB" sz="1400" i="1" dirty="0"/>
              <a:t>                   </a:t>
            </a:r>
            <a:r>
              <a:rPr lang="ru-RU" sz="1400" b="1" i="1" dirty="0"/>
              <a:t>Просмотр отчёта</a:t>
            </a:r>
            <a:endParaRPr lang="en-GB" sz="1400" b="1" i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460621" y="2162086"/>
            <a:ext cx="5281300" cy="4033615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6213" y="2162087"/>
            <a:ext cx="5341121" cy="403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3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r>
              <a:rPr lang="en-GB" sz="32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216" y="4084356"/>
            <a:ext cx="2667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5212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494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       Пандемия как возможность усовершенствовать систему бухгалтерского учёта и отчётности в государственном секторе                             Видеоконференция КС РEMPAL  среда, 9 июня 2021 г.  </vt:lpstr>
      <vt:lpstr>     Влияние пандемии Covid 19 на потребность/сроки предоставления финансовой информации и на планы реформирования бухгалтерского учёта и отчётности в государственном секторе</vt:lpstr>
      <vt:lpstr>Новый механизм для отслеживания финансовых операций, связанных с пандемией, и составления соответствующей отчётности  </vt:lpstr>
      <vt:lpstr>Пример: финансовый отчёт о расходах, связанных с пандемией Covid 19, с использованием особого кода результата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Pandemic as an opportunity to            improve public accounting and            reporting</dc:title>
  <dc:creator>Aurela Velo</dc:creator>
  <cp:lastModifiedBy>Yelena Slizhevskaya</cp:lastModifiedBy>
  <cp:revision>52</cp:revision>
  <dcterms:created xsi:type="dcterms:W3CDTF">2021-05-24T12:56:42Z</dcterms:created>
  <dcterms:modified xsi:type="dcterms:W3CDTF">2021-05-30T22:08:02Z</dcterms:modified>
</cp:coreProperties>
</file>