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9" r:id="rId5"/>
    <p:sldId id="261" r:id="rId6"/>
    <p:sldId id="273" r:id="rId7"/>
    <p:sldId id="271" r:id="rId8"/>
    <p:sldId id="257" r:id="rId9"/>
    <p:sldId id="262" r:id="rId10"/>
    <p:sldId id="263" r:id="rId11"/>
    <p:sldId id="264" r:id="rId12"/>
    <p:sldId id="256" r:id="rId13"/>
  </p:sldIdLst>
  <p:sldSz cx="1263808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6E"/>
    <a:srgbClr val="4BC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97" autoAdjust="0"/>
    <p:restoredTop sz="95310" autoAdjust="0"/>
  </p:normalViewPr>
  <p:slideViewPr>
    <p:cSldViewPr>
      <p:cViewPr varScale="1">
        <p:scale>
          <a:sx n="47" d="100"/>
          <a:sy n="47" d="100"/>
        </p:scale>
        <p:origin x="27" y="141"/>
      </p:cViewPr>
      <p:guideLst>
        <p:guide orient="horz" pos="2160"/>
        <p:guide pos="39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6C6CDF01-A514-4F2E-B029-E9231899F88F}"/>
    <pc:docChg chg="modSld">
      <pc:chgData name="Yelena Slizhevskaya" userId="c31c118f-cc09-4814-95e2-f268a72c0a23" providerId="ADAL" clId="{6C6CDF01-A514-4F2E-B029-E9231899F88F}" dt="2020-05-08T17:21:56.897" v="97" actId="6549"/>
      <pc:docMkLst>
        <pc:docMk/>
      </pc:docMkLst>
      <pc:sldChg chg="modSp">
        <pc:chgData name="Yelena Slizhevskaya" userId="c31c118f-cc09-4814-95e2-f268a72c0a23" providerId="ADAL" clId="{6C6CDF01-A514-4F2E-B029-E9231899F88F}" dt="2020-05-08T17:21:56.897" v="97" actId="6549"/>
        <pc:sldMkLst>
          <pc:docMk/>
          <pc:sldMk cId="0" sldId="257"/>
        </pc:sldMkLst>
        <pc:spChg chg="mod">
          <ac:chgData name="Yelena Slizhevskaya" userId="c31c118f-cc09-4814-95e2-f268a72c0a23" providerId="ADAL" clId="{6C6CDF01-A514-4F2E-B029-E9231899F88F}" dt="2020-05-08T17:21:56.897" v="97" actId="6549"/>
          <ac:spMkLst>
            <pc:docMk/>
            <pc:sldMk cId="0" sldId="257"/>
            <ac:spMk id="6" creationId="{00000000-0000-0000-0000-000000000000}"/>
          </ac:spMkLst>
        </pc:spChg>
      </pc:sldChg>
      <pc:sldChg chg="modSp">
        <pc:chgData name="Yelena Slizhevskaya" userId="c31c118f-cc09-4814-95e2-f268a72c0a23" providerId="ADAL" clId="{6C6CDF01-A514-4F2E-B029-E9231899F88F}" dt="2020-05-08T17:19:13.864" v="19" actId="6549"/>
        <pc:sldMkLst>
          <pc:docMk/>
          <pc:sldMk cId="0" sldId="261"/>
        </pc:sldMkLst>
        <pc:spChg chg="mod">
          <ac:chgData name="Yelena Slizhevskaya" userId="c31c118f-cc09-4814-95e2-f268a72c0a23" providerId="ADAL" clId="{6C6CDF01-A514-4F2E-B029-E9231899F88F}" dt="2020-05-08T17:19:13.864" v="19" actId="6549"/>
          <ac:spMkLst>
            <pc:docMk/>
            <pc:sldMk cId="0" sldId="261"/>
            <ac:spMk id="14" creationId="{00000000-0000-0000-0000-000000000000}"/>
          </ac:spMkLst>
        </pc:spChg>
      </pc:sldChg>
      <pc:sldChg chg="modSp">
        <pc:chgData name="Yelena Slizhevskaya" userId="c31c118f-cc09-4814-95e2-f268a72c0a23" providerId="ADAL" clId="{6C6CDF01-A514-4F2E-B029-E9231899F88F}" dt="2020-05-08T17:20:28.657" v="53" actId="6549"/>
        <pc:sldMkLst>
          <pc:docMk/>
          <pc:sldMk cId="0" sldId="273"/>
        </pc:sldMkLst>
        <pc:spChg chg="mod">
          <ac:chgData name="Yelena Slizhevskaya" userId="c31c118f-cc09-4814-95e2-f268a72c0a23" providerId="ADAL" clId="{6C6CDF01-A514-4F2E-B029-E9231899F88F}" dt="2020-05-08T17:20:28.657" v="53" actId="6549"/>
          <ac:spMkLst>
            <pc:docMk/>
            <pc:sldMk cId="0" sldId="27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4.jpeg"/></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4.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chemeClr val="accent6">
                    <a:lumMod val="75000"/>
                  </a:schemeClr>
                </a:solidFill>
              </a:rPr>
              <a:t>Прекращение</a:t>
            </a:r>
            <a:r>
              <a:rPr lang="ru-RU" baseline="0" dirty="0">
                <a:solidFill>
                  <a:schemeClr val="accent6">
                    <a:lumMod val="75000"/>
                  </a:schemeClr>
                </a:solidFill>
              </a:rPr>
              <a:t> деловой активности</a:t>
            </a:r>
            <a:endParaRPr lang="en-US" dirty="0">
              <a:solidFill>
                <a:schemeClr val="accent6">
                  <a:lumMod val="75000"/>
                </a:schemeClr>
              </a:solidFill>
            </a:endParaRPr>
          </a:p>
        </c:rich>
      </c:tx>
      <c:overlay val="0"/>
    </c:title>
    <c:autoTitleDeleted val="0"/>
    <c:plotArea>
      <c:layout/>
      <c:barChart>
        <c:barDir val="bar"/>
        <c:grouping val="clustered"/>
        <c:varyColors val="0"/>
        <c:ser>
          <c:idx val="0"/>
          <c:order val="0"/>
          <c:spPr>
            <a:scene3d>
              <a:camera prst="orthographicFront"/>
              <a:lightRig rig="threeP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Sheet1!$I$11:$I$13</c:f>
              <c:strCache>
                <c:ptCount val="3"/>
                <c:pt idx="0">
                  <c:v>No cessation</c:v>
                </c:pt>
                <c:pt idx="1">
                  <c:v>Partly</c:v>
                </c:pt>
                <c:pt idx="2">
                  <c:v>Totally</c:v>
                </c:pt>
              </c:strCache>
            </c:strRef>
          </c:cat>
          <c:val>
            <c:numRef>
              <c:f>Sheet1!$J$11:$J$13</c:f>
              <c:numCache>
                <c:formatCode>0.00%</c:formatCode>
                <c:ptCount val="3"/>
                <c:pt idx="0">
                  <c:v>7.600000000000004E-2</c:v>
                </c:pt>
                <c:pt idx="1">
                  <c:v>0.42500000000000021</c:v>
                </c:pt>
                <c:pt idx="2">
                  <c:v>0.49900000000000017</c:v>
                </c:pt>
              </c:numCache>
            </c:numRef>
          </c:val>
          <c:extLst>
            <c:ext xmlns:c16="http://schemas.microsoft.com/office/drawing/2014/chart" uri="{C3380CC4-5D6E-409C-BE32-E72D297353CC}">
              <c16:uniqueId val="{00000000-3D20-41D0-92CC-284E14BDD302}"/>
            </c:ext>
          </c:extLst>
        </c:ser>
        <c:dLbls>
          <c:showLegendKey val="0"/>
          <c:showVal val="0"/>
          <c:showCatName val="0"/>
          <c:showSerName val="0"/>
          <c:showPercent val="0"/>
          <c:showBubbleSize val="0"/>
        </c:dLbls>
        <c:gapWidth val="75"/>
        <c:overlap val="-25"/>
        <c:axId val="265179184"/>
        <c:axId val="265179744"/>
      </c:barChart>
      <c:catAx>
        <c:axId val="265179184"/>
        <c:scaling>
          <c:orientation val="minMax"/>
        </c:scaling>
        <c:delete val="0"/>
        <c:axPos val="l"/>
        <c:numFmt formatCode="General" sourceLinked="0"/>
        <c:majorTickMark val="none"/>
        <c:minorTickMark val="none"/>
        <c:tickLblPos val="nextTo"/>
        <c:crossAx val="265179744"/>
        <c:crosses val="autoZero"/>
        <c:auto val="1"/>
        <c:lblAlgn val="ctr"/>
        <c:lblOffset val="100"/>
        <c:noMultiLvlLbl val="0"/>
      </c:catAx>
      <c:valAx>
        <c:axId val="265179744"/>
        <c:scaling>
          <c:orientation val="minMax"/>
        </c:scaling>
        <c:delete val="0"/>
        <c:axPos val="b"/>
        <c:majorGridlines/>
        <c:numFmt formatCode="0.00%" sourceLinked="1"/>
        <c:majorTickMark val="none"/>
        <c:minorTickMark val="none"/>
        <c:tickLblPos val="nextTo"/>
        <c:spPr>
          <a:ln w="9525">
            <a:noFill/>
          </a:ln>
        </c:spPr>
        <c:crossAx val="265179184"/>
        <c:crosses val="autoZero"/>
        <c:crossBetween val="between"/>
      </c:valAx>
      <c:spPr>
        <a:solidFill>
          <a:srgbClr val="FFFFCC"/>
        </a:solidFill>
        <a:ln>
          <a:noFill/>
        </a:ln>
      </c:spPr>
    </c:plotArea>
    <c:plotVisOnly val="1"/>
    <c:dispBlanksAs val="gap"/>
    <c:showDLblsOverMax val="0"/>
  </c:chart>
  <c:spPr>
    <a:blipFill>
      <a:blip xmlns:r="http://schemas.openxmlformats.org/officeDocument/2006/relationships" r:embed="rId1"/>
      <a:tile tx="0" ty="0" sx="100000" sy="100000" flip="none" algn="tl"/>
    </a:blipFill>
    <a:ln w="25400" cap="rnd">
      <a:solidFill>
        <a:srgbClr val="4BC7A9"/>
      </a:solidFill>
    </a:ln>
    <a:scene3d>
      <a:camera prst="orthographicFront"/>
      <a:lightRig rig="threePt" dir="t"/>
    </a:scene3d>
    <a:sp3d>
      <a:bevelT/>
      <a:bevelB/>
    </a:sp3d>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solidFill>
                  <a:schemeClr val="accent6">
                    <a:lumMod val="75000"/>
                  </a:schemeClr>
                </a:solidFill>
              </a:rPr>
              <a:t>Основные проблемы </a:t>
            </a:r>
          </a:p>
          <a:p>
            <a:pPr>
              <a:defRPr/>
            </a:pPr>
            <a:r>
              <a:rPr lang="ru-RU" sz="1600" dirty="0">
                <a:solidFill>
                  <a:schemeClr val="accent6">
                    <a:lumMod val="75000"/>
                  </a:schemeClr>
                </a:solidFill>
              </a:rPr>
              <a:t>для компании</a:t>
            </a:r>
            <a:endParaRPr lang="en-US" sz="1600" dirty="0">
              <a:solidFill>
                <a:schemeClr val="accent6">
                  <a:lumMod val="75000"/>
                </a:schemeClr>
              </a:solidFill>
            </a:endParaRPr>
          </a:p>
        </c:rich>
      </c:tx>
      <c:layout>
        <c:manualLayout>
          <c:xMode val="edge"/>
          <c:yMode val="edge"/>
          <c:x val="0.47385505380429238"/>
          <c:y val="0.59166323765750795"/>
        </c:manualLayout>
      </c:layout>
      <c:overlay val="0"/>
    </c:title>
    <c:autoTitleDeleted val="0"/>
    <c:plotArea>
      <c:layout>
        <c:manualLayout>
          <c:layoutTarget val="inner"/>
          <c:xMode val="edge"/>
          <c:yMode val="edge"/>
          <c:x val="0.30911070187719936"/>
          <c:y val="3.4078689937346189E-2"/>
          <c:w val="0.65432501028947732"/>
          <c:h val="0.81154020092699708"/>
        </c:manualLayout>
      </c:layout>
      <c:barChart>
        <c:barDir val="bar"/>
        <c:grouping val="clustered"/>
        <c:varyColors val="0"/>
        <c:ser>
          <c:idx val="0"/>
          <c:order val="0"/>
          <c:spPr>
            <a:scene3d>
              <a:camera prst="orthographicFront"/>
              <a:lightRig rig="threeP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Sheet1!$I$23:$I$33</c:f>
              <c:strCache>
                <c:ptCount val="11"/>
                <c:pt idx="0">
                  <c:v>Others</c:v>
                </c:pt>
                <c:pt idx="1">
                  <c:v>Unfair competition</c:v>
                </c:pt>
                <c:pt idx="2">
                  <c:v>Legal uncertainty</c:v>
                </c:pt>
                <c:pt idx="3">
                  <c:v>Lack of raw material</c:v>
                </c:pt>
                <c:pt idx="4">
                  <c:v>Reduce production</c:v>
                </c:pt>
                <c:pt idx="5">
                  <c:v>Cost increase</c:v>
                </c:pt>
                <c:pt idx="6">
                  <c:v>Problems in the organization of work</c:v>
                </c:pt>
                <c:pt idx="7">
                  <c:v>Problems with salary payment</c:v>
                </c:pt>
                <c:pt idx="8">
                  <c:v>Inability to pay tax liabilities</c:v>
                </c:pt>
                <c:pt idx="9">
                  <c:v>Lack of liquidity</c:v>
                </c:pt>
                <c:pt idx="10">
                  <c:v>Lack of customers</c:v>
                </c:pt>
              </c:strCache>
            </c:strRef>
          </c:cat>
          <c:val>
            <c:numRef>
              <c:f>Sheet1!$J$23:$J$33</c:f>
              <c:numCache>
                <c:formatCode>0%</c:formatCode>
                <c:ptCount val="11"/>
                <c:pt idx="0">
                  <c:v>2.0000000000000011E-2</c:v>
                </c:pt>
                <c:pt idx="1">
                  <c:v>3.0000000000000002E-2</c:v>
                </c:pt>
                <c:pt idx="2">
                  <c:v>4.0000000000000022E-2</c:v>
                </c:pt>
                <c:pt idx="3">
                  <c:v>4.0000000000000022E-2</c:v>
                </c:pt>
                <c:pt idx="4">
                  <c:v>4.0000000000000022E-2</c:v>
                </c:pt>
                <c:pt idx="5">
                  <c:v>6.0000000000000026E-2</c:v>
                </c:pt>
                <c:pt idx="6">
                  <c:v>7.0000000000000021E-2</c:v>
                </c:pt>
                <c:pt idx="7">
                  <c:v>0.13</c:v>
                </c:pt>
                <c:pt idx="8">
                  <c:v>0.15000000000000008</c:v>
                </c:pt>
                <c:pt idx="9">
                  <c:v>0.17</c:v>
                </c:pt>
                <c:pt idx="10">
                  <c:v>0.25</c:v>
                </c:pt>
              </c:numCache>
            </c:numRef>
          </c:val>
          <c:extLst>
            <c:ext xmlns:c16="http://schemas.microsoft.com/office/drawing/2014/chart" uri="{C3380CC4-5D6E-409C-BE32-E72D297353CC}">
              <c16:uniqueId val="{00000000-C65A-4F31-9805-0C7D45622CBA}"/>
            </c:ext>
          </c:extLst>
        </c:ser>
        <c:dLbls>
          <c:showLegendKey val="0"/>
          <c:showVal val="0"/>
          <c:showCatName val="0"/>
          <c:showSerName val="0"/>
          <c:showPercent val="0"/>
          <c:showBubbleSize val="0"/>
        </c:dLbls>
        <c:gapWidth val="75"/>
        <c:overlap val="-25"/>
        <c:axId val="300487904"/>
        <c:axId val="300488464"/>
      </c:barChart>
      <c:catAx>
        <c:axId val="300487904"/>
        <c:scaling>
          <c:orientation val="minMax"/>
        </c:scaling>
        <c:delete val="0"/>
        <c:axPos val="l"/>
        <c:numFmt formatCode="General" sourceLinked="0"/>
        <c:majorTickMark val="none"/>
        <c:minorTickMark val="none"/>
        <c:tickLblPos val="nextTo"/>
        <c:crossAx val="300488464"/>
        <c:crosses val="autoZero"/>
        <c:auto val="1"/>
        <c:lblAlgn val="ctr"/>
        <c:lblOffset val="100"/>
        <c:noMultiLvlLbl val="0"/>
      </c:catAx>
      <c:valAx>
        <c:axId val="300488464"/>
        <c:scaling>
          <c:orientation val="minMax"/>
        </c:scaling>
        <c:delete val="0"/>
        <c:axPos val="b"/>
        <c:majorGridlines/>
        <c:numFmt formatCode="0%" sourceLinked="1"/>
        <c:majorTickMark val="none"/>
        <c:minorTickMark val="none"/>
        <c:tickLblPos val="nextTo"/>
        <c:spPr>
          <a:ln w="9525">
            <a:noFill/>
          </a:ln>
        </c:spPr>
        <c:crossAx val="300487904"/>
        <c:crosses val="autoZero"/>
        <c:crossBetween val="between"/>
      </c:valAx>
      <c:spPr>
        <a:solidFill>
          <a:srgbClr val="FFFFCC"/>
        </a:solidFill>
        <a:ln>
          <a:noFill/>
        </a:ln>
      </c:spPr>
    </c:plotArea>
    <c:plotVisOnly val="1"/>
    <c:dispBlanksAs val="gap"/>
    <c:showDLblsOverMax val="0"/>
  </c:chart>
  <c:spPr>
    <a:blipFill>
      <a:blip xmlns:r="http://schemas.openxmlformats.org/officeDocument/2006/relationships" r:embed="rId1"/>
      <a:tile tx="0" ty="0" sx="100000" sy="100000" flip="none" algn="tl"/>
    </a:blipFill>
    <a:ln w="25400">
      <a:solidFill>
        <a:srgbClr val="4BC7A9"/>
      </a:solidFill>
    </a:ln>
    <a:scene3d>
      <a:camera prst="orthographicFront"/>
      <a:lightRig rig="threePt" dir="t"/>
    </a:scene3d>
    <a:sp3d>
      <a:bevelT/>
      <a:bevelB/>
    </a:sp3d>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ACA22E-16FC-481A-B538-5F1B06B35F9A}" type="datetimeFigureOut">
              <a:rPr lang="en-US" smtClean="0"/>
              <a:pPr/>
              <a:t>5/8/2020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D9DC7E-3863-4AC6-8DFA-8F6A55537DFF}" type="slidenum">
              <a:rPr lang="en-US" smtClean="0"/>
              <a:pPr/>
              <a:t>‹#›</a:t>
            </a:fld>
            <a:endParaRPr lang="en-US"/>
          </a:p>
        </p:txBody>
      </p:sp>
    </p:spTree>
    <p:extLst>
      <p:ext uri="{BB962C8B-B14F-4D97-AF65-F5344CB8AC3E}">
        <p14:creationId xmlns:p14="http://schemas.microsoft.com/office/powerpoint/2010/main" val="261471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51208D-3019-4908-8884-29B4931B8EAB}" type="datetimeFigureOut">
              <a:rPr lang="en-US" smtClean="0"/>
              <a:pPr/>
              <a:t>5/8/2020</a:t>
            </a:fld>
            <a:endParaRPr lang="en-US"/>
          </a:p>
        </p:txBody>
      </p:sp>
      <p:sp>
        <p:nvSpPr>
          <p:cNvPr id="4" name="Slide Image Placeholder 3"/>
          <p:cNvSpPr>
            <a:spLocks noGrp="1" noRot="1" noChangeAspect="1"/>
          </p:cNvSpPr>
          <p:nvPr>
            <p:ph type="sldImg" idx="2"/>
          </p:nvPr>
        </p:nvSpPr>
        <p:spPr>
          <a:xfrm>
            <a:off x="293688" y="696913"/>
            <a:ext cx="64230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FFC77A-3450-4D67-BB06-57681FACD8F3}" type="slidenum">
              <a:rPr lang="en-US" smtClean="0"/>
              <a:pPr/>
              <a:t>‹#›</a:t>
            </a:fld>
            <a:endParaRPr lang="en-US"/>
          </a:p>
        </p:txBody>
      </p:sp>
    </p:spTree>
    <p:extLst>
      <p:ext uri="{BB962C8B-B14F-4D97-AF65-F5344CB8AC3E}">
        <p14:creationId xmlns:p14="http://schemas.microsoft.com/office/powerpoint/2010/main" val="346403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pfm.imf.org/pfmblog/2020/03/preparing-public-financial-management-systems-to-meet-covid-19-challeng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1</a:t>
            </a:fld>
            <a:endParaRPr lang="en-US"/>
          </a:p>
        </p:txBody>
      </p:sp>
    </p:spTree>
    <p:extLst>
      <p:ext uri="{BB962C8B-B14F-4D97-AF65-F5344CB8AC3E}">
        <p14:creationId xmlns:p14="http://schemas.microsoft.com/office/powerpoint/2010/main" val="25808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774">
              <a:defRPr/>
            </a:pPr>
            <a:r>
              <a:rPr lang="en-US" dirty="0" err="1"/>
              <a:t>Izolimi</a:t>
            </a:r>
            <a:r>
              <a:rPr lang="en-US" dirty="0"/>
              <a:t> </a:t>
            </a:r>
            <a:r>
              <a:rPr lang="en-US" dirty="0" err="1"/>
              <a:t>vijon</a:t>
            </a:r>
            <a:r>
              <a:rPr lang="en-US" dirty="0"/>
              <a:t> </a:t>
            </a:r>
            <a:r>
              <a:rPr lang="en-US" dirty="0" err="1"/>
              <a:t>deri</a:t>
            </a:r>
            <a:r>
              <a:rPr lang="en-US" dirty="0"/>
              <a:t> ne 21.06.2020</a:t>
            </a:r>
          </a:p>
          <a:p>
            <a:pPr defTabSz="931774">
              <a:defRPr/>
            </a:pPr>
            <a:r>
              <a:rPr lang="en-US" dirty="0"/>
              <a:t>Such regime is introduced in Albania. Of course it has the implications for the treasury operations. It is approved</a:t>
            </a:r>
            <a:r>
              <a:rPr lang="en-US" baseline="0" dirty="0"/>
              <a:t> the Council of Ministers Decision for ….</a:t>
            </a:r>
          </a:p>
          <a:p>
            <a:pPr defTabSz="931774">
              <a:defRPr/>
            </a:pPr>
            <a:r>
              <a:rPr lang="en-US" dirty="0"/>
              <a:t> – availability of treasury instructions for operation in emergency situations (or need to develop such instructions), identification of critical business functions, relaxing spending authorization requirements, centralized and simplified procurement procedures, etc.</a:t>
            </a:r>
          </a:p>
          <a:p>
            <a:r>
              <a:rPr lang="en-US" dirty="0" err="1"/>
              <a:t>Masat</a:t>
            </a:r>
            <a:r>
              <a:rPr lang="en-US" dirty="0"/>
              <a:t> </a:t>
            </a:r>
            <a:r>
              <a:rPr lang="en-US" dirty="0" err="1"/>
              <a:t>që</a:t>
            </a:r>
            <a:r>
              <a:rPr lang="en-US" dirty="0"/>
              <a:t> </a:t>
            </a:r>
            <a:r>
              <a:rPr lang="en-US" dirty="0" err="1"/>
              <a:t>janë</a:t>
            </a:r>
            <a:r>
              <a:rPr lang="en-US" dirty="0"/>
              <a:t> </a:t>
            </a:r>
            <a:r>
              <a:rPr lang="en-US" dirty="0" err="1"/>
              <a:t>marrë</a:t>
            </a:r>
            <a:r>
              <a:rPr lang="en-US" dirty="0"/>
              <a:t> </a:t>
            </a:r>
            <a:r>
              <a:rPr lang="en-US" dirty="0" err="1"/>
              <a:t>për</a:t>
            </a:r>
            <a:r>
              <a:rPr lang="en-US" dirty="0"/>
              <a:t> </a:t>
            </a:r>
            <a:r>
              <a:rPr lang="en-US" dirty="0" err="1"/>
              <a:t>frenimin</a:t>
            </a:r>
            <a:r>
              <a:rPr lang="en-US" dirty="0"/>
              <a:t> e </a:t>
            </a:r>
            <a:r>
              <a:rPr lang="en-US" dirty="0" err="1"/>
              <a:t>përhapjes</a:t>
            </a:r>
            <a:r>
              <a:rPr lang="en-US" dirty="0"/>
              <a:t> </a:t>
            </a:r>
            <a:r>
              <a:rPr lang="en-US" dirty="0" err="1"/>
              <a:t>së</a:t>
            </a:r>
            <a:r>
              <a:rPr lang="en-US" dirty="0"/>
              <a:t> </a:t>
            </a:r>
            <a:r>
              <a:rPr lang="en-US" dirty="0" err="1"/>
              <a:t>pandemisë</a:t>
            </a:r>
            <a:r>
              <a:rPr lang="en-US" dirty="0"/>
              <a:t> </a:t>
            </a:r>
            <a:r>
              <a:rPr lang="en-US" dirty="0" err="1"/>
              <a:t>nepermjet</a:t>
            </a:r>
            <a:r>
              <a:rPr lang="en-US" dirty="0"/>
              <a:t> </a:t>
            </a:r>
            <a:r>
              <a:rPr lang="en-US" dirty="0" err="1"/>
              <a:t>karantinimit</a:t>
            </a:r>
            <a:r>
              <a:rPr lang="en-US" dirty="0"/>
              <a:t>:</a:t>
            </a:r>
          </a:p>
          <a:p>
            <a:r>
              <a:rPr lang="en-US" dirty="0"/>
              <a:t>To protect people's health, it is advisable to avoid going to stores or outlets as much as possible, as well as to use digital channels as much as possible. (</a:t>
            </a:r>
            <a:r>
              <a:rPr lang="en-US" dirty="0" err="1"/>
              <a:t>Për</a:t>
            </a:r>
            <a:r>
              <a:rPr lang="en-US" dirty="0"/>
              <a:t> </a:t>
            </a:r>
            <a:r>
              <a:rPr lang="en-US" dirty="0" err="1"/>
              <a:t>të</a:t>
            </a:r>
            <a:r>
              <a:rPr lang="en-US" dirty="0"/>
              <a:t> </a:t>
            </a:r>
            <a:r>
              <a:rPr lang="en-US" dirty="0" err="1"/>
              <a:t>mbrojtur</a:t>
            </a:r>
            <a:r>
              <a:rPr lang="en-US" dirty="0"/>
              <a:t> </a:t>
            </a:r>
            <a:r>
              <a:rPr lang="en-US" dirty="0" err="1"/>
              <a:t>shëndetin</a:t>
            </a:r>
            <a:r>
              <a:rPr lang="en-US" dirty="0"/>
              <a:t> e </a:t>
            </a:r>
            <a:r>
              <a:rPr lang="en-US" dirty="0" err="1"/>
              <a:t>njerezve</a:t>
            </a:r>
            <a:r>
              <a:rPr lang="en-US" dirty="0"/>
              <a:t> </a:t>
            </a:r>
            <a:r>
              <a:rPr lang="en-US" dirty="0" err="1"/>
              <a:t>eshte</a:t>
            </a:r>
            <a:r>
              <a:rPr lang="en-US" dirty="0"/>
              <a:t> </a:t>
            </a:r>
            <a:r>
              <a:rPr lang="en-US" dirty="0" err="1"/>
              <a:t>këshilluar</a:t>
            </a:r>
            <a:r>
              <a:rPr lang="en-US" dirty="0"/>
              <a:t> </a:t>
            </a:r>
            <a:r>
              <a:rPr lang="en-US" dirty="0" err="1"/>
              <a:t>të</a:t>
            </a:r>
            <a:r>
              <a:rPr lang="en-US" dirty="0"/>
              <a:t> </a:t>
            </a:r>
            <a:r>
              <a:rPr lang="en-US" dirty="0" err="1"/>
              <a:t>evitojne</a:t>
            </a:r>
            <a:r>
              <a:rPr lang="en-US" dirty="0"/>
              <a:t> </a:t>
            </a:r>
            <a:r>
              <a:rPr lang="en-US" dirty="0" err="1"/>
              <a:t>sa</a:t>
            </a:r>
            <a:r>
              <a:rPr lang="en-US" dirty="0"/>
              <a:t> </a:t>
            </a:r>
            <a:r>
              <a:rPr lang="en-US" dirty="0" err="1"/>
              <a:t>më</a:t>
            </a:r>
            <a:r>
              <a:rPr lang="en-US" dirty="0"/>
              <a:t> </a:t>
            </a:r>
            <a:r>
              <a:rPr lang="en-US" dirty="0" err="1"/>
              <a:t>shumë</a:t>
            </a:r>
            <a:r>
              <a:rPr lang="en-US" dirty="0"/>
              <a:t> </a:t>
            </a:r>
            <a:r>
              <a:rPr lang="en-US" dirty="0" err="1"/>
              <a:t>vajtjen</a:t>
            </a:r>
            <a:r>
              <a:rPr lang="en-US" dirty="0"/>
              <a:t> </a:t>
            </a:r>
            <a:r>
              <a:rPr lang="en-US" dirty="0" err="1"/>
              <a:t>në</a:t>
            </a:r>
            <a:r>
              <a:rPr lang="en-US" dirty="0"/>
              <a:t> </a:t>
            </a:r>
            <a:r>
              <a:rPr lang="en-US" dirty="0" err="1"/>
              <a:t>dyqane</a:t>
            </a:r>
            <a:r>
              <a:rPr lang="en-US" dirty="0"/>
              <a:t> </a:t>
            </a:r>
            <a:r>
              <a:rPr lang="en-US" dirty="0" err="1"/>
              <a:t>apo</a:t>
            </a:r>
            <a:r>
              <a:rPr lang="en-US" dirty="0"/>
              <a:t> </a:t>
            </a:r>
            <a:r>
              <a:rPr lang="en-US" dirty="0" err="1"/>
              <a:t>në</a:t>
            </a:r>
            <a:r>
              <a:rPr lang="en-US" dirty="0"/>
              <a:t> </a:t>
            </a:r>
            <a:r>
              <a:rPr lang="en-US" dirty="0" err="1"/>
              <a:t>pikat</a:t>
            </a:r>
            <a:r>
              <a:rPr lang="en-US" dirty="0"/>
              <a:t> e </a:t>
            </a:r>
            <a:r>
              <a:rPr lang="en-US" dirty="0" err="1"/>
              <a:t>shitjes</a:t>
            </a:r>
            <a:r>
              <a:rPr lang="en-US" dirty="0"/>
              <a:t>, </a:t>
            </a:r>
            <a:r>
              <a:rPr lang="en-US" dirty="0" err="1"/>
              <a:t>si</a:t>
            </a:r>
            <a:r>
              <a:rPr lang="en-US" dirty="0"/>
              <a:t> </a:t>
            </a:r>
            <a:r>
              <a:rPr lang="en-US" dirty="0" err="1"/>
              <a:t>edhe</a:t>
            </a:r>
            <a:r>
              <a:rPr lang="en-US" dirty="0"/>
              <a:t> </a:t>
            </a:r>
            <a:r>
              <a:rPr lang="en-US" dirty="0" err="1"/>
              <a:t>të</a:t>
            </a:r>
            <a:r>
              <a:rPr lang="en-US" dirty="0"/>
              <a:t> </a:t>
            </a:r>
            <a:r>
              <a:rPr lang="en-US" dirty="0" err="1"/>
              <a:t>përdorin</a:t>
            </a:r>
            <a:r>
              <a:rPr lang="en-US" dirty="0"/>
              <a:t> </a:t>
            </a:r>
            <a:r>
              <a:rPr lang="en-US" dirty="0" err="1"/>
              <a:t>sa</a:t>
            </a:r>
            <a:r>
              <a:rPr lang="en-US" dirty="0"/>
              <a:t> </a:t>
            </a:r>
            <a:r>
              <a:rPr lang="en-US" dirty="0" err="1"/>
              <a:t>më</a:t>
            </a:r>
            <a:r>
              <a:rPr lang="en-US" dirty="0"/>
              <a:t> </a:t>
            </a:r>
            <a:r>
              <a:rPr lang="en-US" dirty="0" err="1"/>
              <a:t>shumë</a:t>
            </a:r>
            <a:r>
              <a:rPr lang="en-US" dirty="0"/>
              <a:t> </a:t>
            </a:r>
            <a:r>
              <a:rPr lang="en-US" dirty="0" err="1"/>
              <a:t>kanalet</a:t>
            </a:r>
            <a:r>
              <a:rPr lang="en-US" dirty="0"/>
              <a:t> </a:t>
            </a:r>
            <a:r>
              <a:rPr lang="en-US" dirty="0" err="1"/>
              <a:t>digjitale</a:t>
            </a:r>
            <a:r>
              <a:rPr lang="en-US" dirty="0"/>
              <a:t>)</a:t>
            </a:r>
          </a:p>
          <a:p>
            <a:r>
              <a:rPr lang="en-US" dirty="0"/>
              <a:t>Ne </a:t>
            </a:r>
            <a:r>
              <a:rPr lang="en-US" dirty="0" err="1"/>
              <a:t>kemi</a:t>
            </a:r>
            <a:r>
              <a:rPr lang="en-US" dirty="0"/>
              <a:t> </a:t>
            </a:r>
            <a:r>
              <a:rPr lang="en-US" dirty="0" err="1"/>
              <a:t>bërë</a:t>
            </a:r>
            <a:r>
              <a:rPr lang="en-US" dirty="0"/>
              <a:t> </a:t>
            </a:r>
            <a:r>
              <a:rPr lang="en-US" dirty="0" err="1"/>
              <a:t>të</a:t>
            </a:r>
            <a:r>
              <a:rPr lang="en-US" dirty="0"/>
              <a:t> </a:t>
            </a:r>
            <a:r>
              <a:rPr lang="en-US" dirty="0" err="1"/>
              <a:t>mundur</a:t>
            </a:r>
            <a:r>
              <a:rPr lang="en-US" dirty="0"/>
              <a:t> </a:t>
            </a:r>
            <a:r>
              <a:rPr lang="en-US" dirty="0" err="1"/>
              <a:t>që</a:t>
            </a:r>
            <a:r>
              <a:rPr lang="en-US" dirty="0"/>
              <a:t> </a:t>
            </a:r>
            <a:r>
              <a:rPr lang="en-US" dirty="0" err="1"/>
              <a:t>punonjësit</a:t>
            </a:r>
            <a:r>
              <a:rPr lang="en-US" dirty="0"/>
              <a:t> </a:t>
            </a:r>
            <a:r>
              <a:rPr lang="en-US" dirty="0" err="1"/>
              <a:t>tanë</a:t>
            </a:r>
            <a:r>
              <a:rPr lang="en-US" dirty="0"/>
              <a:t> me </a:t>
            </a:r>
            <a:r>
              <a:rPr lang="en-US" dirty="0" err="1"/>
              <a:t>fëmijë</a:t>
            </a:r>
            <a:r>
              <a:rPr lang="en-US" dirty="0"/>
              <a:t> (</a:t>
            </a:r>
            <a:r>
              <a:rPr lang="en-US" dirty="0" err="1"/>
              <a:t>për</a:t>
            </a:r>
            <a:r>
              <a:rPr lang="en-US" dirty="0"/>
              <a:t> </a:t>
            </a:r>
            <a:r>
              <a:rPr lang="en-US" dirty="0" err="1"/>
              <a:t>sa</a:t>
            </a:r>
            <a:r>
              <a:rPr lang="en-US" dirty="0"/>
              <a:t> </a:t>
            </a:r>
            <a:r>
              <a:rPr lang="en-US" dirty="0" err="1"/>
              <a:t>kohë</a:t>
            </a:r>
            <a:r>
              <a:rPr lang="en-US" dirty="0"/>
              <a:t> </a:t>
            </a:r>
            <a:r>
              <a:rPr lang="en-US" dirty="0" err="1"/>
              <a:t>që</a:t>
            </a:r>
            <a:r>
              <a:rPr lang="en-US" dirty="0"/>
              <a:t> </a:t>
            </a:r>
            <a:r>
              <a:rPr lang="en-US" dirty="0" err="1"/>
              <a:t>shkollat</a:t>
            </a:r>
            <a:r>
              <a:rPr lang="en-US" dirty="0"/>
              <a:t> </a:t>
            </a:r>
            <a:r>
              <a:rPr lang="en-US" dirty="0" err="1"/>
              <a:t>dhe</a:t>
            </a:r>
            <a:r>
              <a:rPr lang="en-US" dirty="0"/>
              <a:t> </a:t>
            </a:r>
            <a:r>
              <a:rPr lang="en-US" dirty="0" err="1"/>
              <a:t>kopshtet</a:t>
            </a:r>
            <a:r>
              <a:rPr lang="en-US" dirty="0"/>
              <a:t> </a:t>
            </a:r>
            <a:r>
              <a:rPr lang="en-US" dirty="0" err="1"/>
              <a:t>janë</a:t>
            </a:r>
            <a:r>
              <a:rPr lang="en-US" dirty="0"/>
              <a:t> </a:t>
            </a:r>
            <a:r>
              <a:rPr lang="en-US" dirty="0" err="1"/>
              <a:t>të</a:t>
            </a:r>
            <a:r>
              <a:rPr lang="en-US" dirty="0"/>
              <a:t> </a:t>
            </a:r>
            <a:r>
              <a:rPr lang="en-US" dirty="0" err="1"/>
              <a:t>mbyllura</a:t>
            </a:r>
            <a:r>
              <a:rPr lang="en-US" dirty="0"/>
              <a:t>) </a:t>
            </a:r>
            <a:r>
              <a:rPr lang="en-US" dirty="0" err="1"/>
              <a:t>dhe</a:t>
            </a:r>
            <a:r>
              <a:rPr lang="en-US" dirty="0"/>
              <a:t> </a:t>
            </a:r>
            <a:r>
              <a:rPr lang="en-US" dirty="0" err="1"/>
              <a:t>ata</a:t>
            </a:r>
            <a:r>
              <a:rPr lang="en-US" dirty="0"/>
              <a:t> </a:t>
            </a:r>
            <a:r>
              <a:rPr lang="en-US" dirty="0" err="1"/>
              <a:t>mbi</a:t>
            </a:r>
            <a:r>
              <a:rPr lang="en-US" dirty="0"/>
              <a:t> 50 </a:t>
            </a:r>
            <a:r>
              <a:rPr lang="en-US" dirty="0" err="1"/>
              <a:t>vjeç</a:t>
            </a:r>
            <a:r>
              <a:rPr lang="en-US" dirty="0"/>
              <a:t>, </a:t>
            </a:r>
            <a:r>
              <a:rPr lang="en-US" dirty="0" err="1"/>
              <a:t>të</a:t>
            </a:r>
            <a:r>
              <a:rPr lang="en-US" dirty="0"/>
              <a:t> </a:t>
            </a:r>
            <a:r>
              <a:rPr lang="en-US" dirty="0" err="1"/>
              <a:t>punojne</a:t>
            </a:r>
            <a:r>
              <a:rPr lang="en-US" dirty="0"/>
              <a:t> </a:t>
            </a:r>
            <a:r>
              <a:rPr lang="en-US" dirty="0" err="1"/>
              <a:t>nga</a:t>
            </a:r>
            <a:r>
              <a:rPr lang="en-US" dirty="0"/>
              <a:t> </a:t>
            </a:r>
            <a:r>
              <a:rPr lang="en-US" dirty="0" err="1"/>
              <a:t>shtepia</a:t>
            </a:r>
            <a:r>
              <a:rPr lang="en-US" dirty="0"/>
              <a:t>. </a:t>
            </a:r>
            <a:r>
              <a:rPr lang="en-US" dirty="0" err="1"/>
              <a:t>Gjithshtu</a:t>
            </a:r>
            <a:r>
              <a:rPr lang="en-US" dirty="0"/>
              <a:t> </a:t>
            </a:r>
            <a:r>
              <a:rPr lang="en-US" dirty="0" err="1"/>
              <a:t>pjesa</a:t>
            </a:r>
            <a:r>
              <a:rPr lang="en-US" dirty="0"/>
              <a:t> </a:t>
            </a:r>
            <a:r>
              <a:rPr lang="en-US" dirty="0" err="1"/>
              <a:t>tjetër</a:t>
            </a:r>
            <a:r>
              <a:rPr lang="en-US" dirty="0"/>
              <a:t> e </a:t>
            </a:r>
            <a:r>
              <a:rPr lang="en-US" dirty="0" err="1"/>
              <a:t>punonjësve</a:t>
            </a:r>
            <a:r>
              <a:rPr lang="en-US" dirty="0"/>
              <a:t> </a:t>
            </a:r>
            <a:r>
              <a:rPr lang="en-US" dirty="0" err="1"/>
              <a:t>tashmë</a:t>
            </a:r>
            <a:r>
              <a:rPr lang="en-US" dirty="0"/>
              <a:t> </a:t>
            </a:r>
            <a:r>
              <a:rPr lang="en-US" dirty="0" err="1"/>
              <a:t>janë</a:t>
            </a:r>
            <a:r>
              <a:rPr lang="en-US" dirty="0"/>
              <a:t> duke </a:t>
            </a:r>
            <a:r>
              <a:rPr lang="en-US" dirty="0" err="1"/>
              <a:t>punuar</a:t>
            </a:r>
            <a:r>
              <a:rPr lang="en-US" dirty="0"/>
              <a:t> </a:t>
            </a:r>
            <a:r>
              <a:rPr lang="en-US" dirty="0" err="1"/>
              <a:t>nga</a:t>
            </a:r>
            <a:r>
              <a:rPr lang="en-US" dirty="0"/>
              <a:t> </a:t>
            </a:r>
            <a:r>
              <a:rPr lang="en-US" dirty="0" err="1"/>
              <a:t>shtëpia</a:t>
            </a:r>
            <a:r>
              <a:rPr lang="en-US" dirty="0"/>
              <a:t> me </a:t>
            </a:r>
            <a:r>
              <a:rPr lang="en-US" dirty="0" err="1"/>
              <a:t>rotacion</a:t>
            </a:r>
            <a:r>
              <a:rPr lang="en-US" dirty="0"/>
              <a:t>. </a:t>
            </a:r>
            <a:r>
              <a:rPr lang="en-US" dirty="0" err="1"/>
              <a:t>Kjo</a:t>
            </a:r>
            <a:r>
              <a:rPr lang="en-US" dirty="0"/>
              <a:t> </a:t>
            </a:r>
            <a:r>
              <a:rPr lang="en-US" dirty="0" err="1"/>
              <a:t>gjë</a:t>
            </a:r>
            <a:r>
              <a:rPr lang="en-US" dirty="0"/>
              <a:t> </a:t>
            </a:r>
            <a:r>
              <a:rPr lang="en-US" dirty="0" err="1"/>
              <a:t>bën</a:t>
            </a:r>
            <a:r>
              <a:rPr lang="en-US" dirty="0"/>
              <a:t> </a:t>
            </a:r>
            <a:r>
              <a:rPr lang="en-US" dirty="0" err="1"/>
              <a:t>të</a:t>
            </a:r>
            <a:r>
              <a:rPr lang="en-US" dirty="0"/>
              <a:t> </a:t>
            </a:r>
            <a:r>
              <a:rPr lang="en-US" dirty="0" err="1"/>
              <a:t>mundur</a:t>
            </a:r>
            <a:r>
              <a:rPr lang="en-US" dirty="0"/>
              <a:t> </a:t>
            </a:r>
            <a:r>
              <a:rPr lang="en-US" dirty="0" err="1"/>
              <a:t>që</a:t>
            </a:r>
            <a:r>
              <a:rPr lang="en-US" dirty="0"/>
              <a:t> </a:t>
            </a:r>
            <a:r>
              <a:rPr lang="en-US" dirty="0" err="1"/>
              <a:t>shërbimi</a:t>
            </a:r>
            <a:r>
              <a:rPr lang="en-US" dirty="0"/>
              <a:t> I </a:t>
            </a:r>
            <a:r>
              <a:rPr lang="en-US" dirty="0" err="1"/>
              <a:t>Thesarit</a:t>
            </a:r>
            <a:r>
              <a:rPr lang="en-US" dirty="0"/>
              <a:t> </a:t>
            </a:r>
            <a:r>
              <a:rPr lang="en-US" dirty="0" err="1"/>
              <a:t>të</a:t>
            </a:r>
            <a:r>
              <a:rPr lang="en-US" dirty="0"/>
              <a:t> </a:t>
            </a:r>
            <a:r>
              <a:rPr lang="en-US" dirty="0" err="1"/>
              <a:t>mos</a:t>
            </a:r>
            <a:r>
              <a:rPr lang="en-US" dirty="0"/>
              <a:t> </a:t>
            </a:r>
            <a:r>
              <a:rPr lang="en-US" dirty="0" err="1"/>
              <a:t>ndërpritet</a:t>
            </a:r>
            <a:r>
              <a:rPr lang="en-US" dirty="0"/>
              <a:t> </a:t>
            </a:r>
            <a:r>
              <a:rPr lang="en-US" dirty="0" err="1"/>
              <a:t>në</a:t>
            </a:r>
            <a:r>
              <a:rPr lang="en-US" dirty="0"/>
              <a:t> </a:t>
            </a:r>
            <a:r>
              <a:rPr lang="en-US" dirty="0" err="1"/>
              <a:t>asnjë</a:t>
            </a:r>
            <a:r>
              <a:rPr lang="en-US" dirty="0"/>
              <a:t> </a:t>
            </a:r>
            <a:r>
              <a:rPr lang="en-US" dirty="0" err="1"/>
              <a:t>çast</a:t>
            </a:r>
            <a:r>
              <a:rPr lang="en-US" dirty="0"/>
              <a:t> e </a:t>
            </a:r>
            <a:r>
              <a:rPr lang="en-US" dirty="0" err="1"/>
              <a:t>nga</a:t>
            </a:r>
            <a:r>
              <a:rPr lang="en-US" dirty="0"/>
              <a:t> </a:t>
            </a:r>
            <a:r>
              <a:rPr lang="en-US" dirty="0" err="1"/>
              <a:t>ana</a:t>
            </a:r>
            <a:r>
              <a:rPr lang="en-US" dirty="0"/>
              <a:t> </a:t>
            </a:r>
            <a:r>
              <a:rPr lang="en-US" dirty="0" err="1"/>
              <a:t>tjetër</a:t>
            </a:r>
            <a:r>
              <a:rPr lang="en-US" dirty="0"/>
              <a:t> </a:t>
            </a:r>
            <a:r>
              <a:rPr lang="en-US" dirty="0" err="1"/>
              <a:t>të</a:t>
            </a:r>
            <a:r>
              <a:rPr lang="en-US" dirty="0"/>
              <a:t> </a:t>
            </a:r>
            <a:r>
              <a:rPr lang="en-US" dirty="0" err="1"/>
              <a:t>krijohet</a:t>
            </a:r>
            <a:r>
              <a:rPr lang="en-US" dirty="0"/>
              <a:t> </a:t>
            </a:r>
            <a:r>
              <a:rPr lang="en-US" dirty="0" err="1"/>
              <a:t>në</a:t>
            </a:r>
            <a:r>
              <a:rPr lang="en-US" dirty="0"/>
              <a:t> </a:t>
            </a:r>
            <a:r>
              <a:rPr lang="en-US" dirty="0" err="1"/>
              <a:t>ambientet</a:t>
            </a:r>
            <a:r>
              <a:rPr lang="en-US" dirty="0"/>
              <a:t> e </a:t>
            </a:r>
            <a:r>
              <a:rPr lang="en-US" dirty="0" err="1"/>
              <a:t>punës</a:t>
            </a:r>
            <a:r>
              <a:rPr lang="en-US" dirty="0"/>
              <a:t> </a:t>
            </a:r>
            <a:r>
              <a:rPr lang="en-US" dirty="0" err="1"/>
              <a:t>distanca</a:t>
            </a:r>
            <a:r>
              <a:rPr lang="en-US" dirty="0"/>
              <a:t> e </a:t>
            </a:r>
            <a:r>
              <a:rPr lang="en-US" dirty="0" err="1"/>
              <a:t>rekomanduar</a:t>
            </a:r>
            <a:r>
              <a:rPr lang="en-US" dirty="0"/>
              <a:t> </a:t>
            </a:r>
            <a:r>
              <a:rPr lang="en-US" dirty="0" err="1"/>
              <a:t>nga</a:t>
            </a:r>
            <a:r>
              <a:rPr lang="en-US" dirty="0"/>
              <a:t> OBSH </a:t>
            </a:r>
            <a:r>
              <a:rPr lang="en-US" dirty="0" err="1"/>
              <a:t>për</a:t>
            </a:r>
            <a:r>
              <a:rPr lang="en-US" dirty="0"/>
              <a:t> </a:t>
            </a:r>
            <a:r>
              <a:rPr lang="en-US" dirty="0" err="1"/>
              <a:t>të</a:t>
            </a:r>
            <a:r>
              <a:rPr lang="en-US" dirty="0"/>
              <a:t> </a:t>
            </a:r>
            <a:r>
              <a:rPr lang="en-US" dirty="0" err="1"/>
              <a:t>mos</a:t>
            </a:r>
            <a:r>
              <a:rPr lang="en-US" dirty="0"/>
              <a:t> </a:t>
            </a:r>
            <a:r>
              <a:rPr lang="en-US" dirty="0" err="1"/>
              <a:t>rrezikuar</a:t>
            </a:r>
            <a:r>
              <a:rPr lang="en-US" dirty="0"/>
              <a:t> </a:t>
            </a:r>
            <a:r>
              <a:rPr lang="en-US" dirty="0" err="1"/>
              <a:t>shëndetin</a:t>
            </a:r>
            <a:r>
              <a:rPr lang="en-US" dirty="0"/>
              <a:t> e </a:t>
            </a:r>
            <a:r>
              <a:rPr lang="en-US" dirty="0" err="1"/>
              <a:t>punonjësve</a:t>
            </a:r>
            <a:endParaRPr lang="en-US" dirty="0"/>
          </a:p>
          <a:p>
            <a:r>
              <a:rPr lang="en-US" dirty="0" err="1"/>
              <a:t>Të</a:t>
            </a:r>
            <a:r>
              <a:rPr lang="en-US" dirty="0"/>
              <a:t> </a:t>
            </a:r>
            <a:r>
              <a:rPr lang="en-US" dirty="0" err="1"/>
              <a:t>gjitha</a:t>
            </a:r>
            <a:r>
              <a:rPr lang="en-US" dirty="0"/>
              <a:t> </a:t>
            </a:r>
            <a:r>
              <a:rPr lang="en-US" dirty="0" err="1"/>
              <a:t>ambjentet</a:t>
            </a:r>
            <a:r>
              <a:rPr lang="en-US" dirty="0"/>
              <a:t> e </a:t>
            </a:r>
            <a:r>
              <a:rPr lang="en-US" dirty="0" err="1"/>
              <a:t>zyrave</a:t>
            </a:r>
            <a:r>
              <a:rPr lang="en-US" dirty="0"/>
              <a:t> </a:t>
            </a:r>
            <a:r>
              <a:rPr lang="en-US" dirty="0" err="1"/>
              <a:t>si</a:t>
            </a:r>
            <a:r>
              <a:rPr lang="en-US" dirty="0"/>
              <a:t> </a:t>
            </a:r>
            <a:r>
              <a:rPr lang="en-US" dirty="0" err="1"/>
              <a:t>edhe</a:t>
            </a:r>
            <a:r>
              <a:rPr lang="en-US" dirty="0"/>
              <a:t> </a:t>
            </a:r>
            <a:r>
              <a:rPr lang="en-US" dirty="0" err="1"/>
              <a:t>mjetet</a:t>
            </a:r>
            <a:r>
              <a:rPr lang="en-US" dirty="0"/>
              <a:t> e </a:t>
            </a:r>
            <a:r>
              <a:rPr lang="en-US" dirty="0" err="1"/>
              <a:t>transportit</a:t>
            </a:r>
            <a:r>
              <a:rPr lang="en-US" dirty="0"/>
              <a:t> </a:t>
            </a:r>
            <a:r>
              <a:rPr lang="en-US" dirty="0" err="1"/>
              <a:t>të</a:t>
            </a:r>
            <a:r>
              <a:rPr lang="en-US" dirty="0"/>
              <a:t> </a:t>
            </a:r>
            <a:r>
              <a:rPr lang="en-US" dirty="0" err="1"/>
              <a:t>punonjësve</a:t>
            </a:r>
            <a:r>
              <a:rPr lang="en-US" dirty="0"/>
              <a:t> </a:t>
            </a:r>
            <a:r>
              <a:rPr lang="en-US" dirty="0" err="1"/>
              <a:t>janë</a:t>
            </a:r>
            <a:r>
              <a:rPr lang="en-US" dirty="0"/>
              <a:t> </a:t>
            </a:r>
            <a:r>
              <a:rPr lang="en-US" dirty="0" err="1"/>
              <a:t>dezinfektuar</a:t>
            </a:r>
            <a:r>
              <a:rPr lang="en-US" dirty="0"/>
              <a:t> </a:t>
            </a:r>
            <a:r>
              <a:rPr lang="en-US" dirty="0" err="1"/>
              <a:t>dhe</a:t>
            </a:r>
            <a:r>
              <a:rPr lang="en-US" dirty="0"/>
              <a:t> </a:t>
            </a:r>
            <a:r>
              <a:rPr lang="en-US" dirty="0" err="1"/>
              <a:t>vazhdojnë</a:t>
            </a:r>
            <a:r>
              <a:rPr lang="en-US" dirty="0"/>
              <a:t> </a:t>
            </a:r>
            <a:r>
              <a:rPr lang="en-US" dirty="0" err="1"/>
              <a:t>të</a:t>
            </a:r>
            <a:r>
              <a:rPr lang="en-US" dirty="0"/>
              <a:t> </a:t>
            </a:r>
            <a:r>
              <a:rPr lang="en-US" dirty="0" err="1"/>
              <a:t>dezinfektohen</a:t>
            </a:r>
            <a:r>
              <a:rPr lang="en-US" dirty="0"/>
              <a:t> </a:t>
            </a:r>
            <a:r>
              <a:rPr lang="en-US" dirty="0" err="1"/>
              <a:t>rregullisht</a:t>
            </a:r>
            <a:r>
              <a:rPr lang="en-US" dirty="0"/>
              <a:t>. </a:t>
            </a:r>
            <a:r>
              <a:rPr lang="en-US" dirty="0" err="1"/>
              <a:t>Ambjentet</a:t>
            </a:r>
            <a:r>
              <a:rPr lang="en-US" dirty="0"/>
              <a:t> e </a:t>
            </a:r>
            <a:r>
              <a:rPr lang="en-US" dirty="0" err="1"/>
              <a:t>punës</a:t>
            </a:r>
            <a:r>
              <a:rPr lang="en-US" dirty="0"/>
              <a:t> </a:t>
            </a:r>
            <a:r>
              <a:rPr lang="en-US" dirty="0" err="1"/>
              <a:t>janë</a:t>
            </a:r>
            <a:r>
              <a:rPr lang="en-US" dirty="0"/>
              <a:t> </a:t>
            </a:r>
            <a:r>
              <a:rPr lang="en-US" dirty="0" err="1"/>
              <a:t>të</a:t>
            </a:r>
            <a:r>
              <a:rPr lang="en-US" dirty="0"/>
              <a:t> </a:t>
            </a:r>
            <a:r>
              <a:rPr lang="en-US" dirty="0" err="1"/>
              <a:t>pajisura</a:t>
            </a:r>
            <a:r>
              <a:rPr lang="en-US" dirty="0"/>
              <a:t> me </a:t>
            </a:r>
            <a:r>
              <a:rPr lang="en-US" dirty="0" err="1"/>
              <a:t>alkool</a:t>
            </a:r>
            <a:r>
              <a:rPr lang="en-US" dirty="0"/>
              <a:t> </a:t>
            </a:r>
            <a:r>
              <a:rPr lang="en-US" dirty="0" err="1"/>
              <a:t>dhe</a:t>
            </a:r>
            <a:r>
              <a:rPr lang="en-US" dirty="0"/>
              <a:t> </a:t>
            </a:r>
            <a:r>
              <a:rPr lang="en-US" dirty="0" err="1"/>
              <a:t>dezinfektues</a:t>
            </a:r>
            <a:r>
              <a:rPr lang="en-US" dirty="0"/>
              <a:t> </a:t>
            </a:r>
            <a:r>
              <a:rPr lang="en-US" dirty="0" err="1"/>
              <a:t>gjithashtu</a:t>
            </a:r>
            <a:r>
              <a:rPr lang="en-US" dirty="0"/>
              <a:t>.</a:t>
            </a:r>
          </a:p>
          <a:p>
            <a:r>
              <a:rPr lang="en-US" dirty="0" err="1"/>
              <a:t>Punonjësit</a:t>
            </a:r>
            <a:r>
              <a:rPr lang="en-US" dirty="0"/>
              <a:t> </a:t>
            </a:r>
            <a:r>
              <a:rPr lang="en-US" dirty="0" err="1"/>
              <a:t>janë</a:t>
            </a:r>
            <a:r>
              <a:rPr lang="en-US" dirty="0"/>
              <a:t> </a:t>
            </a:r>
            <a:r>
              <a:rPr lang="en-US" dirty="0" err="1"/>
              <a:t>udhëzuar</a:t>
            </a:r>
            <a:r>
              <a:rPr lang="en-US" dirty="0"/>
              <a:t> </a:t>
            </a:r>
            <a:r>
              <a:rPr lang="en-US" dirty="0" err="1"/>
              <a:t>dhe</a:t>
            </a:r>
            <a:r>
              <a:rPr lang="en-US" dirty="0"/>
              <a:t> </a:t>
            </a:r>
            <a:r>
              <a:rPr lang="en-US" dirty="0" err="1"/>
              <a:t>inkurajuar</a:t>
            </a:r>
            <a:r>
              <a:rPr lang="en-US" dirty="0"/>
              <a:t> </a:t>
            </a:r>
            <a:r>
              <a:rPr lang="en-US" dirty="0" err="1"/>
              <a:t>për</a:t>
            </a:r>
            <a:r>
              <a:rPr lang="en-US" dirty="0"/>
              <a:t> </a:t>
            </a:r>
            <a:r>
              <a:rPr lang="en-US" dirty="0" err="1"/>
              <a:t>marrjen</a:t>
            </a:r>
            <a:r>
              <a:rPr lang="en-US" dirty="0"/>
              <a:t> e </a:t>
            </a:r>
            <a:r>
              <a:rPr lang="en-US" dirty="0" err="1"/>
              <a:t>masave</a:t>
            </a:r>
            <a:r>
              <a:rPr lang="en-US" dirty="0"/>
              <a:t> </a:t>
            </a:r>
            <a:r>
              <a:rPr lang="en-US" dirty="0" err="1"/>
              <a:t>të</a:t>
            </a:r>
            <a:r>
              <a:rPr lang="en-US" dirty="0"/>
              <a:t> </a:t>
            </a:r>
            <a:r>
              <a:rPr lang="en-US" dirty="0" err="1"/>
              <a:t>sigurisë</a:t>
            </a:r>
            <a:endParaRPr lang="en-US" dirty="0"/>
          </a:p>
          <a:p>
            <a:r>
              <a:rPr lang="en-US" dirty="0" err="1"/>
              <a:t>Kemi</a:t>
            </a:r>
            <a:r>
              <a:rPr lang="en-US" dirty="0"/>
              <a:t> </a:t>
            </a:r>
            <a:r>
              <a:rPr lang="en-US" dirty="0" err="1"/>
              <a:t>ndaluar</a:t>
            </a:r>
            <a:r>
              <a:rPr lang="en-US" dirty="0"/>
              <a:t> </a:t>
            </a:r>
            <a:r>
              <a:rPr lang="en-US" dirty="0" err="1"/>
              <a:t>të</a:t>
            </a:r>
            <a:r>
              <a:rPr lang="en-US" dirty="0"/>
              <a:t> </a:t>
            </a:r>
            <a:r>
              <a:rPr lang="en-US" dirty="0" err="1"/>
              <a:t>gjitha</a:t>
            </a:r>
            <a:r>
              <a:rPr lang="en-US" dirty="0"/>
              <a:t> </a:t>
            </a:r>
            <a:r>
              <a:rPr lang="en-US" dirty="0" err="1"/>
              <a:t>vizitat</a:t>
            </a:r>
            <a:r>
              <a:rPr lang="en-US" dirty="0"/>
              <a:t> </a:t>
            </a:r>
            <a:r>
              <a:rPr lang="en-US" dirty="0" err="1"/>
              <a:t>nga</a:t>
            </a:r>
            <a:r>
              <a:rPr lang="en-US" dirty="0"/>
              <a:t> </a:t>
            </a:r>
            <a:r>
              <a:rPr lang="en-US" dirty="0" err="1"/>
              <a:t>te</a:t>
            </a:r>
            <a:r>
              <a:rPr lang="en-US" dirty="0"/>
              <a:t> </a:t>
            </a:r>
            <a:r>
              <a:rPr lang="en-US" dirty="0" err="1"/>
              <a:t>interesuarit</a:t>
            </a:r>
            <a:r>
              <a:rPr lang="en-US" dirty="0"/>
              <a:t>, </a:t>
            </a:r>
            <a:r>
              <a:rPr lang="en-US" dirty="0" err="1"/>
              <a:t>takimet</a:t>
            </a:r>
            <a:r>
              <a:rPr lang="en-US" dirty="0"/>
              <a:t> </a:t>
            </a:r>
            <a:r>
              <a:rPr lang="en-US" dirty="0" err="1"/>
              <a:t>dhe</a:t>
            </a:r>
            <a:r>
              <a:rPr lang="en-US" dirty="0"/>
              <a:t> </a:t>
            </a:r>
            <a:r>
              <a:rPr lang="en-US" dirty="0" err="1"/>
              <a:t>organizimet</a:t>
            </a:r>
            <a:r>
              <a:rPr lang="en-US" dirty="0"/>
              <a:t> </a:t>
            </a:r>
            <a:r>
              <a:rPr lang="en-US" dirty="0" err="1"/>
              <a:t>në</a:t>
            </a:r>
            <a:r>
              <a:rPr lang="en-US" dirty="0"/>
              <a:t> </a:t>
            </a:r>
            <a:r>
              <a:rPr lang="en-US" dirty="0" err="1"/>
              <a:t>varësi</a:t>
            </a:r>
            <a:r>
              <a:rPr lang="en-US" dirty="0"/>
              <a:t> </a:t>
            </a:r>
            <a:r>
              <a:rPr lang="en-US" dirty="0" err="1"/>
              <a:t>të</a:t>
            </a:r>
            <a:r>
              <a:rPr lang="en-US" dirty="0"/>
              <a:t> </a:t>
            </a:r>
            <a:r>
              <a:rPr lang="en-US" dirty="0" err="1"/>
              <a:t>progresit</a:t>
            </a:r>
            <a:r>
              <a:rPr lang="en-US" dirty="0"/>
              <a:t> </a:t>
            </a:r>
            <a:r>
              <a:rPr lang="en-US" dirty="0" err="1"/>
              <a:t>të</a:t>
            </a:r>
            <a:r>
              <a:rPr lang="en-US" dirty="0"/>
              <a:t> </a:t>
            </a:r>
            <a:r>
              <a:rPr lang="en-US" dirty="0" err="1"/>
              <a:t>procesit</a:t>
            </a:r>
            <a:r>
              <a:rPr lang="en-US" dirty="0"/>
              <a:t>.</a:t>
            </a:r>
          </a:p>
          <a:p>
            <a:r>
              <a:rPr lang="en-US" dirty="0" err="1"/>
              <a:t>Në</a:t>
            </a:r>
            <a:r>
              <a:rPr lang="en-US" dirty="0"/>
              <a:t> </a:t>
            </a:r>
            <a:r>
              <a:rPr lang="en-US" dirty="0" err="1"/>
              <a:t>rast</a:t>
            </a:r>
            <a:r>
              <a:rPr lang="en-US" dirty="0"/>
              <a:t> se </a:t>
            </a:r>
            <a:r>
              <a:rPr lang="en-US" dirty="0" err="1"/>
              <a:t>është</a:t>
            </a:r>
            <a:r>
              <a:rPr lang="en-US" dirty="0"/>
              <a:t> e </a:t>
            </a:r>
            <a:r>
              <a:rPr lang="en-US" dirty="0" err="1"/>
              <a:t>domosdoshme</a:t>
            </a:r>
            <a:r>
              <a:rPr lang="en-US" dirty="0"/>
              <a:t> </a:t>
            </a:r>
            <a:r>
              <a:rPr lang="en-US" dirty="0" err="1"/>
              <a:t>të</a:t>
            </a:r>
            <a:r>
              <a:rPr lang="en-US" dirty="0"/>
              <a:t> </a:t>
            </a:r>
            <a:r>
              <a:rPr lang="en-US" dirty="0" err="1"/>
              <a:t>paraqiten</a:t>
            </a:r>
            <a:r>
              <a:rPr lang="en-US" dirty="0"/>
              <a:t> </a:t>
            </a:r>
            <a:r>
              <a:rPr lang="en-US" dirty="0" err="1"/>
              <a:t>në</a:t>
            </a:r>
            <a:r>
              <a:rPr lang="en-US" dirty="0"/>
              <a:t> </a:t>
            </a:r>
            <a:r>
              <a:rPr lang="en-US" dirty="0" err="1"/>
              <a:t>dyqan</a:t>
            </a:r>
            <a:r>
              <a:rPr lang="en-US" dirty="0"/>
              <a:t>, </a:t>
            </a:r>
            <a:r>
              <a:rPr lang="en-US" dirty="0" err="1"/>
              <a:t>etj</a:t>
            </a:r>
            <a:r>
              <a:rPr lang="en-US" dirty="0"/>
              <a:t>., </a:t>
            </a:r>
            <a:r>
              <a:rPr lang="en-US" dirty="0" err="1"/>
              <a:t>duhet</a:t>
            </a:r>
            <a:r>
              <a:rPr lang="en-US" dirty="0"/>
              <a:t> </a:t>
            </a:r>
            <a:r>
              <a:rPr lang="en-US" dirty="0" err="1"/>
              <a:t>të</a:t>
            </a:r>
            <a:r>
              <a:rPr lang="en-US" dirty="0"/>
              <a:t> </a:t>
            </a:r>
            <a:r>
              <a:rPr lang="en-US" dirty="0" err="1"/>
              <a:t>mbajne</a:t>
            </a:r>
            <a:r>
              <a:rPr lang="en-US" dirty="0"/>
              <a:t> </a:t>
            </a:r>
            <a:r>
              <a:rPr lang="en-US" dirty="0" err="1"/>
              <a:t>distancën</a:t>
            </a:r>
            <a:r>
              <a:rPr lang="en-US" dirty="0"/>
              <a:t> </a:t>
            </a:r>
            <a:r>
              <a:rPr lang="en-US" dirty="0" err="1"/>
              <a:t>prej</a:t>
            </a:r>
            <a:r>
              <a:rPr lang="en-US" dirty="0"/>
              <a:t> </a:t>
            </a:r>
            <a:r>
              <a:rPr lang="en-US" dirty="0" err="1"/>
              <a:t>minimumi</a:t>
            </a:r>
            <a:r>
              <a:rPr lang="en-US" dirty="0"/>
              <a:t> 1.5 </a:t>
            </a:r>
            <a:r>
              <a:rPr lang="en-US" dirty="0" err="1"/>
              <a:t>metra</a:t>
            </a:r>
            <a:r>
              <a:rPr lang="en-US" dirty="0"/>
              <a:t> </a:t>
            </a:r>
            <a:r>
              <a:rPr lang="en-US" dirty="0" err="1"/>
              <a:t>nga</a:t>
            </a:r>
            <a:r>
              <a:rPr lang="en-US" dirty="0"/>
              <a:t> </a:t>
            </a:r>
            <a:r>
              <a:rPr lang="en-US" dirty="0" err="1"/>
              <a:t>njeri-tjetri</a:t>
            </a:r>
            <a:r>
              <a:rPr lang="en-US" dirty="0"/>
              <a:t>.</a:t>
            </a:r>
          </a:p>
        </p:txBody>
      </p:sp>
      <p:sp>
        <p:nvSpPr>
          <p:cNvPr id="4" name="Slide Number Placeholder 3"/>
          <p:cNvSpPr>
            <a:spLocks noGrp="1"/>
          </p:cNvSpPr>
          <p:nvPr>
            <p:ph type="sldNum" sz="quarter" idx="10"/>
          </p:nvPr>
        </p:nvSpPr>
        <p:spPr/>
        <p:txBody>
          <a:bodyPr/>
          <a:lstStyle/>
          <a:p>
            <a:fld id="{5CFFC77A-3450-4D67-BB06-57681FACD8F3}" type="slidenum">
              <a:rPr lang="en-US" smtClean="0"/>
              <a:pPr/>
              <a:t>2</a:t>
            </a:fld>
            <a:endParaRPr lang="en-US"/>
          </a:p>
        </p:txBody>
      </p:sp>
    </p:spTree>
    <p:extLst>
      <p:ext uri="{BB962C8B-B14F-4D97-AF65-F5344CB8AC3E}">
        <p14:creationId xmlns:p14="http://schemas.microsoft.com/office/powerpoint/2010/main" val="357428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package of 12 billion ALL (according to the normative act).</a:t>
            </a:r>
            <a:br>
              <a:rPr lang="en-US" dirty="0"/>
            </a:br>
            <a:r>
              <a:rPr lang="en-US" dirty="0"/>
              <a:t>   </a:t>
            </a:r>
            <a:br>
              <a:rPr lang="en-US" dirty="0"/>
            </a:br>
            <a:r>
              <a:rPr lang="en-US" dirty="0"/>
              <a:t>• "Anti-COVID-19 social package" has 6.5 billion ALL, in support of employees, including people in need, people who lose their jobs in the community, etc.</a:t>
            </a:r>
            <a:br>
              <a:rPr lang="en-US" dirty="0"/>
            </a:br>
            <a:r>
              <a:rPr lang="en-US" dirty="0"/>
              <a:t>• “Anti-COVID Fund” in the amount of 2.5 billion </a:t>
            </a:r>
            <a:r>
              <a:rPr lang="en-US" dirty="0" err="1"/>
              <a:t>lek</a:t>
            </a:r>
            <a:r>
              <a:rPr lang="en-US" dirty="0"/>
              <a:t>, support for the Ministry of Health and hospital structures for the supply of medicines and equipment.</a:t>
            </a:r>
            <a:br>
              <a:rPr lang="en-US" dirty="0"/>
            </a:br>
            <a:r>
              <a:rPr lang="en-US" dirty="0"/>
              <a:t>• The reserve fund increases by 1 billion ALL, for expected unforeseen expenses.</a:t>
            </a:r>
            <a:br>
              <a:rPr lang="en-US" dirty="0"/>
            </a:br>
            <a:r>
              <a:rPr lang="en-US" dirty="0"/>
              <a:t>• Emergency fund for food security of communities that will be affected by the corona virus, for families with economic assistance, single pensioners in the amount of 2 billion ALL. This fund will also be used for the needs of medical teams, both in civilian and military hospitals.</a:t>
            </a:r>
            <a:br>
              <a:rPr lang="en-US" dirty="0"/>
            </a:br>
            <a:r>
              <a:rPr lang="en-US" dirty="0"/>
              <a:t>• Support for the private sector, in the form of a sovereign guarantee of 11 billion </a:t>
            </a:r>
            <a:r>
              <a:rPr lang="en-US" dirty="0" err="1"/>
              <a:t>lek</a:t>
            </a:r>
            <a:r>
              <a:rPr lang="en-US" dirty="0"/>
              <a:t> (100 MUSD), as a guarantee for companies that will have difficulties in paying salaries to employees. The guarantee is for short-term loans, it aims to ensure that every family has enough income to cope with the situation.</a:t>
            </a:r>
            <a:br>
              <a:rPr lang="en-US" dirty="0"/>
            </a:br>
            <a:r>
              <a:rPr lang="en-US" dirty="0"/>
              <a:t>The normative act increases the deficit to 68.7 billion </a:t>
            </a:r>
            <a:r>
              <a:rPr lang="en-US" dirty="0" err="1"/>
              <a:t>lek</a:t>
            </a:r>
            <a:r>
              <a:rPr lang="en-US" dirty="0"/>
              <a:t>, or 3.9% of GDP, compared to 2.2% of GDP at the beginning. This will increase public debt to 68.8% of GDP.</a:t>
            </a:r>
            <a:br>
              <a:rPr lang="en-US" dirty="0"/>
            </a:br>
            <a:br>
              <a:rPr lang="en-US" dirty="0"/>
            </a:br>
            <a:r>
              <a:rPr lang="en-US" dirty="0"/>
              <a:t>MFE has assessed the impact on the economy, mainly the tourism, trade, transport sectors, although the situation is still unclear. It predicts a slowdown in exports and investment. Based on these forecasts, real GDP growth is projected at 2% (economic growth will be subject to review).</a:t>
            </a:r>
          </a:p>
          <a:p>
            <a:r>
              <a:rPr lang="en-US" sz="1200" b="1" kern="1200" dirty="0">
                <a:solidFill>
                  <a:schemeClr val="tx1"/>
                </a:solidFill>
                <a:effectLst/>
                <a:latin typeface="+mn-lt"/>
                <a:ea typeface="+mn-ea"/>
                <a:cs typeface="+mn-cs"/>
              </a:rPr>
              <a:t>============================================</a:t>
            </a:r>
          </a:p>
          <a:p>
            <a:r>
              <a:rPr lang="en-US" sz="1200" b="1" kern="1200" dirty="0" err="1">
                <a:solidFill>
                  <a:schemeClr val="tx1"/>
                </a:solidFill>
                <a:effectLst/>
                <a:latin typeface="+mn-lt"/>
                <a:ea typeface="+mn-ea"/>
                <a:cs typeface="+mn-cs"/>
              </a:rPr>
              <a:t>P</a:t>
            </a:r>
            <a:r>
              <a:rPr lang="en-US" sz="1200" kern="1200" dirty="0" err="1">
                <a:solidFill>
                  <a:schemeClr val="tx1"/>
                </a:solidFill>
                <a:effectLst/>
                <a:latin typeface="+mn-lt"/>
                <a:ea typeface="+mn-ea"/>
                <a:cs typeface="+mn-cs"/>
              </a:rPr>
              <a:t>akete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prej</a:t>
            </a:r>
            <a:r>
              <a:rPr lang="en-US" sz="1200" kern="1200" dirty="0">
                <a:solidFill>
                  <a:schemeClr val="tx1"/>
                </a:solidFill>
                <a:effectLst/>
                <a:latin typeface="+mn-lt"/>
                <a:ea typeface="+mn-ea"/>
                <a:cs typeface="+mn-cs"/>
              </a:rPr>
              <a:t> 12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sipas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aktit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normativ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Paketa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sociale</a:t>
            </a:r>
            <a:r>
              <a:rPr lang="en-US" sz="1200" kern="1200" dirty="0">
                <a:solidFill>
                  <a:schemeClr val="tx1"/>
                </a:solidFill>
                <a:effectLst/>
                <a:latin typeface="+mn-lt"/>
                <a:ea typeface="+mn-ea"/>
                <a:cs typeface="+mn-cs"/>
              </a:rPr>
              <a:t> anti-COVID-19”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6,5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mbeshtetje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punemarresve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perfshire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njerezit</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nevoje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humbasin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punen</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komunitet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etj</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“Fond anti-COVID” </a:t>
            </a:r>
            <a:r>
              <a:rPr lang="en-US" sz="1200" kern="1200" dirty="0" err="1">
                <a:solidFill>
                  <a:schemeClr val="tx1"/>
                </a:solidFill>
                <a:effectLst/>
                <a:latin typeface="+mn-lt"/>
                <a:ea typeface="+mn-ea"/>
                <a:cs typeface="+mn-cs"/>
              </a:rPr>
              <a:t>në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masën</a:t>
            </a:r>
            <a:r>
              <a:rPr lang="en-US" sz="1200" kern="1200" dirty="0">
                <a:solidFill>
                  <a:schemeClr val="tx1"/>
                </a:solidFill>
                <a:effectLst/>
                <a:latin typeface="+mn-lt"/>
                <a:ea typeface="+mn-ea"/>
                <a:cs typeface="+mn-cs"/>
              </a:rPr>
              <a:t> 2.5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mbeshtetje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M.Shendetsise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strukturave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spitalore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furnizim</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medikamente</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paisje</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Fondi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rezerve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rritet</a:t>
            </a:r>
            <a:r>
              <a:rPr lang="en-US" sz="1200" kern="1200" dirty="0">
                <a:solidFill>
                  <a:schemeClr val="tx1"/>
                </a:solidFill>
                <a:effectLst/>
                <a:latin typeface="+mn-lt"/>
                <a:ea typeface="+mn-ea"/>
                <a:cs typeface="+mn-cs"/>
              </a:rPr>
              <a:t> me 1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shpenzime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pritshme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paparashikuara</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Fond </a:t>
            </a:r>
            <a:r>
              <a:rPr lang="en-US" sz="1200" kern="1200" dirty="0" err="1">
                <a:solidFill>
                  <a:schemeClr val="tx1"/>
                </a:solidFill>
                <a:effectLst/>
                <a:latin typeface="+mn-lt"/>
                <a:ea typeface="+mn-ea"/>
                <a:cs typeface="+mn-cs"/>
              </a:rPr>
              <a:t>emergjence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sigurimin</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ushqim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komuniteteve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rezultojne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prekura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korona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virusi</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familje</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ndihme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ekonomike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pensioniste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vetmuar</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masen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Ky</a:t>
            </a:r>
            <a:r>
              <a:rPr lang="en-US" sz="1200" kern="1200" dirty="0">
                <a:solidFill>
                  <a:schemeClr val="tx1"/>
                </a:solidFill>
                <a:effectLst/>
                <a:latin typeface="+mn-lt"/>
                <a:ea typeface="+mn-ea"/>
                <a:cs typeface="+mn-cs"/>
              </a:rPr>
              <a:t> fond do </a:t>
            </a:r>
            <a:r>
              <a:rPr lang="en-US" sz="1200" kern="1200" dirty="0" err="1">
                <a:solidFill>
                  <a:schemeClr val="tx1"/>
                </a:solidFill>
                <a:effectLst/>
                <a:latin typeface="+mn-lt"/>
                <a:ea typeface="+mn-ea"/>
                <a:cs typeface="+mn-cs"/>
              </a:rPr>
              <a:t>perdoret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edhe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nevoja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ekipeve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mjeksore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spitalet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civile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dhe</a:t>
            </a:r>
            <a:r>
              <a:rPr lang="en-US" sz="1200" kern="1200" dirty="0">
                <a:solidFill>
                  <a:schemeClr val="tx1"/>
                </a:solidFill>
                <a:effectLst/>
                <a:latin typeface="+mn-lt"/>
                <a:ea typeface="+mn-ea"/>
                <a:cs typeface="+mn-cs"/>
              </a:rPr>
              <a:t> ate </a:t>
            </a:r>
            <a:r>
              <a:rPr lang="en-US" sz="1200" kern="1200" dirty="0" err="1">
                <a:solidFill>
                  <a:schemeClr val="tx1"/>
                </a:solidFill>
                <a:effectLst/>
                <a:latin typeface="+mn-lt"/>
                <a:ea typeface="+mn-ea"/>
                <a:cs typeface="+mn-cs"/>
              </a:rPr>
              <a:t>ushtarak</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Mbeshtetje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sektorin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privat</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formen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garancis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sovrane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 </a:t>
            </a:r>
            <a:r>
              <a:rPr lang="en-US" sz="1200" b="1" kern="1200" dirty="0" err="1">
                <a:solidFill>
                  <a:schemeClr val="tx1"/>
                </a:solidFill>
                <a:effectLst/>
                <a:latin typeface="+mn-lt"/>
                <a:ea typeface="+mn-ea"/>
                <a:cs typeface="+mn-cs"/>
              </a:rPr>
              <a:t>mld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100 MUSD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garanci</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kompanit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do ken </a:t>
            </a:r>
            <a:r>
              <a:rPr lang="en-US" sz="1200" kern="1200" dirty="0" err="1">
                <a:solidFill>
                  <a:schemeClr val="tx1"/>
                </a:solidFill>
                <a:effectLst/>
                <a:latin typeface="+mn-lt"/>
                <a:ea typeface="+mn-ea"/>
                <a:cs typeface="+mn-cs"/>
              </a:rPr>
              <a:t>veshtiresi</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pagat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punonjesve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Garancia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eshte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kredi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afatshkurtera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synon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siguroje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familje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ardhura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mjaftueshme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perballimin</a:t>
            </a:r>
            <a:r>
              <a:rPr lang="en-US" sz="1200" kern="1200" dirty="0">
                <a:solidFill>
                  <a:schemeClr val="tx1"/>
                </a:solidFill>
                <a:effectLst/>
                <a:latin typeface="+mn-lt"/>
                <a:ea typeface="+mn-ea"/>
                <a:cs typeface="+mn-cs"/>
              </a:rPr>
              <a:t> e situates.</a:t>
            </a:r>
          </a:p>
          <a:p>
            <a:r>
              <a:rPr lang="en-US" sz="1200" kern="1200" dirty="0" err="1">
                <a:solidFill>
                  <a:schemeClr val="tx1"/>
                </a:solidFill>
                <a:effectLst/>
                <a:latin typeface="+mn-lt"/>
                <a:ea typeface="+mn-ea"/>
                <a:cs typeface="+mn-cs"/>
              </a:rPr>
              <a:t>Akti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normativ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deficitin</a:t>
            </a:r>
            <a:r>
              <a:rPr lang="en-US" sz="1200" kern="1200" dirty="0">
                <a:solidFill>
                  <a:schemeClr val="tx1"/>
                </a:solidFill>
                <a:effectLst/>
                <a:latin typeface="+mn-lt"/>
                <a:ea typeface="+mn-ea"/>
                <a:cs typeface="+mn-cs"/>
              </a:rPr>
              <a:t> ne </a:t>
            </a:r>
            <a:r>
              <a:rPr lang="en-US" sz="1200" b="1" kern="1200" dirty="0">
                <a:solidFill>
                  <a:schemeClr val="tx1"/>
                </a:solidFill>
                <a:effectLst/>
                <a:latin typeface="+mn-lt"/>
                <a:ea typeface="+mn-ea"/>
                <a:cs typeface="+mn-cs"/>
              </a:rPr>
              <a:t>68,7 </a:t>
            </a:r>
            <a:r>
              <a:rPr lang="en-US" sz="1200" b="1" kern="1200" dirty="0" err="1">
                <a:solidFill>
                  <a:schemeClr val="tx1"/>
                </a:solidFill>
                <a:effectLst/>
                <a:latin typeface="+mn-lt"/>
                <a:ea typeface="+mn-ea"/>
                <a:cs typeface="+mn-cs"/>
              </a:rPr>
              <a:t>mld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ose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PBB, </a:t>
            </a:r>
            <a:r>
              <a:rPr lang="en-US" sz="1200" kern="1200" dirty="0" err="1">
                <a:solidFill>
                  <a:schemeClr val="tx1"/>
                </a:solidFill>
                <a:effectLst/>
                <a:latin typeface="+mn-lt"/>
                <a:ea typeface="+mn-ea"/>
                <a:cs typeface="+mn-cs"/>
              </a:rPr>
              <a:t>kundrejt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2,2 %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PBB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ishte</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fillim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Kjo</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borxhin</a:t>
            </a:r>
            <a:r>
              <a:rPr lang="en-US" sz="1200" kern="1200" dirty="0">
                <a:solidFill>
                  <a:schemeClr val="tx1"/>
                </a:solidFill>
                <a:effectLst/>
                <a:latin typeface="+mn-lt"/>
                <a:ea typeface="+mn-ea"/>
                <a:cs typeface="+mn-cs"/>
              </a:rPr>
              <a:t> public ne 68,8%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PBB.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MFE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vleresim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impaktit</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ekonomi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kryesisht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sektoret</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turizmit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tregti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transportit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ndonese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situata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eshte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ende</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paqarte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Parashikon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ngadalesim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eksporteve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investimeve</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baze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ketyre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parashikimeve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reale</a:t>
            </a:r>
            <a:r>
              <a:rPr lang="en-US" sz="1200" kern="1200" dirty="0">
                <a:solidFill>
                  <a:schemeClr val="tx1"/>
                </a:solidFill>
                <a:effectLst/>
                <a:latin typeface="+mn-lt"/>
                <a:ea typeface="+mn-ea"/>
                <a:cs typeface="+mn-cs"/>
              </a:rPr>
              <a:t> e PBB </a:t>
            </a:r>
            <a:r>
              <a:rPr lang="en-US" sz="1200" kern="1200" dirty="0" err="1">
                <a:solidFill>
                  <a:schemeClr val="tx1"/>
                </a:solidFill>
                <a:effectLst/>
                <a:latin typeface="+mn-lt"/>
                <a:ea typeface="+mn-ea"/>
                <a:cs typeface="+mn-cs"/>
              </a:rPr>
              <a:t>eshte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parashikuar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ekonomike</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jete</a:t>
            </a:r>
            <a:r>
              <a:rPr lang="en-US" sz="1200" kern="1200" dirty="0">
                <a:solidFill>
                  <a:schemeClr val="tx1"/>
                </a:solidFill>
                <a:effectLst/>
                <a:latin typeface="+mn-lt"/>
                <a:ea typeface="+mn-ea"/>
                <a:cs typeface="+mn-cs"/>
              </a:rPr>
              <a:t> subject </a:t>
            </a:r>
            <a:r>
              <a:rPr lang="en-US" sz="1200" kern="1200" dirty="0" err="1">
                <a:solidFill>
                  <a:schemeClr val="tx1"/>
                </a:solidFill>
                <a:effectLst/>
                <a:latin typeface="+mn-lt"/>
                <a:ea typeface="+mn-ea"/>
                <a:cs typeface="+mn-cs"/>
              </a:rPr>
              <a:t>rishikimesh</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3</a:t>
            </a:fld>
            <a:endParaRPr lang="en-US"/>
          </a:p>
        </p:txBody>
      </p:sp>
    </p:spTree>
    <p:extLst>
      <p:ext uri="{BB962C8B-B14F-4D97-AF65-F5344CB8AC3E}">
        <p14:creationId xmlns:p14="http://schemas.microsoft.com/office/powerpoint/2010/main" val="208671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sng" dirty="0"/>
              <a:t>First package</a:t>
            </a:r>
            <a:r>
              <a:rPr lang="en-US" dirty="0"/>
              <a:t>:</a:t>
            </a:r>
          </a:p>
          <a:p>
            <a:r>
              <a:rPr lang="en-US" dirty="0"/>
              <a:t>25 millions USD for the Ministry of Health</a:t>
            </a:r>
          </a:p>
          <a:p>
            <a:r>
              <a:rPr lang="en-US" dirty="0"/>
              <a:t>100 millions USD as the Sovereign Guaranty for salary</a:t>
            </a:r>
          </a:p>
          <a:p>
            <a:r>
              <a:rPr lang="en-US" dirty="0"/>
              <a:t>65 millions USD for the small business and layers in need</a:t>
            </a:r>
          </a:p>
          <a:p>
            <a:r>
              <a:rPr lang="en-US" dirty="0"/>
              <a:t>20 millions USD</a:t>
            </a:r>
            <a:r>
              <a:rPr lang="en-US" baseline="0" dirty="0"/>
              <a:t> for the</a:t>
            </a:r>
            <a:r>
              <a:rPr lang="en-US" dirty="0"/>
              <a:t> Ministry of Defense</a:t>
            </a:r>
          </a:p>
          <a:p>
            <a:r>
              <a:rPr lang="en-US" dirty="0"/>
              <a:t>10 millions USD as reserve fund for Council of Ministers</a:t>
            </a:r>
          </a:p>
          <a:p>
            <a:r>
              <a:rPr lang="en-US" u="sng" dirty="0"/>
              <a:t>Second package:</a:t>
            </a:r>
          </a:p>
          <a:p>
            <a:pPr>
              <a:buClr>
                <a:schemeClr val="accent6">
                  <a:lumMod val="75000"/>
                </a:schemeClr>
              </a:buClr>
              <a:buFont typeface="Wingdings" pitchFamily="2" charset="2"/>
              <a:buNone/>
            </a:pPr>
            <a:r>
              <a:rPr lang="en-US" dirty="0"/>
              <a:t>Payment of 40,000</a:t>
            </a:r>
            <a:r>
              <a:rPr lang="en-US" baseline="0" dirty="0"/>
              <a:t> ALL</a:t>
            </a:r>
            <a:r>
              <a:rPr lang="en-US" dirty="0"/>
              <a:t> for small and large enterprises which are affected from the measures taken for COVID-19 (</a:t>
            </a:r>
            <a:r>
              <a:rPr lang="en-US" i="0" dirty="0"/>
              <a:t>176,000 persons</a:t>
            </a:r>
            <a:r>
              <a:rPr lang="en-US" i="1" dirty="0"/>
              <a:t>).</a:t>
            </a:r>
          </a:p>
          <a:p>
            <a:r>
              <a:rPr lang="en-US" sz="1200" kern="1200" dirty="0">
                <a:solidFill>
                  <a:schemeClr val="tx1"/>
                </a:solidFill>
                <a:effectLst/>
                <a:latin typeface="+mn-lt"/>
                <a:ea typeface="+mn-ea"/>
                <a:cs typeface="+mn-cs"/>
              </a:rPr>
              <a:t>Financial aid for 176 persons (workers) who will benefit 40,000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The categories that will benefit from this measures, are as follows:</a:t>
            </a:r>
          </a:p>
          <a:p>
            <a:pPr lvl="0"/>
            <a:r>
              <a:rPr lang="en-US" sz="1200" kern="1200" dirty="0">
                <a:solidFill>
                  <a:schemeClr val="tx1"/>
                </a:solidFill>
                <a:effectLst/>
                <a:latin typeface="+mn-lt"/>
                <a:ea typeface="+mn-ea"/>
                <a:cs typeface="+mn-cs"/>
              </a:rPr>
              <a:t>  10,000 workers in tourism sector</a:t>
            </a:r>
          </a:p>
          <a:p>
            <a:pPr lvl="0"/>
            <a:r>
              <a:rPr lang="en-US" sz="1200" kern="1200" dirty="0">
                <a:solidFill>
                  <a:schemeClr val="tx1"/>
                </a:solidFill>
                <a:effectLst/>
                <a:latin typeface="+mn-lt"/>
                <a:ea typeface="+mn-ea"/>
                <a:cs typeface="+mn-cs"/>
              </a:rPr>
              <a:t>  66,000 workers suspended or fired from the large business sector (large enterprises)</a:t>
            </a:r>
          </a:p>
          <a:p>
            <a:pPr lvl="0"/>
            <a:r>
              <a:rPr lang="en-US" sz="1200" kern="1200" dirty="0">
                <a:solidFill>
                  <a:schemeClr val="tx1"/>
                </a:solidFill>
                <a:effectLst/>
                <a:latin typeface="+mn-lt"/>
                <a:ea typeface="+mn-ea"/>
                <a:cs typeface="+mn-cs"/>
              </a:rPr>
              <a:t>100,000 workers from small business (small enterprises)</a:t>
            </a:r>
          </a:p>
          <a:p>
            <a:pPr>
              <a:buClr>
                <a:schemeClr val="accent6">
                  <a:lumMod val="75000"/>
                </a:schemeClr>
              </a:buClr>
              <a:buFont typeface="Wingdings" pitchFamily="2" charset="2"/>
              <a:buNone/>
            </a:pPr>
            <a:endParaRPr lang="en-US" i="1" dirty="0"/>
          </a:p>
          <a:p>
            <a:pPr>
              <a:buClr>
                <a:schemeClr val="accent6">
                  <a:lumMod val="75000"/>
                </a:schemeClr>
              </a:buClr>
              <a:buFont typeface="Wingdings" pitchFamily="2" charset="2"/>
              <a:buNone/>
            </a:pPr>
            <a:r>
              <a:rPr lang="en-US" dirty="0"/>
              <a:t>Sovereign Guaranty for the credit of clothing/footwear industry and manufacturing sector, covering of the interest.</a:t>
            </a:r>
          </a:p>
          <a:p>
            <a:endParaRPr lang="en-US" dirty="0"/>
          </a:p>
          <a:p>
            <a:r>
              <a:rPr lang="en-US" dirty="0"/>
              <a:t>90% of 49.9% of cessation belongs the services sector </a:t>
            </a:r>
          </a:p>
          <a:p>
            <a:endParaRPr lang="en-US" dirty="0"/>
          </a:p>
          <a:p>
            <a:r>
              <a:rPr lang="en-US" dirty="0"/>
              <a:t>The</a:t>
            </a:r>
            <a:r>
              <a:rPr lang="en-US" baseline="0" dirty="0"/>
              <a:t> source of information: The Secretariat of Investment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Qeveria</a:t>
            </a:r>
            <a:r>
              <a:rPr lang="en-US" dirty="0"/>
              <a:t> </a:t>
            </a:r>
            <a:r>
              <a:rPr lang="en-US" dirty="0" err="1"/>
              <a:t>shqiptare</a:t>
            </a:r>
            <a:r>
              <a:rPr lang="en-US" dirty="0"/>
              <a:t> </a:t>
            </a:r>
            <a:r>
              <a:rPr lang="en-US" dirty="0" err="1"/>
              <a:t>ka</a:t>
            </a:r>
            <a:r>
              <a:rPr lang="en-US" dirty="0"/>
              <a:t> </a:t>
            </a:r>
            <a:r>
              <a:rPr lang="en-US" dirty="0" err="1"/>
              <a:t>hartuar</a:t>
            </a:r>
            <a:r>
              <a:rPr lang="en-US" dirty="0"/>
              <a:t> </a:t>
            </a:r>
            <a:r>
              <a:rPr lang="en-US" dirty="0" err="1"/>
              <a:t>deri</a:t>
            </a:r>
            <a:r>
              <a:rPr lang="en-US" dirty="0"/>
              <a:t> </a:t>
            </a:r>
            <a:r>
              <a:rPr lang="en-US" dirty="0" err="1"/>
              <a:t>më</a:t>
            </a:r>
            <a:r>
              <a:rPr lang="en-US" dirty="0"/>
              <a:t> </a:t>
            </a:r>
            <a:r>
              <a:rPr lang="en-US" dirty="0" err="1"/>
              <a:t>tani</a:t>
            </a:r>
            <a:r>
              <a:rPr lang="en-US" dirty="0"/>
              <a:t> 2 </a:t>
            </a:r>
            <a:r>
              <a:rPr lang="en-US" dirty="0" err="1"/>
              <a:t>paketa</a:t>
            </a:r>
            <a:r>
              <a:rPr lang="en-US" dirty="0"/>
              <a:t> </a:t>
            </a:r>
            <a:r>
              <a:rPr lang="en-US" dirty="0" err="1"/>
              <a:t>financiare</a:t>
            </a:r>
            <a:r>
              <a:rPr lang="en-US" dirty="0"/>
              <a:t>, me </a:t>
            </a:r>
            <a:r>
              <a:rPr lang="en-US" dirty="0" err="1"/>
              <a:t>një</a:t>
            </a:r>
            <a:r>
              <a:rPr lang="en-US" dirty="0"/>
              <a:t> </a:t>
            </a:r>
            <a:r>
              <a:rPr lang="en-US" dirty="0" err="1"/>
              <a:t>vlerë</a:t>
            </a:r>
            <a:r>
              <a:rPr lang="en-US" dirty="0"/>
              <a:t> </a:t>
            </a:r>
            <a:r>
              <a:rPr lang="en-US" dirty="0" err="1"/>
              <a:t>totale</a:t>
            </a:r>
            <a:r>
              <a:rPr lang="en-US" dirty="0"/>
              <a:t> </a:t>
            </a:r>
            <a:r>
              <a:rPr lang="en-US" dirty="0" err="1"/>
              <a:t>prej</a:t>
            </a:r>
            <a:r>
              <a:rPr lang="en-US" dirty="0"/>
              <a:t> 570 </a:t>
            </a:r>
            <a:r>
              <a:rPr lang="en-US" dirty="0" err="1"/>
              <a:t>milionë</a:t>
            </a:r>
            <a:r>
              <a:rPr lang="en-US" dirty="0"/>
              <a:t> euro, duke </a:t>
            </a:r>
            <a:r>
              <a:rPr lang="en-US" dirty="0" err="1"/>
              <a:t>përfshirë</a:t>
            </a:r>
            <a:r>
              <a:rPr lang="en-US" dirty="0"/>
              <a:t> </a:t>
            </a:r>
            <a:r>
              <a:rPr lang="en-US" dirty="0" err="1"/>
              <a:t>këtu</a:t>
            </a:r>
            <a:r>
              <a:rPr lang="en-US" dirty="0"/>
              <a:t> </a:t>
            </a:r>
            <a:r>
              <a:rPr lang="en-US" dirty="0" err="1"/>
              <a:t>edhe</a:t>
            </a:r>
            <a:r>
              <a:rPr lang="en-US" dirty="0"/>
              <a:t> </a:t>
            </a:r>
            <a:r>
              <a:rPr lang="en-US" dirty="0" err="1"/>
              <a:t>dy</a:t>
            </a:r>
            <a:r>
              <a:rPr lang="en-US" dirty="0"/>
              <a:t> </a:t>
            </a:r>
            <a:r>
              <a:rPr lang="en-US" dirty="0" err="1"/>
              <a:t>garancitë</a:t>
            </a:r>
            <a:r>
              <a:rPr lang="en-US" dirty="0"/>
              <a:t> </a:t>
            </a:r>
            <a:r>
              <a:rPr lang="en-US" dirty="0" err="1"/>
              <a:t>sovrane</a:t>
            </a:r>
            <a:r>
              <a:rPr lang="en-US" dirty="0"/>
              <a:t> </a:t>
            </a:r>
            <a:r>
              <a:rPr lang="en-US" dirty="0" err="1"/>
              <a:t>dhe</a:t>
            </a:r>
            <a:r>
              <a:rPr lang="en-US" dirty="0"/>
              <a:t> </a:t>
            </a:r>
            <a:r>
              <a:rPr lang="en-US" dirty="0" err="1"/>
              <a:t>faljen</a:t>
            </a:r>
            <a:r>
              <a:rPr lang="en-US" dirty="0"/>
              <a:t> e </a:t>
            </a:r>
            <a:r>
              <a:rPr lang="en-US" dirty="0" err="1"/>
              <a:t>kamatëvonesave</a:t>
            </a:r>
            <a:r>
              <a:rPr lang="en-US" dirty="0"/>
              <a:t> </a:t>
            </a:r>
            <a:r>
              <a:rPr lang="en-US" dirty="0" err="1"/>
              <a:t>që</a:t>
            </a:r>
            <a:r>
              <a:rPr lang="en-US" dirty="0"/>
              <a:t> </a:t>
            </a:r>
            <a:r>
              <a:rPr lang="en-US" dirty="0" err="1"/>
              <a:t>në</a:t>
            </a:r>
            <a:r>
              <a:rPr lang="en-US" dirty="0"/>
              <a:t> </a:t>
            </a:r>
            <a:r>
              <a:rPr lang="en-US" dirty="0" err="1"/>
              <a:t>vetvete</a:t>
            </a:r>
            <a:r>
              <a:rPr lang="en-US" dirty="0"/>
              <a:t> </a:t>
            </a:r>
            <a:r>
              <a:rPr lang="en-US" dirty="0" err="1"/>
              <a:t>nuk</a:t>
            </a:r>
            <a:r>
              <a:rPr lang="en-US" dirty="0"/>
              <a:t> </a:t>
            </a:r>
            <a:r>
              <a:rPr lang="en-US" dirty="0" err="1"/>
              <a:t>janë</a:t>
            </a:r>
            <a:r>
              <a:rPr lang="en-US" dirty="0"/>
              <a:t> </a:t>
            </a:r>
            <a:r>
              <a:rPr lang="en-US" dirty="0" err="1"/>
              <a:t>shpenzime</a:t>
            </a:r>
            <a:r>
              <a:rPr lang="en-US" dirty="0"/>
              <a:t> </a:t>
            </a:r>
            <a:r>
              <a:rPr lang="en-US" dirty="0" err="1"/>
              <a:t>të</a:t>
            </a:r>
            <a:r>
              <a:rPr lang="en-US" dirty="0"/>
              <a:t> </a:t>
            </a:r>
            <a:r>
              <a:rPr lang="en-US" dirty="0" err="1"/>
              <a:t>zdritshme</a:t>
            </a:r>
            <a:r>
              <a:rPr lang="en-US" dirty="0"/>
              <a:t> </a:t>
            </a:r>
            <a:r>
              <a:rPr lang="en-US" dirty="0" err="1"/>
              <a:t>direkt</a:t>
            </a:r>
            <a:r>
              <a:rPr lang="en-US" dirty="0"/>
              <a:t> </a:t>
            </a:r>
            <a:r>
              <a:rPr lang="en-US" dirty="0" err="1"/>
              <a:t>nga</a:t>
            </a:r>
            <a:r>
              <a:rPr lang="en-US" dirty="0"/>
              <a:t> </a:t>
            </a:r>
            <a:r>
              <a:rPr lang="en-US" dirty="0" err="1"/>
              <a:t>buxheti</a:t>
            </a:r>
            <a:r>
              <a:rPr lang="en-US" dirty="0"/>
              <a:t>. </a:t>
            </a:r>
            <a:r>
              <a:rPr lang="en-US" dirty="0" err="1"/>
              <a:t>Ndërkaq</a:t>
            </a:r>
            <a:r>
              <a:rPr lang="en-US" dirty="0"/>
              <a:t> </a:t>
            </a:r>
            <a:r>
              <a:rPr lang="en-US" dirty="0" err="1"/>
              <a:t>duket</a:t>
            </a:r>
            <a:r>
              <a:rPr lang="en-US" dirty="0"/>
              <a:t> se </a:t>
            </a:r>
            <a:r>
              <a:rPr lang="en-US" dirty="0" err="1"/>
              <a:t>në</a:t>
            </a:r>
            <a:r>
              <a:rPr lang="en-US" dirty="0"/>
              <a:t> </a:t>
            </a:r>
            <a:r>
              <a:rPr lang="en-US" dirty="0" err="1"/>
              <a:t>këtë</a:t>
            </a:r>
            <a:r>
              <a:rPr lang="en-US" dirty="0"/>
              <a:t> moment </a:t>
            </a:r>
            <a:r>
              <a:rPr lang="en-US" dirty="0" err="1"/>
              <a:t>paratë</a:t>
            </a:r>
            <a:r>
              <a:rPr lang="en-US" dirty="0"/>
              <a:t> </a:t>
            </a:r>
            <a:r>
              <a:rPr lang="en-US" dirty="0" err="1"/>
              <a:t>nuk</a:t>
            </a:r>
            <a:r>
              <a:rPr lang="en-US" dirty="0"/>
              <a:t> </a:t>
            </a:r>
            <a:r>
              <a:rPr lang="en-US" dirty="0" err="1"/>
              <a:t>mungojnë</a:t>
            </a:r>
            <a:r>
              <a:rPr lang="en-US" dirty="0"/>
              <a:t>, </a:t>
            </a:r>
            <a:r>
              <a:rPr lang="en-US" dirty="0" err="1"/>
              <a:t>pasi</a:t>
            </a:r>
            <a:r>
              <a:rPr lang="en-US" dirty="0"/>
              <a:t> u </a:t>
            </a:r>
            <a:r>
              <a:rPr lang="en-US" dirty="0" err="1"/>
              <a:t>sigurua</a:t>
            </a:r>
            <a:r>
              <a:rPr lang="en-US" dirty="0"/>
              <a:t> </a:t>
            </a:r>
            <a:r>
              <a:rPr lang="en-US" dirty="0" err="1"/>
              <a:t>borxhi</a:t>
            </a:r>
            <a:r>
              <a:rPr lang="en-US" dirty="0"/>
              <a:t> </a:t>
            </a:r>
            <a:r>
              <a:rPr lang="en-US" dirty="0" err="1"/>
              <a:t>në</a:t>
            </a:r>
            <a:r>
              <a:rPr lang="en-US" dirty="0"/>
              <a:t> </a:t>
            </a:r>
            <a:r>
              <a:rPr lang="en-US" dirty="0" err="1"/>
              <a:t>tregun</a:t>
            </a:r>
            <a:r>
              <a:rPr lang="en-US" dirty="0"/>
              <a:t> e </a:t>
            </a:r>
            <a:r>
              <a:rPr lang="en-US" dirty="0" err="1"/>
              <a:t>brendshëm</a:t>
            </a:r>
            <a:r>
              <a:rPr lang="en-US" dirty="0"/>
              <a:t> </a:t>
            </a:r>
            <a:r>
              <a:rPr lang="en-US" dirty="0" err="1"/>
              <a:t>prej</a:t>
            </a:r>
            <a:r>
              <a:rPr lang="en-US" dirty="0"/>
              <a:t> 100 </a:t>
            </a:r>
            <a:r>
              <a:rPr lang="en-US" dirty="0" err="1"/>
              <a:t>milionë</a:t>
            </a:r>
            <a:r>
              <a:rPr lang="en-US" dirty="0"/>
              <a:t> euro; </a:t>
            </a:r>
            <a:r>
              <a:rPr lang="en-US" dirty="0" err="1"/>
              <a:t>kredia</a:t>
            </a:r>
            <a:r>
              <a:rPr lang="en-US" dirty="0"/>
              <a:t> e FMN-</a:t>
            </a:r>
            <a:r>
              <a:rPr lang="en-US" dirty="0" err="1"/>
              <a:t>së</a:t>
            </a:r>
            <a:r>
              <a:rPr lang="en-US" dirty="0"/>
              <a:t> </a:t>
            </a:r>
            <a:r>
              <a:rPr lang="en-US" dirty="0" err="1"/>
              <a:t>në</a:t>
            </a:r>
            <a:r>
              <a:rPr lang="en-US" dirty="0"/>
              <a:t> </a:t>
            </a:r>
            <a:r>
              <a:rPr lang="en-US" dirty="0" err="1"/>
              <a:t>vlerën</a:t>
            </a:r>
            <a:r>
              <a:rPr lang="en-US" dirty="0"/>
              <a:t> e 174 </a:t>
            </a:r>
            <a:r>
              <a:rPr lang="en-US" dirty="0" err="1"/>
              <a:t>milionë</a:t>
            </a:r>
            <a:r>
              <a:rPr lang="en-US" dirty="0"/>
              <a:t> </a:t>
            </a:r>
            <a:r>
              <a:rPr lang="en-US" dirty="0" err="1"/>
              <a:t>eurove</a:t>
            </a:r>
            <a:r>
              <a:rPr lang="en-US" dirty="0"/>
              <a:t> </a:t>
            </a:r>
            <a:r>
              <a:rPr lang="en-US" dirty="0" err="1"/>
              <a:t>dhe</a:t>
            </a:r>
            <a:r>
              <a:rPr lang="en-US" dirty="0"/>
              <a:t> </a:t>
            </a:r>
            <a:r>
              <a:rPr lang="en-US" dirty="0" err="1"/>
              <a:t>financimet</a:t>
            </a:r>
            <a:r>
              <a:rPr lang="en-US" dirty="0"/>
              <a:t> e </a:t>
            </a:r>
            <a:r>
              <a:rPr lang="en-US" dirty="0" err="1"/>
              <a:t>Bashkimit</a:t>
            </a:r>
            <a:r>
              <a:rPr lang="en-US" dirty="0"/>
              <a:t> </a:t>
            </a:r>
            <a:r>
              <a:rPr lang="en-US" dirty="0" err="1"/>
              <a:t>Europian</a:t>
            </a:r>
            <a:r>
              <a:rPr lang="en-US" dirty="0"/>
              <a:t> </a:t>
            </a:r>
            <a:r>
              <a:rPr lang="en-US" dirty="0" err="1"/>
              <a:t>prej</a:t>
            </a:r>
            <a:r>
              <a:rPr lang="en-US" dirty="0"/>
              <a:t> 50.7 </a:t>
            </a:r>
            <a:r>
              <a:rPr lang="en-US" dirty="0" err="1"/>
              <a:t>milionë</a:t>
            </a:r>
            <a:r>
              <a:rPr lang="en-US" dirty="0"/>
              <a:t> euro.</a:t>
            </a:r>
          </a:p>
          <a:p>
            <a:endParaRPr lang="en-US" dirty="0"/>
          </a:p>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4</a:t>
            </a:fld>
            <a:endParaRPr lang="en-US"/>
          </a:p>
        </p:txBody>
      </p:sp>
    </p:spTree>
    <p:extLst>
      <p:ext uri="{BB962C8B-B14F-4D97-AF65-F5344CB8AC3E}">
        <p14:creationId xmlns:p14="http://schemas.microsoft.com/office/powerpoint/2010/main" val="14855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31774" lvl="1" indent="-524123">
              <a:buClr>
                <a:srgbClr val="C00000"/>
              </a:buClr>
              <a:buFont typeface="+mj-lt"/>
              <a:buAutoNum type="arabicPeriod"/>
            </a:pPr>
            <a:r>
              <a:rPr lang="en-US" dirty="0"/>
              <a:t>International Monetary Fund by Rapid Financing Instrument - 174 millions EUR (139.3 SDR)</a:t>
            </a:r>
          </a:p>
          <a:p>
            <a:pPr marL="931774" lvl="1" indent="-524123">
              <a:buClr>
                <a:srgbClr val="C00000"/>
              </a:buClr>
              <a:buFont typeface="+mj-lt"/>
              <a:buAutoNum type="arabicPeriod"/>
            </a:pPr>
            <a:r>
              <a:rPr lang="en-US" dirty="0"/>
              <a:t>World Bank IBRD </a:t>
            </a:r>
            <a:r>
              <a:rPr lang="en-US" sz="1200" kern="1200" dirty="0" err="1">
                <a:solidFill>
                  <a:schemeClr val="tx1"/>
                </a:solidFill>
                <a:effectLst/>
                <a:latin typeface="+mn-lt"/>
                <a:ea typeface="+mn-ea"/>
                <a:cs typeface="+mn-cs"/>
              </a:rPr>
              <a:t>shuma</a:t>
            </a:r>
            <a:r>
              <a:rPr lang="en-US" sz="1200" kern="1200" dirty="0">
                <a:solidFill>
                  <a:schemeClr val="tx1"/>
                </a:solidFill>
                <a:effectLst/>
                <a:latin typeface="+mn-lt"/>
                <a:ea typeface="+mn-ea"/>
                <a:cs typeface="+mn-cs"/>
              </a:rPr>
              <a:t> 2,202,500.00 USD</a:t>
            </a:r>
            <a:endParaRPr lang="en-US" dirty="0"/>
          </a:p>
          <a:p>
            <a:pPr marL="931774" lvl="1" indent="-524123">
              <a:buClr>
                <a:srgbClr val="C00000"/>
              </a:buClr>
              <a:buFont typeface="+mj-lt"/>
              <a:buAutoNum type="arabicPeriod"/>
            </a:pPr>
            <a:r>
              <a:rPr lang="en-US" dirty="0"/>
              <a:t>European Union’ financing  50.7 millions EUR</a:t>
            </a:r>
          </a:p>
          <a:p>
            <a:pPr marL="931774" lvl="1" indent="-524123">
              <a:buClr>
                <a:srgbClr val="C00000"/>
              </a:buClr>
              <a:buFont typeface="+mj-lt"/>
              <a:buAutoNum type="arabicPeriod"/>
            </a:pPr>
            <a:r>
              <a:rPr lang="en-US" dirty="0"/>
              <a:t>EURBOND auction  in internal monetary market 100 millions EUR</a:t>
            </a:r>
          </a:p>
        </p:txBody>
      </p:sp>
      <p:sp>
        <p:nvSpPr>
          <p:cNvPr id="4" name="Slide Number Placeholder 3"/>
          <p:cNvSpPr>
            <a:spLocks noGrp="1"/>
          </p:cNvSpPr>
          <p:nvPr>
            <p:ph type="sldNum" sz="quarter" idx="10"/>
          </p:nvPr>
        </p:nvSpPr>
        <p:spPr/>
        <p:txBody>
          <a:bodyPr/>
          <a:lstStyle/>
          <a:p>
            <a:fld id="{5CFFC77A-3450-4D67-BB06-57681FACD8F3}" type="slidenum">
              <a:rPr lang="en-US" smtClean="0"/>
              <a:pPr/>
              <a:t>6</a:t>
            </a:fld>
            <a:endParaRPr lang="en-US"/>
          </a:p>
        </p:txBody>
      </p:sp>
    </p:spTree>
    <p:extLst>
      <p:ext uri="{BB962C8B-B14F-4D97-AF65-F5344CB8AC3E}">
        <p14:creationId xmlns:p14="http://schemas.microsoft.com/office/powerpoint/2010/main" val="311543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31774">
              <a:defRPr/>
            </a:pPr>
            <a:r>
              <a:rPr lang="en-US" dirty="0"/>
              <a:t>We will keep in mind time by time for the worst situations to implement with the advise of the experts</a:t>
            </a:r>
          </a:p>
          <a:p>
            <a:pPr defTabSz="931774">
              <a:defRPr/>
            </a:pPr>
            <a:r>
              <a:rPr lang="en-US" dirty="0"/>
              <a:t>Pandemic situations represent significant challenge to the operation of the national public financial systems</a:t>
            </a:r>
          </a:p>
          <a:p>
            <a:r>
              <a:rPr lang="en-US" dirty="0"/>
              <a:t>International organizations provide relevant information that can be used by the authorities in response to the crisis. Below are the links to the </a:t>
            </a:r>
            <a:r>
              <a:rPr lang="en-US" dirty="0" err="1"/>
              <a:t>webpages</a:t>
            </a:r>
            <a:r>
              <a:rPr lang="en-US" dirty="0"/>
              <a:t> of the World Bank (WB) and International Monetary Fund (IMF) where you can find useful reports and policy notes. We also attach to this message the IMF blog and the WB paper which you may find relevant in working on response to COVID-19 challenges in your countries.</a:t>
            </a:r>
          </a:p>
          <a:p>
            <a:r>
              <a:rPr lang="en-US" dirty="0"/>
              <a:t>https://www.worldbank.org/en/who-we-are/news/coronavirus-covid19</a:t>
            </a:r>
          </a:p>
          <a:p>
            <a:r>
              <a:rPr lang="en-US" dirty="0"/>
              <a:t>https://www.imf.org/en/Publications/SPROLLs/covid19-special-notes</a:t>
            </a:r>
          </a:p>
          <a:p>
            <a:endParaRPr lang="en-US" dirty="0"/>
          </a:p>
          <a:p>
            <a:r>
              <a:rPr lang="en-US" dirty="0"/>
              <a:t>Health emergencies present a particular challenge to public financial management (PFM) systems due to the need to fund crisis response in a timely and efficient manner, while maintaining accountability and transparency of the use of public funds. PFM systems need rapid adjustments in their processes, procedures, and control mechanisms to ensure rapid disbursement of resources both to the service delivery units and beneficiaries of fiscal stimulus packages directed at affected businesses and households. Ideas for rapid adjustments to the PFM systems are listed below:  </a:t>
            </a:r>
          </a:p>
          <a:p>
            <a:pPr lvl="0"/>
            <a:r>
              <a:rPr lang="en-US" b="1" dirty="0"/>
              <a:t>Identify additional budgetary and financial resources </a:t>
            </a:r>
            <a:r>
              <a:rPr lang="en-US" dirty="0"/>
              <a:t>to develop appropriate macro and micro crisis response packages: In order to meet unforeseen demands in the delivery of emergency health services and purchase supplies, equipment and human resources, finance ministries need to identify and mobilize all emergency response mechanisms available, such as contingency appropriations, supplementary budgets and, where appropriate, external grants. Furthermore, they should identify low priority public spending that could be reduced to create room for priority spending. Public expenditure reviews can help with this exercise. </a:t>
            </a:r>
          </a:p>
          <a:p>
            <a:pPr lvl="0"/>
            <a:r>
              <a:rPr lang="en-US" b="1" dirty="0"/>
              <a:t>Ensure liquidity, recalibrate debt and cash requirements</a:t>
            </a:r>
            <a:r>
              <a:rPr lang="en-US" dirty="0"/>
              <a:t>: In order to meet its extended obligations, governments will need to ensure liquidity management. This can be achieved by making suitable adjustments to the annual borrowing program and issuance calendar and recalibrating the cash buffer level, if needed, to account for the increased uncertainty. Alternative financing sources should also be explored, such as additional credit lines with banks and arrangements for on call short-term borrowing from cash rich state-owned enterprises and pension funds. A mechanism should be put in place to prioritize payments to the priority sectors/purposes in the event of a temporary cash crunch.</a:t>
            </a:r>
          </a:p>
          <a:p>
            <a:pPr lvl="0"/>
            <a:r>
              <a:rPr lang="en-US" b="1" dirty="0"/>
              <a:t>Ensure timely fund emergency disbursement with adequate accounting, reporting and auditing mechanisms</a:t>
            </a:r>
            <a:r>
              <a:rPr lang="en-US" dirty="0"/>
              <a:t>: To make resources available to service delivery units in a timely and efficient manner, ministries of finance should create a stream for handling priority items and fast track expenditure authorizations. They should also consider greater delegation of financial authority to frontline ministries, such as the health ministry. Russia has the appropriate institutional, IT and policy infrastructure to handle this issue. </a:t>
            </a:r>
          </a:p>
          <a:p>
            <a:pPr lvl="0"/>
            <a:r>
              <a:rPr lang="en-US" b="1" dirty="0"/>
              <a:t>Make auditing of crisis-related expenditures efficient:</a:t>
            </a:r>
            <a:r>
              <a:rPr lang="en-US" dirty="0"/>
              <a:t> Government should establish protocols for reorienting or delegating controls. Among others, this can be done by adopting or strengthening a risk-based approach to controls. Supreme Audit Institutions (SAIs) should closely monitor emergency modifications of the PFM system and adjust their auditing approach. SAIs should also consider relying on alternative mechanisms to augment audits and ensure wider coverage of the broad range of new and unusual expenditures. Finally, crisis-specific processes could consider agreeing on audit procedures that are more easily carried out under social distancing e.g. by sharing records and evidence electronically rather than in physical files.</a:t>
            </a:r>
          </a:p>
          <a:p>
            <a:pPr lvl="0"/>
            <a:r>
              <a:rPr lang="en-US" b="1" dirty="0"/>
              <a:t>Simplify procurement procedures</a:t>
            </a:r>
            <a:r>
              <a:rPr lang="en-US" dirty="0"/>
              <a:t>: For swift supply of the COVID-19 related goods and services, governments should warrant more use of single-source procurement in the case of known and trusted suppliers. Additional guidance should be issued on how to manage this process. To mitigate the risks of fraud, audit trails should be maintained. </a:t>
            </a:r>
          </a:p>
          <a:p>
            <a:pPr lvl="0"/>
            <a:r>
              <a:rPr lang="en-US" b="1" dirty="0"/>
              <a:t>Establish new fiscal policies to assist the financially most vulnerable segments of population</a:t>
            </a:r>
            <a:r>
              <a:rPr lang="en-US" dirty="0"/>
              <a:t>: To limit health and economic repercussions of the crisis on the most vulnerable social groups, governments should design programs of wage subsidies and cash transfers to impacted households. For the effective disbursement of such benefits adequate systems need to be in place, such as direct deposits in beneficiaries’ bank accounts, or mobile payments and pre-paid cards for those without a bank account. To further simplify funding transfer mechanisms for optimal access by those in urgent need, basic services vouchers can be issues in lieu of cash and existing databases (such as ID records) can be relied on to identify beneficiaries.</a:t>
            </a:r>
          </a:p>
          <a:p>
            <a:pPr lvl="0"/>
            <a:r>
              <a:rPr lang="en-US" b="1" dirty="0"/>
              <a:t>Prepare fiscal stimulus measures to support the post-crisis resurgence of economic activity</a:t>
            </a:r>
            <a:r>
              <a:rPr lang="en-US" dirty="0"/>
              <a:t>: Once the spread of the virus is halted and social distancing measures lifted, economic activity and employment will need a boost. In order to smoothen fluctuations for the construction-related sectors, governments should explore potentials for accelerating expenditure plans and review the infrastructure pipeline to identify projects that are ready to be implemented or can be accelerated. In the same vein, governments could also consider bringing forward planned construction and maintenance works where appropriate.</a:t>
            </a:r>
          </a:p>
          <a:p>
            <a:pPr lvl="0"/>
            <a:r>
              <a:rPr lang="en-US" dirty="0"/>
              <a:t>++++++++++++++++++++++++++++++++++++++++++++++++++++++++++++++++++++++++++++++++++++++++++++++++++++++++</a:t>
            </a:r>
          </a:p>
          <a:p>
            <a:r>
              <a:rPr lang="en-US" dirty="0"/>
              <a:t>I.   PFM objectives in responding to a pandemic </a:t>
            </a:r>
          </a:p>
          <a:p>
            <a:r>
              <a:rPr lang="en-US" dirty="0"/>
              <a:t>PFM systems are critical to support the efficacy of the government’s emergency response. Governments around the world are facing the challenges posed by the Covid‑19 outbreak. Unprecedented pressures are likely on healthcare systems—both public and private—and governments may be required to provide fiscal stimulus in response to the crisis. Governments need to ensure that their PFM system is equipped to meet the additional requirements and new challenges in terms of:</a:t>
            </a:r>
          </a:p>
          <a:p>
            <a:pPr lvl="0"/>
            <a:r>
              <a:rPr lang="en-US" dirty="0"/>
              <a:t>Delivery of emergency health services, supporting provision of health care to patients, the purchase of supplies, equipment, and human resources to monitor, contain and mitigate the outbreak of Covid-19;</a:t>
            </a:r>
          </a:p>
          <a:p>
            <a:pPr lvl="0"/>
            <a:r>
              <a:rPr lang="en-US" dirty="0"/>
              <a:t>Ongoing delivery of essential services that may come under stress during an outbreak;</a:t>
            </a:r>
          </a:p>
          <a:p>
            <a:pPr lvl="0"/>
            <a:r>
              <a:rPr lang="en-US" dirty="0"/>
              <a:t>Supporting new fiscal policies to assist sections of population in financial hardship; and</a:t>
            </a:r>
          </a:p>
          <a:p>
            <a:pPr lvl="0"/>
            <a:r>
              <a:rPr lang="en-US" dirty="0"/>
              <a:t>Continued operations despite absence of PFM staff across government.</a:t>
            </a:r>
          </a:p>
          <a:p>
            <a:r>
              <a:rPr lang="en-US" dirty="0"/>
              <a:t>PFM systems should also be capable of supporting fiscal objectives¾whether that is finding offsetting savings for increased Covid‑19 related spending, or the preparation and delivery of fiscal stimulus packages to support economic activity where appropriate.</a:t>
            </a:r>
          </a:p>
          <a:p>
            <a:r>
              <a:rPr lang="en-US" dirty="0"/>
              <a:t>II.   Immediate considerations: Identify legal framework for additional budget funding</a:t>
            </a:r>
          </a:p>
          <a:p>
            <a:r>
              <a:rPr lang="en-US" dirty="0"/>
              <a:t>Finance ministries should identify what emergency response mechanisms are at their disposal to meet unforeseen demands. Typically, the main PFM tools to cope with emergency spending are:</a:t>
            </a:r>
          </a:p>
          <a:p>
            <a:pPr lvl="0"/>
            <a:r>
              <a:rPr lang="en-US" b="1" dirty="0"/>
              <a:t>Contingency appropriations</a:t>
            </a:r>
            <a:r>
              <a:rPr lang="en-US" dirty="0"/>
              <a:t> within the approved budget (or any revolving </a:t>
            </a:r>
            <a:r>
              <a:rPr lang="en-US" dirty="0" err="1"/>
              <a:t>continency</a:t>
            </a:r>
            <a:r>
              <a:rPr lang="en-US" dirty="0"/>
              <a:t> fund). Governments should look to use them judiciously and transparently. Clear prioritization of demands on contingency provisions would be needed to ensure that funds remain unencumbered and available to meet high priority needs.  </a:t>
            </a:r>
          </a:p>
          <a:p>
            <a:pPr lvl="0"/>
            <a:r>
              <a:rPr lang="en-US" b="1" dirty="0"/>
              <a:t>Emergency spending provisions</a:t>
            </a:r>
            <a:r>
              <a:rPr lang="en-US" dirty="0"/>
              <a:t> may be permitted in some jurisdictions. These allow for spending in excess of budgeted amounts when certain circumstances arise, usually under a streamlined approval mechanism (e.g. approval of a head of state).</a:t>
            </a:r>
          </a:p>
          <a:p>
            <a:pPr lvl="0"/>
            <a:r>
              <a:rPr lang="en-US" b="1" dirty="0"/>
              <a:t>Expenditure reprioritization through reallocations and </a:t>
            </a:r>
            <a:r>
              <a:rPr lang="en-US" b="1" dirty="0" err="1"/>
              <a:t>virements</a:t>
            </a:r>
            <a:r>
              <a:rPr lang="en-US" dirty="0"/>
              <a:t> can create space to accommodate additional requirements. Reprioritization and reallocation would normally be expected to be done transparently within the legal framework for </a:t>
            </a:r>
            <a:r>
              <a:rPr lang="en-US" dirty="0" err="1"/>
              <a:t>virements</a:t>
            </a:r>
            <a:r>
              <a:rPr lang="en-US" dirty="0"/>
              <a:t>.</a:t>
            </a:r>
          </a:p>
          <a:p>
            <a:pPr lvl="0"/>
            <a:r>
              <a:rPr lang="en-US" b="1" dirty="0"/>
              <a:t>Supplementary budgets</a:t>
            </a:r>
            <a:r>
              <a:rPr lang="en-US" dirty="0"/>
              <a:t> may be needed if new resource requirements cannot be met within the delegated authority of the executive or the available budget envelope.</a:t>
            </a:r>
          </a:p>
          <a:p>
            <a:pPr lvl="0"/>
            <a:r>
              <a:rPr lang="en-US" b="1" dirty="0"/>
              <a:t>External grants</a:t>
            </a:r>
            <a:r>
              <a:rPr lang="en-US" dirty="0"/>
              <a:t> – sector specific or for emergency response – may be explored.</a:t>
            </a:r>
          </a:p>
          <a:p>
            <a:r>
              <a:rPr lang="en-US" dirty="0"/>
              <a:t>It would be prudent to determine whether there are any legal or parliamentary constraints on seeking additional funds or reallocating spending that warrant pre-emptive action. This protects against a scenario where it may not be possible to reconvene parliament, or for parliament to meet, when an approval is later needed.</a:t>
            </a:r>
          </a:p>
          <a:p>
            <a:r>
              <a:rPr lang="en-US" dirty="0"/>
              <a:t>III.   Set up institutional PFM mechanisms to meet emergency response</a:t>
            </a:r>
          </a:p>
          <a:p>
            <a:r>
              <a:rPr lang="en-US" dirty="0"/>
              <a:t>A.   Reprioritize spending</a:t>
            </a:r>
          </a:p>
          <a:p>
            <a:r>
              <a:rPr lang="en-US" dirty="0"/>
              <a:t>Given the additional need to support health and essential services during an outbreak, finance ministries should estimate resource requirements for emergency response, and identify low priority spending that could be reduced to create room for priority spending.</a:t>
            </a:r>
          </a:p>
          <a:p>
            <a:pPr lvl="0"/>
            <a:r>
              <a:rPr lang="en-US" dirty="0"/>
              <a:t>Prepare quick estimates of additional resource requirements. Costing for increased scale of existing services should be relatively easier if cost drivers and price and volume parameters are already available. Require relevant line ministries to provide cost information for any new services under contemplation.</a:t>
            </a:r>
          </a:p>
          <a:p>
            <a:pPr lvl="0"/>
            <a:r>
              <a:rPr lang="en-US" dirty="0"/>
              <a:t>Ask line ministries to provide savings in their respective budgets on a consideration of policy priorities, progress, any available slack, and items that can be postponed to a later period. Experience has shown that across the board cuts do not produce desirable impact.</a:t>
            </a:r>
          </a:p>
          <a:p>
            <a:pPr lvl="0"/>
            <a:r>
              <a:rPr lang="en-US" dirty="0"/>
              <a:t>Care must be taken to ensure that high priority expenditure, including that to support the vulnerable and to meet essential items, such as debt service, should not be adversely impacted. Spending cuts would ideally avoid impacting on sectors already under stress due to Covid-19 impact (e.g. tourism and small business sectors).</a:t>
            </a:r>
          </a:p>
          <a:p>
            <a:pPr lvl="0"/>
            <a:r>
              <a:rPr lang="en-US" dirty="0"/>
              <a:t>Consider the impact of reprioritization on the medium-term budget framework.</a:t>
            </a:r>
          </a:p>
          <a:p>
            <a:r>
              <a:rPr lang="en-US" dirty="0"/>
              <a:t>B.   Ensure liquidity, recalibrate debt and cash requirements</a:t>
            </a:r>
          </a:p>
          <a:p>
            <a:r>
              <a:rPr lang="en-US" dirty="0"/>
              <a:t>Liquidity management will be critical to enable the government to meet its extended obligations and provide relief to affected population. Even where offsetting savings are available within the budget, a pandemic response will likely require higher disbursement of cash in the near term. Government debt and cash managers should start planning for increased financing and liquidity needs at the earliest opportunity.</a:t>
            </a:r>
          </a:p>
          <a:p>
            <a:pPr lvl="0"/>
            <a:r>
              <a:rPr lang="en-US" dirty="0"/>
              <a:t>Consider any implications for debt—both in terms of its size and composition—and make suitable adjustments to the annual borrowing program and issuance calendar.</a:t>
            </a:r>
          </a:p>
          <a:p>
            <a:pPr lvl="0"/>
            <a:r>
              <a:rPr lang="en-US" dirty="0"/>
              <a:t>Recalibrate the cash buffer level, if needed, to account for the increased uncertainty, as forecasting </a:t>
            </a:r>
            <a:r>
              <a:rPr lang="en-US" dirty="0" err="1"/>
              <a:t>cashflows</a:t>
            </a:r>
            <a:r>
              <a:rPr lang="en-US" dirty="0"/>
              <a:t> becomes more challenging due to sudden and unpredictable cash needs.</a:t>
            </a:r>
          </a:p>
          <a:p>
            <a:pPr lvl="0"/>
            <a:r>
              <a:rPr lang="en-US" dirty="0"/>
              <a:t>Explore alternative financing sources, such as additional credit lines with banks and arrangements for on call short-term borrowing from cash rich state-owned enterprises and pension funds. Opportunities should be explored for tapping any significant pool of government cash outside of the treasury single account system and bringing it under treasury’s control.</a:t>
            </a:r>
          </a:p>
          <a:p>
            <a:pPr lvl="0"/>
            <a:r>
              <a:rPr lang="en-US" dirty="0"/>
              <a:t>Cash managers should closely monitor the government’s cash balance. If necessary, additional protocols for information sharing can be put in place with the central bank and commercial banks providing banking services to the government.</a:t>
            </a:r>
          </a:p>
          <a:p>
            <a:pPr lvl="0"/>
            <a:r>
              <a:rPr lang="en-US" dirty="0"/>
              <a:t>Put in place a mechanism to prioritize payments to the priority sectors/purposes, for use if faced with a temporary cash crunch. Countries with centralized payment systems—through the treasury—should be in a better position to ensure payment prioritization. Decentralized payment systems will have to rely on prioritization at the local level. Clear instructions from the central authorities on prioritization will help.</a:t>
            </a:r>
          </a:p>
          <a:p>
            <a:pPr lvl="0"/>
            <a:r>
              <a:rPr lang="en-US" dirty="0"/>
              <a:t>Financing support from international financial institutions (e.g., the IMF and the World Bank) and other donors could also be explored and readied where needed.</a:t>
            </a:r>
          </a:p>
          <a:p>
            <a:r>
              <a:rPr lang="en-US" dirty="0"/>
              <a:t>C.   Ensure timely fund disbursement</a:t>
            </a:r>
          </a:p>
          <a:p>
            <a:r>
              <a:rPr lang="en-US" dirty="0"/>
              <a:t>Robust budget execution processes will ensure that resources are made available to service delivery units in a timely and efficient manner to meet their (additional) obligations. Clearly articulated and well understood procedures for priority disbursements would ensure timely budget releases and processing of claims. The idea will be not to bypass established controls but create a stream for handling priority items and fast track expenditure authorizations. There could always be tension between controls and efficiency, and a balanced approach should be taken.</a:t>
            </a:r>
          </a:p>
          <a:p>
            <a:pPr lvl="0"/>
            <a:r>
              <a:rPr lang="en-US" dirty="0"/>
              <a:t>Adopt a risk-based approach to controls. For example, pre-audit can focus only on high-risk payments, while relatively less risky payments may be subjected to post-audit.</a:t>
            </a:r>
          </a:p>
          <a:p>
            <a:pPr lvl="0"/>
            <a:r>
              <a:rPr lang="en-US" dirty="0"/>
              <a:t>Where feasible, consider greater delegation of financial authority—both for reallocation of funds and payment approvals—to frontline ministries, such as the health ministry.</a:t>
            </a:r>
          </a:p>
          <a:p>
            <a:pPr lvl="0"/>
            <a:r>
              <a:rPr lang="en-US" dirty="0"/>
              <a:t>Where possible, use of a real-time gross settlement (RTGS) system would enable moving funds swiftly across the country’s financial system. Such systems may be designed primarily for high-value transactions between financial institutions. Nevertheless, treasury authorities should discuss with the central bank the possibility of using them, if not already in use. RTGS would be particularly useful in transferring resources to </a:t>
            </a:r>
            <a:r>
              <a:rPr lang="en-US" dirty="0" err="1"/>
              <a:t>subnational</a:t>
            </a:r>
            <a:r>
              <a:rPr lang="en-US" dirty="0"/>
              <a:t> governments and frontline public and private agencies in a secure and speedy manner.</a:t>
            </a:r>
          </a:p>
          <a:p>
            <a:pPr lvl="0"/>
            <a:r>
              <a:rPr lang="en-US" dirty="0"/>
              <a:t>Direct deposits through banking channels are likely to be the fastest, secured and most certain way, in case the government decides to extend wage subsidies and cash transfers to large sections of affected population. Account ownership and the ability to receive direct deposits will have critical value for individuals affected by the crisis. For those without a bank account, mobile payments and prepaid cards—with facility to top-up—may be good alternatives. These methods require advance preparation and cannot be used on-the-fly. Early action from the authorities—especially at the local level—will be critical for ensuring the efficacy of such mass disbursement systems.</a:t>
            </a:r>
          </a:p>
          <a:p>
            <a:pPr lvl="0"/>
            <a:r>
              <a:rPr lang="en-US" dirty="0"/>
              <a:t>The biggest challenge will likely be the beneficiary authentication and fraud prevention. Governments will have to devise ways of ensuring timely relief disbursement with an acceptable degree of risk.</a:t>
            </a:r>
          </a:p>
          <a:p>
            <a:pPr lvl="0"/>
            <a:r>
              <a:rPr lang="en-US" dirty="0"/>
              <a:t>Some governments may resort to cash advances to make available resources to service delivery units promptly, especially if the normal disbursement procedures are cumbersome and take time. It will be important to track and account for advances properly and ensure their utilization and prompt settlement. Advances should be approved by a designated authority and recorded in an advance register (preferably automated) at the time of release, clearly identifying the amount, purpose, recipient and the person responsible for its closure. Records should be maintained in such a way that it is possible to carry out an itemized analysis of advances at any time. This will help monitor outstanding advances and their timely settlement.</a:t>
            </a:r>
          </a:p>
          <a:p>
            <a:r>
              <a:rPr lang="en-US" dirty="0"/>
              <a:t>D.   Track and report emergency response expenditure</a:t>
            </a:r>
          </a:p>
          <a:p>
            <a:r>
              <a:rPr lang="en-US" dirty="0"/>
              <a:t>Tracking, accounting and reporting of expenditure incurred on emergency response is important for ensuring that timely information is available to policymakers for informed decision-making and to the public in general. Good recording will also make it easier to cease temporary spending arrangements once the need is over.</a:t>
            </a:r>
          </a:p>
          <a:p>
            <a:pPr lvl="0"/>
            <a:r>
              <a:rPr lang="en-US" dirty="0"/>
              <a:t>Establish dedicated budget lines to facilitate tracking of funds. Ensure that all budgetary resources deployed for emergency response, including any external grants, flow through these budget lines. Replicate these budget lines in the government chart of accounts, so that fund utilization is recorded and reported in one account in the financial statements.</a:t>
            </a:r>
          </a:p>
          <a:p>
            <a:pPr lvl="0"/>
            <a:r>
              <a:rPr lang="en-US" dirty="0"/>
              <a:t>Create a feedback loop for delivering timely information to policymakers on the utilization on funds.</a:t>
            </a:r>
          </a:p>
          <a:p>
            <a:r>
              <a:rPr lang="en-US" dirty="0"/>
              <a:t>E.   Ensure business continuity</a:t>
            </a:r>
          </a:p>
          <a:p>
            <a:r>
              <a:rPr lang="en-US" dirty="0"/>
              <a:t>Governments should be ready with their business continuity plans to deal with large scale absence of staff, as more and more people report sick or are required to refrain from attending offices. While proper business continuity plans may take time to develop and implement, simple measures undertaken on urgent basis can make a big difference.</a:t>
            </a:r>
          </a:p>
          <a:p>
            <a:pPr lvl="0"/>
            <a:r>
              <a:rPr lang="en-US" dirty="0"/>
              <a:t>Identify business-critical process (e.g., disbursements) and infrastructure (e.g., financial transaction processing system). The objective will be to ensure that these continue to operate unimpeded.</a:t>
            </a:r>
          </a:p>
          <a:p>
            <a:pPr lvl="0"/>
            <a:r>
              <a:rPr lang="en-US" dirty="0"/>
              <a:t>Assign back-up responsibilities of staff for critical processes and software applications. In the transaction processing system, create suitable roles and grant access rights to the back-up staff.</a:t>
            </a:r>
          </a:p>
          <a:p>
            <a:pPr lvl="0"/>
            <a:r>
              <a:rPr lang="en-US" dirty="0"/>
              <a:t>Test software and communications systems for remote operations.</a:t>
            </a:r>
          </a:p>
          <a:p>
            <a:pPr lvl="0"/>
            <a:r>
              <a:rPr lang="en-US" dirty="0"/>
              <a:t>Organize systematically important documents and information on a protected shared drive to ensure its availability to authorized staff.</a:t>
            </a:r>
          </a:p>
          <a:p>
            <a:pPr lvl="0"/>
            <a:r>
              <a:rPr lang="en-US" dirty="0"/>
              <a:t>Where possible, expose a wider group of staff to critical processes and applications. Prepare flow charts and step-by-step guides for business-critical operations that can be followed and used by even untrained staff should a need arises.</a:t>
            </a:r>
          </a:p>
          <a:p>
            <a:r>
              <a:rPr lang="en-US" dirty="0"/>
              <a:t>F.   Establish effective coordination with lower levels of government</a:t>
            </a:r>
          </a:p>
          <a:p>
            <a:r>
              <a:rPr lang="en-US" dirty="0"/>
              <a:t>Coordination with </a:t>
            </a:r>
            <a:r>
              <a:rPr lang="en-US" dirty="0" err="1"/>
              <a:t>subnational</a:t>
            </a:r>
            <a:r>
              <a:rPr lang="en-US" dirty="0"/>
              <a:t> governments/entities will be important in understanding the needs at the </a:t>
            </a:r>
            <a:r>
              <a:rPr lang="en-US" dirty="0" err="1"/>
              <a:t>grassroot</a:t>
            </a:r>
            <a:r>
              <a:rPr lang="en-US" dirty="0"/>
              <a:t> level, to provide the necessary funding to enable them to meet the enhanced service delivery requirements, and to improve the quality of response.</a:t>
            </a:r>
          </a:p>
          <a:p>
            <a:pPr lvl="0"/>
            <a:r>
              <a:rPr lang="en-US" dirty="0"/>
              <a:t>Establish, if not already in place, a centralized coordination channel for systematically exchanging information on funding needs of </a:t>
            </a:r>
            <a:r>
              <a:rPr lang="en-US" dirty="0" err="1"/>
              <a:t>subnational</a:t>
            </a:r>
            <a:r>
              <a:rPr lang="en-US" dirty="0"/>
              <a:t> governments, their liquidity position and implementation progress.</a:t>
            </a:r>
          </a:p>
          <a:p>
            <a:r>
              <a:rPr lang="en-US" dirty="0"/>
              <a:t>IV.   Prepare additional policy flexibility</a:t>
            </a:r>
          </a:p>
          <a:p>
            <a:r>
              <a:rPr lang="en-US" dirty="0"/>
              <a:t>PFM managers should also prepare for the potential need for fiscal stimulus measures to support economic activity. This gives decision makers the policy flexibility to respond quickly to developments. Early work could, for example, include exploring potential for accelerating expenditure plans and reviewing the infrastructure pipeline to identify ‘shovel ready’ projects or projects in delivery that can be accelerated.</a:t>
            </a:r>
          </a:p>
          <a:p>
            <a:r>
              <a:rPr lang="en-US" dirty="0"/>
              <a:t> </a:t>
            </a:r>
          </a:p>
          <a:p>
            <a:r>
              <a:rPr lang="en-US" dirty="0">
                <a:hlinkClick r:id="rId3"/>
              </a:rPr>
              <a:t>[1]</a:t>
            </a:r>
            <a:r>
              <a:rPr lang="en-US" dirty="0"/>
              <a:t> </a:t>
            </a:r>
            <a:r>
              <a:rPr lang="en-US" dirty="0" err="1"/>
              <a:t>Sandeep</a:t>
            </a:r>
            <a:r>
              <a:rPr lang="en-US" dirty="0"/>
              <a:t> </a:t>
            </a:r>
            <a:r>
              <a:rPr lang="en-US" dirty="0" err="1"/>
              <a:t>Saxena</a:t>
            </a:r>
            <a:r>
              <a:rPr lang="en-US" dirty="0"/>
              <a:t> and Michelle Stone are Senior Economists in IMF’s Fiscal Affairs Department.</a:t>
            </a:r>
          </a:p>
          <a:p>
            <a:r>
              <a:rPr lang="en-US" b="1" dirty="0"/>
              <a:t>Note: The posts on the IMF PFM Blog should not be reported as representing the views of the IMF. The views expressed are those of the authors and do not necessarily represent those of the IMF or IMF policy.</a:t>
            </a:r>
            <a:endParaRPr lang="en-US" dirty="0"/>
          </a:p>
          <a:p>
            <a:r>
              <a:rPr lang="en-US" dirty="0"/>
              <a:t> </a:t>
            </a:r>
          </a:p>
          <a:p>
            <a:pPr lvl="0"/>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8</a:t>
            </a:fld>
            <a:endParaRPr lang="en-US"/>
          </a:p>
        </p:txBody>
      </p:sp>
    </p:spTree>
    <p:extLst>
      <p:ext uri="{BB962C8B-B14F-4D97-AF65-F5344CB8AC3E}">
        <p14:creationId xmlns:p14="http://schemas.microsoft.com/office/powerpoint/2010/main" val="401968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688" y="696913"/>
            <a:ext cx="64230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9</a:t>
            </a:fld>
            <a:endParaRPr lang="en-US"/>
          </a:p>
        </p:txBody>
      </p:sp>
    </p:spTree>
    <p:extLst>
      <p:ext uri="{BB962C8B-B14F-4D97-AF65-F5344CB8AC3E}">
        <p14:creationId xmlns:p14="http://schemas.microsoft.com/office/powerpoint/2010/main" val="170614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7857" y="2130427"/>
            <a:ext cx="10742375" cy="1470025"/>
          </a:xfrm>
        </p:spPr>
        <p:txBody>
          <a:bodyPr/>
          <a:lstStyle/>
          <a:p>
            <a:r>
              <a:rPr lang="en-US"/>
              <a:t>Click to edit Master title style</a:t>
            </a:r>
          </a:p>
        </p:txBody>
      </p:sp>
      <p:sp>
        <p:nvSpPr>
          <p:cNvPr id="3" name="Subtitle 2"/>
          <p:cNvSpPr>
            <a:spLocks noGrp="1"/>
          </p:cNvSpPr>
          <p:nvPr>
            <p:ph type="subTitle" idx="1"/>
          </p:nvPr>
        </p:nvSpPr>
        <p:spPr>
          <a:xfrm>
            <a:off x="1895714" y="3886200"/>
            <a:ext cx="884666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193A05-3DB4-462F-BF9E-A05470052E94}"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93A05-3DB4-462F-BF9E-A05470052E94}"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2614" y="274639"/>
            <a:ext cx="284357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904" y="274639"/>
            <a:ext cx="83200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93A05-3DB4-462F-BF9E-A05470052E94}"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93A05-3DB4-462F-BF9E-A05470052E94}"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2" y="4406902"/>
            <a:ext cx="1074237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8322" y="2906713"/>
            <a:ext cx="107423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93A05-3DB4-462F-BF9E-A05470052E94}"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905" y="1600202"/>
            <a:ext cx="55818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24361" y="1600202"/>
            <a:ext cx="55818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193A05-3DB4-462F-BF9E-A05470052E94}"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1905" y="1535113"/>
            <a:ext cx="55840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1905" y="2174875"/>
            <a:ext cx="55840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9974" y="1535113"/>
            <a:ext cx="558621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974" y="2174875"/>
            <a:ext cx="55862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193A05-3DB4-462F-BF9E-A05470052E94}"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193A05-3DB4-462F-BF9E-A05470052E94}"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93A05-3DB4-462F-BF9E-A05470052E94}"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05" y="273050"/>
            <a:ext cx="415784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41142" y="273052"/>
            <a:ext cx="706504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1905" y="1435102"/>
            <a:ext cx="41578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93A05-3DB4-462F-BF9E-A05470052E94}"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3" y="4800600"/>
            <a:ext cx="75828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77153" y="612775"/>
            <a:ext cx="75828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77153" y="5367338"/>
            <a:ext cx="75828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93A05-3DB4-462F-BF9E-A05470052E94}"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906" y="274638"/>
            <a:ext cx="1137427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906" y="1600202"/>
            <a:ext cx="1137427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1904" y="6356352"/>
            <a:ext cx="294888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93A05-3DB4-462F-BF9E-A05470052E94}" type="datetimeFigureOut">
              <a:rPr lang="en-US" smtClean="0"/>
              <a:pPr/>
              <a:t>5/8/2020</a:t>
            </a:fld>
            <a:endParaRPr lang="en-US"/>
          </a:p>
        </p:txBody>
      </p:sp>
      <p:sp>
        <p:nvSpPr>
          <p:cNvPr id="5" name="Footer Placeholder 4"/>
          <p:cNvSpPr>
            <a:spLocks noGrp="1"/>
          </p:cNvSpPr>
          <p:nvPr>
            <p:ph type="ftr" sz="quarter" idx="3"/>
          </p:nvPr>
        </p:nvSpPr>
        <p:spPr>
          <a:xfrm>
            <a:off x="4318013" y="6356352"/>
            <a:ext cx="40020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57298" y="6356352"/>
            <a:ext cx="2948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C5693-E1F9-4A5B-9766-1A8637F9A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gi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2430612" y="1628800"/>
            <a:ext cx="10121032" cy="5229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570114"/>
            <a:ext cx="4230812" cy="3287886"/>
          </a:xfrm>
          <a:prstGeom prst="rect">
            <a:avLst/>
          </a:prstGeom>
          <a:noFill/>
          <a:ln w="9525">
            <a:noFill/>
            <a:miter lim="800000"/>
            <a:headEnd/>
            <a:tailEnd/>
          </a:ln>
        </p:spPr>
      </p:pic>
      <p:sp>
        <p:nvSpPr>
          <p:cNvPr id="2" name="Title 1"/>
          <p:cNvSpPr>
            <a:spLocks noGrp="1"/>
          </p:cNvSpPr>
          <p:nvPr>
            <p:ph type="title"/>
          </p:nvPr>
        </p:nvSpPr>
        <p:spPr>
          <a:xfrm>
            <a:off x="2430612" y="260648"/>
            <a:ext cx="10207476" cy="994122"/>
          </a:xfrm>
        </p:spPr>
        <p:txBody>
          <a:bodyPr>
            <a:normAutofit fontScale="90000"/>
          </a:bodyPr>
          <a:lstStyle/>
          <a:p>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Казначейство Албании: </a:t>
            </a:r>
            <a:b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меры реагирования на пандемию</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COVID-19 </a:t>
            </a:r>
          </a:p>
        </p:txBody>
      </p:sp>
      <p:pic>
        <p:nvPicPr>
          <p:cNvPr id="2050" name="Picture 2"/>
          <p:cNvPicPr>
            <a:picLocks noChangeAspect="1" noChangeArrowheads="1"/>
          </p:cNvPicPr>
          <p:nvPr/>
        </p:nvPicPr>
        <p:blipFill>
          <a:blip r:embed="rId5" cstate="print"/>
          <a:srcRect/>
          <a:stretch>
            <a:fillRect/>
          </a:stretch>
        </p:blipFill>
        <p:spPr bwMode="auto">
          <a:xfrm>
            <a:off x="0" y="1"/>
            <a:ext cx="2430612" cy="1625446"/>
          </a:xfrm>
          <a:prstGeom prst="rect">
            <a:avLst/>
          </a:prstGeom>
          <a:noFill/>
          <a:ln w="9525">
            <a:noFill/>
            <a:miter lim="800000"/>
            <a:headEnd/>
            <a:tailEnd/>
          </a:ln>
        </p:spPr>
      </p:pic>
      <p:sp>
        <p:nvSpPr>
          <p:cNvPr id="7" name="Rectangle 6"/>
          <p:cNvSpPr/>
          <p:nvPr/>
        </p:nvSpPr>
        <p:spPr>
          <a:xfrm>
            <a:off x="-89668" y="2492896"/>
            <a:ext cx="4646208" cy="83099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Заседание КС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PEMPAL </a:t>
            </a:r>
          </a:p>
          <a:p>
            <a:pPr algn="ct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режиме видеоконференции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8" name="Rectangle 7"/>
          <p:cNvSpPr/>
          <p:nvPr/>
        </p:nvSpPr>
        <p:spPr>
          <a:xfrm>
            <a:off x="4230812" y="6237312"/>
            <a:ext cx="2489275" cy="46166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29</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апреля</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2020</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г.</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18434" name="Picture 2"/>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4590852" y="1268760"/>
            <a:ext cx="2436143" cy="170425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a:xfrm>
            <a:off x="0" y="1844824"/>
            <a:ext cx="3222700" cy="3168352"/>
          </a:xfrm>
          <a:prstGeom prst="rightArrow">
            <a:avLst/>
          </a:prstGeom>
          <a:blipFill>
            <a:blip r:embed="rId3" cstate="print"/>
            <a:tile tx="0" ty="0" sx="100000" sy="100000" flip="none" algn="tl"/>
          </a:bli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4668" y="116632"/>
            <a:ext cx="9703420" cy="1143000"/>
          </a:xfrm>
        </p:spPr>
        <p:txBody>
          <a:bodyPr>
            <a:normAutofit fontScale="90000"/>
          </a:bodyPr>
          <a:lstStyle/>
          <a:p>
            <a:r>
              <a:rPr lang="ru-RU" sz="3600" b="1" dirty="0">
                <a:ln w="10541" cmpd="sng">
                  <a:solidFill>
                    <a:schemeClr val="accent1">
                      <a:shade val="88000"/>
                      <a:satMod val="110000"/>
                    </a:schemeClr>
                  </a:solidFill>
                  <a:prstDash val="solid"/>
                </a:ln>
                <a:solidFill>
                  <a:schemeClr val="accent3"/>
                </a:solidFill>
              </a:rPr>
              <a:t>Чрезвычайная ситуация – чрезвычайные меры по организации деятельности</a:t>
            </a:r>
            <a:endParaRPr lang="en-US" sz="3600" b="1" dirty="0">
              <a:ln w="10541" cmpd="sng">
                <a:solidFill>
                  <a:schemeClr val="accent1">
                    <a:shade val="88000"/>
                    <a:satMod val="110000"/>
                  </a:schemeClr>
                </a:solidFill>
                <a:prstDash val="solid"/>
              </a:ln>
              <a:solidFill>
                <a:schemeClr val="accent3"/>
              </a:solidFill>
            </a:endParaRPr>
          </a:p>
        </p:txBody>
      </p:sp>
      <p:pic>
        <p:nvPicPr>
          <p:cNvPr id="4098" name="Picture 2"/>
          <p:cNvPicPr>
            <a:picLocks noChangeAspect="1" noChangeArrowheads="1"/>
          </p:cNvPicPr>
          <p:nvPr/>
        </p:nvPicPr>
        <p:blipFill>
          <a:blip r:embed="rId4" cstate="print"/>
          <a:srcRect/>
          <a:stretch>
            <a:fillRect/>
          </a:stretch>
        </p:blipFill>
        <p:spPr bwMode="auto">
          <a:xfrm>
            <a:off x="0" y="1"/>
            <a:ext cx="3078684" cy="1268759"/>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9271372" y="5003230"/>
            <a:ext cx="3366716" cy="1854770"/>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0" y="5047072"/>
            <a:ext cx="2790652" cy="1810928"/>
          </a:xfrm>
          <a:prstGeom prst="rect">
            <a:avLst/>
          </a:prstGeom>
          <a:noFill/>
          <a:ln w="9525">
            <a:noFill/>
            <a:miter lim="800000"/>
            <a:headEnd/>
            <a:tailEnd/>
          </a:ln>
        </p:spPr>
      </p:pic>
      <p:pic>
        <p:nvPicPr>
          <p:cNvPr id="4101" name="Picture 5"/>
          <p:cNvPicPr>
            <a:picLocks noGrp="1" noChangeAspect="1" noChangeArrowheads="1"/>
          </p:cNvPicPr>
          <p:nvPr>
            <p:ph idx="1"/>
          </p:nvPr>
        </p:nvPicPr>
        <p:blipFill>
          <a:blip r:embed="rId7" cstate="print"/>
          <a:srcRect/>
          <a:stretch>
            <a:fillRect/>
          </a:stretch>
        </p:blipFill>
        <p:spPr bwMode="auto">
          <a:xfrm>
            <a:off x="10783540" y="980728"/>
            <a:ext cx="1854548" cy="1099858"/>
          </a:xfrm>
          <a:prstGeom prst="rect">
            <a:avLst/>
          </a:prstGeom>
          <a:noFill/>
          <a:ln w="9525">
            <a:noFill/>
            <a:miter lim="800000"/>
            <a:headEnd/>
            <a:tailEnd/>
          </a:ln>
        </p:spPr>
      </p:pic>
      <p:pic>
        <p:nvPicPr>
          <p:cNvPr id="4102" name="Picture 6"/>
          <p:cNvPicPr>
            <a:picLocks noChangeAspect="1" noChangeArrowheads="1"/>
          </p:cNvPicPr>
          <p:nvPr/>
        </p:nvPicPr>
        <p:blipFill>
          <a:blip r:embed="rId8" cstate="print"/>
          <a:srcRect/>
          <a:stretch>
            <a:fillRect/>
          </a:stretch>
        </p:blipFill>
        <p:spPr bwMode="auto">
          <a:xfrm>
            <a:off x="9487396" y="2564904"/>
            <a:ext cx="2526169" cy="1431032"/>
          </a:xfrm>
          <a:prstGeom prst="rect">
            <a:avLst/>
          </a:prstGeom>
          <a:noFill/>
          <a:ln w="9525">
            <a:noFill/>
            <a:miter lim="800000"/>
            <a:headEnd/>
            <a:tailEnd/>
          </a:ln>
        </p:spPr>
      </p:pic>
      <p:sp>
        <p:nvSpPr>
          <p:cNvPr id="9" name="Rectangle 8"/>
          <p:cNvSpPr/>
          <p:nvPr/>
        </p:nvSpPr>
        <p:spPr>
          <a:xfrm>
            <a:off x="3582740" y="6211669"/>
            <a:ext cx="5760640" cy="523220"/>
          </a:xfrm>
          <a:prstGeom prst="rect">
            <a:avLst/>
          </a:prstGeom>
        </p:spPr>
        <p:txBody>
          <a:bodyPr wrap="square">
            <a:spAutoFit/>
          </a:bodyPr>
          <a:lstStyle/>
          <a:p>
            <a:r>
              <a:rPr lang="ru-RU" sz="1400" dirty="0"/>
              <a:t>Знание – сила, а в ситуации, подобной нынешней, оно становится ещё важнее.</a:t>
            </a:r>
            <a:r>
              <a:rPr lang="en-US" sz="1400" dirty="0"/>
              <a:t> </a:t>
            </a:r>
            <a:r>
              <a:rPr lang="ru-RU" sz="1400" dirty="0"/>
              <a:t>Надеюсь, нам удастся выйти на плато раньше.</a:t>
            </a:r>
            <a:endParaRPr lang="en-US" sz="1400" dirty="0"/>
          </a:p>
        </p:txBody>
      </p:sp>
      <p:pic>
        <p:nvPicPr>
          <p:cNvPr id="4103" name="Picture 7"/>
          <p:cNvPicPr>
            <a:picLocks noChangeAspect="1" noChangeArrowheads="1"/>
          </p:cNvPicPr>
          <p:nvPr/>
        </p:nvPicPr>
        <p:blipFill>
          <a:blip r:embed="rId9" cstate="print"/>
          <a:srcRect/>
          <a:stretch>
            <a:fillRect/>
          </a:stretch>
        </p:blipFill>
        <p:spPr bwMode="auto">
          <a:xfrm>
            <a:off x="4878884" y="4797152"/>
            <a:ext cx="2408447" cy="1493391"/>
          </a:xfrm>
          <a:prstGeom prst="rect">
            <a:avLst/>
          </a:prstGeom>
          <a:noFill/>
          <a:ln w="9525">
            <a:noFill/>
            <a:miter lim="800000"/>
            <a:headEnd/>
            <a:tailEnd/>
          </a:ln>
        </p:spPr>
      </p:pic>
      <p:sp>
        <p:nvSpPr>
          <p:cNvPr id="11" name="Rectangle 10"/>
          <p:cNvSpPr/>
          <p:nvPr/>
        </p:nvSpPr>
        <p:spPr>
          <a:xfrm>
            <a:off x="0" y="1268760"/>
            <a:ext cx="10855548" cy="584775"/>
          </a:xfrm>
          <a:prstGeom prst="rect">
            <a:avLst/>
          </a:prstGeom>
        </p:spPr>
        <p:txBody>
          <a:bodyPr wrap="square">
            <a:spAutoFit/>
          </a:bodyPr>
          <a:lstStyle/>
          <a:p>
            <a:r>
              <a:rPr lang="ru-RU" sz="1600" dirty="0"/>
              <a:t>Ничего подобного нынешней ситуации мы ранее не испытывали. И хотя может показаться, что всё вокруг замерло, мы знаем, что необходимости делиться информацией это не коснулось. Пожалуй, такой обмен стал ещё более важным</a:t>
            </a:r>
            <a:r>
              <a:rPr lang="en-US" sz="1600" dirty="0"/>
              <a:t>.</a:t>
            </a:r>
          </a:p>
        </p:txBody>
      </p:sp>
      <p:sp>
        <p:nvSpPr>
          <p:cNvPr id="12" name="Rectangle 11"/>
          <p:cNvSpPr/>
          <p:nvPr/>
        </p:nvSpPr>
        <p:spPr>
          <a:xfrm>
            <a:off x="3222700" y="1988840"/>
            <a:ext cx="9415389" cy="800219"/>
          </a:xfrm>
          <a:prstGeom prst="rect">
            <a:avLst/>
          </a:prstGeom>
        </p:spPr>
        <p:txBody>
          <a:bodyPr wrap="square">
            <a:spAutoFit/>
          </a:bodyPr>
          <a:lstStyle/>
          <a:p>
            <a:r>
              <a:rPr lang="ru-RU" sz="1400" dirty="0"/>
              <a:t>Прошло несколько месяцев, а выражение «социальное </a:t>
            </a:r>
            <a:r>
              <a:rPr lang="ru-RU" sz="1400" dirty="0" err="1"/>
              <a:t>дистанцирование</a:t>
            </a:r>
            <a:r>
              <a:rPr lang="ru-RU" sz="1400" dirty="0"/>
              <a:t>» уже среди самых популярных в 2020 году. Или может быть оно уже стало выражением года?</a:t>
            </a:r>
            <a:r>
              <a:rPr lang="ru-RU" dirty="0"/>
              <a:t>  </a:t>
            </a:r>
            <a:r>
              <a:rPr lang="ru-RU" sz="1400" dirty="0"/>
              <a:t>Как бы то ни было, эта мера одновременно помогает бороться с распространением заболевания</a:t>
            </a:r>
            <a:r>
              <a:rPr lang="en-US" sz="1400" dirty="0"/>
              <a:t>.</a:t>
            </a:r>
          </a:p>
        </p:txBody>
      </p:sp>
      <p:sp>
        <p:nvSpPr>
          <p:cNvPr id="13" name="Rectangle 12"/>
          <p:cNvSpPr/>
          <p:nvPr/>
        </p:nvSpPr>
        <p:spPr>
          <a:xfrm>
            <a:off x="4446836" y="3933056"/>
            <a:ext cx="8335268" cy="923330"/>
          </a:xfrm>
          <a:prstGeom prst="rect">
            <a:avLst/>
          </a:prstGeom>
        </p:spPr>
        <p:txBody>
          <a:bodyPr wrap="square">
            <a:spAutoFit/>
          </a:bodyPr>
          <a:lstStyle/>
          <a:p>
            <a:r>
              <a:rPr lang="ru-RU" dirty="0"/>
              <a:t>Гостиная стала комнатой отдыха</a:t>
            </a:r>
            <a:r>
              <a:rPr lang="en-US" dirty="0"/>
              <a:t>, </a:t>
            </a:r>
            <a:r>
              <a:rPr lang="ru-RU" dirty="0"/>
              <a:t>а электронные устройства – сослуживцами.</a:t>
            </a:r>
            <a:r>
              <a:rPr lang="en-US" dirty="0"/>
              <a:t> </a:t>
            </a:r>
            <a:r>
              <a:rPr lang="ru-RU" dirty="0"/>
              <a:t> «</a:t>
            </a:r>
            <a:r>
              <a:rPr lang="ru-RU" dirty="0" err="1"/>
              <a:t>Удалёнка</a:t>
            </a:r>
            <a:r>
              <a:rPr lang="ru-RU" dirty="0"/>
              <a:t>» превратилась в обычную работу. Вот что организуем – «домашние офисы», станции для удалённой работы и видеоконференции.</a:t>
            </a:r>
            <a:endParaRPr lang="en-US" dirty="0"/>
          </a:p>
        </p:txBody>
      </p:sp>
      <p:sp>
        <p:nvSpPr>
          <p:cNvPr id="14" name="Rectangle 13"/>
          <p:cNvSpPr/>
          <p:nvPr/>
        </p:nvSpPr>
        <p:spPr>
          <a:xfrm>
            <a:off x="3294708" y="2780928"/>
            <a:ext cx="6318250" cy="923330"/>
          </a:xfrm>
          <a:prstGeom prst="rect">
            <a:avLst/>
          </a:prstGeom>
        </p:spPr>
        <p:txBody>
          <a:bodyPr>
            <a:spAutoFit/>
          </a:bodyPr>
          <a:lstStyle/>
          <a:p>
            <a:r>
              <a:rPr lang="ru-RU" dirty="0"/>
              <a:t>Как человек, каждый день работающий в офисе</a:t>
            </a:r>
            <a:r>
              <a:rPr lang="en-US" dirty="0"/>
              <a:t>, </a:t>
            </a:r>
            <a:r>
              <a:rPr lang="ru-RU" dirty="0"/>
              <a:t>я хотела отметить других молодых специалистов «на службе», которые сотрудничают и которым нравится организация работы.</a:t>
            </a:r>
            <a:endParaRPr lang="en-US" dirty="0"/>
          </a:p>
        </p:txBody>
      </p:sp>
      <p:sp>
        <p:nvSpPr>
          <p:cNvPr id="18" name="Rectangle 17"/>
          <p:cNvSpPr/>
          <p:nvPr/>
        </p:nvSpPr>
        <p:spPr>
          <a:xfrm>
            <a:off x="0" y="2636912"/>
            <a:ext cx="3222700" cy="1477328"/>
          </a:xfrm>
          <a:prstGeom prst="rect">
            <a:avLst/>
          </a:prstGeom>
          <a:ln>
            <a:noFill/>
            <a:prstDash val="sysDot"/>
          </a:ln>
        </p:spPr>
        <p:txBody>
          <a:bodyPr wrap="square">
            <a:spAutoFit/>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Меры установлены ВОЗ/Минздравом</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приоритет для нас – </a:t>
            </a:r>
          </a:p>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здоровье сотрудников и общества</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20" name="TextBox 19"/>
          <p:cNvSpPr txBox="1"/>
          <p:nvPr/>
        </p:nvSpPr>
        <p:spPr>
          <a:xfrm>
            <a:off x="10999564" y="6211669"/>
            <a:ext cx="1638524" cy="461665"/>
          </a:xfrm>
          <a:prstGeom prst="rect">
            <a:avLst/>
          </a:prstGeom>
          <a:noFill/>
        </p:spPr>
        <p:txBody>
          <a:bodyPr wrap="square" rtlCol="0">
            <a:spAutoFit/>
          </a:bodyPr>
          <a:lstStyle/>
          <a:p>
            <a:r>
              <a:rPr lang="ru-RU" sz="1200" b="1" dirty="0">
                <a:solidFill>
                  <a:schemeClr val="bg1"/>
                </a:solidFill>
              </a:rPr>
              <a:t>Молодые помогают пожилым</a:t>
            </a:r>
            <a:endParaRPr lang="en-US" sz="12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48" y="188640"/>
            <a:ext cx="10222151" cy="792088"/>
          </a:xfrm>
        </p:spPr>
        <p:txBody>
          <a:bodyPr>
            <a:noAutofit/>
          </a:bodyPr>
          <a:lstStyle/>
          <a:p>
            <a:br>
              <a:rPr lang="en-US" sz="1200" dirty="0"/>
            </a:br>
            <a:r>
              <a:rPr lang="ru-RU"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НОРМАТИВНЫЙ АКТ №</a:t>
            </a:r>
            <a:r>
              <a:rPr lang="en-US"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3</a:t>
            </a:r>
            <a:r>
              <a:rPr lang="ru-RU"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от </a:t>
            </a:r>
            <a:r>
              <a:rPr lang="en-US"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15.03.2020</a:t>
            </a:r>
            <a:br>
              <a:rPr lang="en-US"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 ВВЕДЕНИИ СПЕЦИАЛЬНЫХ</a:t>
            </a:r>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ДМИНИСТРАТИВНЫХ МЕР</a:t>
            </a:r>
            <a:r>
              <a:rPr lang="en-US"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ПЕРИОД ПАНДЕМИИ</a:t>
            </a:r>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COVID-19</a:t>
            </a:r>
            <a:b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3" name="Content Placeholder 2"/>
          <p:cNvSpPr>
            <a:spLocks noGrp="1"/>
          </p:cNvSpPr>
          <p:nvPr>
            <p:ph idx="1"/>
          </p:nvPr>
        </p:nvSpPr>
        <p:spPr>
          <a:xfrm>
            <a:off x="270373" y="1196752"/>
            <a:ext cx="11806326" cy="5400600"/>
          </a:xfrm>
        </p:spPr>
        <p:txBody>
          <a:bodyPr>
            <a:normAutofit fontScale="92500" lnSpcReduction="20000"/>
          </a:bodyPr>
          <a:lstStyle/>
          <a:p>
            <a:pPr marL="180000" indent="0" algn="just">
              <a:spcBef>
                <a:spcPts val="0"/>
              </a:spcBef>
              <a:buNone/>
            </a:pPr>
            <a:r>
              <a:rPr lang="ru-RU" sz="1800" dirty="0"/>
              <a:t>Совет министров по предложению министра здравоохранения и социальной защиты и министра внутренних дел принял решение о введении административной ответственности за нарушение правил, решений, распоряжений и инструкций, выпущенных компетентными органами, относительно следующего: </a:t>
            </a:r>
            <a:endParaRPr lang="en-US" sz="1800" dirty="0"/>
          </a:p>
          <a:p>
            <a:pPr marL="180000" indent="0" algn="just">
              <a:spcBef>
                <a:spcPts val="0"/>
              </a:spcBef>
              <a:buNone/>
            </a:pPr>
            <a:endParaRPr lang="en-US" sz="1800" dirty="0"/>
          </a:p>
          <a:p>
            <a:pPr marL="180000" indent="0" algn="just">
              <a:spcBef>
                <a:spcPts val="0"/>
              </a:spcBef>
              <a:buClr>
                <a:srgbClr val="C00000"/>
              </a:buClr>
              <a:buFont typeface="Wingdings" pitchFamily="2" charset="2"/>
              <a:buChar char="§"/>
            </a:pPr>
            <a:r>
              <a:rPr lang="ru-RU" sz="1600" dirty="0"/>
              <a:t>Экспорт лекарственных средств и медицинского оборудования из Республики Албания без специальной санкции министра здравоохранения и социальной защиты;</a:t>
            </a:r>
            <a:endParaRPr lang="en-US" sz="1600" dirty="0"/>
          </a:p>
          <a:p>
            <a:pPr marL="180000" indent="0" algn="just">
              <a:spcBef>
                <a:spcPts val="0"/>
              </a:spcBef>
              <a:buClr>
                <a:srgbClr val="C00000"/>
              </a:buClr>
              <a:buFont typeface="Wingdings" pitchFamily="2" charset="2"/>
              <a:buChar char="§"/>
            </a:pPr>
            <a:r>
              <a:rPr lang="ru-RU" sz="1600" dirty="0"/>
              <a:t>Проведение публичных и непубличных мероприятий, таких как спортивные, культурные мероприятия и конференции</a:t>
            </a:r>
            <a:r>
              <a:rPr lang="en-US" sz="1600" dirty="0"/>
              <a:t>, </a:t>
            </a:r>
            <a:r>
              <a:rPr lang="ru-RU" sz="1600" dirty="0"/>
              <a:t>или массовых собраний в помещении или вне помещений, таких как концерты, митинги и общественные слушания; </a:t>
            </a:r>
            <a:endParaRPr lang="en-US" sz="1600" dirty="0"/>
          </a:p>
          <a:p>
            <a:pPr marL="180000" indent="0" algn="just">
              <a:spcBef>
                <a:spcPts val="0"/>
              </a:spcBef>
              <a:buClr>
                <a:srgbClr val="C00000"/>
              </a:buClr>
              <a:buFont typeface="Wingdings" pitchFamily="2" charset="2"/>
              <a:buChar char="§"/>
            </a:pPr>
            <a:r>
              <a:rPr lang="ru-RU" sz="1600" dirty="0"/>
              <a:t>Посещений законных представителей и/или родственников пациентов в служебные помещения центров неотложной медицинской помощи</a:t>
            </a:r>
            <a:r>
              <a:rPr lang="en-US" sz="1600" dirty="0"/>
              <a:t>, </a:t>
            </a:r>
            <a:r>
              <a:rPr lang="ru-RU" sz="1600" dirty="0"/>
              <a:t>медицинских учреждений, больничных учреждений, куда поступают пациенты, нуждающиеся в услугах стационарной медицинской помощи, за исключением случаев, когда такие просьбы поступают от руководства больниц; </a:t>
            </a:r>
            <a:r>
              <a:rPr lang="en-US" sz="1600" dirty="0"/>
              <a:t> </a:t>
            </a:r>
          </a:p>
          <a:p>
            <a:pPr marL="180000" indent="0" algn="just">
              <a:spcBef>
                <a:spcPts val="0"/>
              </a:spcBef>
              <a:buClr>
                <a:srgbClr val="C00000"/>
              </a:buClr>
              <a:buFont typeface="Wingdings" pitchFamily="2" charset="2"/>
              <a:buChar char="§"/>
            </a:pPr>
            <a:r>
              <a:rPr lang="ru-RU" sz="1600" dirty="0" err="1"/>
              <a:t>Неинформирование</a:t>
            </a:r>
            <a:r>
              <a:rPr lang="ru-RU" sz="1600" dirty="0"/>
              <a:t> о прибытии граждан из районов, затронутых инфекцией</a:t>
            </a:r>
            <a:r>
              <a:rPr lang="en-US" sz="1600" dirty="0"/>
              <a:t> COVID-19,</a:t>
            </a:r>
            <a:r>
              <a:rPr lang="ru-RU" sz="1600" dirty="0"/>
              <a:t> и объявленных таковыми компетентными органами, иностранными или международными;</a:t>
            </a:r>
            <a:endParaRPr lang="en-US" sz="1600" dirty="0"/>
          </a:p>
          <a:p>
            <a:pPr marL="180000" indent="0" algn="just">
              <a:spcBef>
                <a:spcPts val="0"/>
              </a:spcBef>
              <a:buClr>
                <a:srgbClr val="C00000"/>
              </a:buClr>
              <a:buFont typeface="Wingdings" pitchFamily="2" charset="2"/>
              <a:buChar char="§"/>
            </a:pPr>
            <a:r>
              <a:rPr lang="ru-RU" sz="1600" dirty="0"/>
              <a:t>Продолжение работы образовательных учреждений, яслей и детских садов, - как государственных так и негосударственных; </a:t>
            </a:r>
            <a:endParaRPr lang="en-US" sz="1600" dirty="0"/>
          </a:p>
          <a:p>
            <a:pPr marL="180000" indent="0" algn="just">
              <a:spcBef>
                <a:spcPts val="0"/>
              </a:spcBef>
              <a:buClr>
                <a:srgbClr val="C00000"/>
              </a:buClr>
              <a:buFont typeface="Wingdings" pitchFamily="2" charset="2"/>
              <a:buChar char="§"/>
            </a:pPr>
            <a:r>
              <a:rPr lang="ru-RU" sz="1600" dirty="0"/>
              <a:t>Проведение мероприятий в помещениях, предназначенных для проведения досуга детей и молодёжи,</a:t>
            </a:r>
            <a:r>
              <a:rPr lang="en-US" sz="1600" dirty="0"/>
              <a:t> </a:t>
            </a:r>
            <a:r>
              <a:rPr lang="ru-RU" sz="1600" dirty="0"/>
              <a:t>спортивных залах, спортивных центрах, плавательных бассейнах, интернет-центрах , культурных центрах; </a:t>
            </a:r>
            <a:endParaRPr lang="en-US" sz="1600" dirty="0"/>
          </a:p>
          <a:p>
            <a:pPr marL="180000" indent="0" algn="just">
              <a:spcBef>
                <a:spcPts val="0"/>
              </a:spcBef>
              <a:buClr>
                <a:srgbClr val="C00000"/>
              </a:buClr>
              <a:buFont typeface="Wingdings" pitchFamily="2" charset="2"/>
              <a:buChar char="§"/>
            </a:pPr>
            <a:r>
              <a:rPr lang="ru-RU" sz="1600" dirty="0"/>
              <a:t>Продолжение работы баров, ресторанов и клубов; </a:t>
            </a:r>
            <a:endParaRPr lang="en-US" sz="1600" dirty="0"/>
          </a:p>
          <a:p>
            <a:pPr marL="180000" indent="0" algn="just">
              <a:spcBef>
                <a:spcPts val="0"/>
              </a:spcBef>
              <a:buClr>
                <a:srgbClr val="C00000"/>
              </a:buClr>
              <a:buFont typeface="Wingdings" pitchFamily="2" charset="2"/>
              <a:buChar char="§"/>
            </a:pPr>
            <a:r>
              <a:rPr lang="ru-RU" sz="1600" dirty="0"/>
              <a:t>Проведение спортивных, общественных, культурных мероприятий, экскурсий, обучения, организованных образовательными учреждениями, как частными так и государственными, расположенными на территории страны и за её пределами;</a:t>
            </a:r>
            <a:endParaRPr lang="en-US" sz="1600" dirty="0"/>
          </a:p>
          <a:p>
            <a:pPr marL="180000" indent="0" algn="just">
              <a:spcBef>
                <a:spcPts val="0"/>
              </a:spcBef>
              <a:buClr>
                <a:srgbClr val="C00000"/>
              </a:buClr>
              <a:buFont typeface="Wingdings" pitchFamily="2" charset="2"/>
              <a:buChar char="§"/>
            </a:pPr>
            <a:r>
              <a:rPr lang="ru-RU" sz="1600" dirty="0"/>
              <a:t>Несоблюдение запрета на перемещение общественных и частных транспортных средств, включая личные транспортные средства,  в районах и по графику, установленных компетентными органами (</a:t>
            </a:r>
            <a:r>
              <a:rPr lang="ru-RU" sz="1600" i="1" dirty="0"/>
              <a:t>санкции предусматривают лишение прав на управление транспортным средством на 3 года и блокировку транспортного средства</a:t>
            </a:r>
            <a:r>
              <a:rPr lang="ru-RU" sz="1600" dirty="0"/>
              <a:t>);</a:t>
            </a:r>
            <a:endParaRPr lang="en-US" sz="1600" dirty="0"/>
          </a:p>
          <a:p>
            <a:pPr marL="180000" indent="0" algn="just">
              <a:spcBef>
                <a:spcPts val="0"/>
              </a:spcBef>
              <a:buClr>
                <a:srgbClr val="C00000"/>
              </a:buClr>
              <a:buFont typeface="Wingdings" pitchFamily="2" charset="2"/>
              <a:buChar char="§"/>
            </a:pPr>
            <a:r>
              <a:rPr lang="ru-RU" sz="1600" dirty="0"/>
              <a:t>Повышение отпускной цены на всё продовольствие и пищевую продукцию, лекарственные средства, медицинское оборудование и услуги, в сравнении с ценой на них в обычной торговле в предшествующие месяцы; </a:t>
            </a:r>
            <a:endParaRPr lang="en-US" sz="1600" dirty="0"/>
          </a:p>
          <a:p>
            <a:pPr marL="180000" indent="0" algn="just">
              <a:spcBef>
                <a:spcPts val="0"/>
              </a:spcBef>
              <a:buClr>
                <a:srgbClr val="C00000"/>
              </a:buClr>
              <a:buFont typeface="Wingdings" pitchFamily="2" charset="2"/>
              <a:buChar char="§"/>
            </a:pPr>
            <a:r>
              <a:rPr lang="ru-RU" sz="1600" dirty="0"/>
              <a:t>Проведение аудио и видеотрансляций любых передач при наличии более двух лиц в одной телестудии; </a:t>
            </a:r>
            <a:endParaRPr lang="en-US" sz="1600" dirty="0"/>
          </a:p>
          <a:p>
            <a:pPr marL="180000" indent="0" algn="just">
              <a:spcBef>
                <a:spcPts val="0"/>
              </a:spcBef>
              <a:buClr>
                <a:srgbClr val="C00000"/>
              </a:buClr>
              <a:buFont typeface="Wingdings" pitchFamily="2" charset="2"/>
              <a:buChar char="§"/>
            </a:pPr>
            <a:r>
              <a:rPr lang="ru-RU" sz="1600" dirty="0"/>
              <a:t>Несоблюдение при предоставлении услуг аптеками, центрами оптовой торговли лекарственными средствами и производителями таких средств требований безопасности, установленных компетентными органами; и т.д.  </a:t>
            </a:r>
            <a:endParaRPr lang="en-US" sz="1600" dirty="0"/>
          </a:p>
          <a:p>
            <a:pPr marL="180000" indent="0">
              <a:spcBef>
                <a:spcPts val="0"/>
              </a:spcBef>
              <a:buClr>
                <a:srgbClr val="C00000"/>
              </a:buClr>
              <a:buFont typeface="Wingdings" pitchFamily="2" charset="2"/>
              <a:buChar char="§"/>
            </a:pPr>
            <a:endParaRPr lang="en-US" sz="1500" dirty="0"/>
          </a:p>
          <a:p>
            <a:pPr marL="180000" indent="0">
              <a:spcBef>
                <a:spcPts val="0"/>
              </a:spcBef>
              <a:buNone/>
            </a:pPr>
            <a:endParaRPr lang="en-US" sz="1600" dirty="0"/>
          </a:p>
          <a:p>
            <a:endParaRPr lang="en-US" sz="1600" dirty="0"/>
          </a:p>
        </p:txBody>
      </p:sp>
      <p:pic>
        <p:nvPicPr>
          <p:cNvPr id="2051" name="Picture 3"/>
          <p:cNvPicPr>
            <a:picLocks noChangeAspect="1" noChangeArrowheads="1"/>
          </p:cNvPicPr>
          <p:nvPr/>
        </p:nvPicPr>
        <p:blipFill>
          <a:blip r:embed="rId3" cstate="print"/>
          <a:srcRect/>
          <a:stretch>
            <a:fillRect/>
          </a:stretch>
        </p:blipFill>
        <p:spPr bwMode="auto">
          <a:xfrm>
            <a:off x="0" y="0"/>
            <a:ext cx="2142580" cy="1047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215588" y="0"/>
            <a:ext cx="1422500" cy="1340768"/>
          </a:xfrm>
          <a:prstGeom prst="rect">
            <a:avLst/>
          </a:prstGeom>
          <a:noFill/>
          <a:ln w="9525">
            <a:noFill/>
            <a:miter lim="800000"/>
            <a:headEnd/>
            <a:tailEnd/>
          </a:ln>
        </p:spPr>
      </p:pic>
      <p:sp>
        <p:nvSpPr>
          <p:cNvPr id="8" name="Rectangle 7"/>
          <p:cNvSpPr/>
          <p:nvPr/>
        </p:nvSpPr>
        <p:spPr>
          <a:xfrm>
            <a:off x="342380" y="2060848"/>
            <a:ext cx="5832648" cy="2232248"/>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502620" y="332656"/>
            <a:ext cx="10297144" cy="346050"/>
          </a:xfrm>
        </p:spPr>
        <p:txBody>
          <a:bodyPr>
            <a:normAutofit fontScale="90000"/>
          </a:bodyPr>
          <a:lstStyle/>
          <a:p>
            <a:pPr algn="l"/>
            <a:r>
              <a:rPr lang="ru-RU" sz="3200" b="1" dirty="0">
                <a:ln w="10541" cmpd="sng">
                  <a:solidFill>
                    <a:schemeClr val="accent1">
                      <a:shade val="88000"/>
                      <a:satMod val="110000"/>
                    </a:schemeClr>
                  </a:solidFill>
                  <a:prstDash val="solid"/>
                </a:ln>
                <a:solidFill>
                  <a:srgbClr val="4BC7A9"/>
                </a:solidFill>
              </a:rPr>
              <a:t>Совет министров одобрил предоставление </a:t>
            </a:r>
            <a:br>
              <a:rPr lang="ru-RU" sz="3200" b="1" dirty="0">
                <a:ln w="10541" cmpd="sng">
                  <a:solidFill>
                    <a:schemeClr val="accent1">
                      <a:shade val="88000"/>
                      <a:satMod val="110000"/>
                    </a:schemeClr>
                  </a:solidFill>
                  <a:prstDash val="solid"/>
                </a:ln>
                <a:solidFill>
                  <a:srgbClr val="4BC7A9"/>
                </a:solidFill>
              </a:rPr>
            </a:br>
            <a:r>
              <a:rPr lang="ru-RU" sz="3200" b="1" dirty="0">
                <a:ln w="10541" cmpd="sng">
                  <a:solidFill>
                    <a:schemeClr val="accent1">
                      <a:shade val="88000"/>
                      <a:satMod val="110000"/>
                    </a:schemeClr>
                  </a:solidFill>
                  <a:prstDash val="solid"/>
                </a:ln>
                <a:solidFill>
                  <a:srgbClr val="4BC7A9"/>
                </a:solidFill>
              </a:rPr>
              <a:t>двух финансовых пакетов</a:t>
            </a:r>
            <a:endParaRPr lang="en-US" sz="3200" b="1" dirty="0">
              <a:ln w="10541" cmpd="sng">
                <a:solidFill>
                  <a:schemeClr val="accent1">
                    <a:shade val="88000"/>
                    <a:satMod val="110000"/>
                  </a:schemeClr>
                </a:solidFill>
                <a:prstDash val="solid"/>
              </a:ln>
              <a:solidFill>
                <a:srgbClr val="4BC7A9"/>
              </a:solidFill>
            </a:endParaRPr>
          </a:p>
        </p:txBody>
      </p:sp>
      <p:sp>
        <p:nvSpPr>
          <p:cNvPr id="6" name="Rectangle 5"/>
          <p:cNvSpPr/>
          <p:nvPr/>
        </p:nvSpPr>
        <p:spPr>
          <a:xfrm>
            <a:off x="342380"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380" y="1412776"/>
            <a:ext cx="5688632" cy="677108"/>
          </a:xfrm>
          <a:prstGeom prst="rect">
            <a:avLst/>
          </a:prstGeom>
          <a:noFill/>
        </p:spPr>
        <p:txBody>
          <a:bodyPr wrap="square" rtlCol="0">
            <a:spAutoFit/>
          </a:bodyPr>
          <a:lstStyle/>
          <a:p>
            <a:pPr algn="ctr"/>
            <a:r>
              <a:rPr lang="ru-RU"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Первый пакет</a:t>
            </a:r>
            <a:endPar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extBox 9"/>
          <p:cNvSpPr txBox="1"/>
          <p:nvPr/>
        </p:nvSpPr>
        <p:spPr>
          <a:xfrm>
            <a:off x="342380" y="2132856"/>
            <a:ext cx="5832648" cy="2200602"/>
          </a:xfrm>
          <a:prstGeom prst="rect">
            <a:avLst/>
          </a:prstGeom>
          <a:noFill/>
        </p:spPr>
        <p:txBody>
          <a:bodyPr wrap="square" rtlCol="0">
            <a:spAutoFit/>
          </a:bodyPr>
          <a:lstStyle/>
          <a:p>
            <a:pPr>
              <a:buClr>
                <a:schemeClr val="accent6">
                  <a:lumMod val="75000"/>
                </a:schemeClr>
              </a:buClr>
              <a:buFont typeface="Wingdings" pitchFamily="2" charset="2"/>
              <a:buChar char="q"/>
            </a:pPr>
            <a:r>
              <a:rPr lang="en-US" sz="1600" dirty="0"/>
              <a:t> </a:t>
            </a:r>
            <a:r>
              <a:rPr lang="ru-RU" sz="1500" dirty="0"/>
              <a:t>Финансирование для Минздрава и Минобороны</a:t>
            </a:r>
            <a:r>
              <a:rPr lang="en-US" sz="1500" dirty="0"/>
              <a:t>.</a:t>
            </a:r>
          </a:p>
          <a:p>
            <a:pPr>
              <a:buClr>
                <a:schemeClr val="accent6">
                  <a:lumMod val="75000"/>
                </a:schemeClr>
              </a:buClr>
              <a:buFont typeface="Wingdings" pitchFamily="2" charset="2"/>
              <a:buChar char="q"/>
            </a:pPr>
            <a:r>
              <a:rPr lang="en-US" sz="1500" dirty="0"/>
              <a:t> </a:t>
            </a:r>
            <a:r>
              <a:rPr lang="ru-RU" sz="1500" dirty="0"/>
              <a:t>Государственные гарантии по выплате заработной платы</a:t>
            </a:r>
            <a:r>
              <a:rPr lang="en-US" sz="1500" dirty="0"/>
              <a:t>.</a:t>
            </a:r>
          </a:p>
          <a:p>
            <a:pPr>
              <a:buClr>
                <a:schemeClr val="accent6">
                  <a:lumMod val="75000"/>
                </a:schemeClr>
              </a:buClr>
              <a:buFont typeface="Wingdings" pitchFamily="2" charset="2"/>
              <a:buChar char="q"/>
            </a:pPr>
            <a:r>
              <a:rPr lang="en-US" sz="1500" dirty="0"/>
              <a:t> </a:t>
            </a:r>
            <a:r>
              <a:rPr lang="ru-RU" sz="1500" dirty="0"/>
              <a:t>Финансовая помощь МСП и уязвимым категориям населения</a:t>
            </a:r>
            <a:endParaRPr lang="en-US" sz="1500" dirty="0"/>
          </a:p>
          <a:p>
            <a:pPr>
              <a:buClr>
                <a:schemeClr val="accent6">
                  <a:lumMod val="75000"/>
                </a:schemeClr>
              </a:buClr>
              <a:buFont typeface="Wingdings" pitchFamily="2" charset="2"/>
              <a:buChar char="q"/>
            </a:pPr>
            <a:r>
              <a:rPr lang="en-US" sz="1500" dirty="0"/>
              <a:t> </a:t>
            </a:r>
            <a:r>
              <a:rPr lang="ru-RU" sz="1500" dirty="0"/>
              <a:t>Резервный фонд  Совета министров</a:t>
            </a:r>
            <a:r>
              <a:rPr lang="en-US" sz="1500" dirty="0"/>
              <a:t>.</a:t>
            </a:r>
          </a:p>
          <a:p>
            <a:pPr>
              <a:buClr>
                <a:schemeClr val="accent6">
                  <a:lumMod val="75000"/>
                </a:schemeClr>
              </a:buClr>
              <a:buFont typeface="Wingdings" pitchFamily="2" charset="2"/>
              <a:buChar char="q"/>
            </a:pPr>
            <a:r>
              <a:rPr lang="en-US" sz="1500" dirty="0"/>
              <a:t> </a:t>
            </a:r>
            <a:r>
              <a:rPr lang="ru-RU" sz="1500" dirty="0"/>
              <a:t>Отмена процентных платежей по просроченной задолженности в отношении энергоснабжения</a:t>
            </a:r>
            <a:r>
              <a:rPr lang="en-US" sz="1500" dirty="0"/>
              <a:t>.</a:t>
            </a:r>
          </a:p>
          <a:p>
            <a:pPr>
              <a:buClr>
                <a:schemeClr val="accent6">
                  <a:lumMod val="75000"/>
                </a:schemeClr>
              </a:buClr>
              <a:buFont typeface="Wingdings" pitchFamily="2" charset="2"/>
              <a:buChar char="q"/>
            </a:pPr>
            <a:r>
              <a:rPr lang="en-US" sz="1500" dirty="0"/>
              <a:t> </a:t>
            </a:r>
            <a:r>
              <a:rPr lang="ru-RU" sz="1500" dirty="0"/>
              <a:t>Пересмотр графика уплаты налога на прибыль во втором квартале текущего года</a:t>
            </a:r>
            <a:r>
              <a:rPr lang="en-US" sz="1500" dirty="0"/>
              <a:t>.</a:t>
            </a:r>
          </a:p>
          <a:p>
            <a:pPr>
              <a:buClr>
                <a:schemeClr val="accent6">
                  <a:lumMod val="75000"/>
                </a:schemeClr>
              </a:buClr>
              <a:buFont typeface="Wingdings" pitchFamily="2" charset="2"/>
              <a:buChar char="q"/>
            </a:pPr>
            <a:r>
              <a:rPr lang="en-US" sz="1500" dirty="0"/>
              <a:t> </a:t>
            </a:r>
            <a:r>
              <a:rPr lang="ru-RU" sz="1500" dirty="0"/>
              <a:t>Отсрочка подачи финансовой отчётности до 01.06.</a:t>
            </a:r>
            <a:r>
              <a:rPr lang="en-US" sz="1500" dirty="0"/>
              <a:t>2020.</a:t>
            </a:r>
          </a:p>
        </p:txBody>
      </p:sp>
      <p:pic>
        <p:nvPicPr>
          <p:cNvPr id="12" name="Picture 2"/>
          <p:cNvPicPr>
            <a:picLocks noChangeAspect="1" noChangeArrowheads="1"/>
          </p:cNvPicPr>
          <p:nvPr/>
        </p:nvPicPr>
        <p:blipFill>
          <a:blip r:embed="rId5" cstate="print"/>
          <a:srcRect/>
          <a:stretch>
            <a:fillRect/>
          </a:stretch>
        </p:blipFill>
        <p:spPr bwMode="auto">
          <a:xfrm>
            <a:off x="0" y="0"/>
            <a:ext cx="2448272" cy="1268760"/>
          </a:xfrm>
          <a:prstGeom prst="rect">
            <a:avLst/>
          </a:prstGeom>
          <a:noFill/>
          <a:ln w="9525">
            <a:noFill/>
            <a:miter lim="800000"/>
            <a:headEnd/>
            <a:tailEnd/>
          </a:ln>
        </p:spPr>
      </p:pic>
      <p:sp>
        <p:nvSpPr>
          <p:cNvPr id="14" name="Rectangle 13"/>
          <p:cNvSpPr/>
          <p:nvPr/>
        </p:nvSpPr>
        <p:spPr>
          <a:xfrm>
            <a:off x="6391052" y="2060848"/>
            <a:ext cx="5832648" cy="2232248"/>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91052"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91052" y="1412776"/>
            <a:ext cx="5688632" cy="677108"/>
          </a:xfrm>
          <a:prstGeom prst="rect">
            <a:avLst/>
          </a:prstGeom>
          <a:noFill/>
        </p:spPr>
        <p:txBody>
          <a:bodyPr wrap="square" rtlCol="0">
            <a:spAutoFit/>
          </a:bodyPr>
          <a:lstStyle/>
          <a:p>
            <a:pPr algn="ctr"/>
            <a:r>
              <a:rPr lang="ru-RU"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Второй пакет</a:t>
            </a:r>
            <a:endPar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6391052" y="2188021"/>
            <a:ext cx="5814392" cy="2031325"/>
          </a:xfrm>
          <a:prstGeom prst="rect">
            <a:avLst/>
          </a:prstGeom>
          <a:noFill/>
        </p:spPr>
        <p:txBody>
          <a:bodyPr wrap="square" rtlCol="0">
            <a:spAutoFit/>
          </a:bodyPr>
          <a:lstStyle/>
          <a:p>
            <a:pPr>
              <a:buClr>
                <a:schemeClr val="accent6">
                  <a:lumMod val="75000"/>
                </a:schemeClr>
              </a:buClr>
              <a:buFont typeface="Wingdings" pitchFamily="2" charset="2"/>
              <a:buChar char="q"/>
            </a:pPr>
            <a:r>
              <a:rPr lang="ru-RU" sz="1400" dirty="0"/>
              <a:t>Выплаты МСП, пострадавшим от мер борьбы с</a:t>
            </a:r>
            <a:r>
              <a:rPr lang="en-US" sz="1400" dirty="0"/>
              <a:t> COVID-19 </a:t>
            </a:r>
            <a:endParaRPr lang="ru-RU" sz="1400" dirty="0"/>
          </a:p>
          <a:p>
            <a:pPr>
              <a:buClr>
                <a:schemeClr val="accent6">
                  <a:lumMod val="75000"/>
                </a:schemeClr>
              </a:buClr>
            </a:pPr>
            <a:r>
              <a:rPr lang="en-US" sz="1400" i="1" dirty="0"/>
              <a:t>176</a:t>
            </a:r>
            <a:r>
              <a:rPr lang="ru-RU" sz="1400" i="1" dirty="0"/>
              <a:t> </a:t>
            </a:r>
            <a:r>
              <a:rPr lang="en-US" sz="1400" i="1" dirty="0"/>
              <a:t>000 </a:t>
            </a:r>
            <a:r>
              <a:rPr lang="ru-RU" sz="1400" i="1" dirty="0"/>
              <a:t>человек</a:t>
            </a:r>
            <a:r>
              <a:rPr lang="en-US" sz="1400" i="1" dirty="0"/>
              <a:t>).</a:t>
            </a:r>
          </a:p>
          <a:p>
            <a:pPr>
              <a:buClr>
                <a:schemeClr val="accent6">
                  <a:lumMod val="75000"/>
                </a:schemeClr>
              </a:buClr>
              <a:buFont typeface="Wingdings" pitchFamily="2" charset="2"/>
              <a:buChar char="q"/>
            </a:pPr>
            <a:r>
              <a:rPr lang="en-US" sz="1400" dirty="0"/>
              <a:t> </a:t>
            </a:r>
            <a:r>
              <a:rPr lang="ru-RU" sz="1400" dirty="0"/>
              <a:t>Государственные гарантии, покрывающие процентные платежи по кредитам предприятий швейной/обувной промышленности и обрабатывающего сектора</a:t>
            </a:r>
          </a:p>
          <a:p>
            <a:pPr>
              <a:buClr>
                <a:schemeClr val="accent6">
                  <a:lumMod val="75000"/>
                </a:schemeClr>
              </a:buClr>
              <a:buFont typeface="Wingdings" pitchFamily="2" charset="2"/>
              <a:buChar char="q"/>
            </a:pPr>
            <a:r>
              <a:rPr lang="ru-RU" sz="1400" dirty="0"/>
              <a:t> Отсрочка уплаты налога на прибыль организаций до конца сентября</a:t>
            </a:r>
            <a:r>
              <a:rPr lang="en-US" sz="1400" dirty="0"/>
              <a:t>.</a:t>
            </a:r>
          </a:p>
          <a:p>
            <a:pPr>
              <a:buClr>
                <a:schemeClr val="accent6">
                  <a:lumMod val="75000"/>
                </a:schemeClr>
              </a:buClr>
              <a:buFont typeface="Wingdings" pitchFamily="2" charset="2"/>
              <a:buChar char="q"/>
            </a:pPr>
            <a:r>
              <a:rPr lang="en-US" sz="1400" dirty="0"/>
              <a:t> </a:t>
            </a:r>
            <a:r>
              <a:rPr lang="ru-RU" sz="1400" dirty="0"/>
              <a:t>Отсрочка уплаты налога на прибыль для компаний, занятых в швейной/обувной промышленности, сфере туризма, </a:t>
            </a:r>
            <a:r>
              <a:rPr lang="ru-RU" sz="1400" dirty="0" err="1"/>
              <a:t>колл</a:t>
            </a:r>
            <a:r>
              <a:rPr lang="ru-RU" sz="1400" dirty="0"/>
              <a:t>-центров и субъектов малого предпринимательства до конца декабря 2020 года.</a:t>
            </a:r>
            <a:endParaRPr lang="en-US" sz="1400" dirty="0"/>
          </a:p>
        </p:txBody>
      </p:sp>
      <p:sp>
        <p:nvSpPr>
          <p:cNvPr id="18" name="Rectangle 17"/>
          <p:cNvSpPr/>
          <p:nvPr/>
        </p:nvSpPr>
        <p:spPr>
          <a:xfrm>
            <a:off x="150955" y="0"/>
            <a:ext cx="2047355" cy="400110"/>
          </a:xfrm>
          <a:prstGeom prst="rect">
            <a:avLst/>
          </a:prstGeom>
        </p:spPr>
        <p:txBody>
          <a:bodyPr wrap="none">
            <a:spAutoFit/>
          </a:bodyPr>
          <a:lstStyle/>
          <a:p>
            <a:pPr algn="ctr"/>
            <a:r>
              <a:rPr lang="ru-RU" sz="1000" b="1" dirty="0">
                <a:solidFill>
                  <a:schemeClr val="bg1"/>
                </a:solidFill>
              </a:rPr>
              <a:t>Прогноз МВФ по темпам </a:t>
            </a:r>
          </a:p>
          <a:p>
            <a:pPr algn="ctr"/>
            <a:r>
              <a:rPr lang="ru-RU" sz="1000" b="1" dirty="0">
                <a:solidFill>
                  <a:schemeClr val="bg1"/>
                </a:solidFill>
              </a:rPr>
              <a:t>экономического роста в Албании</a:t>
            </a:r>
            <a:endParaRPr lang="en-US" sz="1000" b="1" dirty="0">
              <a:solidFill>
                <a:schemeClr val="bg1"/>
              </a:solidFill>
            </a:endParaRPr>
          </a:p>
        </p:txBody>
      </p:sp>
      <p:graphicFrame>
        <p:nvGraphicFramePr>
          <p:cNvPr id="19" name="Chart 18"/>
          <p:cNvGraphicFramePr/>
          <p:nvPr>
            <p:extLst>
              <p:ext uri="{D42A27DB-BD31-4B8C-83A1-F6EECF244321}">
                <p14:modId xmlns:p14="http://schemas.microsoft.com/office/powerpoint/2010/main" val="447555834"/>
              </p:ext>
            </p:extLst>
          </p:nvPr>
        </p:nvGraphicFramePr>
        <p:xfrm>
          <a:off x="342380" y="4365104"/>
          <a:ext cx="4896544" cy="2060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p:nvPr>
            <p:extLst>
              <p:ext uri="{D42A27DB-BD31-4B8C-83A1-F6EECF244321}">
                <p14:modId xmlns:p14="http://schemas.microsoft.com/office/powerpoint/2010/main" val="3887810375"/>
              </p:ext>
            </p:extLst>
          </p:nvPr>
        </p:nvGraphicFramePr>
        <p:xfrm>
          <a:off x="5382940" y="4293096"/>
          <a:ext cx="6822504" cy="25649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342380" y="6525344"/>
            <a:ext cx="4896544"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000" b="1" i="1" u="sng" dirty="0"/>
              <a:t>Источник</a:t>
            </a:r>
            <a:r>
              <a:rPr lang="en-US" sz="1000" b="1" i="1" dirty="0"/>
              <a:t>:</a:t>
            </a:r>
            <a:r>
              <a:rPr lang="ru-RU" sz="1000" b="1" i="1" dirty="0"/>
              <a:t> интервью Секретариата Совета по инвестициям с представителями компаний</a:t>
            </a:r>
            <a:endParaRPr lang="en-US" sz="10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20" y="188640"/>
            <a:ext cx="9719589" cy="1143000"/>
          </a:xfrm>
        </p:spPr>
        <p:txBody>
          <a:bodyPr>
            <a:normAutofit/>
          </a:bodyPr>
          <a:lstStyle/>
          <a:p>
            <a:r>
              <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Платёжные процессы</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918444" y="1484784"/>
            <a:ext cx="11089232" cy="5062924"/>
          </a:xfrm>
          <a:prstGeom prst="rect">
            <a:avLst/>
          </a:prstGeom>
        </p:spPr>
        <p:txBody>
          <a:bodyPr wrap="square">
            <a:spAutoFit/>
          </a:bodyPr>
          <a:lstStyle/>
          <a:p>
            <a:pPr marL="182563" indent="-182563">
              <a:buClr>
                <a:srgbClr val="0070C0"/>
              </a:buClr>
              <a:buFont typeface="Wingdings" pitchFamily="2" charset="2"/>
              <a:buChar char="Ø"/>
            </a:pPr>
            <a:r>
              <a:rPr lang="ru-RU" sz="1400" dirty="0"/>
              <a:t>Министр финансов и экономики утвердил инструкцию №14 от 24.03.2020 </a:t>
            </a:r>
            <a:r>
              <a:rPr lang="en-US" sz="1400" dirty="0"/>
              <a:t>“</a:t>
            </a:r>
            <a:r>
              <a:rPr lang="ru-RU" sz="1400" b="1" dirty="0">
                <a:solidFill>
                  <a:srgbClr val="0070C0"/>
                </a:solidFill>
              </a:rPr>
              <a:t>Порядок управления,/контроля за исполнением бюджета в условиях пандемии</a:t>
            </a:r>
            <a:r>
              <a:rPr lang="en-US" sz="1400" b="1" dirty="0">
                <a:solidFill>
                  <a:srgbClr val="0070C0"/>
                </a:solidFill>
              </a:rPr>
              <a:t> COVID 19</a:t>
            </a:r>
            <a:r>
              <a:rPr lang="en-US" sz="1400" dirty="0"/>
              <a:t>” </a:t>
            </a:r>
            <a:r>
              <a:rPr lang="ru-RU" sz="1400" dirty="0"/>
              <a:t>и</a:t>
            </a:r>
            <a:r>
              <a:rPr lang="en-US" sz="1400" dirty="0"/>
              <a:t> </a:t>
            </a:r>
            <a:r>
              <a:rPr lang="ru-RU" sz="1400" dirty="0">
                <a:solidFill>
                  <a:srgbClr val="C00000"/>
                </a:solidFill>
              </a:rPr>
              <a:t>обозначил как приоритетные</a:t>
            </a:r>
            <a:r>
              <a:rPr lang="en-US" sz="1400" dirty="0">
                <a:solidFill>
                  <a:srgbClr val="C00000"/>
                </a:solidFill>
              </a:rPr>
              <a:t> </a:t>
            </a:r>
            <a:r>
              <a:rPr lang="ru-RU" sz="1400" dirty="0"/>
              <a:t>следующие виды платежей:</a:t>
            </a:r>
            <a:endParaRPr lang="en-US" sz="1400" dirty="0"/>
          </a:p>
          <a:p>
            <a:pPr marL="182563" indent="-182563">
              <a:buClr>
                <a:srgbClr val="0070C0"/>
              </a:buClr>
              <a:buFont typeface="Wingdings" pitchFamily="2" charset="2"/>
              <a:buChar char="Ø"/>
            </a:pPr>
            <a:endParaRPr lang="en-US" sz="1400" dirty="0"/>
          </a:p>
          <a:p>
            <a:pPr marL="800100" lvl="1" indent="-342900">
              <a:buClr>
                <a:srgbClr val="C00000"/>
              </a:buClr>
              <a:buFont typeface="+mj-lt"/>
              <a:buAutoNum type="arabicPeriod"/>
            </a:pPr>
            <a:r>
              <a:rPr lang="ru-RU" sz="1400" dirty="0"/>
              <a:t>Платежи Министерству здравоохранения и платежи в счёт обслуживания долга</a:t>
            </a:r>
            <a:endParaRPr lang="en-US" sz="1400" dirty="0"/>
          </a:p>
          <a:p>
            <a:pPr marL="800100" lvl="1" indent="-342900">
              <a:buClr>
                <a:srgbClr val="C00000"/>
              </a:buClr>
              <a:buFont typeface="+mj-lt"/>
              <a:buAutoNum type="arabicPeriod"/>
            </a:pPr>
            <a:r>
              <a:rPr lang="ru-RU" sz="1400" dirty="0"/>
              <a:t>Заработная плата</a:t>
            </a:r>
            <a:endParaRPr lang="en-US" sz="1400" dirty="0"/>
          </a:p>
          <a:p>
            <a:pPr marL="800100" lvl="1" indent="-342900">
              <a:buClr>
                <a:srgbClr val="C00000"/>
              </a:buClr>
              <a:buFont typeface="+mj-lt"/>
              <a:buAutoNum type="arabicPeriod"/>
            </a:pPr>
            <a:r>
              <a:rPr lang="ru-RU" sz="1400" dirty="0"/>
              <a:t>Переводы взносов в счёт социального обеспечения и медицинского страхования</a:t>
            </a:r>
            <a:r>
              <a:rPr lang="en-US" sz="1400" dirty="0"/>
              <a:t> </a:t>
            </a:r>
          </a:p>
          <a:p>
            <a:pPr marL="800100" lvl="1" indent="-342900">
              <a:buClr>
                <a:srgbClr val="C00000"/>
              </a:buClr>
              <a:buFont typeface="+mj-lt"/>
              <a:buAutoNum type="arabicPeriod"/>
            </a:pPr>
            <a:r>
              <a:rPr lang="ru-RU" sz="1400" dirty="0"/>
              <a:t>Экономическая помощь и пособия по безработице</a:t>
            </a:r>
            <a:endParaRPr lang="en-US" sz="1400" dirty="0"/>
          </a:p>
          <a:p>
            <a:pPr marL="800100" lvl="1" indent="-342900">
              <a:buClr>
                <a:srgbClr val="C00000"/>
              </a:buClr>
              <a:buFont typeface="+mj-lt"/>
              <a:buAutoNum type="arabicPeriod"/>
            </a:pPr>
            <a:r>
              <a:rPr lang="ru-RU" sz="1400" dirty="0"/>
              <a:t>Оплата услуг ЖКХ</a:t>
            </a:r>
            <a:r>
              <a:rPr lang="en-US" sz="1400" dirty="0"/>
              <a:t> (</a:t>
            </a:r>
            <a:r>
              <a:rPr lang="ru-RU" sz="1400" dirty="0"/>
              <a:t>электроэнергия и водоснабжение</a:t>
            </a:r>
            <a:r>
              <a:rPr lang="en-US" sz="1400" dirty="0"/>
              <a:t>)</a:t>
            </a:r>
          </a:p>
          <a:p>
            <a:pPr marL="800100" lvl="1" indent="-342900">
              <a:buClr>
                <a:srgbClr val="C00000"/>
              </a:buClr>
              <a:buFont typeface="+mj-lt"/>
              <a:buAutoNum type="arabicPeriod"/>
            </a:pPr>
            <a:r>
              <a:rPr lang="ru-RU" sz="1400" dirty="0"/>
              <a:t>Преодоление последствий землетрясений</a:t>
            </a:r>
            <a:endParaRPr lang="en-US" sz="1400" dirty="0"/>
          </a:p>
          <a:p>
            <a:pPr marL="800100" lvl="1" indent="-342900">
              <a:buClr>
                <a:srgbClr val="C00000"/>
              </a:buClr>
              <a:buFont typeface="+mj-lt"/>
              <a:buAutoNum type="arabicPeriod"/>
            </a:pPr>
            <a:r>
              <a:rPr lang="ru-RU" sz="1400" dirty="0"/>
              <a:t>Экономическая и финансовая помощь в связи с</a:t>
            </a:r>
            <a:r>
              <a:rPr lang="en-US" sz="1400" dirty="0"/>
              <a:t> COVID 19</a:t>
            </a:r>
          </a:p>
          <a:p>
            <a:pPr marL="800100" lvl="1" indent="-342900">
              <a:buClr>
                <a:srgbClr val="C00000"/>
              </a:buClr>
              <a:buFont typeface="+mj-lt"/>
              <a:buAutoNum type="arabicPeriod"/>
            </a:pPr>
            <a:r>
              <a:rPr lang="ru-RU" sz="1400" dirty="0"/>
              <a:t>Платежи в иностранной валюте</a:t>
            </a:r>
            <a:r>
              <a:rPr lang="en-US" sz="1400" dirty="0"/>
              <a:t> </a:t>
            </a:r>
          </a:p>
          <a:p>
            <a:pPr marL="800100" lvl="1" indent="-342900">
              <a:buClr>
                <a:srgbClr val="C00000"/>
              </a:buClr>
              <a:buFont typeface="+mj-lt"/>
              <a:buAutoNum type="arabicPeriod"/>
            </a:pPr>
            <a:r>
              <a:rPr lang="ru-RU" sz="1400" dirty="0"/>
              <a:t>Прочие платежи в хронологическом порядке регистрации (</a:t>
            </a:r>
            <a:r>
              <a:rPr lang="en-US" sz="1400" dirty="0"/>
              <a:t>FIFO) </a:t>
            </a:r>
          </a:p>
          <a:p>
            <a:pPr marL="800100" lvl="1" indent="-342900">
              <a:buClr>
                <a:srgbClr val="C00000"/>
              </a:buClr>
              <a:buFont typeface="+mj-lt"/>
              <a:buAutoNum type="arabicPeriod"/>
            </a:pPr>
            <a:endParaRPr lang="en-US" sz="1500" dirty="0"/>
          </a:p>
          <a:p>
            <a:pPr marL="182563" indent="-182563">
              <a:buClr>
                <a:srgbClr val="0070C0"/>
              </a:buClr>
              <a:buFont typeface="Wingdings" pitchFamily="2" charset="2"/>
              <a:buChar char="Ø"/>
            </a:pPr>
            <a:r>
              <a:rPr lang="ru-RU" sz="1400" dirty="0"/>
              <a:t>Прочие расходы приостановлены; организациям необходимо получать санкцию должностного лица, уполномоченного одобрять расходы, министра финансов и экономики и министра по вопросам реконструкции. Получив санкцию, Казначейство разрешает совершит платёж; используется прежний процесс для совершения платежа, - централизованно, в электронном виде через ИСУГФ </a:t>
            </a:r>
            <a:r>
              <a:rPr lang="en-US" sz="1400" dirty="0"/>
              <a:t>(</a:t>
            </a:r>
            <a:r>
              <a:rPr lang="en-US" sz="1400" i="1" dirty="0"/>
              <a:t>AGFIS</a:t>
            </a:r>
            <a:r>
              <a:rPr lang="en-US" sz="1400" dirty="0"/>
              <a:t>).</a:t>
            </a:r>
          </a:p>
          <a:p>
            <a:pPr marL="182563" indent="-182563">
              <a:buClr>
                <a:srgbClr val="0070C0"/>
              </a:buClr>
              <a:buFont typeface="Wingdings" pitchFamily="2" charset="2"/>
              <a:buChar char="Ø"/>
            </a:pPr>
            <a:endParaRPr lang="en-US" sz="1400" dirty="0"/>
          </a:p>
          <a:p>
            <a:pPr marL="182563" indent="-182563">
              <a:buClr>
                <a:srgbClr val="0070C0"/>
              </a:buClr>
              <a:buFont typeface="Wingdings" pitchFamily="2" charset="2"/>
              <a:buChar char="Ø"/>
            </a:pPr>
            <a:r>
              <a:rPr lang="ru-RU" sz="1400" dirty="0"/>
              <a:t>Платежи, связанные с </a:t>
            </a:r>
            <a:r>
              <a:rPr lang="en-US" sz="1400" dirty="0"/>
              <a:t>COVID-19</a:t>
            </a:r>
            <a:r>
              <a:rPr lang="ru-RU" sz="1400" dirty="0"/>
              <a:t>, выделяются в экономическом </a:t>
            </a:r>
            <a:r>
              <a:rPr lang="ru-RU" sz="1400"/>
              <a:t>сегменте плана </a:t>
            </a:r>
            <a:r>
              <a:rPr lang="ru-RU" sz="1400" dirty="0"/>
              <a:t>счетов. Осуществляются те же меры предварительного контроля, однако электронный архив подтверждающих документов не функционирует</a:t>
            </a:r>
            <a:r>
              <a:rPr lang="en-US" sz="1400" dirty="0"/>
              <a:t> (</a:t>
            </a:r>
            <a:r>
              <a:rPr lang="ru-RU" sz="1400" i="1" dirty="0"/>
              <a:t>документы направляются на твёрдых носителях в районные отделения казначейства</a:t>
            </a:r>
            <a:r>
              <a:rPr lang="en-US" sz="1400" dirty="0"/>
              <a:t>).</a:t>
            </a:r>
          </a:p>
          <a:p>
            <a:pPr marL="182563" indent="-182563">
              <a:buClr>
                <a:srgbClr val="0070C0"/>
              </a:buClr>
              <a:buFont typeface="Wingdings" pitchFamily="2" charset="2"/>
              <a:buChar char="Ø"/>
            </a:pPr>
            <a:endParaRPr lang="en-US" sz="1400" dirty="0"/>
          </a:p>
          <a:p>
            <a:pPr>
              <a:buClr>
                <a:srgbClr val="0070C0"/>
              </a:buClr>
              <a:buFont typeface="Wingdings" pitchFamily="2" charset="2"/>
              <a:buChar char="Ø"/>
            </a:pPr>
            <a:r>
              <a:rPr lang="ru-RU" sz="1400" dirty="0"/>
              <a:t>Ежедневные платежи экономических субъектов и получателей публикуются в ИТ-системах в целях обеспечения прозрачности.</a:t>
            </a:r>
            <a:endParaRPr lang="en-US" sz="1400" dirty="0"/>
          </a:p>
          <a:p>
            <a:endParaRPr lang="en-US" sz="1400" dirty="0"/>
          </a:p>
        </p:txBody>
      </p:sp>
      <p:pic>
        <p:nvPicPr>
          <p:cNvPr id="8" name="Picture 7"/>
          <p:cNvPicPr>
            <a:picLocks noChangeAspect="1"/>
          </p:cNvPicPr>
          <p:nvPr/>
        </p:nvPicPr>
        <p:blipFill>
          <a:blip r:embed="rId2" cstate="print"/>
          <a:stretch>
            <a:fillRect/>
          </a:stretch>
        </p:blipFill>
        <p:spPr>
          <a:xfrm>
            <a:off x="1" y="0"/>
            <a:ext cx="2214587" cy="147825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8751888" y="0"/>
            <a:ext cx="3886200" cy="147637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9709133" y="3140968"/>
            <a:ext cx="1187070" cy="1224136"/>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6679084" y="2866578"/>
            <a:ext cx="1224136" cy="10801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2344274" cy="1052736"/>
          </a:xfrm>
          <a:prstGeom prst="rect">
            <a:avLst/>
          </a:prstGeom>
          <a:noFill/>
          <a:ln w="9525">
            <a:noFill/>
            <a:miter lim="800000"/>
            <a:headEnd/>
            <a:tailEnd/>
          </a:ln>
        </p:spPr>
      </p:pic>
      <p:pic>
        <p:nvPicPr>
          <p:cNvPr id="5" name="Content Placeholder 3"/>
          <p:cNvPicPr>
            <a:picLocks noChangeAspect="1"/>
          </p:cNvPicPr>
          <p:nvPr/>
        </p:nvPicPr>
        <p:blipFill>
          <a:blip r:embed="rId4" cstate="print"/>
          <a:stretch>
            <a:fillRect/>
          </a:stretch>
        </p:blipFill>
        <p:spPr>
          <a:xfrm>
            <a:off x="10279484" y="116633"/>
            <a:ext cx="2214588" cy="1489496"/>
          </a:xfrm>
          <a:prstGeom prst="rect">
            <a:avLst/>
          </a:prstGeom>
        </p:spPr>
      </p:pic>
      <p:sp>
        <p:nvSpPr>
          <p:cNvPr id="2" name="Title 1"/>
          <p:cNvSpPr>
            <a:spLocks noGrp="1"/>
          </p:cNvSpPr>
          <p:nvPr>
            <p:ph type="title"/>
          </p:nvPr>
        </p:nvSpPr>
        <p:spPr>
          <a:xfrm>
            <a:off x="630412" y="0"/>
            <a:ext cx="11374279" cy="908720"/>
          </a:xfrm>
        </p:spPr>
        <p:txBody>
          <a:bodyPr>
            <a:normAutofit/>
          </a:bodyPr>
          <a:lstStyle/>
          <a:p>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Ситуация с ликвидностью</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98364" y="1124744"/>
            <a:ext cx="11521281" cy="5616624"/>
          </a:xfrm>
        </p:spPr>
        <p:txBody>
          <a:bodyPr>
            <a:noAutofit/>
          </a:bodyPr>
          <a:lstStyle/>
          <a:p>
            <a:pPr>
              <a:buBlip>
                <a:blip r:embed="rId5"/>
              </a:buBlip>
            </a:pPr>
            <a:r>
              <a:rPr lang="ru-RU" sz="1200" dirty="0"/>
              <a:t>Зачисление средств на ЕКС в сумме</a:t>
            </a:r>
            <a:r>
              <a:rPr lang="en-US" sz="1200" dirty="0"/>
              <a:t> 324</a:t>
            </a:r>
            <a:r>
              <a:rPr lang="ru-RU" sz="1200" dirty="0"/>
              <a:t>,</a:t>
            </a:r>
            <a:r>
              <a:rPr lang="en-US" sz="1200" dirty="0"/>
              <a:t>7 </a:t>
            </a:r>
            <a:r>
              <a:rPr lang="ru-RU" sz="1200" dirty="0"/>
              <a:t>млн евро из следующих источников:</a:t>
            </a:r>
            <a:endParaRPr lang="en-US" sz="1200" dirty="0"/>
          </a:p>
          <a:p>
            <a:pPr marL="627063" lvl="1" indent="-227013" defTabSz="720000">
              <a:buClr>
                <a:srgbClr val="C00000"/>
              </a:buClr>
              <a:buFont typeface="+mj-lt"/>
              <a:buAutoNum type="arabicPeriod"/>
            </a:pPr>
            <a:r>
              <a:rPr lang="ru-RU" sz="1200" dirty="0"/>
              <a:t>Механизм ускоренного финансирования Международного валютного фонда (в </a:t>
            </a:r>
            <a:r>
              <a:rPr lang="en-US" sz="1200" i="1" dirty="0"/>
              <a:t>SDR</a:t>
            </a:r>
            <a:r>
              <a:rPr lang="en-US" sz="1200" dirty="0"/>
              <a:t>)</a:t>
            </a:r>
          </a:p>
          <a:p>
            <a:pPr marL="627063" lvl="1" indent="-227013" defTabSz="720000">
              <a:buClr>
                <a:srgbClr val="C00000"/>
              </a:buClr>
              <a:buFont typeface="+mj-lt"/>
              <a:buAutoNum type="arabicPeriod"/>
            </a:pPr>
            <a:r>
              <a:rPr lang="ru-RU" sz="1200" dirty="0"/>
              <a:t>Средства Европейского союза</a:t>
            </a:r>
            <a:endParaRPr lang="en-US" sz="1200" dirty="0"/>
          </a:p>
          <a:p>
            <a:pPr marL="627063" lvl="1" indent="-227013" defTabSz="720000">
              <a:buClr>
                <a:srgbClr val="C00000"/>
              </a:buClr>
              <a:buFont typeface="+mj-lt"/>
              <a:buAutoNum type="arabicPeriod"/>
            </a:pPr>
            <a:r>
              <a:rPr lang="ru-RU" sz="1200" dirty="0"/>
              <a:t>Поддержка бюджета из средств Всемирного банка</a:t>
            </a:r>
            <a:endParaRPr lang="en-US" sz="1200" dirty="0"/>
          </a:p>
          <a:p>
            <a:pPr marL="627063" lvl="1" indent="-227013" defTabSz="720000">
              <a:buClr>
                <a:srgbClr val="C00000"/>
              </a:buClr>
              <a:buFont typeface="+mj-lt"/>
              <a:buAutoNum type="arabicPeriod"/>
            </a:pPr>
            <a:r>
              <a:rPr lang="ru-RU" sz="1200" dirty="0"/>
              <a:t>Аукцион евробондов на внутреннем рынке краткосрочного капитала</a:t>
            </a:r>
            <a:endParaRPr lang="en-US" sz="1200" dirty="0"/>
          </a:p>
          <a:p>
            <a:pPr>
              <a:buBlip>
                <a:blip r:embed="rId5"/>
              </a:buBlip>
            </a:pPr>
            <a:r>
              <a:rPr lang="ru-RU" sz="1200" dirty="0"/>
              <a:t>Для оплаты расходов, связанных с предоставлением первого и второго пакета мер борьбы с </a:t>
            </a:r>
            <a:r>
              <a:rPr lang="en-US" sz="1200" dirty="0"/>
              <a:t>COVID-19</a:t>
            </a:r>
            <a:r>
              <a:rPr lang="ru-RU" sz="1200" dirty="0"/>
              <a:t>, используется своп остатков средств на ЕКС в албанских леках и евро </a:t>
            </a:r>
            <a:r>
              <a:rPr lang="en-US" sz="1200" dirty="0"/>
              <a:t>(</a:t>
            </a:r>
            <a:r>
              <a:rPr lang="ru-RU" sz="1200" dirty="0"/>
              <a:t>расходование средств в иностранной валюте из сумм, поступивших по линии иностранного финансирования, запрещено, за исключением случаев, когда это предусмотрено взаимным соглашением</a:t>
            </a:r>
            <a:r>
              <a:rPr lang="en-US" sz="1200" dirty="0"/>
              <a:t>).</a:t>
            </a:r>
          </a:p>
          <a:p>
            <a:pPr>
              <a:buNone/>
            </a:pPr>
            <a:endParaRPr lang="en-US" sz="1200" dirty="0"/>
          </a:p>
          <a:p>
            <a:pPr>
              <a:buBlip>
                <a:blip r:embed="rId5"/>
              </a:buBlip>
            </a:pPr>
            <a:r>
              <a:rPr lang="ru-RU" sz="1200" dirty="0"/>
              <a:t>Увеличен размер буфера ликвидности на ЕКС на случай непредвиденных обстоятельств</a:t>
            </a:r>
            <a:r>
              <a:rPr lang="en-US" sz="1200" dirty="0"/>
              <a:t> (</a:t>
            </a:r>
            <a:r>
              <a:rPr lang="ru-RU" sz="1200" i="1" dirty="0"/>
              <a:t>выпадение доходов, срыв аукциона по реализации государственных ценных бумаг, возникновение других расходов и т.д.)</a:t>
            </a:r>
            <a:r>
              <a:rPr lang="en-US" sz="1200" dirty="0"/>
              <a:t>. </a:t>
            </a:r>
            <a:r>
              <a:rPr lang="ru-RU" sz="1200" dirty="0"/>
              <a:t>Размер бюджетного дефицита дважды увеличивался</a:t>
            </a:r>
            <a:r>
              <a:rPr lang="en-US" sz="1200" dirty="0"/>
              <a:t>.</a:t>
            </a:r>
            <a:r>
              <a:rPr lang="ru-RU" sz="1200" dirty="0"/>
              <a:t> Информация о зачислении средств на ЕКС и переносе на последующие  периоды актуализируется ежедневно.</a:t>
            </a:r>
            <a:endParaRPr lang="en-US" sz="1200" dirty="0"/>
          </a:p>
          <a:p>
            <a:pPr>
              <a:buBlip>
                <a:blip r:embed="rId5"/>
              </a:buBlip>
            </a:pPr>
            <a:endParaRPr lang="en-US" sz="1200" dirty="0"/>
          </a:p>
          <a:p>
            <a:pPr>
              <a:buBlip>
                <a:blip r:embed="rId5"/>
              </a:buBlip>
            </a:pPr>
            <a:r>
              <a:rPr lang="ru-RU" sz="1200" dirty="0"/>
              <a:t>Утверждён Нормативный акт о перераспределении средств, предназначенных для совершения расходов, и пересмотра ежемесячных   лимитов по кассовым потокам</a:t>
            </a:r>
            <a:r>
              <a:rPr lang="en-US" sz="1200" dirty="0"/>
              <a:t>.</a:t>
            </a:r>
          </a:p>
          <a:p>
            <a:pPr>
              <a:buBlip>
                <a:blip r:embed="rId5"/>
              </a:buBlip>
            </a:pPr>
            <a:endParaRPr lang="en-US" sz="1200" dirty="0"/>
          </a:p>
          <a:p>
            <a:pPr>
              <a:buBlip>
                <a:blip r:embed="rId5"/>
              </a:buBlip>
            </a:pPr>
            <a:r>
              <a:rPr lang="ru-RU" sz="1200" dirty="0"/>
              <a:t>Повышена эффективность контроля за многолетними обязательствами во избежание формирования задолженности по расходам. Ежедневно анализируются сводные отчёты финансовых показателей, которые формируются в ИСУГФ для центральных и местных органов власти в отношении утверждённых месячных лимитов </a:t>
            </a:r>
            <a:r>
              <a:rPr lang="en-US" sz="1200" dirty="0"/>
              <a:t>(</a:t>
            </a:r>
            <a:r>
              <a:rPr lang="ru-RU" sz="1200" i="1" dirty="0"/>
              <a:t>с поправкой на </a:t>
            </a:r>
            <a:r>
              <a:rPr lang="ru-RU" sz="1200" i="1" dirty="0" err="1"/>
              <a:t>неденежные</a:t>
            </a:r>
            <a:r>
              <a:rPr lang="ru-RU" sz="1200" i="1" dirty="0"/>
              <a:t> операции</a:t>
            </a:r>
            <a:r>
              <a:rPr lang="en-US" sz="1200" dirty="0"/>
              <a:t>) </a:t>
            </a:r>
            <a:r>
              <a:rPr lang="ru-RU" sz="1200" dirty="0"/>
              <a:t>движения денежных средств на ЕКС.</a:t>
            </a:r>
            <a:endParaRPr lang="en-US" sz="1200" dirty="0"/>
          </a:p>
          <a:p>
            <a:pPr>
              <a:buBlip>
                <a:blip r:embed="rId5"/>
              </a:buBlip>
            </a:pPr>
            <a:endParaRPr lang="en-US" sz="1200" dirty="0"/>
          </a:p>
          <a:p>
            <a:pPr>
              <a:buBlip>
                <a:blip r:embed="rId5"/>
              </a:buBlip>
            </a:pPr>
            <a:r>
              <a:rPr lang="ru-RU" sz="1200" dirty="0"/>
              <a:t>Авансирование средств санкционируется уполномоченным должностным лицом,</a:t>
            </a:r>
            <a:endParaRPr lang="en-US" sz="1200" dirty="0"/>
          </a:p>
          <a:p>
            <a:pPr>
              <a:buBlip>
                <a:blip r:embed="rId5"/>
              </a:buBlip>
            </a:pPr>
            <a:endParaRPr lang="en-US" sz="1200" dirty="0"/>
          </a:p>
          <a:p>
            <a:pPr>
              <a:buBlip>
                <a:blip r:embed="rId5"/>
              </a:buBlip>
            </a:pPr>
            <a:r>
              <a:rPr lang="ru-RU" sz="1200" dirty="0"/>
              <a:t>Повышена эффективность прогнозирования движения денежных средств «снизу вверх»; организациям предписано подавать заявки только на необходимые расходы во избежание волатильности спроса на ликвидность.</a:t>
            </a:r>
            <a:endParaRPr lang="en-US" sz="1200" dirty="0"/>
          </a:p>
          <a:p>
            <a:pPr>
              <a:buBlip>
                <a:blip r:embed="rId5"/>
              </a:buBlip>
            </a:pPr>
            <a:endParaRPr lang="en-US" sz="1200" dirty="0"/>
          </a:p>
          <a:p>
            <a:pPr>
              <a:buBlip>
                <a:blip r:embed="rId5"/>
              </a:buBlip>
            </a:pPr>
            <a:r>
              <a:rPr lang="ru-RU" sz="1200" dirty="0"/>
              <a:t>Тесная координация исполнения бюджета, управления долгом и реализации кредитно-денежной политики, чтобы защитить планы расходов от волатильности потоков денежных средств. </a:t>
            </a:r>
            <a:endParaRPr lang="en-US" sz="1200" dirty="0"/>
          </a:p>
        </p:txBody>
      </p:sp>
      <p:pic>
        <p:nvPicPr>
          <p:cNvPr id="7" name="Picture 5"/>
          <p:cNvPicPr>
            <a:picLocks noChangeAspect="1" noChangeArrowheads="1"/>
          </p:cNvPicPr>
          <p:nvPr/>
        </p:nvPicPr>
        <p:blipFill>
          <a:blip r:embed="rId6" cstate="print"/>
          <a:srcRect/>
          <a:stretch>
            <a:fillRect/>
          </a:stretch>
        </p:blipFill>
        <p:spPr bwMode="auto">
          <a:xfrm>
            <a:off x="11793497" y="5589240"/>
            <a:ext cx="846436" cy="10081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3908425" cy="1349375"/>
          </a:xfrm>
          <a:prstGeom prst="rect">
            <a:avLst/>
          </a:prstGeom>
          <a:noFill/>
          <a:ln w="9525">
            <a:solidFill>
              <a:schemeClr val="bg1"/>
            </a:solidFill>
            <a:miter lim="800000"/>
            <a:headEnd/>
            <a:tailEnd/>
          </a:ln>
        </p:spPr>
      </p:pic>
      <p:sp>
        <p:nvSpPr>
          <p:cNvPr id="2" name="Title 1"/>
          <p:cNvSpPr>
            <a:spLocks noGrp="1"/>
          </p:cNvSpPr>
          <p:nvPr>
            <p:ph type="title"/>
          </p:nvPr>
        </p:nvSpPr>
        <p:spPr/>
        <p:txBody>
          <a:bodyPr>
            <a:normAutofit/>
          </a:bodyPr>
          <a:lstStyle/>
          <a:p>
            <a:r>
              <a:rPr lang="ru-RU" sz="4000" b="1" dirty="0">
                <a:ln w="10541" cmpd="sng">
                  <a:solidFill>
                    <a:schemeClr val="accent1">
                      <a:shade val="88000"/>
                      <a:satMod val="110000"/>
                    </a:schemeClr>
                  </a:solidFill>
                  <a:prstDash val="solid"/>
                </a:ln>
                <a:solidFill>
                  <a:schemeClr val="accent5">
                    <a:lumMod val="75000"/>
                  </a:schemeClr>
                </a:solidFill>
              </a:rPr>
              <a:t>Казначейские операции</a:t>
            </a:r>
            <a:endParaRPr lang="en-US" sz="4000" b="1" dirty="0">
              <a:ln w="10541" cmpd="sng">
                <a:solidFill>
                  <a:schemeClr val="accent1">
                    <a:shade val="88000"/>
                    <a:satMod val="110000"/>
                  </a:schemeClr>
                </a:solidFill>
                <a:prstDash val="solid"/>
              </a:ln>
              <a:solidFill>
                <a:schemeClr val="accent5">
                  <a:lumMod val="75000"/>
                </a:schemeClr>
              </a:solidFill>
            </a:endParaRPr>
          </a:p>
        </p:txBody>
      </p:sp>
      <p:sp>
        <p:nvSpPr>
          <p:cNvPr id="3" name="Content Placeholder 2"/>
          <p:cNvSpPr>
            <a:spLocks noGrp="1"/>
          </p:cNvSpPr>
          <p:nvPr>
            <p:ph idx="1"/>
          </p:nvPr>
        </p:nvSpPr>
        <p:spPr>
          <a:xfrm>
            <a:off x="702420" y="1484784"/>
            <a:ext cx="11374279" cy="3096344"/>
          </a:xfrm>
        </p:spPr>
        <p:txBody>
          <a:bodyPr>
            <a:normAutofit fontScale="77500" lnSpcReduction="20000"/>
          </a:bodyPr>
          <a:lstStyle/>
          <a:p>
            <a:pPr>
              <a:buBlip>
                <a:blip r:embed="rId3"/>
              </a:buBlip>
            </a:pPr>
            <a:r>
              <a:rPr lang="ru-RU" sz="2000" dirty="0"/>
              <a:t>Ключевые казначейские операции выполняются без перебоев</a:t>
            </a:r>
            <a:r>
              <a:rPr lang="en-US" sz="2000" dirty="0"/>
              <a:t>. </a:t>
            </a:r>
          </a:p>
          <a:p>
            <a:pPr>
              <a:buBlip>
                <a:blip r:embed="rId3"/>
              </a:buBlip>
            </a:pPr>
            <a:endParaRPr lang="en-US" sz="2000" dirty="0"/>
          </a:p>
          <a:p>
            <a:pPr>
              <a:buBlip>
                <a:blip r:embed="rId3"/>
              </a:buBlip>
            </a:pPr>
            <a:r>
              <a:rPr lang="ru-RU" sz="2000" dirty="0"/>
              <a:t>Обеспечивается непрерывность деятельности благодаря соблюдению правил физического </a:t>
            </a:r>
            <a:r>
              <a:rPr lang="ru-RU" sz="2000" dirty="0" err="1"/>
              <a:t>дистанцирования</a:t>
            </a:r>
            <a:r>
              <a:rPr lang="en-US" sz="2000" dirty="0"/>
              <a:t> (</a:t>
            </a:r>
            <a:r>
              <a:rPr lang="ru-RU" sz="2000" i="1" dirty="0"/>
              <a:t>два сотрудника на помещение</a:t>
            </a:r>
            <a:r>
              <a:rPr lang="en-US" sz="2000" dirty="0"/>
              <a:t>).</a:t>
            </a:r>
          </a:p>
          <a:p>
            <a:pPr>
              <a:buBlip>
                <a:blip r:embed="rId3"/>
              </a:buBlip>
            </a:pPr>
            <a:endParaRPr lang="en-US" sz="2000" dirty="0"/>
          </a:p>
          <a:p>
            <a:pPr>
              <a:buBlip>
                <a:blip r:embed="rId3"/>
              </a:buBlip>
            </a:pPr>
            <a:r>
              <a:rPr lang="ru-RU" sz="2000" dirty="0"/>
              <a:t>В целях нормального продолжения выполнения казначейских операций определяются сотрудники, которые будут переведены на работу из дома (имеющих детей в возрасте до 15 лет), и по возможности организуется их ротация. </a:t>
            </a:r>
            <a:endParaRPr lang="en-US" sz="2000" dirty="0"/>
          </a:p>
          <a:p>
            <a:pPr>
              <a:buBlip>
                <a:blip r:embed="rId3"/>
              </a:buBlip>
            </a:pPr>
            <a:endParaRPr lang="en-US" sz="2000" dirty="0"/>
          </a:p>
          <a:p>
            <a:pPr>
              <a:buBlip>
                <a:blip r:embed="rId3"/>
              </a:buBlip>
            </a:pPr>
            <a:r>
              <a:rPr lang="ru-RU" sz="2000" dirty="0"/>
              <a:t>Использование общих дисков</a:t>
            </a:r>
            <a:r>
              <a:rPr lang="en-US" sz="2000" dirty="0"/>
              <a:t>, </a:t>
            </a:r>
            <a:r>
              <a:rPr lang="ru-RU" sz="2000" dirty="0"/>
              <a:t>социальных сетей, систем </a:t>
            </a:r>
            <a:r>
              <a:rPr lang="ru-RU" sz="2000" dirty="0" err="1"/>
              <a:t>видеозвонков</a:t>
            </a:r>
            <a:r>
              <a:rPr lang="ru-RU" sz="2000" dirty="0"/>
              <a:t> и видеоконференцсвязи</a:t>
            </a:r>
            <a:r>
              <a:rPr lang="en-US" sz="2000" dirty="0"/>
              <a:t>.</a:t>
            </a:r>
          </a:p>
          <a:p>
            <a:pPr marL="0" indent="0">
              <a:buNone/>
            </a:pPr>
            <a:endParaRPr lang="en-US" sz="2000" dirty="0"/>
          </a:p>
          <a:p>
            <a:pPr>
              <a:buBlip>
                <a:blip r:embed="rId3"/>
              </a:buBlip>
            </a:pPr>
            <a:r>
              <a:rPr lang="ru-RU" sz="2000" dirty="0"/>
              <a:t>С тем, чтобы повысить ценность финансовых услуг казначейства, формируется еженедельная отчётность на основании измеряемых результатов работы каждого сотрудника в соответствии с пунктами утверждённого плана/временным графиком работы.</a:t>
            </a:r>
            <a:endParaRPr lang="en-US" sz="2000" dirty="0"/>
          </a:p>
        </p:txBody>
      </p:sp>
      <p:pic>
        <p:nvPicPr>
          <p:cNvPr id="4" name="Picture 3"/>
          <p:cNvPicPr>
            <a:picLocks noChangeAspect="1"/>
          </p:cNvPicPr>
          <p:nvPr/>
        </p:nvPicPr>
        <p:blipFill>
          <a:blip r:embed="rId4" cstate="print"/>
          <a:stretch>
            <a:fillRect/>
          </a:stretch>
        </p:blipFill>
        <p:spPr>
          <a:xfrm>
            <a:off x="9055348" y="0"/>
            <a:ext cx="3582740" cy="1052736"/>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0" y="5661248"/>
            <a:ext cx="1926556" cy="1196752"/>
          </a:xfrm>
          <a:prstGeom prst="rect">
            <a:avLst/>
          </a:prstGeom>
          <a:noFill/>
          <a:ln w="9525">
            <a:noFill/>
            <a:miter lim="800000"/>
            <a:headEnd/>
            <a:tailEnd/>
          </a:ln>
        </p:spPr>
      </p:pic>
      <p:pic>
        <p:nvPicPr>
          <p:cNvPr id="9" name="Picture 8">
            <a:extLst>
              <a:ext uri="{FF2B5EF4-FFF2-40B4-BE49-F238E27FC236}">
                <a16:creationId xmlns:a16="http://schemas.microsoft.com/office/drawing/2014/main" id="{F66855BE-22B7-4562-8607-6F7E9B4775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7517" y="5480129"/>
            <a:ext cx="2070571" cy="1377871"/>
          </a:xfrm>
          <a:prstGeom prst="rect">
            <a:avLst/>
          </a:prstGeom>
        </p:spPr>
      </p:pic>
      <p:pic>
        <p:nvPicPr>
          <p:cNvPr id="6146" name="Picture 2"/>
          <p:cNvPicPr>
            <a:picLocks noChangeAspect="1" noChangeArrowheads="1"/>
          </p:cNvPicPr>
          <p:nvPr/>
        </p:nvPicPr>
        <p:blipFill>
          <a:blip r:embed="rId7" cstate="print"/>
          <a:srcRect/>
          <a:stretch>
            <a:fillRect/>
          </a:stretch>
        </p:blipFill>
        <p:spPr bwMode="auto">
          <a:xfrm>
            <a:off x="2574628" y="4653136"/>
            <a:ext cx="7632848" cy="22048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564" y="0"/>
            <a:ext cx="9145016" cy="778098"/>
          </a:xfrm>
        </p:spPr>
        <p:txBody>
          <a:bodyPr>
            <a:normAutofit fontScale="90000"/>
          </a:bodyPr>
          <a:lstStyle/>
          <a:p>
            <a:r>
              <a:rPr lang="ru-RU" sz="2400" b="1" dirty="0">
                <a:ln w="10541" cmpd="sng">
                  <a:solidFill>
                    <a:schemeClr val="accent1">
                      <a:shade val="88000"/>
                      <a:satMod val="110000"/>
                    </a:schemeClr>
                  </a:solidFill>
                  <a:prstDash val="solid"/>
                </a:ln>
                <a:solidFill>
                  <a:srgbClr val="4BC7A9"/>
                </a:solidFill>
              </a:rPr>
              <a:t>Информация международных организаций </a:t>
            </a:r>
            <a:br>
              <a:rPr lang="ru-RU" sz="2400" b="1" dirty="0">
                <a:ln w="10541" cmpd="sng">
                  <a:solidFill>
                    <a:schemeClr val="accent1">
                      <a:shade val="88000"/>
                      <a:satMod val="110000"/>
                    </a:schemeClr>
                  </a:solidFill>
                  <a:prstDash val="solid"/>
                </a:ln>
                <a:solidFill>
                  <a:srgbClr val="4BC7A9"/>
                </a:solidFill>
              </a:rPr>
            </a:br>
            <a:r>
              <a:rPr lang="ru-RU" sz="2400" b="1" dirty="0">
                <a:ln w="10541" cmpd="sng">
                  <a:solidFill>
                    <a:schemeClr val="accent1">
                      <a:shade val="88000"/>
                      <a:satMod val="110000"/>
                    </a:schemeClr>
                  </a:solidFill>
                  <a:prstDash val="solid"/>
                </a:ln>
                <a:solidFill>
                  <a:srgbClr val="4BC7A9"/>
                </a:solidFill>
              </a:rPr>
              <a:t>в части реагирования на кризис</a:t>
            </a:r>
            <a:r>
              <a:rPr lang="en-US" sz="2400" b="1" dirty="0">
                <a:ln w="10541" cmpd="sng">
                  <a:solidFill>
                    <a:schemeClr val="accent1">
                      <a:shade val="88000"/>
                      <a:satMod val="110000"/>
                    </a:schemeClr>
                  </a:solidFill>
                  <a:prstDash val="solid"/>
                </a:ln>
                <a:solidFill>
                  <a:srgbClr val="4BC7A9"/>
                </a:solidFill>
              </a:rPr>
              <a:t> </a:t>
            </a:r>
            <a:endParaRPr lang="en-US" sz="2400" dirty="0">
              <a:solidFill>
                <a:srgbClr val="4BC7A9"/>
              </a:solidFill>
            </a:endParaRPr>
          </a:p>
        </p:txBody>
      </p:sp>
      <p:pic>
        <p:nvPicPr>
          <p:cNvPr id="6149" name="Picture 5"/>
          <p:cNvPicPr>
            <a:picLocks noChangeAspect="1" noChangeArrowheads="1"/>
          </p:cNvPicPr>
          <p:nvPr/>
        </p:nvPicPr>
        <p:blipFill>
          <a:blip r:embed="rId3" cstate="print"/>
          <a:srcRect/>
          <a:stretch>
            <a:fillRect/>
          </a:stretch>
        </p:blipFill>
        <p:spPr bwMode="auto">
          <a:xfrm>
            <a:off x="10927556" y="5229200"/>
            <a:ext cx="1131888" cy="1417637"/>
          </a:xfrm>
          <a:prstGeom prst="rect">
            <a:avLst/>
          </a:prstGeom>
          <a:noFill/>
          <a:ln w="9525">
            <a:noFill/>
            <a:miter lim="800000"/>
            <a:headEnd/>
            <a:tailEnd/>
          </a:ln>
        </p:spPr>
      </p:pic>
      <p:sp>
        <p:nvSpPr>
          <p:cNvPr id="14" name="Rectangle 13"/>
          <p:cNvSpPr/>
          <p:nvPr/>
        </p:nvSpPr>
        <p:spPr>
          <a:xfrm>
            <a:off x="342380"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35068"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06476" y="1412776"/>
            <a:ext cx="4176464" cy="677108"/>
          </a:xfrm>
          <a:prstGeom prst="rect">
            <a:avLst/>
          </a:prstGeom>
          <a:noFill/>
        </p:spPr>
        <p:txBody>
          <a:bodyPr wrap="square" rtlCol="0">
            <a:spAutoFit/>
          </a:bodyPr>
          <a:lstStyle/>
          <a:p>
            <a:r>
              <a:rPr lang="ru-RU"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Всемирный банк</a:t>
            </a:r>
            <a:endPar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7111132" y="1412776"/>
            <a:ext cx="5670972" cy="461665"/>
          </a:xfrm>
          <a:prstGeom prst="rect">
            <a:avLst/>
          </a:prstGeom>
          <a:noFill/>
        </p:spPr>
        <p:txBody>
          <a:bodyPr wrap="square" rtlCol="0">
            <a:spAutoFit/>
          </a:bodyPr>
          <a:lstStyle/>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Международный валютный фонд</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Rectangle 17"/>
          <p:cNvSpPr/>
          <p:nvPr/>
        </p:nvSpPr>
        <p:spPr>
          <a:xfrm>
            <a:off x="342380" y="2060848"/>
            <a:ext cx="5832648" cy="4680520"/>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35068" y="2060848"/>
            <a:ext cx="5832648" cy="4680520"/>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3333"/>
                </a:solidFill>
                <a:latin typeface="Trebuchet MS"/>
                <a:ea typeface="Times New Roman"/>
                <a:cs typeface="Times New Roman"/>
              </a:rPr>
              <a:t> </a:t>
            </a:r>
            <a:endParaRPr lang="en-US" dirty="0"/>
          </a:p>
        </p:txBody>
      </p:sp>
      <p:sp>
        <p:nvSpPr>
          <p:cNvPr id="6150" name="Rectangle 6"/>
          <p:cNvSpPr>
            <a:spLocks noChangeArrowheads="1"/>
          </p:cNvSpPr>
          <p:nvPr/>
        </p:nvSpPr>
        <p:spPr bwMode="auto">
          <a:xfrm>
            <a:off x="414388" y="2076240"/>
            <a:ext cx="5544616"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Управление государственными финансами</a:t>
            </a: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Выявлять дополнительные бюджетные и финансовые ресурсы</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Обеспечивать ликвидность, пересмотреть условия долга</a:t>
            </a:r>
            <a:r>
              <a:rPr lang="en-US" sz="1350" dirty="0">
                <a:solidFill>
                  <a:srgbClr val="333333"/>
                </a:solidFill>
                <a:latin typeface="Trebuchet MS"/>
                <a:ea typeface="Times New Roman"/>
                <a:cs typeface="Times New Roman"/>
              </a:rPr>
              <a:t> (</a:t>
            </a:r>
            <a:r>
              <a:rPr lang="ru-RU" sz="1350" dirty="0">
                <a:solidFill>
                  <a:srgbClr val="333333"/>
                </a:solidFill>
                <a:latin typeface="Trebuchet MS"/>
                <a:ea typeface="Times New Roman"/>
                <a:cs typeface="Times New Roman"/>
              </a:rPr>
              <a:t>по возможности провести переговоры и продлить срок погашения основной суммы) и требования к ликвидности</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Обеспечить своевременное выделение средств из чрезвычайных фондов, по возможности обеспечив адекватный учёт, отчётность и </a:t>
            </a:r>
            <a:r>
              <a:rPr lang="ru-RU" sz="1350" dirty="0" err="1">
                <a:solidFill>
                  <a:srgbClr val="333333"/>
                </a:solidFill>
                <a:latin typeface="Trebuchet MS"/>
                <a:ea typeface="Times New Roman"/>
                <a:cs typeface="Times New Roman"/>
              </a:rPr>
              <a:t>отслеживаемость</a:t>
            </a:r>
            <a:r>
              <a:rPr lang="en-US" sz="1350" dirty="0">
                <a:solidFill>
                  <a:srgbClr val="333333"/>
                </a:solidFill>
                <a:latin typeface="Trebuchet MS"/>
                <a:ea typeface="Times New Roman"/>
                <a:cs typeface="Times New Roman"/>
              </a:rPr>
              <a:t>.</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Упростить механизмы перевода средств, чтобы обеспечить оптимальный доступ для тех, кто испытывает в них неотложную необходимость, а также механизмы аудита</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Организовать эффективный аудит расходов, связанных с кризисом</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Упростить и оптимизировать процедуры закупок</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Выработать новые меры бюджетной политики, чтобы оказывать финансовую помощь наиболее уязвимым категориям населения</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Подготовить меры бюджетного стимулирования в поддержку восстановления экономической активности</a:t>
            </a:r>
            <a:endParaRPr lang="en-US" sz="1350" dirty="0">
              <a:solidFill>
                <a:srgbClr val="333333"/>
              </a:solidFill>
              <a:latin typeface="Trebuchet MS"/>
              <a:ea typeface="Times New Roman"/>
              <a:cs typeface="Times New Roman"/>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ru-RU" sz="1350" dirty="0">
                <a:solidFill>
                  <a:srgbClr val="333333"/>
                </a:solidFill>
                <a:latin typeface="Trebuchet MS"/>
                <a:ea typeface="Times New Roman"/>
                <a:cs typeface="Times New Roman"/>
              </a:rPr>
              <a:t>Предусмотреть гибкость в отношении правил расходования средств при предоставлении услуг: от предварительного контроля – к последующему</a:t>
            </a:r>
            <a:endParaRPr lang="en-US" sz="1350" dirty="0">
              <a:solidFill>
                <a:srgbClr val="333333"/>
              </a:solidFill>
              <a:latin typeface="Trebuchet MS"/>
              <a:ea typeface="Times New Roman"/>
              <a:cs typeface="Times New Roman"/>
            </a:endParaRPr>
          </a:p>
        </p:txBody>
      </p:sp>
      <p:sp>
        <p:nvSpPr>
          <p:cNvPr id="21" name="TextBox 20"/>
          <p:cNvSpPr txBox="1"/>
          <p:nvPr/>
        </p:nvSpPr>
        <p:spPr>
          <a:xfrm>
            <a:off x="6823100" y="2276872"/>
            <a:ext cx="5400600" cy="4339650"/>
          </a:xfrm>
          <a:prstGeom prst="rect">
            <a:avLst/>
          </a:prstGeom>
          <a:noFill/>
        </p:spPr>
        <p:txBody>
          <a:bodyPr wrap="square" rtlCol="0">
            <a:spAutoFit/>
          </a:bodyPr>
          <a:lstStyle/>
          <a:p>
            <a:pPr>
              <a:buClr>
                <a:schemeClr val="accent6">
                  <a:lumMod val="75000"/>
                </a:schemeClr>
              </a:buClr>
            </a:pPr>
            <a:r>
              <a:rPr lang="ru-RU" dirty="0">
                <a:solidFill>
                  <a:srgbClr val="333333"/>
                </a:solidFill>
                <a:latin typeface="Trebuchet MS"/>
                <a:ea typeface="Times New Roman"/>
                <a:cs typeface="Times New Roman"/>
              </a:rPr>
              <a:t>Проблемы скорее всего будут связаны со следующими аспектами:</a:t>
            </a:r>
            <a:r>
              <a:rPr lang="en-US" dirty="0">
                <a:solidFill>
                  <a:srgbClr val="333333"/>
                </a:solidFill>
                <a:latin typeface="Trebuchet MS"/>
                <a:ea typeface="Times New Roman"/>
                <a:cs typeface="Times New Roman"/>
              </a:rPr>
              <a:t> </a:t>
            </a:r>
          </a:p>
          <a:p>
            <a:pPr>
              <a:buClr>
                <a:schemeClr val="accent6">
                  <a:lumMod val="75000"/>
                </a:schemeClr>
              </a:buCl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ru-RU" sz="1600" dirty="0">
                <a:solidFill>
                  <a:srgbClr val="333333"/>
                </a:solidFill>
                <a:latin typeface="Trebuchet MS"/>
                <a:ea typeface="Times New Roman"/>
                <a:cs typeface="Times New Roman"/>
              </a:rPr>
              <a:t>Оценка и поиск дополнительных бюджетных и финансовых ресурсов</a:t>
            </a:r>
            <a:r>
              <a:rPr lang="en-US" sz="1600" dirty="0">
                <a:solidFill>
                  <a:srgbClr val="333333"/>
                </a:solidFill>
                <a:latin typeface="Trebuchet MS"/>
                <a:ea typeface="Times New Roman"/>
                <a:cs typeface="Times New Roman"/>
              </a:rPr>
              <a:t> </a:t>
            </a:r>
          </a:p>
          <a:p>
            <a:pPr marL="342900" indent="-342900">
              <a:buClr>
                <a:schemeClr val="accent6">
                  <a:lumMod val="75000"/>
                </a:schemeClr>
              </a:buClr>
              <a:buFont typeface="Wingdings" pitchFamily="2" charset="2"/>
              <a:buChar cha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ru-RU" sz="1600" dirty="0">
                <a:solidFill>
                  <a:srgbClr val="333333"/>
                </a:solidFill>
                <a:latin typeface="Trebuchet MS"/>
                <a:ea typeface="Times New Roman"/>
                <a:cs typeface="Times New Roman"/>
              </a:rPr>
              <a:t>Обеспечение наличия средств для структур, предоставляющих услуги, и эффективное их выделение с должным учётом механизмов контроля</a:t>
            </a: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ru-RU" sz="1600" dirty="0">
                <a:solidFill>
                  <a:srgbClr val="333333"/>
                </a:solidFill>
                <a:latin typeface="Trebuchet MS"/>
                <a:ea typeface="Times New Roman"/>
                <a:cs typeface="Times New Roman"/>
              </a:rPr>
              <a:t>Отслеживание и учёт ресурсов, направленных на меры чрезвычайного реагирования, и прозрачное представление отчётности</a:t>
            </a:r>
            <a:r>
              <a:rPr lang="en-US" sz="1600" dirty="0">
                <a:solidFill>
                  <a:srgbClr val="333333"/>
                </a:solidFill>
                <a:latin typeface="Trebuchet MS"/>
                <a:ea typeface="Times New Roman"/>
                <a:cs typeface="Times New Roman"/>
              </a:rPr>
              <a:t> </a:t>
            </a:r>
          </a:p>
          <a:p>
            <a:pPr marL="342900" indent="-342900">
              <a:buClr>
                <a:schemeClr val="accent6">
                  <a:lumMod val="75000"/>
                </a:schemeClr>
              </a:buClr>
              <a:buFont typeface="Wingdings" pitchFamily="2" charset="2"/>
              <a:buChar cha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ru-RU" sz="1600" dirty="0">
                <a:solidFill>
                  <a:srgbClr val="333333"/>
                </a:solidFill>
                <a:latin typeface="Trebuchet MS"/>
                <a:ea typeface="Times New Roman"/>
                <a:cs typeface="Times New Roman"/>
              </a:rPr>
              <a:t>Обеспечение непрерывности деятельности при отсутствии значительного числа сотрудников</a:t>
            </a:r>
            <a:r>
              <a:rPr lang="en-US" sz="1600" dirty="0">
                <a:solidFill>
                  <a:srgbClr val="333333"/>
                </a:solidFill>
                <a:latin typeface="Trebuchet MS"/>
                <a:ea typeface="Times New Roman"/>
                <a:cs typeface="Times New Roman"/>
              </a:rPr>
              <a:t>.</a:t>
            </a:r>
            <a:endParaRPr lang="en-US" sz="1600" dirty="0"/>
          </a:p>
        </p:txBody>
      </p:sp>
      <p:sp>
        <p:nvSpPr>
          <p:cNvPr id="13" name="TextBox 12"/>
          <p:cNvSpPr txBox="1"/>
          <p:nvPr/>
        </p:nvSpPr>
        <p:spPr>
          <a:xfrm>
            <a:off x="2230872" y="692696"/>
            <a:ext cx="8840699" cy="584775"/>
          </a:xfrm>
          <a:prstGeom prst="rect">
            <a:avLst/>
          </a:prstGeom>
          <a:noFill/>
        </p:spPr>
        <p:txBody>
          <a:bodyPr wrap="square" rtlCol="0">
            <a:spAutoFit/>
          </a:bodyPr>
          <a:lstStyle/>
          <a:p>
            <a:pPr algn="ctr"/>
            <a:r>
              <a:rPr lang="ru-RU" sz="1600" dirty="0"/>
              <a:t>Мы будем следить за ситуацией на предмет худшего развития событий, и готовы выполнять эти рекомендации при консультационной поддержке экспертов</a:t>
            </a:r>
            <a:endParaRPr lang="en-US" sz="1600" dirty="0"/>
          </a:p>
        </p:txBody>
      </p:sp>
      <p:pic>
        <p:nvPicPr>
          <p:cNvPr id="9219" name="Picture 3"/>
          <p:cNvPicPr>
            <a:picLocks noChangeAspect="1" noChangeArrowheads="1"/>
          </p:cNvPicPr>
          <p:nvPr/>
        </p:nvPicPr>
        <p:blipFill>
          <a:blip r:embed="rId5" cstate="print"/>
          <a:srcRect/>
          <a:stretch>
            <a:fillRect/>
          </a:stretch>
        </p:blipFill>
        <p:spPr bwMode="auto">
          <a:xfrm>
            <a:off x="11120583" y="111640"/>
            <a:ext cx="1391149" cy="1229128"/>
          </a:xfrm>
          <a:prstGeom prst="rect">
            <a:avLst/>
          </a:prstGeom>
          <a:noFill/>
          <a:ln w="9525">
            <a:noFill/>
            <a:miter lim="800000"/>
            <a:headEnd/>
            <a:tailEnd/>
          </a:ln>
          <a:scene3d>
            <a:camera prst="orthographicFront"/>
            <a:lightRig rig="threePt" dir="t"/>
          </a:scene3d>
          <a:sp3d>
            <a:bevelT prst="angle"/>
          </a:sp3d>
        </p:spPr>
      </p:pic>
      <p:pic>
        <p:nvPicPr>
          <p:cNvPr id="9224" name="Picture 8"/>
          <p:cNvPicPr>
            <a:picLocks noChangeAspect="1" noChangeArrowheads="1"/>
          </p:cNvPicPr>
          <p:nvPr/>
        </p:nvPicPr>
        <p:blipFill>
          <a:blip r:embed="rId6" cstate="print"/>
          <a:srcRect/>
          <a:stretch>
            <a:fillRect/>
          </a:stretch>
        </p:blipFill>
        <p:spPr bwMode="auto">
          <a:xfrm>
            <a:off x="126356" y="188640"/>
            <a:ext cx="2104517" cy="1111374"/>
          </a:xfrm>
          <a:prstGeom prst="rect">
            <a:avLst/>
          </a:prstGeom>
          <a:noFill/>
          <a:ln w="9525">
            <a:noFill/>
            <a:miter lim="800000"/>
            <a:headEnd/>
            <a:tailEnd/>
          </a:ln>
          <a:scene3d>
            <a:camera prst="orthographicFront"/>
            <a:lightRig rig="threePt" dir="t"/>
          </a:scene3d>
          <a:sp3d>
            <a:bevelT prst="angle"/>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36" y="0"/>
            <a:ext cx="11503620" cy="994122"/>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Казначейство Албании: меры реагирован</a:t>
            </a:r>
            <a:r>
              <a:rPr lang="ru-RU" sz="4400" b="1"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ия на пандемию</a:t>
            </a:r>
            <a:r>
              <a:rPr kumimoji="0" lang="en-US" sz="44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 COVID-19</a:t>
            </a:r>
          </a:p>
        </p:txBody>
      </p:sp>
      <p:pic>
        <p:nvPicPr>
          <p:cNvPr id="1030" name="Picture 6"/>
          <p:cNvPicPr>
            <a:picLocks noChangeAspect="1" noChangeArrowheads="1"/>
          </p:cNvPicPr>
          <p:nvPr/>
        </p:nvPicPr>
        <p:blipFill>
          <a:blip r:embed="rId3" cstate="print"/>
          <a:srcRect/>
          <a:stretch>
            <a:fillRect/>
          </a:stretch>
        </p:blipFill>
        <p:spPr bwMode="auto">
          <a:xfrm>
            <a:off x="0" y="2"/>
            <a:ext cx="846436" cy="1006919"/>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0" y="908720"/>
            <a:ext cx="12638088" cy="5949280"/>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1" y="4365104"/>
            <a:ext cx="1998564" cy="2492895"/>
          </a:xfrm>
          <a:prstGeom prst="rect">
            <a:avLst/>
          </a:prstGeom>
          <a:noFill/>
          <a:ln w="9525">
            <a:noFill/>
            <a:miter lim="800000"/>
            <a:headEnd/>
            <a:tailEnd/>
          </a:ln>
        </p:spPr>
      </p:pic>
      <p:sp>
        <p:nvSpPr>
          <p:cNvPr id="15" name="TextBox 14"/>
          <p:cNvSpPr txBox="1"/>
          <p:nvPr/>
        </p:nvSpPr>
        <p:spPr>
          <a:xfrm>
            <a:off x="414388" y="1844824"/>
            <a:ext cx="7416824"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за внимание!</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33" name="Picture 9"/>
          <p:cNvPicPr>
            <a:picLocks noChangeAspect="1" noChangeArrowheads="1"/>
          </p:cNvPicPr>
          <p:nvPr/>
        </p:nvPicPr>
        <p:blipFill>
          <a:blip r:embed="rId6" cstate="print"/>
          <a:srcRect/>
          <a:stretch>
            <a:fillRect/>
          </a:stretch>
        </p:blipFill>
        <p:spPr bwMode="auto">
          <a:xfrm>
            <a:off x="1998564" y="4365104"/>
            <a:ext cx="3528392" cy="2492896"/>
          </a:xfrm>
          <a:prstGeom prst="rect">
            <a:avLst/>
          </a:prstGeom>
          <a:noFill/>
          <a:ln w="9525">
            <a:noFill/>
            <a:miter lim="800000"/>
            <a:headEnd/>
            <a:tailEnd/>
          </a:ln>
        </p:spPr>
      </p:pic>
      <p:sp>
        <p:nvSpPr>
          <p:cNvPr id="8" name="Rectangle 7"/>
          <p:cNvSpPr/>
          <p:nvPr/>
        </p:nvSpPr>
        <p:spPr>
          <a:xfrm>
            <a:off x="6247036" y="5805264"/>
            <a:ext cx="5828519" cy="369332"/>
          </a:xfrm>
          <a:prstGeom prst="rect">
            <a:avLst/>
          </a:prstGeom>
        </p:spPr>
        <p:txBody>
          <a:bodyPr wrap="none">
            <a:spAutoFit/>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Контактная информация</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mimoza.peco@financa.gov.al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b3a7077da9a13a0dcf64ed5d677f5a41">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03ecbc61110ecc952e27b8a8955585fd"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8F18F-B1F8-42A7-944A-89C7293695CE}">
  <ds:schemaRefs>
    <ds:schemaRef ds:uri="http://www.w3.org/XML/1998/namespace"/>
    <ds:schemaRef ds:uri="http://schemas.microsoft.com/office/2006/documentManagement/types"/>
    <ds:schemaRef ds:uri="http://schemas.openxmlformats.org/package/2006/metadata/core-properties"/>
    <ds:schemaRef ds:uri="fddef6a8-5936-4909-96e0-2ad7a6b1720b"/>
    <ds:schemaRef ds:uri="http://purl.org/dc/dcmitype/"/>
    <ds:schemaRef ds:uri="http://purl.org/dc/elements/1.1/"/>
    <ds:schemaRef ds:uri="http://purl.org/dc/terms/"/>
    <ds:schemaRef ds:uri="http://schemas.microsoft.com/office/infopath/2007/PartnerControls"/>
    <ds:schemaRef ds:uri="0c867391-8214-4b58-86b3-de07547409f9"/>
    <ds:schemaRef ds:uri="http://schemas.microsoft.com/office/2006/metadata/properties"/>
  </ds:schemaRefs>
</ds:datastoreItem>
</file>

<file path=customXml/itemProps2.xml><?xml version="1.0" encoding="utf-8"?>
<ds:datastoreItem xmlns:ds="http://schemas.openxmlformats.org/officeDocument/2006/customXml" ds:itemID="{BDC51543-AD63-4091-BDE4-8A31A140F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7391-8214-4b58-86b3-de07547409f9"/>
    <ds:schemaRef ds:uri="fddef6a8-5936-4909-96e0-2ad7a6b17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7F8AD-1EDD-4BB1-8CE2-43702DDB9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Verve</Template>
  <TotalTime>2403</TotalTime>
  <Words>2905</Words>
  <Application>Microsoft Office PowerPoint</Application>
  <PresentationFormat>Custom</PresentationFormat>
  <Paragraphs>252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vt:lpstr>
      <vt:lpstr>Office Theme</vt:lpstr>
      <vt:lpstr>Казначейство Албании:  меры реагирования на пандемию COVID-19 </vt:lpstr>
      <vt:lpstr>Чрезвычайная ситуация – чрезвычайные меры по организации деятельности</vt:lpstr>
      <vt:lpstr> НОРМАТИВНЫЙ АКТ № 3 от 15.03.2020 О ВВЕДЕНИИ СПЕЦИАЛЬНЫХ AДМИНИСТРАТИВНЫХ МЕР НА ПЕРИОД ПАНДЕМИИ COVID-19  </vt:lpstr>
      <vt:lpstr>Совет министров одобрил предоставление  двух финансовых пакетов</vt:lpstr>
      <vt:lpstr>Платёжные процессы</vt:lpstr>
      <vt:lpstr>Ситуация с ликвидностью</vt:lpstr>
      <vt:lpstr>Казначейские операции</vt:lpstr>
      <vt:lpstr>Информация международных организаций  в части реагирования на кризис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Yelena Slizhevskaya</cp:lastModifiedBy>
  <cp:revision>178</cp:revision>
  <cp:lastPrinted>2020-04-27T06:44:07Z</cp:lastPrinted>
  <dcterms:created xsi:type="dcterms:W3CDTF">2020-04-15T23:15:14Z</dcterms:created>
  <dcterms:modified xsi:type="dcterms:W3CDTF">2020-05-08T17:22:03Z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ies>
</file>