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5" r:id="rId1"/>
  </p:sldMasterIdLst>
  <p:notesMasterIdLst>
    <p:notesMasterId r:id="rId10"/>
  </p:notesMasterIdLst>
  <p:sldIdLst>
    <p:sldId id="256" r:id="rId2"/>
    <p:sldId id="266" r:id="rId3"/>
    <p:sldId id="261" r:id="rId4"/>
    <p:sldId id="262" r:id="rId5"/>
    <p:sldId id="263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xmlns="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Audit cycle (follows audit stages) - number of countries</c:v>
                </c:pt>
                <c:pt idx="1">
                  <c:v>Describe planned activities within each individual stage - in accordance with the standards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C0-4293-91EE-F5CBC2DBD8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Audit cycle (follows audit stages) - number of countries</c:v>
                </c:pt>
                <c:pt idx="1">
                  <c:v>Describe planned activities within each individual stage - in accordance with the standards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C0-4293-91EE-F5CBC2DBD8DF}"/>
            </c:ext>
          </c:extLst>
        </c:ser>
        <c:dLbls>
          <c:showVal val="1"/>
        </c:dLbls>
        <c:gapWidth val="444"/>
        <c:overlap val="-90"/>
        <c:axId val="44090880"/>
        <c:axId val="44092416"/>
      </c:barChart>
      <c:catAx>
        <c:axId val="4409088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092416"/>
        <c:crosses val="autoZero"/>
        <c:auto val="1"/>
        <c:lblAlgn val="ctr"/>
        <c:lblOffset val="100"/>
      </c:catAx>
      <c:valAx>
        <c:axId val="44092416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4409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/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9T19:39:43.481" idx="1">
    <p:pos x="2449" y="646"/>
    <p:text>The analysis shows the need to revise existing documents – Audit Engagement Planing template.</p:text>
    <p:extLst>
      <p:ext uri="{C676402C-5697-4E1C-873F-D02D1690AC5C}">
        <p15:threadingInfo xmlns:p15="http://schemas.microsoft.com/office/powerpoint/2012/main" xmlns="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6908-3445-466A-9F9A-75D63593D272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38E6E-F89C-4ADA-B8F6-3FC7CF3C42A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3BAF05F-67A6-43B4-AF9D-7B4C22402C38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578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0AB8-981C-40B9-8ADA-DF5C59048D0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709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3E1-1BA2-423D-AB93-4816EA490D2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7029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22745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BD2B-8EC7-4925-8724-6DEECEAD8C23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628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335-1910-41B2-9BC5-F8F307730C3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27583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E4EC-1ABB-48C4-B192-FB98F2FC35B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93924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7740-14D4-4459-98D1-03B896CB9395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8403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6718-83CF-4EAF-9470-81F641428D7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94230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6A5C-3A2B-49AE-9499-2324630E829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24532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31D6-FB8B-4A2A-A63E-B475B1A684E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716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689137-B205-4D17-AEEC-ED7EE01E5DE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195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BA" dirty="0" smtClean="0"/>
              <a:t>Analysis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r-BA" dirty="0" smtClean="0"/>
              <a:t>Audit Engagement Planning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r-BA" dirty="0" smtClean="0"/>
              <a:t>(Wiki)</a:t>
            </a: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Brussels 2018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xmlns="" val="40962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The leaders of the Audit in practice working groups </a:t>
            </a:r>
            <a:r>
              <a:rPr lang="en-US" sz="3100" dirty="0" err="1" smtClean="0"/>
              <a:t>askED</a:t>
            </a:r>
            <a:r>
              <a:rPr lang="en-US" sz="3100" dirty="0" smtClean="0"/>
              <a:t> </a:t>
            </a:r>
            <a:r>
              <a:rPr lang="en-US" sz="3100" dirty="0" smtClean="0"/>
              <a:t>for your individual </a:t>
            </a:r>
            <a:r>
              <a:rPr lang="en-US" sz="3100" dirty="0" smtClean="0"/>
              <a:t>contribution: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1</a:t>
            </a:r>
            <a:r>
              <a:rPr lang="en-US" sz="3600" b="1" dirty="0" smtClean="0"/>
              <a:t>. an audit engagement program template and audit engagement plan template </a:t>
            </a:r>
            <a:r>
              <a:rPr lang="en-US" sz="3600" b="1" dirty="0" smtClean="0"/>
              <a:t>and/</a:t>
            </a:r>
            <a:r>
              <a:rPr lang="en-US" sz="3600" b="1" dirty="0" smtClean="0">
                <a:solidFill>
                  <a:srgbClr val="FF0000"/>
                </a:solidFill>
              </a:rPr>
              <a:t>or</a:t>
            </a:r>
          </a:p>
          <a:p>
            <a:endParaRPr lang="en-US" sz="3600" dirty="0" smtClean="0"/>
          </a:p>
          <a:p>
            <a:r>
              <a:rPr lang="en-US" sz="3600" b="1" dirty="0" smtClean="0"/>
              <a:t>2. an example of the filled in audit engagement plan and program.</a:t>
            </a:r>
            <a:endParaRPr lang="en-US" sz="3600" dirty="0" smtClean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2</a:t>
            </a:fld>
            <a:endParaRPr lang="hr-B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contributed: 21 members from19 countries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Albania </a:t>
            </a:r>
            <a:r>
              <a:rPr lang="en-US" dirty="0" smtClean="0"/>
              <a:t>– </a:t>
            </a:r>
            <a:r>
              <a:rPr lang="en-US" dirty="0" err="1" smtClean="0"/>
              <a:t>Kesjana</a:t>
            </a:r>
            <a:r>
              <a:rPr lang="en-US" dirty="0" smtClean="0"/>
              <a:t> </a:t>
            </a:r>
            <a:r>
              <a:rPr lang="en-US" dirty="0" err="1" smtClean="0"/>
              <a:t>Halili</a:t>
            </a:r>
            <a:endParaRPr lang="en-US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Armenia</a:t>
            </a:r>
            <a:r>
              <a:rPr lang="en-US" dirty="0" smtClean="0"/>
              <a:t> – </a:t>
            </a:r>
            <a:r>
              <a:rPr lang="en-US" dirty="0" err="1" smtClean="0"/>
              <a:t>M</a:t>
            </a:r>
            <a:r>
              <a:rPr lang="en-US" dirty="0" err="1" smtClean="0"/>
              <a:t>akich</a:t>
            </a:r>
            <a:r>
              <a:rPr lang="en-US" dirty="0" smtClean="0"/>
              <a:t> </a:t>
            </a:r>
            <a:r>
              <a:rPr lang="en-US" dirty="0" err="1" smtClean="0"/>
              <a:t>Kcheyan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Bosnia and </a:t>
            </a:r>
            <a:r>
              <a:rPr lang="en-US" b="1" dirty="0" err="1" smtClean="0"/>
              <a:t>Hezegovina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Amela</a:t>
            </a:r>
            <a:r>
              <a:rPr lang="en-US" dirty="0" smtClean="0"/>
              <a:t> </a:t>
            </a:r>
            <a:r>
              <a:rPr lang="en-US" dirty="0" err="1" smtClean="0"/>
              <a:t>Muftici</a:t>
            </a:r>
            <a:endParaRPr lang="en-US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Bulgaria </a:t>
            </a:r>
            <a:r>
              <a:rPr lang="en-US" dirty="0" smtClean="0"/>
              <a:t>– </a:t>
            </a:r>
            <a:r>
              <a:rPr lang="en-US" dirty="0" err="1" smtClean="0"/>
              <a:t>Blagovest</a:t>
            </a:r>
            <a:r>
              <a:rPr lang="en-US" dirty="0" smtClean="0"/>
              <a:t> </a:t>
            </a:r>
            <a:r>
              <a:rPr lang="en-US" dirty="0" err="1" smtClean="0"/>
              <a:t>Rusanov</a:t>
            </a:r>
            <a:endParaRPr lang="ru-RU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Belarus </a:t>
            </a:r>
            <a:r>
              <a:rPr lang="en-US" dirty="0" smtClean="0"/>
              <a:t>– </a:t>
            </a:r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Gonciar</a:t>
            </a:r>
            <a:endParaRPr lang="en-US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err="1" smtClean="0"/>
              <a:t>Brasil</a:t>
            </a:r>
            <a:r>
              <a:rPr lang="en-US" b="1" dirty="0" smtClean="0"/>
              <a:t> </a:t>
            </a:r>
            <a:r>
              <a:rPr lang="en-US" dirty="0" smtClean="0"/>
              <a:t>– Alvaro Salomon </a:t>
            </a:r>
            <a:r>
              <a:rPr lang="en-US" dirty="0" err="1" smtClean="0"/>
              <a:t>Abi</a:t>
            </a:r>
            <a:r>
              <a:rPr lang="en-US" dirty="0" smtClean="0"/>
              <a:t> </a:t>
            </a:r>
            <a:r>
              <a:rPr lang="en-US" dirty="0" err="1" smtClean="0"/>
              <a:t>Fakhreddin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Belgium </a:t>
            </a:r>
            <a:r>
              <a:rPr lang="en-US" dirty="0" smtClean="0"/>
              <a:t>– </a:t>
            </a:r>
            <a:r>
              <a:rPr lang="en-US" dirty="0" err="1" smtClean="0"/>
              <a:t>Katlleen</a:t>
            </a:r>
            <a:r>
              <a:rPr lang="en-US" dirty="0" smtClean="0"/>
              <a:t> </a:t>
            </a:r>
            <a:r>
              <a:rPr lang="en-US" dirty="0" err="1" smtClean="0"/>
              <a:t>Seeuws</a:t>
            </a:r>
            <a:endParaRPr lang="ru-RU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Croatia </a:t>
            </a:r>
            <a:r>
              <a:rPr lang="en-US" dirty="0" smtClean="0"/>
              <a:t>– </a:t>
            </a:r>
            <a:r>
              <a:rPr lang="en-US" dirty="0" err="1" smtClean="0"/>
              <a:t>Ljerka</a:t>
            </a:r>
            <a:r>
              <a:rPr lang="en-US" dirty="0" smtClean="0"/>
              <a:t> </a:t>
            </a:r>
            <a:r>
              <a:rPr lang="en-US" dirty="0" err="1" smtClean="0"/>
              <a:t>Crnkovic</a:t>
            </a:r>
            <a:endParaRPr lang="ru-RU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Kosovo </a:t>
            </a:r>
            <a:r>
              <a:rPr lang="en-US" dirty="0" smtClean="0"/>
              <a:t>– </a:t>
            </a:r>
            <a:r>
              <a:rPr lang="en-US" dirty="0" err="1" smtClean="0"/>
              <a:t>Kosum</a:t>
            </a:r>
            <a:r>
              <a:rPr lang="en-US" dirty="0" smtClean="0"/>
              <a:t> </a:t>
            </a:r>
            <a:r>
              <a:rPr lang="en-US" dirty="0" err="1" smtClean="0"/>
              <a:t>Aliu</a:t>
            </a:r>
            <a:endParaRPr lang="ru-RU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Kyrgyzstan </a:t>
            </a:r>
            <a:r>
              <a:rPr lang="en-US" dirty="0" smtClean="0"/>
              <a:t>– </a:t>
            </a:r>
            <a:r>
              <a:rPr lang="en-US" dirty="0" err="1" smtClean="0"/>
              <a:t>Zamira</a:t>
            </a:r>
            <a:r>
              <a:rPr lang="en-US" dirty="0" smtClean="0"/>
              <a:t> </a:t>
            </a:r>
            <a:r>
              <a:rPr lang="en-US" dirty="0" err="1" smtClean="0"/>
              <a:t>Omorova</a:t>
            </a:r>
            <a:r>
              <a:rPr lang="en-US" dirty="0" smtClean="0"/>
              <a:t>, </a:t>
            </a:r>
            <a:r>
              <a:rPr lang="en-US" dirty="0" err="1" smtClean="0"/>
              <a:t>Almaz</a:t>
            </a:r>
            <a:r>
              <a:rPr lang="en-US" dirty="0" smtClean="0"/>
              <a:t> </a:t>
            </a:r>
            <a:r>
              <a:rPr lang="en-US" dirty="0" err="1" smtClean="0"/>
              <a:t>Saginbaiev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Montenegro </a:t>
            </a:r>
            <a:r>
              <a:rPr lang="en-US" dirty="0" smtClean="0"/>
              <a:t>– </a:t>
            </a:r>
            <a:r>
              <a:rPr lang="en-US" dirty="0" err="1" smtClean="0"/>
              <a:t>Stoja</a:t>
            </a:r>
            <a:r>
              <a:rPr lang="en-US" dirty="0" smtClean="0"/>
              <a:t> </a:t>
            </a:r>
            <a:r>
              <a:rPr lang="en-US" dirty="0" err="1" smtClean="0"/>
              <a:t>Rocenovic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Moldova </a:t>
            </a:r>
            <a:r>
              <a:rPr lang="en-US" dirty="0" smtClean="0"/>
              <a:t>– </a:t>
            </a:r>
            <a:r>
              <a:rPr lang="en-US" dirty="0" err="1" smtClean="0"/>
              <a:t>Livia</a:t>
            </a:r>
            <a:r>
              <a:rPr lang="en-US" dirty="0" smtClean="0"/>
              <a:t> </a:t>
            </a:r>
            <a:r>
              <a:rPr lang="en-US" dirty="0" err="1" smtClean="0"/>
              <a:t>Jandic</a:t>
            </a:r>
            <a:r>
              <a:rPr lang="en-US" dirty="0" smtClean="0"/>
              <a:t>, </a:t>
            </a:r>
            <a:r>
              <a:rPr lang="en-US" dirty="0" err="1" smtClean="0"/>
              <a:t>Raisa</a:t>
            </a:r>
            <a:r>
              <a:rPr lang="en-US" dirty="0" smtClean="0"/>
              <a:t> </a:t>
            </a:r>
            <a:r>
              <a:rPr lang="en-US" dirty="0" err="1" smtClean="0"/>
              <a:t>Cotorobai</a:t>
            </a:r>
            <a:endParaRPr lang="en-US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Romania </a:t>
            </a:r>
            <a:r>
              <a:rPr lang="en-US" dirty="0" smtClean="0"/>
              <a:t>– </a:t>
            </a:r>
            <a:r>
              <a:rPr lang="en-US" dirty="0" err="1" smtClean="0"/>
              <a:t>Mioara</a:t>
            </a:r>
            <a:r>
              <a:rPr lang="en-US" dirty="0" smtClean="0"/>
              <a:t> </a:t>
            </a:r>
            <a:r>
              <a:rPr lang="en-US" dirty="0" err="1" smtClean="0"/>
              <a:t>Diaconescu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Russian Federation </a:t>
            </a:r>
            <a:r>
              <a:rPr lang="en-US" dirty="0" smtClean="0"/>
              <a:t>– Anastasia </a:t>
            </a:r>
            <a:r>
              <a:rPr lang="en-US" dirty="0" err="1" smtClean="0"/>
              <a:t>Pronina</a:t>
            </a:r>
            <a:r>
              <a:rPr lang="en-US" dirty="0" smtClean="0"/>
              <a:t>, Alexei </a:t>
            </a:r>
            <a:r>
              <a:rPr lang="en-US" dirty="0" err="1" smtClean="0"/>
              <a:t>Kokarev</a:t>
            </a:r>
            <a:endParaRPr lang="en-US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RSA </a:t>
            </a:r>
            <a:r>
              <a:rPr lang="en-US" dirty="0" smtClean="0"/>
              <a:t>– </a:t>
            </a:r>
            <a:r>
              <a:rPr lang="en-US" dirty="0" err="1" smtClean="0"/>
              <a:t>Zondre</a:t>
            </a:r>
            <a:r>
              <a:rPr lang="en-US" dirty="0" smtClean="0"/>
              <a:t> </a:t>
            </a:r>
            <a:r>
              <a:rPr lang="en-US" dirty="0" err="1" smtClean="0"/>
              <a:t>Seitei</a:t>
            </a:r>
            <a:endParaRPr lang="ru-RU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Serbia </a:t>
            </a:r>
            <a:r>
              <a:rPr lang="en-US" dirty="0" smtClean="0"/>
              <a:t>– </a:t>
            </a:r>
            <a:r>
              <a:rPr lang="en-US" dirty="0" err="1" smtClean="0"/>
              <a:t>Zoran</a:t>
            </a:r>
            <a:r>
              <a:rPr lang="en-US" dirty="0" smtClean="0"/>
              <a:t> </a:t>
            </a:r>
            <a:r>
              <a:rPr lang="en-US" dirty="0" err="1" smtClean="0"/>
              <a:t>Zivojinovic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err="1" smtClean="0"/>
              <a:t>Tadjikistan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Olimjon</a:t>
            </a:r>
            <a:r>
              <a:rPr lang="en-US" dirty="0" smtClean="0"/>
              <a:t> </a:t>
            </a:r>
            <a:r>
              <a:rPr lang="en-US" dirty="0" err="1" smtClean="0"/>
              <a:t>Mirzoev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Turkey </a:t>
            </a:r>
            <a:r>
              <a:rPr lang="en-US" dirty="0" smtClean="0"/>
              <a:t>– </a:t>
            </a:r>
            <a:r>
              <a:rPr lang="en-US" dirty="0" err="1" smtClean="0"/>
              <a:t>Cagrı</a:t>
            </a:r>
            <a:r>
              <a:rPr lang="en-US" dirty="0" smtClean="0"/>
              <a:t> </a:t>
            </a:r>
            <a:r>
              <a:rPr lang="en-US" dirty="0" err="1" smtClean="0"/>
              <a:t>Cancanoglu</a:t>
            </a:r>
            <a:endParaRPr lang="ru-RU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b="1" dirty="0" smtClean="0"/>
              <a:t>Ukraine </a:t>
            </a:r>
            <a:r>
              <a:rPr lang="en-US" dirty="0" smtClean="0"/>
              <a:t>– </a:t>
            </a:r>
            <a:r>
              <a:rPr lang="en-US" dirty="0" err="1" smtClean="0"/>
              <a:t>Tetiana</a:t>
            </a:r>
            <a:r>
              <a:rPr lang="en-US" dirty="0" smtClean="0"/>
              <a:t> </a:t>
            </a:r>
            <a:r>
              <a:rPr lang="en-US" dirty="0" err="1" smtClean="0"/>
              <a:t>Borovkova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C3CC-82F1-4F96-B470-9274D04DFD4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3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8805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06614" cy="1499616"/>
          </a:xfrm>
        </p:spPr>
        <p:txBody>
          <a:bodyPr/>
          <a:lstStyle/>
          <a:p>
            <a:r>
              <a:rPr lang="en-US" dirty="0" smtClean="0"/>
              <a:t>Common elements between plan and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6376"/>
            <a:ext cx="9720073" cy="4372984"/>
          </a:xfrm>
        </p:spPr>
        <p:txBody>
          <a:bodyPr>
            <a:normAutofit fontScale="92500" lnSpcReduction="20000"/>
          </a:bodyPr>
          <a:lstStyle/>
          <a:p>
            <a:pPr marL="18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Common elements of the Engagement </a:t>
            </a:r>
            <a:r>
              <a:rPr lang="en-US" dirty="0" smtClean="0"/>
              <a:t>Audit Plan and Audit Program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engagement title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Period of performing the audit: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Planned date to deliver the draft audit report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Planned date to deliver the final audit report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team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Team leader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Team members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Audited unit(s)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objectives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scope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Risk assessment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methodology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Normative </a:t>
            </a:r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4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6703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plan – main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40497" cy="402336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Main </a:t>
            </a:r>
            <a:r>
              <a:rPr lang="en-US" sz="2600" dirty="0" smtClean="0"/>
              <a:t>elements </a:t>
            </a:r>
            <a:r>
              <a:rPr lang="en-US" sz="2600" dirty="0" smtClean="0"/>
              <a:t>of the Audit Plan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engagement title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Audited units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team leader and audit team members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Planned date to deliver the draft audit report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Planned date to deliver the final audit report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objectives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</a:t>
            </a:r>
            <a:r>
              <a:rPr lang="en-US" dirty="0" smtClean="0"/>
              <a:t>scope</a:t>
            </a:r>
            <a:endParaRPr lang="en-US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04472" y="2286000"/>
            <a:ext cx="4754880" cy="4023360"/>
          </a:xfrm>
        </p:spPr>
        <p:txBody>
          <a:bodyPr>
            <a:normAutofit fontScale="92500"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Operational objectives of the audited unit(s)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Main risks associated to operational objectives of the audited unit(s)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techniques and audit methods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Days allocated to review (planning, testing, assessment and reporting)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Audit approach and strategy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5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6703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program – main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4906027" cy="4023360"/>
          </a:xfrm>
        </p:spPr>
        <p:txBody>
          <a:bodyPr>
            <a:normAutofit/>
          </a:bodyPr>
          <a:lstStyle/>
          <a:p>
            <a:pPr marL="98425" indent="-47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Main and often elements of the Audit Program: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Audit engagement title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Period of performing the audit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Engagement stages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Planning, field work, audit report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Engagement activities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1025" y="2286000"/>
            <a:ext cx="4970034" cy="4023360"/>
          </a:xfrm>
        </p:spPr>
        <p:txBody>
          <a:bodyPr>
            <a:normAutofit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Starting and ending dates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Responsible persons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No. of planned days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No. of planned hours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Audit engagement planning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Activities, plan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ru-RU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6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6703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dirty="0" smtClean="0"/>
              <a:t>Audit Engagement Planning is in accordance with ISPPIA!?</a:t>
            </a:r>
            <a:r>
              <a:rPr lang="en-US" dirty="0" smtClean="0"/>
              <a:t> </a:t>
            </a:r>
            <a:endParaRPr lang="hr-BA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015674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28C1-8EAB-43EC-8AF5-A38ADEC4B39C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7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5435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01796"/>
            <a:ext cx="9720073" cy="3551840"/>
          </a:xfrm>
        </p:spPr>
        <p:txBody>
          <a:bodyPr>
            <a:normAutofit lnSpcReduction="1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The elements </a:t>
            </a:r>
            <a:r>
              <a:rPr lang="en-US" sz="2400" dirty="0" smtClean="0"/>
              <a:t>in Audit engagement Plan and Program -</a:t>
            </a:r>
            <a:r>
              <a:rPr lang="en-US" sz="2400" dirty="0" smtClean="0"/>
              <a:t>compliant </a:t>
            </a:r>
            <a:r>
              <a:rPr lang="en-US" sz="2400" dirty="0" smtClean="0"/>
              <a:t>with Standards of IPPF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But!!!!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u="sng" dirty="0" smtClean="0"/>
              <a:t>Neither </a:t>
            </a:r>
            <a:r>
              <a:rPr lang="en-US" sz="2400" u="sng" dirty="0" smtClean="0"/>
              <a:t>of the document has the </a:t>
            </a:r>
            <a:r>
              <a:rPr lang="en-US" sz="2400" u="sng" dirty="0" smtClean="0"/>
              <a:t>detailed list </a:t>
            </a:r>
            <a:r>
              <a:rPr lang="en-US" sz="2400" u="sng" dirty="0" smtClean="0"/>
              <a:t>of </a:t>
            </a:r>
            <a:r>
              <a:rPr lang="en-US" sz="2400" u="sng" dirty="0" smtClean="0"/>
              <a:t>the audit </a:t>
            </a:r>
            <a:r>
              <a:rPr lang="en-US" sz="2400" u="sng" dirty="0" smtClean="0"/>
              <a:t>procedures to be </a:t>
            </a:r>
            <a:r>
              <a:rPr lang="en-US" sz="2400" u="sng" dirty="0" smtClean="0"/>
              <a:t>conducted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400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Room </a:t>
            </a:r>
            <a:r>
              <a:rPr lang="en-US" sz="2400" dirty="0" smtClean="0"/>
              <a:t>for improvement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8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6703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3705</TotalTime>
  <Words>401</Words>
  <Application>Microsoft Office PowerPoint</Application>
  <PresentationFormat>Custom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Integral</vt:lpstr>
      <vt:lpstr>Analysis of  Audit Engagement Planning  (Wiki)</vt:lpstr>
      <vt:lpstr>The leaders of the Audit in practice working groups askED for your individual contribution: </vt:lpstr>
      <vt:lpstr>who contributed: 21 members from19 countries</vt:lpstr>
      <vt:lpstr>Common elements between plan and program</vt:lpstr>
      <vt:lpstr>audit plan – main elements</vt:lpstr>
      <vt:lpstr>audit program – main elements</vt:lpstr>
      <vt:lpstr>Audit Engagement Planning is in accordance with ISPPIA!? 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Diana Grosu-Axenti</cp:lastModifiedBy>
  <cp:revision>53</cp:revision>
  <dcterms:created xsi:type="dcterms:W3CDTF">2018-02-17T08:48:48Z</dcterms:created>
  <dcterms:modified xsi:type="dcterms:W3CDTF">2018-02-22T12:36:40Z</dcterms:modified>
</cp:coreProperties>
</file>