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5" r:id="rId1"/>
  </p:sldMasterIdLst>
  <p:notesMasterIdLst>
    <p:notesMasterId r:id="rId10"/>
  </p:notesMasterIdLst>
  <p:sldIdLst>
    <p:sldId id="256" r:id="rId2"/>
    <p:sldId id="266" r:id="rId3"/>
    <p:sldId id="261" r:id="rId4"/>
    <p:sldId id="262" r:id="rId5"/>
    <p:sldId id="263" r:id="rId6"/>
    <p:sldId id="264" r:id="rId7"/>
    <p:sldId id="267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1152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Audit cycle (follows audit stages) - number of countries</c:v>
                </c:pt>
                <c:pt idx="1">
                  <c:v>Describe planned activities within each individual stage - in accordance with the standards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C7-4814-8FE4-686FBCB0DC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Audit cycle (follows audit stages) - number of countries</c:v>
                </c:pt>
                <c:pt idx="1">
                  <c:v>Describe planned activities within each individual stage - in accordance with the standards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C7-4814-8FE4-686FBCB0DC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60513824"/>
        <c:axId val="560520096"/>
      </c:barChart>
      <c:catAx>
        <c:axId val="560513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20096"/>
        <c:crosses val="autoZero"/>
        <c:auto val="1"/>
        <c:lblAlgn val="ctr"/>
        <c:lblOffset val="100"/>
        <c:noMultiLvlLbl val="0"/>
      </c:catAx>
      <c:valAx>
        <c:axId val="5605200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56051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9T19:39:43.481" idx="1">
    <p:pos x="2449" y="646"/>
    <p:text>The analysis shows the need to revise existing documents – Audit Engagement Planing template.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0.43644</cdr:x>
      <cdr:y>0.18195</cdr:y>
    </cdr:from>
    <cdr:to>
      <cdr:x>0.59121</cdr:x>
      <cdr:y>0.23208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A93D4B6-E5FF-471D-ADF3-F023E4D3A099}"/>
            </a:ext>
          </a:extLst>
        </cdr:cNvPr>
        <cdr:cNvSpPr txBox="1"/>
      </cdr:nvSpPr>
      <cdr:spPr>
        <a:xfrm xmlns:a="http://schemas.openxmlformats.org/drawingml/2006/main">
          <a:off x="4589477" y="791740"/>
          <a:ext cx="1627464" cy="2181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/>
            <a:t>        ДА 	НЕТ</a:t>
          </a:r>
          <a:endParaRPr lang="en-U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6908-3445-466A-9F9A-75D63593D272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38E6E-F89C-4ADA-B8F6-3FC7CF3C42A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3BAF05F-67A6-43B4-AF9D-7B4C22402C38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78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0AB8-981C-40B9-8ADA-DF5C59048D0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09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3E1-1BA2-423D-AB93-4816EA490D2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29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2745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BD2B-8EC7-4925-8724-6DEECEAD8C23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28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335-1910-41B2-9BC5-F8F307730C3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7583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E4EC-1ABB-48C4-B192-FB98F2FC35B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3924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7740-14D4-4459-98D1-03B896CB9395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403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6718-83CF-4EAF-9470-81F641428D7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94230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6A5C-3A2B-49AE-9499-2324630E829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4532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31D6-FB8B-4A2A-A63E-B475B1A684E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689137-B205-4D17-AEEC-ED7EE01E5DE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5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АНАЛИЗ ПРОЦЕССА ПЛАНИРОВАНИЯ АУДИТОРСКОГО ЗАДАНИЯ</a:t>
            </a:r>
            <a:r>
              <a:rPr lang="hr-BA" sz="4400" dirty="0"/>
              <a:t> </a:t>
            </a:r>
            <a:br>
              <a:rPr lang="en-US" dirty="0"/>
            </a:br>
            <a:r>
              <a:rPr lang="hr-BA" dirty="0"/>
              <a:t>(Wiki)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Брюссель</a:t>
            </a:r>
            <a:r>
              <a:rPr lang="en-US" dirty="0"/>
              <a:t> 2018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09620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Руководство рабочей группы «аудит на практике» попросили вас внести конкретный вклад и предоставить: </a:t>
            </a:r>
            <a:br>
              <a:rPr lang="en-US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1. </a:t>
            </a:r>
            <a:r>
              <a:rPr lang="ru-RU" sz="3600" b="1" dirty="0"/>
              <a:t>шаблоны программы и плана аудиторского задания и </a:t>
            </a:r>
            <a:r>
              <a:rPr lang="en-US" sz="3600" b="1" dirty="0"/>
              <a:t>/</a:t>
            </a:r>
            <a:r>
              <a:rPr lang="ru-RU" sz="3600" b="1" dirty="0"/>
              <a:t> </a:t>
            </a:r>
            <a:r>
              <a:rPr lang="ru-RU" sz="3600" b="1" dirty="0">
                <a:solidFill>
                  <a:srgbClr val="FF0000"/>
                </a:solidFill>
              </a:rPr>
              <a:t>или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sz="3600" dirty="0"/>
          </a:p>
          <a:p>
            <a:r>
              <a:rPr lang="en-US" sz="3600" b="1" dirty="0"/>
              <a:t>2. </a:t>
            </a:r>
            <a:r>
              <a:rPr lang="ru-RU" sz="3600" b="1" dirty="0"/>
              <a:t>пример заполненного плана и программы аудиторского задания</a:t>
            </a:r>
            <a:r>
              <a:rPr lang="en-US" sz="3600" b="1" dirty="0"/>
              <a:t>.</a:t>
            </a:r>
            <a:endParaRPr lang="en-US" sz="36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2</a:t>
            </a:fld>
            <a:endParaRPr lang="hr-B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КТО ОТКЛИКНУЛСЯ</a:t>
            </a:r>
            <a:r>
              <a:rPr lang="en-US" sz="4800" dirty="0"/>
              <a:t>: 21 </a:t>
            </a:r>
            <a:r>
              <a:rPr lang="ru-RU" sz="4800" dirty="0"/>
              <a:t>член сообщества из 19 стран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/>
              <a:t>A</a:t>
            </a:r>
            <a:r>
              <a:rPr lang="ru-RU" b="1" dirty="0" err="1"/>
              <a:t>лбания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Кесьяна</a:t>
            </a:r>
            <a:r>
              <a:rPr lang="ru-RU" dirty="0"/>
              <a:t> </a:t>
            </a:r>
            <a:r>
              <a:rPr lang="ru-RU" dirty="0" err="1"/>
              <a:t>Халиди</a:t>
            </a:r>
            <a:endParaRPr lang="en-US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Армения</a:t>
            </a:r>
            <a:r>
              <a:rPr lang="en-US" dirty="0"/>
              <a:t> – M</a:t>
            </a:r>
            <a:r>
              <a:rPr lang="ru-RU" dirty="0" err="1"/>
              <a:t>акич</a:t>
            </a:r>
            <a:r>
              <a:rPr lang="ru-RU" dirty="0"/>
              <a:t> </a:t>
            </a:r>
            <a:r>
              <a:rPr lang="ru-RU" dirty="0" err="1"/>
              <a:t>Хчеян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Босния и Герцеговина</a:t>
            </a:r>
            <a:r>
              <a:rPr lang="en-US" b="1" dirty="0"/>
              <a:t> </a:t>
            </a:r>
            <a:r>
              <a:rPr lang="en-US" dirty="0"/>
              <a:t>– A</a:t>
            </a:r>
            <a:r>
              <a:rPr lang="ru-RU" dirty="0"/>
              <a:t>мела </a:t>
            </a:r>
            <a:r>
              <a:rPr lang="ru-RU" dirty="0" err="1"/>
              <a:t>Муфтич</a:t>
            </a:r>
            <a:endParaRPr lang="en-US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Болгария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Благовест Русанов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Беларусь</a:t>
            </a:r>
            <a:r>
              <a:rPr lang="en-US" b="1" dirty="0"/>
              <a:t> </a:t>
            </a:r>
            <a:r>
              <a:rPr lang="en-US" dirty="0"/>
              <a:t>– A</a:t>
            </a:r>
            <a:r>
              <a:rPr lang="ru-RU" dirty="0" err="1"/>
              <a:t>лександр</a:t>
            </a:r>
            <a:r>
              <a:rPr lang="ru-RU" dirty="0"/>
              <a:t> Гончар</a:t>
            </a:r>
            <a:endParaRPr lang="en-US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Бразилия</a:t>
            </a:r>
            <a:r>
              <a:rPr lang="en-US" b="1" dirty="0"/>
              <a:t> </a:t>
            </a:r>
            <a:r>
              <a:rPr lang="en-US" dirty="0"/>
              <a:t>– A</a:t>
            </a:r>
            <a:r>
              <a:rPr lang="ru-RU" dirty="0" err="1"/>
              <a:t>лваро</a:t>
            </a:r>
            <a:r>
              <a:rPr lang="ru-RU" dirty="0"/>
              <a:t> </a:t>
            </a:r>
            <a:r>
              <a:rPr lang="ru-RU" dirty="0" err="1"/>
              <a:t>Саломон</a:t>
            </a:r>
            <a:r>
              <a:rPr lang="ru-RU" dirty="0"/>
              <a:t>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Факреддин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Бельгия </a:t>
            </a:r>
            <a:r>
              <a:rPr lang="en-US" dirty="0"/>
              <a:t>– K</a:t>
            </a:r>
            <a:r>
              <a:rPr lang="ru-RU" dirty="0" err="1"/>
              <a:t>атлин</a:t>
            </a:r>
            <a:r>
              <a:rPr lang="ru-RU" dirty="0"/>
              <a:t> </a:t>
            </a:r>
            <a:r>
              <a:rPr lang="ru-RU" dirty="0" err="1"/>
              <a:t>Зевус</a:t>
            </a:r>
            <a:endParaRPr lang="ru-RU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Хорватия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Льерка</a:t>
            </a:r>
            <a:r>
              <a:rPr lang="ru-RU" dirty="0"/>
              <a:t> </a:t>
            </a:r>
            <a:r>
              <a:rPr lang="ru-RU" dirty="0" err="1"/>
              <a:t>Црнкович</a:t>
            </a:r>
            <a:endParaRPr lang="ru-RU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Косово</a:t>
            </a:r>
            <a:r>
              <a:rPr lang="en-US" b="1" dirty="0"/>
              <a:t> </a:t>
            </a:r>
            <a:r>
              <a:rPr lang="en-US" dirty="0"/>
              <a:t>– K</a:t>
            </a:r>
            <a:r>
              <a:rPr lang="ru-RU" dirty="0" err="1"/>
              <a:t>осум</a:t>
            </a:r>
            <a:r>
              <a:rPr lang="ru-RU" dirty="0"/>
              <a:t> Али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Кыргызстан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Замира </a:t>
            </a:r>
            <a:r>
              <a:rPr lang="ru-RU" dirty="0" err="1"/>
              <a:t>Оморова</a:t>
            </a:r>
            <a:r>
              <a:rPr lang="en-US" dirty="0"/>
              <a:t>, </a:t>
            </a:r>
            <a:r>
              <a:rPr lang="ru-RU" dirty="0"/>
              <a:t>Алмаз </a:t>
            </a:r>
            <a:r>
              <a:rPr lang="ru-RU" dirty="0" err="1"/>
              <a:t>Сагинбаев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Черногория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Стоя </a:t>
            </a:r>
            <a:r>
              <a:rPr lang="ru-RU" dirty="0" err="1"/>
              <a:t>Росенович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Молдова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Ливия </a:t>
            </a:r>
            <a:r>
              <a:rPr lang="ru-RU" dirty="0" err="1"/>
              <a:t>Жандик</a:t>
            </a:r>
            <a:r>
              <a:rPr lang="ru-RU" dirty="0"/>
              <a:t>, Раиса </a:t>
            </a:r>
            <a:r>
              <a:rPr lang="ru-RU" dirty="0" err="1"/>
              <a:t>Которабаи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Румыния </a:t>
            </a:r>
            <a:r>
              <a:rPr lang="en-US" b="1" dirty="0"/>
              <a:t> </a:t>
            </a:r>
            <a:r>
              <a:rPr lang="en-US" dirty="0"/>
              <a:t>– M</a:t>
            </a:r>
            <a:r>
              <a:rPr lang="ru-RU" dirty="0" err="1"/>
              <a:t>иоара</a:t>
            </a:r>
            <a:r>
              <a:rPr lang="ru-RU" dirty="0"/>
              <a:t> </a:t>
            </a:r>
            <a:r>
              <a:rPr lang="ru-RU" dirty="0" err="1"/>
              <a:t>Диаконеску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Российская Федерация</a:t>
            </a:r>
            <a:r>
              <a:rPr lang="en-US" b="1" dirty="0"/>
              <a:t> </a:t>
            </a:r>
            <a:r>
              <a:rPr lang="en-US" dirty="0"/>
              <a:t>– A</a:t>
            </a:r>
            <a:r>
              <a:rPr lang="ru-RU" dirty="0" err="1"/>
              <a:t>настасия</a:t>
            </a:r>
            <a:r>
              <a:rPr lang="ru-RU" dirty="0"/>
              <a:t> Пронина, Алексей Кокарев</a:t>
            </a:r>
            <a:endParaRPr lang="en-US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ЮАР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Зондре</a:t>
            </a:r>
            <a:r>
              <a:rPr lang="ru-RU" dirty="0"/>
              <a:t> Сетей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Сербия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Зоран</a:t>
            </a:r>
            <a:r>
              <a:rPr lang="ru-RU" dirty="0"/>
              <a:t> </a:t>
            </a:r>
            <a:r>
              <a:rPr lang="ru-RU" dirty="0" err="1"/>
              <a:t>Живойнович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Таджикистан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Олимжон</a:t>
            </a:r>
            <a:r>
              <a:rPr lang="ru-RU" dirty="0"/>
              <a:t> Мирзоев</a:t>
            </a:r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Турция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 err="1"/>
              <a:t>Чагри</a:t>
            </a:r>
            <a:r>
              <a:rPr lang="ru-RU" dirty="0"/>
              <a:t> </a:t>
            </a:r>
            <a:r>
              <a:rPr lang="ru-RU" dirty="0" err="1"/>
              <a:t>Чанканоглу</a:t>
            </a:r>
            <a:endParaRPr lang="ru-RU" dirty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b="1" dirty="0"/>
              <a:t>Украина</a:t>
            </a:r>
            <a:r>
              <a:rPr lang="en-US" b="1" dirty="0"/>
              <a:t> </a:t>
            </a:r>
            <a:r>
              <a:rPr lang="en-US" dirty="0"/>
              <a:t>– T</a:t>
            </a:r>
            <a:r>
              <a:rPr lang="ru-RU" dirty="0" err="1"/>
              <a:t>етяна</a:t>
            </a:r>
            <a:r>
              <a:rPr lang="ru-RU" dirty="0"/>
              <a:t> Боровкова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C3CC-82F1-4F96-B470-9274D04DFD4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3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805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06614" cy="1499616"/>
          </a:xfrm>
        </p:spPr>
        <p:txBody>
          <a:bodyPr>
            <a:normAutofit/>
          </a:bodyPr>
          <a:lstStyle/>
          <a:p>
            <a:r>
              <a:rPr lang="ru-RU" sz="4400" dirty="0"/>
              <a:t>План и программа: общие элементы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6376"/>
            <a:ext cx="9720073" cy="4372984"/>
          </a:xfrm>
        </p:spPr>
        <p:txBody>
          <a:bodyPr>
            <a:normAutofit fontScale="92500" lnSpcReduction="20000"/>
          </a:bodyPr>
          <a:lstStyle/>
          <a:p>
            <a:pPr marL="18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Общие элементы плана и программы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Название аудиторского задания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Период выполнения аудиторского задания</a:t>
            </a:r>
            <a:r>
              <a:rPr lang="en-US" dirty="0"/>
              <a:t>: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Планируемая дата представления проекта заключения</a:t>
            </a:r>
            <a:endParaRPr lang="en-US" dirty="0"/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Планируемая дата представления окончательного варианта заключения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Состав группы аудиторов</a:t>
            </a:r>
            <a:endParaRPr lang="en-US" dirty="0"/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Руководитель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Члены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Объект(ы)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Цели аудита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Объём/содержание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Оценка риска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Методология выполнения аудиторского задания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Нормативная база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4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 АУДИТОРСКОГО ЗАДАНИЯ: основные элементы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40497" cy="402336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/>
              <a:t>Основные элементы плана аудиторского задания</a:t>
            </a:r>
            <a:endParaRPr lang="en-US" sz="26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Название аудиторского задания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Объекты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Руководитель и члены группы аудиторов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Планируемая дата представления проекта заключения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Планируемая дата представления окончательного варианта заключения 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Цели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Объём/содержание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04472" y="2286000"/>
            <a:ext cx="4754880" cy="4023360"/>
          </a:xfrm>
        </p:spPr>
        <p:txBody>
          <a:bodyPr>
            <a:normAutofit fontScale="85000" lnSpcReduction="20000"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Операционные задачи объекта(</a:t>
            </a:r>
            <a:r>
              <a:rPr lang="ru-RU" dirty="0" err="1"/>
              <a:t>ов</a:t>
            </a:r>
            <a:r>
              <a:rPr lang="ru-RU" dirty="0"/>
              <a:t>)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Основные риски, связанные с операционными задачами объекта(</a:t>
            </a:r>
            <a:r>
              <a:rPr lang="ru-RU" dirty="0" err="1"/>
              <a:t>ов</a:t>
            </a:r>
            <a:r>
              <a:rPr lang="ru-RU" dirty="0"/>
              <a:t>)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Методики и подходы проведению аудита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Количество дней, выделенное на выполнение задания</a:t>
            </a:r>
            <a:r>
              <a:rPr lang="en-US" dirty="0"/>
              <a:t> (</a:t>
            </a:r>
            <a:r>
              <a:rPr lang="ru-RU" dirty="0"/>
              <a:t>планирование, тестирование, оценка и представление отчётности</a:t>
            </a:r>
            <a:r>
              <a:rPr lang="en-US" dirty="0"/>
              <a:t>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dirty="0"/>
              <a:t>Подход и стратегия выполнения аудиторского задания</a:t>
            </a:r>
            <a:endParaRPr lang="en-US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5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ПРОГрамма</a:t>
            </a:r>
            <a:r>
              <a:rPr lang="ru-RU" dirty="0"/>
              <a:t> аудиторского задания: основные элементы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4906027" cy="4023360"/>
          </a:xfrm>
        </p:spPr>
        <p:txBody>
          <a:bodyPr>
            <a:normAutofit fontScale="85000" lnSpcReduction="10000"/>
          </a:bodyPr>
          <a:lstStyle/>
          <a:p>
            <a:pPr marL="98425" indent="-47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/>
              <a:t>Основные и часто встречающиеся элементы программы аудиторского задания</a:t>
            </a:r>
            <a:r>
              <a:rPr lang="en-US" sz="2800" dirty="0"/>
              <a:t>: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Название аудиторского задания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Период выполнения аудиторского задания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Этапы выполнения аудиторского задания</a:t>
            </a:r>
            <a:endParaRPr lang="en-US" sz="2400" dirty="0"/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dirty="0"/>
              <a:t>Планирование, полевая работа, подготовка заключения</a:t>
            </a:r>
            <a:endParaRPr lang="en-US" sz="20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Мероприятия в рамках выполнения аудиторского задания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1025" y="2286000"/>
            <a:ext cx="4970034" cy="4023360"/>
          </a:xfrm>
        </p:spPr>
        <p:txBody>
          <a:bodyPr>
            <a:normAutofit fontScale="85000" lnSpcReduction="10000"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Дата начала и завершения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Ответственные лица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Запланированное количество дней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Запланированное количество часов</a:t>
            </a:r>
            <a:endParaRPr lang="en-US" sz="24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Планирование аудиторского задания</a:t>
            </a:r>
            <a:endParaRPr lang="en-US" sz="2400" dirty="0"/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dirty="0"/>
              <a:t>Мероприятия, план</a:t>
            </a:r>
            <a:endParaRPr lang="en-US" sz="2000" dirty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ru-RU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6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10329672" cy="20848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Планирование аудиторского задания осуществляется в соответствии с МПСВА</a:t>
            </a:r>
            <a:r>
              <a:rPr lang="hr-BA" sz="3200" b="1" dirty="0"/>
              <a:t>!?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F46FABF-B4C3-4255-ABF2-3171A8F2F6C9}"/>
              </a:ext>
            </a:extLst>
          </p:cNvPr>
          <p:cNvSpPr txBox="1"/>
          <p:nvPr/>
        </p:nvSpPr>
        <p:spPr>
          <a:xfrm>
            <a:off x="520117" y="5863905"/>
            <a:ext cx="5796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Цикл аудита (следует стадиям аудита) – количество стран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5E6C95-5EA5-46D8-8223-B4C7E481D25B}"/>
              </a:ext>
            </a:extLst>
          </p:cNvPr>
          <p:cNvSpPr txBox="1"/>
          <p:nvPr/>
        </p:nvSpPr>
        <p:spPr>
          <a:xfrm>
            <a:off x="6400800" y="6056851"/>
            <a:ext cx="5570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Описание запланированных мероприятий на каждой отдельной стадии – в соответствии со стандартами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6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01796"/>
            <a:ext cx="9720073" cy="3551840"/>
          </a:xfrm>
        </p:spPr>
        <p:txBody>
          <a:bodyPr>
            <a:normAutofit lnSpcReduction="1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Элементы плана и программы аудиторского задания соответствуют стандартам МОПП</a:t>
            </a:r>
            <a:endParaRPr lang="en-US" sz="2400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НО</a:t>
            </a:r>
            <a:r>
              <a:rPr lang="en-US" sz="2400" dirty="0"/>
              <a:t>!!!!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u="sng" dirty="0"/>
              <a:t>Ни в одном, ни в другом документе не содержится подробного перечня процедур аудита, которые предстоит выполнить </a:t>
            </a:r>
            <a:endParaRPr lang="en-US" sz="2400" u="sng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dirty="0"/>
              <a:t>Есть над чем работать!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8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3733</TotalTime>
  <Words>430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Courier New</vt:lpstr>
      <vt:lpstr>Tw Cen MT</vt:lpstr>
      <vt:lpstr>Tw Cen MT Condensed</vt:lpstr>
      <vt:lpstr>Wingdings</vt:lpstr>
      <vt:lpstr>Wingdings 3</vt:lpstr>
      <vt:lpstr>Integral</vt:lpstr>
      <vt:lpstr>АНАЛИЗ ПРОЦЕССА ПЛАНИРОВАНИЯ АУДИТОРСКОГО ЗАДАНИЯ  (Wiki)</vt:lpstr>
      <vt:lpstr>Руководство рабочей группы «аудит на практике» попросили вас внести конкретный вклад и предоставить:  </vt:lpstr>
      <vt:lpstr>КТО ОТКЛИКНУЛСЯ: 21 член сообщества из 19 стран</vt:lpstr>
      <vt:lpstr>План и программа: общие элементы</vt:lpstr>
      <vt:lpstr>ПЛАН АУДИТОРСКОГО ЗАДАНИЯ: основные элементы</vt:lpstr>
      <vt:lpstr>ПРОГрамма аудиторского задания: основные элементы</vt:lpstr>
      <vt:lpstr>Планирование аудиторского задания осуществляется в соответствии с МПСВА!?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Andrei Nikolaevich Salnikov</cp:lastModifiedBy>
  <cp:revision>62</cp:revision>
  <dcterms:created xsi:type="dcterms:W3CDTF">2018-02-17T08:48:48Z</dcterms:created>
  <dcterms:modified xsi:type="dcterms:W3CDTF">2018-02-22T13:43:08Z</dcterms:modified>
</cp:coreProperties>
</file>