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7" r:id="rId2"/>
  </p:sldMasterIdLst>
  <p:notesMasterIdLst>
    <p:notesMasterId r:id="rId12"/>
  </p:notesMasterIdLst>
  <p:handoutMasterIdLst>
    <p:handoutMasterId r:id="rId13"/>
  </p:handoutMasterIdLst>
  <p:sldIdLst>
    <p:sldId id="375" r:id="rId3"/>
    <p:sldId id="422" r:id="rId4"/>
    <p:sldId id="414" r:id="rId5"/>
    <p:sldId id="413" r:id="rId6"/>
    <p:sldId id="416" r:id="rId7"/>
    <p:sldId id="417" r:id="rId8"/>
    <p:sldId id="423" r:id="rId9"/>
    <p:sldId id="418" r:id="rId10"/>
    <p:sldId id="419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A46"/>
    <a:srgbClr val="077A3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2" autoAdjust="0"/>
    <p:restoredTop sz="94471" autoAdjust="0"/>
  </p:normalViewPr>
  <p:slideViewPr>
    <p:cSldViewPr snapToGrid="0" snapToObjects="1" showGuides="1">
      <p:cViewPr>
        <p:scale>
          <a:sx n="100" d="100"/>
          <a:sy n="100" d="100"/>
        </p:scale>
        <p:origin x="1824" y="35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10"/>
        <p:guide pos="2160"/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2575" y="49213"/>
            <a:ext cx="4278313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7" y="3297326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26206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6865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119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1919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4021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0519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08030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94475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3021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8732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14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14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5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6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16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217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0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1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4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8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5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6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9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0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8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9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0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1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2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3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4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5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6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7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8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9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0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1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2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3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4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5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6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7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8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9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0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1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2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3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4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5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6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7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9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0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1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2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3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4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5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6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7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8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9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0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1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2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3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4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5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6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7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8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9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0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1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2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3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4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5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6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7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8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9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1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2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3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4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5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6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17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41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8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619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0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1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2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3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4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5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6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7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8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9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0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1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2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3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4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5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6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7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8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9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0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1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2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3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4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5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6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7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8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9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0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1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2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3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4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5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6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7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8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9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0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1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2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3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4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5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6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7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8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9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0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1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2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3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4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5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6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7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8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9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0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1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2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3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4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5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6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7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8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9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0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1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2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3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4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5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6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7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8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9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0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1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2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3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4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5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6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7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8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9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0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1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2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3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4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5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6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7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8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9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0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1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2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3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4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5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6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7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8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9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0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1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2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3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4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5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6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7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8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9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0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1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2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3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4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5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6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7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8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9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0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1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2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3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4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5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6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7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8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9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0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1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2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3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4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5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6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7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8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9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0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1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2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3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4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5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6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7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8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9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0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1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2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3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4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5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6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7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8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9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0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1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2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3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4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5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6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7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8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9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0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1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2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3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4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5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6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7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8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9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0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1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2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3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4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5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6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7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8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819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0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1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2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3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4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5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6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7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8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29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0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1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2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3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4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5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6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7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8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39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0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1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2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3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4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5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6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7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8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9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0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1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2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3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4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5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6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7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8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59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0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1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2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3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4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5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6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7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8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69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0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1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2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3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4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5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6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7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8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79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0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1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2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3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4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5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6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7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8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89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0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1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2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3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4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5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6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7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8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99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0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1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2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3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4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5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6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7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8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09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0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1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2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3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4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5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6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7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8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19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0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1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3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4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5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6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7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8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9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0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1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2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3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4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5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6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7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8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39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0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1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2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3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4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5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6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7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8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49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0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1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2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3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4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5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6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7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8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59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0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1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2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3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4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5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6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7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8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69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0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1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2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3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4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5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6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7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8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79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0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1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2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3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4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5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6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7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527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943" y="3465585"/>
            <a:ext cx="8203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7A3E"/>
                </a:solidFill>
              </a:rPr>
              <a:t>Роль частного сектора </a:t>
            </a:r>
          </a:p>
          <a:p>
            <a:pPr algn="ctr"/>
            <a:r>
              <a:rPr lang="ru-RU" sz="2400" b="1" dirty="0" smtClean="0">
                <a:solidFill>
                  <a:srgbClr val="077A3E"/>
                </a:solidFill>
              </a:rPr>
              <a:t>в капитальном бюджетировании</a:t>
            </a:r>
            <a:endParaRPr lang="ru-RU" sz="2400" b="1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12141" y="5033845"/>
            <a:ext cx="35114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</a:p>
          <a:p>
            <a:pPr algn="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методологии бюджетных инвестиций </a:t>
            </a:r>
          </a:p>
          <a:p>
            <a:pPr algn="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правового регулирования </a:t>
            </a:r>
          </a:p>
          <a:p>
            <a:pPr algn="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отношений</a:t>
            </a:r>
          </a:p>
          <a:p>
            <a:pPr algn="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Панин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Юрьевич</a:t>
            </a: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77A3E"/>
                </a:solidFill>
              </a:rPr>
              <a:t>ОБЪЕМЫ ГОСУДАРСТВЕННЫХ ИНВЕСТИЦИЙ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5345" y="1153683"/>
            <a:ext cx="190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DEAA46"/>
                </a:solidFill>
              </a:rPr>
              <a:t>Отчет за 2018 год</a:t>
            </a:r>
            <a:endParaRPr lang="ru-RU" b="1" dirty="0">
              <a:solidFill>
                <a:srgbClr val="DEAA4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9750" y="1153683"/>
            <a:ext cx="289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DEAA46"/>
                </a:solidFill>
              </a:rPr>
              <a:t>План (прогноз) на 2019 год</a:t>
            </a:r>
            <a:endParaRPr lang="ru-RU" b="1" dirty="0">
              <a:solidFill>
                <a:srgbClr val="DEAA46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127104"/>
              </p:ext>
            </p:extLst>
          </p:nvPr>
        </p:nvGraphicFramePr>
        <p:xfrm>
          <a:off x="44030" y="1708112"/>
          <a:ext cx="4466398" cy="4640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7132">
                  <a:extLst>
                    <a:ext uri="{9D8B030D-6E8A-4147-A177-3AD203B41FA5}">
                      <a16:colId xmlns:a16="http://schemas.microsoft.com/office/drawing/2014/main" val="1204834358"/>
                    </a:ext>
                  </a:extLst>
                </a:gridCol>
                <a:gridCol w="767751">
                  <a:extLst>
                    <a:ext uri="{9D8B030D-6E8A-4147-A177-3AD203B41FA5}">
                      <a16:colId xmlns:a16="http://schemas.microsoft.com/office/drawing/2014/main" val="3490765383"/>
                    </a:ext>
                  </a:extLst>
                </a:gridCol>
                <a:gridCol w="767751">
                  <a:extLst>
                    <a:ext uri="{9D8B030D-6E8A-4147-A177-3AD203B41FA5}">
                      <a16:colId xmlns:a16="http://schemas.microsoft.com/office/drawing/2014/main" val="448359860"/>
                    </a:ext>
                  </a:extLst>
                </a:gridCol>
                <a:gridCol w="1223764">
                  <a:extLst>
                    <a:ext uri="{9D8B030D-6E8A-4147-A177-3AD203B41FA5}">
                      <a16:colId xmlns:a16="http://schemas.microsoft.com/office/drawing/2014/main" val="49564535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ru-RU" sz="13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Размер (млрд. рублей/млрд. долл. США)</a:t>
                      </a:r>
                      <a:endParaRPr lang="ru-RU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Доля к</a:t>
                      </a:r>
                      <a:r>
                        <a:rPr lang="ru-RU" sz="1300" b="1" baseline="0" dirty="0" smtClean="0"/>
                        <a:t> ВВП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/>
                        <a:t>(%)</a:t>
                      </a:r>
                      <a:endParaRPr lang="ru-RU" sz="1300" b="1" dirty="0" smtClean="0"/>
                    </a:p>
                    <a:p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Доля к общим расходам федерального</a:t>
                      </a:r>
                      <a:r>
                        <a:rPr lang="ru-RU" sz="1300" b="1" baseline="0" dirty="0" smtClean="0"/>
                        <a:t> бюджета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/>
                        <a:t>(%)</a:t>
                      </a:r>
                      <a:endParaRPr lang="ru-RU" sz="13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3717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/>
                      <a:r>
                        <a:rPr lang="ru-RU" sz="1350" b="1" dirty="0" smtClean="0"/>
                        <a:t>Государственные капитальные вложения, </a:t>
                      </a:r>
                      <a:r>
                        <a:rPr lang="ru-RU" sz="1350" b="1" u="sng" dirty="0" smtClean="0"/>
                        <a:t>всего</a:t>
                      </a:r>
                      <a:r>
                        <a:rPr lang="ru-RU" sz="1350" b="1" dirty="0" smtClean="0"/>
                        <a:t> федеральный бюджет:</a:t>
                      </a:r>
                      <a:endParaRPr lang="ru-RU" sz="135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616,3/</a:t>
                      </a:r>
                      <a:endParaRPr lang="ru-RU" sz="1500" dirty="0" smtClean="0"/>
                    </a:p>
                    <a:p>
                      <a:pPr algn="ctr"/>
                      <a:r>
                        <a:rPr lang="ru-RU" sz="1500" dirty="0" smtClean="0"/>
                        <a:t>9,3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0,63</a:t>
                      </a:r>
                      <a:endParaRPr lang="ru-RU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4,4</a:t>
                      </a:r>
                      <a:endParaRPr lang="ru-RU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75265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1809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u="sng" dirty="0" smtClean="0"/>
                        <a:t>из них</a:t>
                      </a:r>
                      <a:r>
                        <a:rPr lang="ru-RU" sz="1350" b="1" dirty="0" smtClean="0"/>
                        <a:t>:</a:t>
                      </a:r>
                    </a:p>
                    <a:p>
                      <a:pPr marL="1809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/>
                        <a:t>в объекты капитального строительства федеральной собственности</a:t>
                      </a:r>
                      <a:endParaRPr lang="ru-RU" sz="135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551,7/</a:t>
                      </a:r>
                    </a:p>
                    <a:p>
                      <a:pPr algn="ctr"/>
                      <a:r>
                        <a:rPr lang="ru-RU" sz="1500" dirty="0" smtClean="0"/>
                        <a:t>8,4</a:t>
                      </a:r>
                      <a:endParaRPr lang="ru-RU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7751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0"/>
                      <a:r>
                        <a:rPr lang="ru-RU" sz="1350" b="1" dirty="0" smtClean="0"/>
                        <a:t>в объекты капитального строительства юридических лиц</a:t>
                      </a:r>
                      <a:endParaRPr lang="ru-RU" sz="135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64,6/</a:t>
                      </a:r>
                    </a:p>
                    <a:p>
                      <a:pPr algn="ctr"/>
                      <a:r>
                        <a:rPr lang="ru-RU" sz="1500" dirty="0" smtClean="0"/>
                        <a:t>0,98</a:t>
                      </a:r>
                      <a:endParaRPr lang="ru-RU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7916598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024093"/>
              </p:ext>
            </p:extLst>
          </p:nvPr>
        </p:nvGraphicFramePr>
        <p:xfrm>
          <a:off x="4617217" y="1708112"/>
          <a:ext cx="4466398" cy="4640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319">
                  <a:extLst>
                    <a:ext uri="{9D8B030D-6E8A-4147-A177-3AD203B41FA5}">
                      <a16:colId xmlns:a16="http://schemas.microsoft.com/office/drawing/2014/main" val="1204834358"/>
                    </a:ext>
                  </a:extLst>
                </a:gridCol>
                <a:gridCol w="790617">
                  <a:extLst>
                    <a:ext uri="{9D8B030D-6E8A-4147-A177-3AD203B41FA5}">
                      <a16:colId xmlns:a16="http://schemas.microsoft.com/office/drawing/2014/main" val="3490765383"/>
                    </a:ext>
                  </a:extLst>
                </a:gridCol>
                <a:gridCol w="749793">
                  <a:extLst>
                    <a:ext uri="{9D8B030D-6E8A-4147-A177-3AD203B41FA5}">
                      <a16:colId xmlns:a16="http://schemas.microsoft.com/office/drawing/2014/main" val="448359860"/>
                    </a:ext>
                  </a:extLst>
                </a:gridCol>
                <a:gridCol w="1228669">
                  <a:extLst>
                    <a:ext uri="{9D8B030D-6E8A-4147-A177-3AD203B41FA5}">
                      <a16:colId xmlns:a16="http://schemas.microsoft.com/office/drawing/2014/main" val="49564535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ru-RU" sz="135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Размер (млрд. рублей/млрд. долл. США)</a:t>
                      </a:r>
                      <a:endParaRPr lang="ru-RU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Доля к</a:t>
                      </a:r>
                      <a:r>
                        <a:rPr lang="ru-RU" sz="1300" b="1" baseline="0" dirty="0" smtClean="0"/>
                        <a:t> ВВП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/>
                        <a:t>(%)</a:t>
                      </a:r>
                      <a:endParaRPr lang="ru-RU" sz="1300" b="1" dirty="0" smtClean="0"/>
                    </a:p>
                    <a:p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Доля к общим расходам</a:t>
                      </a:r>
                      <a:r>
                        <a:rPr lang="ru-RU" sz="1300" b="1" baseline="0" dirty="0" smtClean="0"/>
                        <a:t> федерального бюджета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/>
                        <a:t>(%)</a:t>
                      </a:r>
                      <a:endParaRPr lang="ru-RU" sz="13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3717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indent="0"/>
                      <a:r>
                        <a:rPr lang="ru-RU" sz="1350" b="1" dirty="0" smtClean="0"/>
                        <a:t>Государственные</a:t>
                      </a:r>
                      <a:r>
                        <a:rPr lang="ru-RU" sz="1350" b="1" baseline="0" dirty="0" smtClean="0"/>
                        <a:t> </a:t>
                      </a:r>
                      <a:r>
                        <a:rPr lang="ru-RU" sz="1350" b="1" dirty="0" smtClean="0"/>
                        <a:t>капитальные вложения, </a:t>
                      </a:r>
                      <a:r>
                        <a:rPr lang="ru-RU" sz="1350" b="1" u="sng" dirty="0" smtClean="0"/>
                        <a:t>всего </a:t>
                      </a:r>
                      <a:r>
                        <a:rPr lang="ru-RU" sz="1350" b="1" dirty="0" smtClean="0"/>
                        <a:t>федеральный бюджет:</a:t>
                      </a:r>
                      <a:endParaRPr lang="ru-RU" sz="135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825</a:t>
                      </a:r>
                      <a:r>
                        <a:rPr lang="ru-RU" sz="1500" dirty="0" smtClean="0"/>
                        <a:t>,</a:t>
                      </a:r>
                      <a:r>
                        <a:rPr lang="en-US" sz="1500" dirty="0" smtClean="0"/>
                        <a:t>6</a:t>
                      </a:r>
                      <a:r>
                        <a:rPr lang="ru-RU" sz="1500" dirty="0" smtClean="0"/>
                        <a:t>/</a:t>
                      </a:r>
                    </a:p>
                    <a:p>
                      <a:pPr algn="ctr"/>
                      <a:r>
                        <a:rPr lang="ru-RU" sz="1500" dirty="0" smtClean="0"/>
                        <a:t>12,5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0,8</a:t>
                      </a:r>
                      <a:endParaRPr lang="ru-RU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5,5</a:t>
                      </a:r>
                      <a:endParaRPr lang="ru-RU" sz="15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75265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1809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u="sng" dirty="0" smtClean="0"/>
                        <a:t>из них</a:t>
                      </a:r>
                      <a:r>
                        <a:rPr lang="ru-RU" sz="1350" b="1" dirty="0" smtClean="0"/>
                        <a:t>:</a:t>
                      </a:r>
                    </a:p>
                    <a:p>
                      <a:pPr marL="18097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/>
                        <a:t>в объекты капитального строительства государственной собственности</a:t>
                      </a:r>
                      <a:endParaRPr lang="ru-RU" sz="135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772,9/</a:t>
                      </a:r>
                    </a:p>
                    <a:p>
                      <a:pPr algn="ctr"/>
                      <a:r>
                        <a:rPr lang="ru-RU" sz="1500" dirty="0" smtClean="0"/>
                        <a:t>11,7</a:t>
                      </a:r>
                      <a:endParaRPr lang="ru-RU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7751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indent="0"/>
                      <a:r>
                        <a:rPr lang="ru-RU" sz="1350" b="1" dirty="0" smtClean="0"/>
                        <a:t>в объекты капитального строительства юридических лиц</a:t>
                      </a:r>
                      <a:endParaRPr lang="ru-RU" sz="135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52,7/</a:t>
                      </a:r>
                    </a:p>
                    <a:p>
                      <a:pPr algn="ctr"/>
                      <a:r>
                        <a:rPr lang="ru-RU" sz="1500" dirty="0" smtClean="0"/>
                        <a:t>0,8</a:t>
                      </a:r>
                      <a:endParaRPr lang="ru-RU" sz="15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791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5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77A3E"/>
                </a:solidFill>
              </a:rPr>
              <a:t>ПРАВОВАЯ И ИНСТИТУЦИОНАЛЬНАЯ БАЗА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0822" y="4437682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7A3E"/>
                </a:solidFill>
              </a:rPr>
              <a:t>ГОСУДАРСТВЕННЫЕ КАПИТАЛЬНЫЕ ВЛОЖЕНИЯ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646" y="4807014"/>
            <a:ext cx="296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объекты государственной собственности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14102" y="4810728"/>
            <a:ext cx="296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объекты частной собственности</a:t>
            </a:r>
            <a:endParaRPr lang="ru-RU" sz="1600" b="1" dirty="0"/>
          </a:p>
        </p:txBody>
      </p:sp>
      <p:cxnSp>
        <p:nvCxnSpPr>
          <p:cNvPr id="5" name="Прямая со стрелкой 4"/>
          <p:cNvCxnSpPr>
            <a:endCxn id="12" idx="0"/>
          </p:cNvCxnSpPr>
          <p:nvPr/>
        </p:nvCxnSpPr>
        <p:spPr>
          <a:xfrm flipH="1">
            <a:off x="1182139" y="5402588"/>
            <a:ext cx="215430" cy="317897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720485"/>
            <a:ext cx="23642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ru-RU" sz="1400" dirty="0" smtClean="0"/>
              <a:t>Бюджетные инвестиции, в том числе через организаций сектора государственного управления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4278" y="5734884"/>
            <a:ext cx="167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ru-RU" sz="1400" dirty="0" smtClean="0"/>
              <a:t>Концессионные соглашения</a:t>
            </a:r>
            <a:endParaRPr lang="ru-RU" sz="1400" dirty="0"/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2927155" y="5391789"/>
            <a:ext cx="274631" cy="343095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27" idx="0"/>
          </p:cNvCxnSpPr>
          <p:nvPr/>
        </p:nvCxnSpPr>
        <p:spPr>
          <a:xfrm flipH="1">
            <a:off x="5028510" y="5457059"/>
            <a:ext cx="580198" cy="277825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91002" y="5734884"/>
            <a:ext cx="1675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ru-RU" sz="1400" dirty="0" smtClean="0"/>
              <a:t>Взносы в уставные капиталы юридических лиц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760416" y="5718275"/>
            <a:ext cx="1675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ru-RU" sz="1400" dirty="0" smtClean="0"/>
              <a:t>Субсидии юридическим лицам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481152" y="5720485"/>
            <a:ext cx="1504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ru-RU" sz="1400" dirty="0" smtClean="0"/>
              <a:t>Соглашения о государственно-частном партнерстве</a:t>
            </a:r>
            <a:endParaRPr lang="ru-RU" sz="1400" dirty="0"/>
          </a:p>
        </p:txBody>
      </p:sp>
      <p:cxnSp>
        <p:nvCxnSpPr>
          <p:cNvPr id="33" name="Прямая со стрелкой 32"/>
          <p:cNvCxnSpPr>
            <a:stCxn id="6" idx="2"/>
            <a:endCxn id="30" idx="0"/>
          </p:cNvCxnSpPr>
          <p:nvPr/>
        </p:nvCxnSpPr>
        <p:spPr>
          <a:xfrm>
            <a:off x="6597924" y="5395503"/>
            <a:ext cx="0" cy="322772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32" idx="0"/>
          </p:cNvCxnSpPr>
          <p:nvPr/>
        </p:nvCxnSpPr>
        <p:spPr>
          <a:xfrm>
            <a:off x="7616928" y="5453345"/>
            <a:ext cx="616526" cy="267140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32144" y="748215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77A3E"/>
                </a:solidFill>
              </a:rPr>
              <a:t>ПОНЯТИЯ В РОССИЙСКОМ ЗАКОНОДАТЕЛЬСТВЕ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5052" y="1057913"/>
            <a:ext cx="8166563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Федеральный закон «Об инвестиционной деятельности в Российской Федерации, осуществляемой в форме капитальных вложений»: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50" b="1" dirty="0"/>
              <a:t>инвестиции</a:t>
            </a:r>
            <a:r>
              <a:rPr lang="ru-RU" sz="1450" dirty="0"/>
              <a:t> - денежные средства, иное имущество, вкладываемые в объекты предпринимательской </a:t>
            </a:r>
            <a:r>
              <a:rPr lang="ru-RU" sz="1450" dirty="0" smtClean="0"/>
              <a:t>или </a:t>
            </a:r>
            <a:r>
              <a:rPr lang="ru-RU" sz="1450" dirty="0"/>
              <a:t>иной деятельности в целях получения прибыли </a:t>
            </a:r>
            <a:r>
              <a:rPr lang="ru-RU" sz="1450" dirty="0" smtClean="0"/>
              <a:t>или </a:t>
            </a:r>
            <a:r>
              <a:rPr lang="ru-RU" sz="1450" dirty="0"/>
              <a:t>достижения иного полезного эффекта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50" b="1" dirty="0"/>
              <a:t>капитальные вложения </a:t>
            </a:r>
            <a:r>
              <a:rPr lang="ru-RU" sz="1450" dirty="0"/>
              <a:t>-  </a:t>
            </a:r>
            <a:r>
              <a:rPr lang="ru-RU" sz="1450" b="1" dirty="0"/>
              <a:t>инвестиции в основной капитал </a:t>
            </a:r>
            <a:r>
              <a:rPr lang="ru-RU" sz="1450" dirty="0"/>
              <a:t>(основные средства), в том числе затраты на новое строительство, </a:t>
            </a:r>
            <a:r>
              <a:rPr lang="ru-RU" sz="1450" dirty="0" smtClean="0"/>
              <a:t>реконструкцию, </a:t>
            </a:r>
            <a:r>
              <a:rPr lang="ru-RU" sz="1450" dirty="0"/>
              <a:t>приобретение машин, оборудования, инструмента, инвентаря, проектно-изыскательские работы и другие затраты</a:t>
            </a:r>
          </a:p>
          <a:p>
            <a:endParaRPr lang="ru-RU" sz="800" dirty="0"/>
          </a:p>
          <a:p>
            <a:r>
              <a:rPr lang="ru-RU" sz="1600" b="1" dirty="0" smtClean="0"/>
              <a:t>Бюджетный кодекс Российской Федерации: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50" b="1" dirty="0"/>
              <a:t>бюджетные инвестиции </a:t>
            </a:r>
            <a:r>
              <a:rPr lang="ru-RU" sz="1450" dirty="0"/>
              <a:t>- бюджетные средства, направляемые на </a:t>
            </a:r>
            <a:r>
              <a:rPr lang="ru-RU" sz="1450" dirty="0" smtClean="0"/>
              <a:t>создание </a:t>
            </a:r>
            <a:r>
              <a:rPr lang="ru-RU" sz="1450" dirty="0"/>
              <a:t>или увеличение </a:t>
            </a:r>
            <a:r>
              <a:rPr lang="ru-RU" sz="1450" dirty="0" smtClean="0"/>
              <a:t>стоимости государственного имущества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50" dirty="0" smtClean="0"/>
              <a:t>определения термина </a:t>
            </a:r>
            <a:r>
              <a:rPr lang="ru-RU" sz="1450" b="1" dirty="0" smtClean="0"/>
              <a:t>государственные капитальные вложения </a:t>
            </a:r>
            <a:r>
              <a:rPr lang="ru-RU" sz="1450" dirty="0" smtClean="0"/>
              <a:t>законодательство Российской Федерации не содержит, однако для государственных капитальных вложений </a:t>
            </a:r>
            <a:r>
              <a:rPr lang="ru-RU" sz="1450" u="sng" dirty="0" smtClean="0"/>
              <a:t>в объекты капитального строительства</a:t>
            </a:r>
            <a:r>
              <a:rPr lang="ru-RU" sz="1450" dirty="0" smtClean="0"/>
              <a:t> установлен </a:t>
            </a:r>
            <a:r>
              <a:rPr lang="ru-RU" sz="1450" b="1" dirty="0" smtClean="0"/>
              <a:t>особый порядок бюджетных расходов</a:t>
            </a:r>
            <a:endParaRPr lang="ru-RU" sz="1450" b="1" dirty="0"/>
          </a:p>
        </p:txBody>
      </p:sp>
    </p:spTree>
    <p:extLst>
      <p:ext uri="{BB962C8B-B14F-4D97-AF65-F5344CB8AC3E}">
        <p14:creationId xmlns:p14="http://schemas.microsoft.com/office/powerpoint/2010/main" val="9891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63439"/>
            <a:ext cx="6471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77A3E"/>
                </a:solidFill>
              </a:rPr>
              <a:t>РОЛЬ МИНИСТЕРСТВА ФИНАНСОВ РОССИЙСКОЙ ФЕДЕРАЦИИ   В КАПИТАЛЬНОМ БЮДЖЕТИРОВАНИИ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052" y="1057913"/>
            <a:ext cx="8166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EAA46"/>
                </a:solidFill>
              </a:rPr>
              <a:t>ОСНОВАНИЯ ДЛЯ КАПИТАЛЬНОГО БЮДЖЕТИРОВАНИЯ </a:t>
            </a:r>
            <a:r>
              <a:rPr lang="ru-RU" sz="1600" dirty="0" smtClean="0"/>
              <a:t>(</a:t>
            </a:r>
            <a:r>
              <a:rPr lang="ru-RU" sz="1600" u="sng" dirty="0" smtClean="0"/>
              <a:t>планирование</a:t>
            </a:r>
            <a:r>
              <a:rPr lang="ru-RU" sz="1600" dirty="0" smtClean="0"/>
              <a:t> и </a:t>
            </a:r>
            <a:r>
              <a:rPr lang="ru-RU" sz="1600" u="sng" dirty="0" smtClean="0"/>
              <a:t>реализация </a:t>
            </a:r>
            <a:r>
              <a:rPr lang="ru-RU" sz="1600" dirty="0" smtClean="0"/>
              <a:t>капитальных вложений) - нормативные акты, содержащие указание на название, стоимость, мощность каждого объекта, размер капитальных вложений по годам с выделением размера средств бюджета</a:t>
            </a:r>
            <a:endParaRPr lang="ru-RU" sz="145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37494" y="2251494"/>
            <a:ext cx="0" cy="383875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5052" y="2383274"/>
            <a:ext cx="38130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ПЛАНИРОВАНИЕ</a:t>
            </a:r>
            <a:r>
              <a:rPr lang="ru-RU" sz="1600" dirty="0" smtClean="0"/>
              <a:t>: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DEAA46"/>
                </a:solidFill>
              </a:rPr>
              <a:t>1. </a:t>
            </a:r>
            <a:r>
              <a:rPr lang="ru-RU" sz="1600" dirty="0" smtClean="0"/>
              <a:t>	Рассмотрение проектов 	нормативных актов по </a:t>
            </a:r>
            <a:r>
              <a:rPr lang="ru-RU" sz="1600" dirty="0" smtClean="0"/>
              <a:t>объектам 	капитального строительства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DEAA46"/>
                </a:solidFill>
              </a:rPr>
              <a:t>2.</a:t>
            </a:r>
            <a:r>
              <a:rPr lang="ru-RU" sz="1600" dirty="0" smtClean="0"/>
              <a:t>	Оценка эксплуатационных расходов</a:t>
            </a:r>
          </a:p>
          <a:p>
            <a:r>
              <a:rPr lang="ru-RU" sz="1600" b="1" dirty="0" smtClean="0">
                <a:solidFill>
                  <a:srgbClr val="DEAA46"/>
                </a:solidFill>
              </a:rPr>
              <a:t>3. </a:t>
            </a:r>
            <a:r>
              <a:rPr lang="ru-RU" sz="1600" dirty="0" smtClean="0"/>
              <a:t>	Регулирование порядка и 	организация процедуры 	планирования бюджетных 	ассигнований</a:t>
            </a:r>
          </a:p>
          <a:p>
            <a:r>
              <a:rPr lang="ru-RU" sz="1600" b="1" dirty="0" smtClean="0">
                <a:solidFill>
                  <a:srgbClr val="DEAA46"/>
                </a:solidFill>
              </a:rPr>
              <a:t>4. </a:t>
            </a:r>
            <a:r>
              <a:rPr lang="ru-RU" sz="1600" dirty="0" smtClean="0"/>
              <a:t>	Организация проведения 	</a:t>
            </a:r>
            <a:r>
              <a:rPr lang="ru-RU" sz="1600" dirty="0" smtClean="0"/>
              <a:t>оценки 	проектов на вариантной основе</a:t>
            </a:r>
            <a:r>
              <a:rPr lang="ru-RU" sz="1600" dirty="0" smtClean="0"/>
              <a:t> 	(процедура в разработке)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61079" y="2380961"/>
            <a:ext cx="4347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РЕАЛИЗАЦИЯ</a:t>
            </a:r>
            <a:r>
              <a:rPr lang="ru-RU" sz="1600" dirty="0" smtClean="0"/>
              <a:t>: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DEAA46"/>
                </a:solidFill>
              </a:rPr>
              <a:t>1. </a:t>
            </a:r>
            <a:r>
              <a:rPr lang="ru-RU" sz="1600" dirty="0" smtClean="0"/>
              <a:t>	Организация исполнения бюджета: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sz="1600" dirty="0" smtClean="0"/>
              <a:t>регулирование порядка учета бюджетных обязательств и санкционирования их оплаты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sz="1600" dirty="0"/>
              <a:t>у</a:t>
            </a:r>
            <a:r>
              <a:rPr lang="ru-RU" sz="1600" dirty="0" smtClean="0"/>
              <a:t>становление типовых форм договоров, заключаемых при реализации капитальных вложений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sz="1600" dirty="0" smtClean="0"/>
              <a:t>регулирование порядка бюджетного учета</a:t>
            </a:r>
          </a:p>
          <a:p>
            <a:r>
              <a:rPr lang="ru-RU" sz="1600" b="1" dirty="0" smtClean="0">
                <a:solidFill>
                  <a:srgbClr val="DEAA46"/>
                </a:solidFill>
              </a:rPr>
              <a:t>2.</a:t>
            </a:r>
            <a:r>
              <a:rPr lang="ru-RU" sz="1600" dirty="0" smtClean="0"/>
              <a:t>	Организация представления отчетности 	об исполнении бюджета (отдельный блок 	отчетности - о реализации федеральной 	адресной инвестиционной программы)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18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77A3E"/>
                </a:solidFill>
              </a:rPr>
              <a:t>ПРОБЛЕМЫ В ОБЛАСТИ ГОСУДАРСТВЕННЫХ ИНВЕСТИЦИЙ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3" y="1518631"/>
            <a:ext cx="82794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EAA46"/>
                </a:solidFill>
              </a:rPr>
              <a:t>1.</a:t>
            </a:r>
            <a:r>
              <a:rPr lang="ru-RU" sz="1600" b="1" dirty="0" smtClean="0"/>
              <a:t>	</a:t>
            </a:r>
            <a:r>
              <a:rPr lang="ru-RU" sz="1600" b="1" dirty="0" smtClean="0"/>
              <a:t>НЕЗАВЕРШЕННОЕ СТРОИТЕЛЬСТВО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rgbClr val="DEAA46"/>
                </a:solidFill>
              </a:rPr>
              <a:t>2. </a:t>
            </a:r>
            <a:r>
              <a:rPr lang="ru-RU" sz="1600" b="1" dirty="0" smtClean="0"/>
              <a:t>	ЗАВЫШЕНИЕ </a:t>
            </a:r>
            <a:r>
              <a:rPr lang="ru-RU" sz="1600" b="1" dirty="0" smtClean="0"/>
              <a:t>ТЕХНОЛОГИЧЕСКИХ И </a:t>
            </a:r>
            <a:r>
              <a:rPr lang="ru-RU" sz="1600" b="1" dirty="0" smtClean="0"/>
              <a:t>ЦЕНОВЫХ РЕШЕНИЙ ПО ОБЪЕКТАМ 	КАПИТАЛЬНОГО СТРОИТЕЛЬСТВА, ОТСУТСТВИЕ ПОРЯДКА ОПРЕДЕЛЕНИЯ 	ПРЕДЕЛЬНОЙ СТОИМОСТИ</a:t>
            </a:r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rgbClr val="DEAA46"/>
                </a:solidFill>
              </a:rPr>
              <a:t>3.</a:t>
            </a:r>
            <a:r>
              <a:rPr lang="ru-RU" sz="1600" b="1" dirty="0" smtClean="0"/>
              <a:t>	ИЗБЫТОЧНЫЕ </a:t>
            </a:r>
            <a:r>
              <a:rPr lang="ru-RU" sz="1600" b="1" dirty="0" smtClean="0"/>
              <a:t>РАСХОДЫ БЮДЖЕТА НА ЭКСПЛУАТАЦИЮ СОЗДАВАЕМЫХ ОБЪЕКТОВ 	КАПИТАЛЬНОГО </a:t>
            </a:r>
            <a:r>
              <a:rPr lang="ru-RU" sz="1600" b="1" dirty="0" smtClean="0"/>
              <a:t>СТРОИТЕЛЬСТВА</a:t>
            </a:r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rgbClr val="DEAA46"/>
                </a:solidFill>
              </a:rPr>
              <a:t>4.</a:t>
            </a:r>
            <a:r>
              <a:rPr lang="ru-RU" sz="1600" b="1" dirty="0" smtClean="0"/>
              <a:t>	НЕДОСТАТОЧНОСТЬ ИСТОЧНИКОВ ДЛЯ ГОСУДАРСТВЕННЫХ КАПИТАЛЬНЫХ 	ВЛОЖЕНИЙ В КРАТКОСРОЧНОЙ ПЕРСПЕКТИВЕ</a:t>
            </a:r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rgbClr val="DEAA46"/>
                </a:solidFill>
              </a:rPr>
              <a:t>5.</a:t>
            </a:r>
            <a:r>
              <a:rPr lang="ru-RU" sz="1600" b="1" dirty="0" smtClean="0"/>
              <a:t>	ОТСУТСТВИЕ ЕДИНЫХ ПОДХОДОВ И КРИТЕРИЕВ </a:t>
            </a:r>
            <a:r>
              <a:rPr lang="ru-RU" sz="1600" b="1" dirty="0" smtClean="0"/>
              <a:t>ВЫБОРА</a:t>
            </a:r>
            <a:r>
              <a:rPr lang="ru-RU" sz="1600" b="1" dirty="0" smtClean="0"/>
              <a:t> СПОСОБА УЧАСТИЯ </a:t>
            </a:r>
            <a:r>
              <a:rPr lang="ru-RU" sz="1600" b="1" dirty="0" smtClean="0"/>
              <a:t>	ГОСУДАРСТВА В ИНВЕСТИЦИОННОЙ ДЕЯТЕЛЬНОСТИ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5651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77A3E"/>
                </a:solidFill>
              </a:rPr>
              <a:t>ИНСТРУМЕНТЫ ПРИВЛЕЧЕНИЯ ЧАСТНЫХ ИНВЕСТИЦИЙ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419" y="1328310"/>
            <a:ext cx="4852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EAA46"/>
                </a:solidFill>
              </a:rPr>
              <a:t>1.</a:t>
            </a:r>
            <a:r>
              <a:rPr lang="ru-RU" sz="1600" b="1" dirty="0" smtClean="0"/>
              <a:t>	КОНЦЕССИИ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DEAA46"/>
                </a:solidFill>
              </a:rPr>
              <a:t>2. </a:t>
            </a:r>
            <a:r>
              <a:rPr lang="ru-RU" sz="1600" dirty="0" smtClean="0"/>
              <a:t>	</a:t>
            </a:r>
            <a:r>
              <a:rPr lang="ru-RU" sz="1600" b="1" dirty="0" smtClean="0"/>
              <a:t>СОГЛАШЕНИЯ </a:t>
            </a:r>
            <a:r>
              <a:rPr lang="ru-RU" sz="1600" b="1" dirty="0"/>
              <a:t>О </a:t>
            </a:r>
            <a:r>
              <a:rPr lang="ru-RU" sz="1600" b="1" dirty="0" smtClean="0"/>
              <a:t>ГОСУДАРСТВЕННО-ЧАСТНОМ 	ПАРТНЕРСТВЕ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DEAA46"/>
                </a:solidFill>
              </a:rPr>
              <a:t>3.</a:t>
            </a:r>
            <a:r>
              <a:rPr lang="ru-RU" sz="1600" b="1" dirty="0"/>
              <a:t>	</a:t>
            </a:r>
            <a:r>
              <a:rPr lang="ru-RU" sz="1600" b="1" dirty="0" smtClean="0"/>
              <a:t>СПЕЦИАЛЬНЫЕ </a:t>
            </a:r>
            <a:r>
              <a:rPr lang="ru-RU" sz="1600" b="1" dirty="0"/>
              <a:t>ИНВЕСТИЦИОННЫЕ </a:t>
            </a:r>
            <a:r>
              <a:rPr lang="ru-RU" sz="1600" b="1" dirty="0" smtClean="0"/>
              <a:t>	КОНТРАКТЫ</a:t>
            </a:r>
            <a:endParaRPr lang="ru-RU" sz="1600" dirty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b="1" dirty="0" smtClean="0">
                <a:solidFill>
                  <a:srgbClr val="DEAA46"/>
                </a:solidFill>
              </a:rPr>
              <a:t>4.</a:t>
            </a:r>
            <a:r>
              <a:rPr lang="ru-RU" sz="1600" dirty="0" smtClean="0"/>
              <a:t>	</a:t>
            </a:r>
            <a:r>
              <a:rPr lang="ru-RU" sz="1600" b="1" dirty="0" smtClean="0"/>
              <a:t>ПРИВЛЕЧЕНИЕ НЕГОСУДАРСТВЕННЫХ 	ОРГАНИЗАЦИЙ К ОКАЗАНИЮ 	ГОСУДАРСТВЕННЫХ 	УСЛУГ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DEAA46"/>
                </a:solidFill>
              </a:rPr>
              <a:t>5. </a:t>
            </a:r>
            <a:r>
              <a:rPr lang="ru-RU" sz="1600" dirty="0" smtClean="0"/>
              <a:t>	</a:t>
            </a:r>
            <a:r>
              <a:rPr lang="ru-RU" sz="1600" b="1" dirty="0" smtClean="0"/>
              <a:t>СУБСИДИРОВАНИЕ </a:t>
            </a:r>
            <a:r>
              <a:rPr lang="ru-RU" sz="1600" b="1" dirty="0"/>
              <a:t>ЧАСТНОЙ </a:t>
            </a:r>
            <a:r>
              <a:rPr lang="ru-RU" sz="1600" b="1" dirty="0" smtClean="0"/>
              <a:t>	ИНФРАСТРУКТУРЫ</a:t>
            </a:r>
            <a:r>
              <a:rPr lang="ru-RU" sz="1600" b="1" dirty="0"/>
              <a:t>, НЕОБХОДИМОЙ ДЛЯ </a:t>
            </a:r>
            <a:r>
              <a:rPr lang="ru-RU" sz="1600" b="1" dirty="0" smtClean="0"/>
              <a:t>	РЕАЛИЗАЦИИ ИНВЕСТИЦИОННЫХ </a:t>
            </a:r>
            <a:r>
              <a:rPr lang="ru-RU" sz="1600" b="1" dirty="0"/>
              <a:t>ПРОЕКТОВ</a:t>
            </a:r>
            <a:endParaRPr lang="ru-RU" sz="1600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119777" y="2514599"/>
            <a:ext cx="254480" cy="1319841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40030" y="2389689"/>
            <a:ext cx="3626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о</a:t>
            </a:r>
            <a:r>
              <a:rPr lang="ru-RU" sz="1600" b="1" dirty="0" smtClean="0"/>
              <a:t>бязательство инвестора </a:t>
            </a:r>
            <a:r>
              <a:rPr lang="ru-RU" sz="1600" dirty="0" smtClean="0"/>
              <a:t>- </a:t>
            </a:r>
            <a:r>
              <a:rPr lang="ru-RU" sz="1600" dirty="0" smtClean="0"/>
              <a:t>создать (модернизировать) производство промышленной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обязательства государства </a:t>
            </a:r>
            <a:r>
              <a:rPr lang="ru-RU" sz="1600" b="1" dirty="0" smtClean="0"/>
              <a:t>-</a:t>
            </a:r>
            <a:r>
              <a:rPr lang="ru-RU" sz="1600" dirty="0" smtClean="0"/>
              <a:t> </a:t>
            </a:r>
            <a:r>
              <a:rPr lang="ru-RU" sz="1600" dirty="0" smtClean="0"/>
              <a:t>применять меры стимулирования (субсидии, налоговые </a:t>
            </a:r>
            <a:r>
              <a:rPr lang="ru-RU" sz="1600" dirty="0" smtClean="0"/>
              <a:t>льготы и др.)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367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77A3E"/>
                </a:solidFill>
              </a:rPr>
              <a:t>ИНСТРУМЕНТЫ ПРИВЛЕЧЕНИЯ ЧАСТНЫХ ИНВЕСТИЦИЙ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763" y="933540"/>
            <a:ext cx="812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EAA46"/>
                </a:solidFill>
              </a:rPr>
              <a:t>ПРИВЛЕЧЕНИЕ НЕГОСУДАРСТВЕННЫХ ОРГАНИЗАЦИЙ К ОКАЗАНИЮ 	ГОСУДАРСТВЕННЫХ УСЛУГ</a:t>
            </a:r>
            <a:endParaRPr lang="ru-RU" sz="1600" dirty="0">
              <a:solidFill>
                <a:srgbClr val="DEAA4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158" y="1610496"/>
            <a:ext cx="232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Текущая ситуация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38158" y="1610496"/>
            <a:ext cx="282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Перспективное решение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8924" y="2071135"/>
            <a:ext cx="390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организация оказания государственных услуг на базе государственного имущества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адресное доведение государственного задания до государственных учреждений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85777" y="2071135"/>
            <a:ext cx="390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</a:t>
            </a:r>
            <a:r>
              <a:rPr lang="ru-RU" sz="1600" dirty="0" smtClean="0"/>
              <a:t>рганизация оказания государственных услуг в том числе на базе имущества частного партнера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распределение государственного социального заказа на конкурентной </a:t>
            </a:r>
            <a:r>
              <a:rPr lang="ru-RU" sz="1600" dirty="0" smtClean="0"/>
              <a:t>основе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5400000">
            <a:off x="6569014" y="3658778"/>
            <a:ext cx="431321" cy="577970"/>
          </a:xfrm>
          <a:prstGeom prst="notchedRightArrow">
            <a:avLst/>
          </a:prstGeom>
          <a:ln>
            <a:solidFill>
              <a:srgbClr val="DEA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85777" y="4268848"/>
            <a:ext cx="39016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Ожидаемый эффект</a:t>
            </a:r>
          </a:p>
          <a:p>
            <a:pPr algn="ctr"/>
            <a:endParaRPr lang="ru-R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окращение расходов бюджета на содержание имущества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повышение объема оказываемых государственных </a:t>
            </a:r>
            <a:r>
              <a:rPr lang="ru-RU" sz="1600" dirty="0" smtClean="0"/>
              <a:t>услуг, качества и доступности </a:t>
            </a:r>
            <a:r>
              <a:rPr lang="ru-RU" sz="1600" dirty="0" smtClean="0"/>
              <a:t>их </a:t>
            </a:r>
            <a:r>
              <a:rPr lang="ru-RU" sz="1600" dirty="0" smtClean="0"/>
              <a:t>оказания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</a:t>
            </a:r>
            <a:r>
              <a:rPr lang="ru-RU" sz="1600" dirty="0" smtClean="0"/>
              <a:t>убличность и прозрачность сферы оказания государственных услуг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8924" y="4729700"/>
            <a:ext cx="3632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Проект федерального закона </a:t>
            </a:r>
            <a:r>
              <a:rPr lang="ru-RU" sz="1600" dirty="0" smtClean="0"/>
              <a:t>                </a:t>
            </a:r>
            <a:r>
              <a:rPr lang="ru-RU" sz="1600" dirty="0" smtClean="0"/>
              <a:t>«</a:t>
            </a:r>
            <a:r>
              <a:rPr lang="ru-RU" sz="1600" dirty="0"/>
              <a:t>О государственном (муниципальном) социальном заказе на оказание государственных (муниципальных) услуг в социальной сфере»</a:t>
            </a:r>
            <a:endParaRPr lang="ru-RU" sz="1600" dirty="0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4031588" y="5167132"/>
            <a:ext cx="626676" cy="448573"/>
          </a:xfrm>
          <a:prstGeom prst="notchedRightArrow">
            <a:avLst/>
          </a:prstGeom>
          <a:ln>
            <a:solidFill>
              <a:srgbClr val="DEA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8763" y="1164408"/>
            <a:ext cx="82794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EAA46"/>
                </a:solidFill>
              </a:rPr>
              <a:t>СУБСИДИРОВАНИЕ ЧАСТНОЙ ИНФРАСТРУКТУРЫ, НЕОБХОДИМОЙ ДЛЯ РЕАЛИЗАЦИИ ИНВЕСТИУЦИОННЫХ ПРОЕКТОВ</a:t>
            </a:r>
          </a:p>
          <a:p>
            <a:r>
              <a:rPr lang="ru-RU" sz="1600" b="1" dirty="0" smtClean="0"/>
              <a:t>	</a:t>
            </a:r>
          </a:p>
          <a:p>
            <a:r>
              <a:rPr lang="ru-RU" sz="1600" b="1" dirty="0"/>
              <a:t>	</a:t>
            </a:r>
            <a:r>
              <a:rPr lang="ru-RU" sz="1600" b="1" dirty="0" smtClean="0"/>
              <a:t>Обязательные условия предоставления субсидий:</a:t>
            </a:r>
            <a:endParaRPr lang="ru-RU" sz="1600" b="1" dirty="0"/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достижение </a:t>
            </a:r>
            <a:r>
              <a:rPr lang="ru-RU" sz="1600" dirty="0"/>
              <a:t>получателями субсидий </a:t>
            </a:r>
            <a:r>
              <a:rPr lang="ru-RU" sz="1600" dirty="0" smtClean="0"/>
              <a:t>результатов, установленных при предоставлении субсидий;</a:t>
            </a:r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обеспечение </a:t>
            </a:r>
            <a:r>
              <a:rPr lang="ru-RU" sz="1600" dirty="0"/>
              <a:t>получателями субсидий реализации инвестиционных проектов </a:t>
            </a:r>
            <a:r>
              <a:rPr lang="ru-RU" sz="1600" dirty="0" smtClean="0"/>
              <a:t>и ввода инфраструктуры в эксплуатацию без </a:t>
            </a:r>
            <a:r>
              <a:rPr lang="ru-RU" sz="1600" dirty="0"/>
              <a:t>увеличения объема предоставляемых субсидий, в том числе в случае </a:t>
            </a:r>
            <a:r>
              <a:rPr lang="ru-RU" sz="1600" dirty="0" smtClean="0"/>
              <a:t>их удорожания;</a:t>
            </a:r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использование инфраструктуры в общественных целях;</a:t>
            </a:r>
          </a:p>
          <a:p>
            <a:pPr marL="801688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осуществление расходов </a:t>
            </a:r>
            <a:r>
              <a:rPr lang="ru-RU" sz="1600" dirty="0"/>
              <a:t>на содержание </a:t>
            </a:r>
            <a:r>
              <a:rPr lang="ru-RU" sz="1600" dirty="0" smtClean="0"/>
              <a:t>созданной инфраструктуры получателями субсидий;</a:t>
            </a:r>
          </a:p>
          <a:p>
            <a:pPr marL="801688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соблюдение </a:t>
            </a:r>
            <a:r>
              <a:rPr lang="ru-RU" sz="1600" dirty="0"/>
              <a:t>получателями субсидий при </a:t>
            </a:r>
            <a:r>
              <a:rPr lang="ru-RU" sz="1600" dirty="0" smtClean="0"/>
              <a:t>использовании субсидий законодательства о государственных закупках.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r>
              <a:rPr lang="ru-RU" sz="1600" dirty="0" smtClean="0"/>
              <a:t>	</a:t>
            </a:r>
            <a:r>
              <a:rPr lang="ru-RU" sz="1600" b="1" dirty="0" smtClean="0"/>
              <a:t>Правительство Российской Федерации устанавливает:</a:t>
            </a:r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порядок отбора и критерии к инвестиционным проектам, для которых создается инфраструктура;</a:t>
            </a:r>
          </a:p>
          <a:p>
            <a:pPr marL="801688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порядок предоставления субсидий</a:t>
            </a:r>
            <a:endParaRPr lang="ru-RU" sz="1600" dirty="0"/>
          </a:p>
        </p:txBody>
      </p:sp>
      <p:sp>
        <p:nvSpPr>
          <p:cNvPr id="6" name="Rectangle 4"/>
          <p:cNvSpPr/>
          <p:nvPr/>
        </p:nvSpPr>
        <p:spPr>
          <a:xfrm>
            <a:off x="2040468" y="194217"/>
            <a:ext cx="647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77A3E"/>
                </a:solidFill>
              </a:rPr>
              <a:t>ИНСТРУМЕНТЫ ПРИВЛЕЧЕНИЯ ЧАСТНЫХ ИНВЕСТИЦИЙ</a:t>
            </a:r>
            <a:endParaRPr lang="ru-RU" b="1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40468" y="194217"/>
            <a:ext cx="6471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77A3E"/>
                </a:solidFill>
              </a:rPr>
              <a:t>ПОДХОДЫ К ОПРЕДЕЛЕНИЮ СПОСОБОВ УЧАСТИЯ ГОСУДАРСТВА В ИНВЕСТИЦИОННОЙ ДЕЯТЕЛЬНОСТИ</a:t>
            </a:r>
            <a:endParaRPr lang="ru-RU" b="1" dirty="0">
              <a:solidFill>
                <a:srgbClr val="077A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6381" y="911973"/>
            <a:ext cx="289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ДЕЙСТВУЮЩАЯ ПРАКТИКА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28074" y="910369"/>
            <a:ext cx="289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ПЕРСПЕКТИВНОЕ РЕШЕНИЕ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5222" y="1352730"/>
            <a:ext cx="3597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Оценка инвестиционных проектов на предмет эффективности использования средств федерального бюджета, направляемых на капитальные вложения (проводится отраслевым органом власти)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45192" y="1349522"/>
            <a:ext cx="2260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«Финансовый аудит»</a:t>
            </a:r>
            <a:endParaRPr lang="ru-RU" sz="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4658" y="5940417"/>
            <a:ext cx="53742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u="sng" dirty="0" smtClean="0"/>
              <a:t>Ключевой недостаток</a:t>
            </a:r>
            <a:r>
              <a:rPr lang="ru-RU" sz="1450" dirty="0" smtClean="0"/>
              <a:t>: не проводится оценка альтернативных вариантов реализации инвестиционного проекта, способ реализации выбирается отраслевым органом власти</a:t>
            </a:r>
            <a:endParaRPr lang="ru-RU" sz="1450" dirty="0"/>
          </a:p>
        </p:txBody>
      </p:sp>
      <p:sp>
        <p:nvSpPr>
          <p:cNvPr id="8" name="TextBox 7"/>
          <p:cNvSpPr txBox="1"/>
          <p:nvPr/>
        </p:nvSpPr>
        <p:spPr>
          <a:xfrm>
            <a:off x="2039877" y="2607496"/>
            <a:ext cx="16648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Критерии оценки</a:t>
            </a:r>
            <a:endParaRPr lang="ru-RU" sz="1500" b="1" dirty="0"/>
          </a:p>
        </p:txBody>
      </p:sp>
      <p:cxnSp>
        <p:nvCxnSpPr>
          <p:cNvPr id="13" name="Прямая со стрелкой 12"/>
          <p:cNvCxnSpPr>
            <a:endCxn id="18" idx="0"/>
          </p:cNvCxnSpPr>
          <p:nvPr/>
        </p:nvCxnSpPr>
        <p:spPr>
          <a:xfrm>
            <a:off x="4366582" y="2769079"/>
            <a:ext cx="0" cy="294671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063751"/>
            <a:ext cx="2820837" cy="280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/>
              <a:t>количественные</a:t>
            </a:r>
            <a:r>
              <a:rPr lang="ru-RU" sz="1400" dirty="0" smtClean="0"/>
              <a:t>:</a:t>
            </a:r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ru-RU" sz="1250" spc="-30" dirty="0" smtClean="0"/>
              <a:t>значения количественных </a:t>
            </a:r>
            <a:r>
              <a:rPr lang="ru-RU" sz="1250" spc="-30" dirty="0"/>
              <a:t>показателей</a:t>
            </a:r>
            <a:r>
              <a:rPr lang="ru-RU" sz="1250" dirty="0"/>
              <a:t> результатов проекта</a:t>
            </a:r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ru-RU" sz="1250" dirty="0"/>
              <a:t> </a:t>
            </a:r>
            <a:r>
              <a:rPr lang="ru-RU" sz="1250" dirty="0"/>
              <a:t>отношение сметной стоимости к значениям количественных показателей </a:t>
            </a:r>
            <a:r>
              <a:rPr lang="ru-RU" sz="1250" dirty="0"/>
              <a:t>проекта</a:t>
            </a:r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ru-RU" sz="1250" dirty="0"/>
              <a:t> наличие в достаточном количестве </a:t>
            </a:r>
            <a:r>
              <a:rPr lang="ru-RU" sz="1250" dirty="0"/>
              <a:t>потребителей продукции (услуг</a:t>
            </a:r>
            <a:r>
              <a:rPr lang="ru-RU" sz="1250" dirty="0"/>
              <a:t>)</a:t>
            </a:r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ru-RU" sz="1250" dirty="0"/>
              <a:t> </a:t>
            </a:r>
            <a:r>
              <a:rPr lang="ru-RU" sz="1250" dirty="0"/>
              <a:t>отношение проектной мощности </a:t>
            </a:r>
            <a:r>
              <a:rPr lang="ru-RU" sz="1250" dirty="0"/>
              <a:t>к </a:t>
            </a:r>
            <a:r>
              <a:rPr lang="ru-RU" sz="1250" dirty="0"/>
              <a:t>мощности, необходимой для производства продукции (услуг)</a:t>
            </a:r>
          </a:p>
          <a:p>
            <a:pPr marL="114300" indent="-114300" algn="just">
              <a:buFont typeface="Arial" panose="020B0604020202020204" pitchFamily="34" charset="0"/>
              <a:buChar char="•"/>
            </a:pPr>
            <a:r>
              <a:rPr lang="ru-RU" sz="1250" dirty="0"/>
              <a:t> обеспечение объекта </a:t>
            </a:r>
            <a:r>
              <a:rPr lang="ru-RU" sz="1250" dirty="0"/>
              <a:t>в достаточных </a:t>
            </a:r>
            <a:r>
              <a:rPr lang="ru-RU" sz="1250" spc="-20" dirty="0" smtClean="0"/>
              <a:t>объемах инженерной </a:t>
            </a:r>
            <a:r>
              <a:rPr lang="ru-RU" sz="1250" spc="-20" dirty="0"/>
              <a:t>и транспортной </a:t>
            </a:r>
            <a:r>
              <a:rPr lang="ru-RU" sz="1250" dirty="0" smtClean="0"/>
              <a:t>инфраструктурой</a:t>
            </a:r>
            <a:endParaRPr lang="ru-RU" sz="1250" dirty="0"/>
          </a:p>
        </p:txBody>
      </p:sp>
      <p:sp>
        <p:nvSpPr>
          <p:cNvPr id="18" name="TextBox 17"/>
          <p:cNvSpPr txBox="1"/>
          <p:nvPr/>
        </p:nvSpPr>
        <p:spPr>
          <a:xfrm>
            <a:off x="2746435" y="3063750"/>
            <a:ext cx="3240293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/>
              <a:t>качественные</a:t>
            </a:r>
            <a:r>
              <a:rPr lang="ru-RU" sz="1400" dirty="0" smtClean="0"/>
              <a:t>:</a:t>
            </a:r>
            <a:endParaRPr lang="ru-RU" sz="1400" u="sng" dirty="0"/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ru-RU" sz="1250" dirty="0" smtClean="0"/>
              <a:t>наличие </a:t>
            </a:r>
            <a:r>
              <a:rPr lang="ru-RU" sz="1250" dirty="0"/>
              <a:t>четко сформулированной цели </a:t>
            </a:r>
            <a:r>
              <a:rPr lang="ru-RU" sz="1250" dirty="0" smtClean="0"/>
              <a:t>проекта</a:t>
            </a:r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ru-RU" sz="1250" dirty="0" smtClean="0"/>
              <a:t>соответствие проекта целям документов стратегического планирования</a:t>
            </a:r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ru-RU" sz="1250" dirty="0" smtClean="0"/>
              <a:t>отсутствие </a:t>
            </a:r>
            <a:r>
              <a:rPr lang="ru-RU" sz="1250" dirty="0"/>
              <a:t>в достаточном объеме замещающей продукции (работ и </a:t>
            </a:r>
            <a:r>
              <a:rPr lang="ru-RU" sz="1250" dirty="0" smtClean="0"/>
              <a:t>услуг)</a:t>
            </a:r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ru-RU" sz="1250" dirty="0" smtClean="0"/>
              <a:t>обоснование </a:t>
            </a:r>
            <a:r>
              <a:rPr lang="ru-RU" sz="1250" dirty="0"/>
              <a:t>необходимости </a:t>
            </a:r>
            <a:r>
              <a:rPr lang="ru-RU" sz="1250" dirty="0" smtClean="0"/>
              <a:t>привлечения </a:t>
            </a:r>
            <a:r>
              <a:rPr lang="ru-RU" sz="1250" dirty="0"/>
              <a:t>средств федерального </a:t>
            </a:r>
            <a:r>
              <a:rPr lang="ru-RU" sz="1250" dirty="0" smtClean="0"/>
              <a:t>бюджета</a:t>
            </a:r>
          </a:p>
          <a:p>
            <a:pPr marL="104775" indent="-104775" algn="just">
              <a:buFont typeface="Arial" panose="020B0604020202020204" pitchFamily="34" charset="0"/>
              <a:buChar char="•"/>
            </a:pPr>
            <a:r>
              <a:rPr lang="ru-RU" sz="1250" dirty="0" smtClean="0"/>
              <a:t>наличие </a:t>
            </a:r>
            <a:r>
              <a:rPr lang="ru-RU" sz="1250" dirty="0"/>
              <a:t>положительного заключения государственной экспертизы проектной </a:t>
            </a:r>
            <a:r>
              <a:rPr lang="ru-RU" sz="1250" dirty="0" smtClean="0"/>
              <a:t>документации</a:t>
            </a:r>
            <a:endParaRPr lang="ru-RU" sz="1250" dirty="0"/>
          </a:p>
        </p:txBody>
      </p:sp>
      <p:cxnSp>
        <p:nvCxnSpPr>
          <p:cNvPr id="31" name="Прямая соединительная линия 30"/>
          <p:cNvCxnSpPr>
            <a:stCxn id="8" idx="1"/>
          </p:cNvCxnSpPr>
          <p:nvPr/>
        </p:nvCxnSpPr>
        <p:spPr>
          <a:xfrm flipH="1">
            <a:off x="1416080" y="2769079"/>
            <a:ext cx="623797" cy="0"/>
          </a:xfrm>
          <a:prstGeom prst="line">
            <a:avLst/>
          </a:prstGeom>
          <a:ln>
            <a:solidFill>
              <a:srgbClr val="DEAA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6" idx="0"/>
          </p:cNvCxnSpPr>
          <p:nvPr/>
        </p:nvCxnSpPr>
        <p:spPr>
          <a:xfrm flipH="1">
            <a:off x="1410419" y="2769079"/>
            <a:ext cx="5661" cy="294672"/>
          </a:xfrm>
          <a:prstGeom prst="straightConnector1">
            <a:avLst/>
          </a:prstGeom>
          <a:ln>
            <a:solidFill>
              <a:srgbClr val="DEAA4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8" idx="3"/>
          </p:cNvCxnSpPr>
          <p:nvPr/>
        </p:nvCxnSpPr>
        <p:spPr>
          <a:xfrm>
            <a:off x="3704775" y="2769079"/>
            <a:ext cx="661807" cy="0"/>
          </a:xfrm>
          <a:prstGeom prst="line">
            <a:avLst/>
          </a:prstGeom>
          <a:ln>
            <a:solidFill>
              <a:srgbClr val="DEAA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718649" y="1000664"/>
            <a:ext cx="17253" cy="1794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735902" y="2794958"/>
            <a:ext cx="12508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986728" y="2794958"/>
            <a:ext cx="2" cy="38473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4952190" y="1664308"/>
            <a:ext cx="4191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экспертиза инвестиционных проектов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целях выбора вариантов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оценки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объемов их финансового обеспечения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 счет средств бюджета, а также иных мер государственной поддержки</a:t>
            </a:r>
            <a:endParaRPr lang="ru-RU" sz="14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6144530" y="2769079"/>
            <a:ext cx="29137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финансовой экспертизы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форм и объемов мер государственной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финансового обеспечения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иными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вариантами;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участников (потенциальных инвесторов), их участия в структуре финансирования и управления;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между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и мер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управлению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25611</TotalTime>
  <Words>733</Words>
  <Application>Microsoft Office PowerPoint</Application>
  <PresentationFormat>Экран (4:3)</PresentationFormat>
  <Paragraphs>155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DINPro-Light</vt:lpstr>
      <vt:lpstr>Gill Sans MT</vt:lpstr>
      <vt:lpstr>Times New Roman</vt:lpstr>
      <vt:lpstr>Office Theme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designer</dc:creator>
  <cp:lastModifiedBy>ПАНИН АНДРЕЙ ЮРЬЕВИЧ</cp:lastModifiedBy>
  <cp:revision>832</cp:revision>
  <cp:lastPrinted>2018-12-18T08:03:01Z</cp:lastPrinted>
  <dcterms:created xsi:type="dcterms:W3CDTF">2014-05-13T07:16:38Z</dcterms:created>
  <dcterms:modified xsi:type="dcterms:W3CDTF">2019-03-12T07:01:39Z</dcterms:modified>
</cp:coreProperties>
</file>