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506" r:id="rId2"/>
    <p:sldId id="507" r:id="rId3"/>
    <p:sldId id="493" r:id="rId4"/>
    <p:sldId id="447" r:id="rId5"/>
    <p:sldId id="501" r:id="rId6"/>
    <p:sldId id="502" r:id="rId7"/>
    <p:sldId id="495" r:id="rId8"/>
    <p:sldId id="498" r:id="rId9"/>
    <p:sldId id="504" r:id="rId10"/>
    <p:sldId id="508" r:id="rId11"/>
    <p:sldId id="470" r:id="rId12"/>
    <p:sldId id="500" r:id="rId13"/>
    <p:sldId id="509" r:id="rId14"/>
    <p:sldId id="510" r:id="rId15"/>
    <p:sldId id="511" r:id="rId16"/>
    <p:sldId id="512" r:id="rId17"/>
    <p:sldId id="513" r:id="rId18"/>
    <p:sldId id="486" r:id="rId1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éma alapján készült stílus 1 – 5. jelölőszín">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2" autoAdjust="0"/>
    <p:restoredTop sz="91407" autoAdjust="0"/>
  </p:normalViewPr>
  <p:slideViewPr>
    <p:cSldViewPr>
      <p:cViewPr varScale="1">
        <p:scale>
          <a:sx n="62" d="100"/>
          <a:sy n="62" d="100"/>
        </p:scale>
        <p:origin x="1608" y="4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senia Malafeeva" userId="fe71a550-e733-4641-acd1-a03f0d78ccea" providerId="ADAL" clId="{0CD88935-9DAC-4A99-BCDA-529B654C562A}"/>
    <pc:docChg chg="custSel modSld">
      <pc:chgData name="Ksenia Malafeeva" userId="fe71a550-e733-4641-acd1-a03f0d78ccea" providerId="ADAL" clId="{0CD88935-9DAC-4A99-BCDA-529B654C562A}" dt="2019-03-12T16:05:26.629" v="13" actId="20577"/>
      <pc:docMkLst>
        <pc:docMk/>
      </pc:docMkLst>
      <pc:sldChg chg="addSp delSp modSp">
        <pc:chgData name="Ksenia Malafeeva" userId="fe71a550-e733-4641-acd1-a03f0d78ccea" providerId="ADAL" clId="{0CD88935-9DAC-4A99-BCDA-529B654C562A}" dt="2019-03-11T09:42:09.787" v="2" actId="14100"/>
        <pc:sldMkLst>
          <pc:docMk/>
          <pc:sldMk cId="620002817" sldId="470"/>
        </pc:sldMkLst>
        <pc:picChg chg="del">
          <ac:chgData name="Ksenia Malafeeva" userId="fe71a550-e733-4641-acd1-a03f0d78ccea" providerId="ADAL" clId="{0CD88935-9DAC-4A99-BCDA-529B654C562A}" dt="2019-03-11T09:42:04.219" v="0" actId="478"/>
          <ac:picMkLst>
            <pc:docMk/>
            <pc:sldMk cId="620002817" sldId="470"/>
            <ac:picMk id="2" creationId="{FC75142D-68CA-EB47-87C9-2F943511DC69}"/>
          </ac:picMkLst>
        </pc:picChg>
        <pc:picChg chg="add mod">
          <ac:chgData name="Ksenia Malafeeva" userId="fe71a550-e733-4641-acd1-a03f0d78ccea" providerId="ADAL" clId="{0CD88935-9DAC-4A99-BCDA-529B654C562A}" dt="2019-03-11T09:42:09.787" v="2" actId="14100"/>
          <ac:picMkLst>
            <pc:docMk/>
            <pc:sldMk cId="620002817" sldId="470"/>
            <ac:picMk id="3" creationId="{F12827B8-0AF1-4EA0-AACE-B3D4D90AEB41}"/>
          </ac:picMkLst>
        </pc:picChg>
      </pc:sldChg>
      <pc:sldChg chg="modSp">
        <pc:chgData name="Ksenia Malafeeva" userId="fe71a550-e733-4641-acd1-a03f0d78ccea" providerId="ADAL" clId="{0CD88935-9DAC-4A99-BCDA-529B654C562A}" dt="2019-03-12T16:05:26.629" v="13" actId="20577"/>
        <pc:sldMkLst>
          <pc:docMk/>
          <pc:sldMk cId="1479382373" sldId="493"/>
        </pc:sldMkLst>
        <pc:spChg chg="mod">
          <ac:chgData name="Ksenia Malafeeva" userId="fe71a550-e733-4641-acd1-a03f0d78ccea" providerId="ADAL" clId="{0CD88935-9DAC-4A99-BCDA-529B654C562A}" dt="2019-03-12T16:05:26.629" v="13" actId="20577"/>
          <ac:spMkLst>
            <pc:docMk/>
            <pc:sldMk cId="1479382373" sldId="493"/>
            <ac:spMk id="26" creationId="{00000000-0000-0000-0000-000000000000}"/>
          </ac:spMkLst>
        </pc:spChg>
      </pc:sldChg>
    </pc:docChg>
  </pc:docChgLst>
  <pc:docChgLst>
    <pc:chgData name="Naida Carsimamovic" userId="S::naidacar_gmail.com#ext#@worldbankgroup.onmicrosoft.com::53931ab3-ae2f-4940-ab2f-79ca65fd9f5d" providerId="AD" clId="Web-{447D422F-2144-4665-8669-7AD17DC12478}"/>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2F69F348-2C7F-401C-92D7-DC4CE7899B6F}" type="datetimeFigureOut">
              <a:rPr lang="en-US" smtClean="0"/>
              <a:pPr/>
              <a:t>3/12/2019</a:t>
            </a:fld>
            <a:endParaRPr lang="en-US" dirty="0"/>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EDDAE607-FF26-4835-9EAD-DBB3FB491D1B}" type="slidenum">
              <a:rPr lang="en-US" smtClean="0"/>
              <a:pPr/>
              <a:t>‹#›</a:t>
            </a:fld>
            <a:endParaRPr lang="en-US" dirty="0"/>
          </a:p>
        </p:txBody>
      </p:sp>
    </p:spTree>
    <p:extLst>
      <p:ext uri="{BB962C8B-B14F-4D97-AF65-F5344CB8AC3E}">
        <p14:creationId xmlns:p14="http://schemas.microsoft.com/office/powerpoint/2010/main" val="110229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3907AD67-7C60-4008-9560-6C146AAB157C}" type="datetimeFigureOut">
              <a:rPr lang="en-US" smtClean="0"/>
              <a:pPr/>
              <a:t>3/12/2019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E66FA965-B4FE-420C-8A3C-83B71E304D16}" type="slidenum">
              <a:rPr lang="en-US" smtClean="0"/>
              <a:pPr/>
              <a:t>‹#›</a:t>
            </a:fld>
            <a:endParaRPr lang="en-US" dirty="0"/>
          </a:p>
        </p:txBody>
      </p:sp>
    </p:spTree>
    <p:extLst>
      <p:ext uri="{BB962C8B-B14F-4D97-AF65-F5344CB8AC3E}">
        <p14:creationId xmlns:p14="http://schemas.microsoft.com/office/powerpoint/2010/main" val="421617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BF0F43-3359-469A-945E-E61A90F614E0}" type="slidenum">
              <a:rPr lang="en-US" altLang="en-US" smtClean="0"/>
              <a:pPr>
                <a:spcBef>
                  <a:spcPct val="0"/>
                </a:spcBef>
              </a:pPr>
              <a:t>1</a:t>
            </a:fld>
            <a:endParaRPr lang="en-US" altLang="en-US" dirty="0"/>
          </a:p>
        </p:txBody>
      </p:sp>
    </p:spTree>
    <p:extLst>
      <p:ext uri="{BB962C8B-B14F-4D97-AF65-F5344CB8AC3E}">
        <p14:creationId xmlns:p14="http://schemas.microsoft.com/office/powerpoint/2010/main" val="977017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DE1998-636B-354C-92EF-61887064A3CD}" type="slidenum">
              <a:rPr lang="en-US" altLang="x-none" sz="1200">
                <a:latin typeface="Calibri" charset="0"/>
              </a:rPr>
              <a:pPr/>
              <a:t>10</a:t>
            </a:fld>
            <a:endParaRPr lang="en-US" altLang="x-none" sz="1200" dirty="0">
              <a:latin typeface="Calibri" charset="0"/>
            </a:endParaRPr>
          </a:p>
        </p:txBody>
      </p:sp>
    </p:spTree>
    <p:extLst>
      <p:ext uri="{BB962C8B-B14F-4D97-AF65-F5344CB8AC3E}">
        <p14:creationId xmlns:p14="http://schemas.microsoft.com/office/powerpoint/2010/main" val="3102292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710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948547-ACF9-7845-910B-C01C9C7370CD}" type="slidenum">
              <a:rPr lang="en-US" altLang="x-none" sz="1200">
                <a:latin typeface="Calibri" charset="0"/>
              </a:rPr>
              <a:pPr/>
              <a:t>12</a:t>
            </a:fld>
            <a:endParaRPr lang="en-US" altLang="x-none" sz="1200" dirty="0">
              <a:latin typeface="Calibri" charset="0"/>
            </a:endParaRPr>
          </a:p>
        </p:txBody>
      </p:sp>
    </p:spTree>
    <p:extLst>
      <p:ext uri="{BB962C8B-B14F-4D97-AF65-F5344CB8AC3E}">
        <p14:creationId xmlns:p14="http://schemas.microsoft.com/office/powerpoint/2010/main" val="175635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1104900" y="696913"/>
            <a:ext cx="4648200" cy="3486150"/>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C88DE2-B501-4DB1-B8EA-01C094CFBE09}" type="slidenum">
              <a:rPr lang="en-US"/>
              <a:pPr fontAlgn="base">
                <a:spcBef>
                  <a:spcPct val="0"/>
                </a:spcBef>
                <a:spcAft>
                  <a:spcPct val="0"/>
                </a:spcAft>
              </a:pPr>
              <a:t>13</a:t>
            </a:fld>
            <a:endParaRPr lang="en-US" dirty="0"/>
          </a:p>
        </p:txBody>
      </p:sp>
    </p:spTree>
    <p:extLst>
      <p:ext uri="{BB962C8B-B14F-4D97-AF65-F5344CB8AC3E}">
        <p14:creationId xmlns:p14="http://schemas.microsoft.com/office/powerpoint/2010/main" val="2405828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04900" y="696913"/>
            <a:ext cx="4648200" cy="348615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E49C48-BC26-42D6-AA3D-28B97E864269}" type="slidenum">
              <a:rPr lang="en-US"/>
              <a:pPr fontAlgn="base">
                <a:spcBef>
                  <a:spcPct val="0"/>
                </a:spcBef>
                <a:spcAft>
                  <a:spcPct val="0"/>
                </a:spcAft>
              </a:pPr>
              <a:t>14</a:t>
            </a:fld>
            <a:endParaRPr lang="en-US" dirty="0"/>
          </a:p>
        </p:txBody>
      </p:sp>
    </p:spTree>
    <p:extLst>
      <p:ext uri="{BB962C8B-B14F-4D97-AF65-F5344CB8AC3E}">
        <p14:creationId xmlns:p14="http://schemas.microsoft.com/office/powerpoint/2010/main" val="1042954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04900" y="696913"/>
            <a:ext cx="4648200" cy="348615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E49C48-BC26-42D6-AA3D-28B97E864269}" type="slidenum">
              <a:rPr lang="en-US"/>
              <a:pPr fontAlgn="base">
                <a:spcBef>
                  <a:spcPct val="0"/>
                </a:spcBef>
                <a:spcAft>
                  <a:spcPct val="0"/>
                </a:spcAft>
              </a:pPr>
              <a:t>15</a:t>
            </a:fld>
            <a:endParaRPr lang="en-US" dirty="0"/>
          </a:p>
        </p:txBody>
      </p:sp>
    </p:spTree>
    <p:extLst>
      <p:ext uri="{BB962C8B-B14F-4D97-AF65-F5344CB8AC3E}">
        <p14:creationId xmlns:p14="http://schemas.microsoft.com/office/powerpoint/2010/main" val="1042954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1104900" y="696913"/>
            <a:ext cx="4648200" cy="3486150"/>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algn="just" fontAlgn="auto">
              <a:spcAft>
                <a:spcPts val="0"/>
              </a:spcAft>
              <a:buFont typeface="Arial"/>
              <a:buChar char="•"/>
              <a:defRPr/>
            </a:pPr>
            <a:endParaRPr lang="en-US" sz="2200" dirty="0">
              <a:solidFill>
                <a:schemeClr val="tx1"/>
              </a:solidFill>
            </a:endParaRP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C88DE2-B501-4DB1-B8EA-01C094CFBE09}" type="slidenum">
              <a:rPr lang="en-US"/>
              <a:pPr fontAlgn="base">
                <a:spcBef>
                  <a:spcPct val="0"/>
                </a:spcBef>
                <a:spcAft>
                  <a:spcPct val="0"/>
                </a:spcAft>
              </a:pPr>
              <a:t>16</a:t>
            </a:fld>
            <a:endParaRPr lang="en-US" dirty="0"/>
          </a:p>
        </p:txBody>
      </p:sp>
    </p:spTree>
    <p:extLst>
      <p:ext uri="{BB962C8B-B14F-4D97-AF65-F5344CB8AC3E}">
        <p14:creationId xmlns:p14="http://schemas.microsoft.com/office/powerpoint/2010/main" val="2695694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1104900" y="696913"/>
            <a:ext cx="4648200" cy="3486150"/>
          </a:xfrm>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CD790-025B-4CC7-A6E2-6DDFA9087807}" type="slidenum">
              <a:rPr lang="en-US"/>
              <a:pPr fontAlgn="base">
                <a:spcBef>
                  <a:spcPct val="0"/>
                </a:spcBef>
                <a:spcAft>
                  <a:spcPct val="0"/>
                </a:spcAft>
              </a:pPr>
              <a:t>17</a:t>
            </a:fld>
            <a:endParaRPr lang="en-US" dirty="0"/>
          </a:p>
        </p:txBody>
      </p:sp>
    </p:spTree>
    <p:extLst>
      <p:ext uri="{BB962C8B-B14F-4D97-AF65-F5344CB8AC3E}">
        <p14:creationId xmlns:p14="http://schemas.microsoft.com/office/powerpoint/2010/main" val="724937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915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0BA677E-25E0-9B4B-A5CE-2F72BF1C2EF8}" type="slidenum">
              <a:rPr lang="en-US" altLang="x-none" sz="1200">
                <a:latin typeface="Calibri" charset="0"/>
              </a:rPr>
              <a:pPr/>
              <a:t>18</a:t>
            </a:fld>
            <a:endParaRPr lang="en-US" altLang="x-none" sz="1200" dirty="0">
              <a:latin typeface="Calibri" charset="0"/>
            </a:endParaRPr>
          </a:p>
        </p:txBody>
      </p:sp>
    </p:spTree>
    <p:extLst>
      <p:ext uri="{BB962C8B-B14F-4D97-AF65-F5344CB8AC3E}">
        <p14:creationId xmlns:p14="http://schemas.microsoft.com/office/powerpoint/2010/main" val="202637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1104900" y="696913"/>
            <a:ext cx="4648200" cy="3486150"/>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C88DE2-B501-4DB1-B8EA-01C094CFBE09}" type="slidenum">
              <a:rPr lang="en-US"/>
              <a:pPr fontAlgn="base">
                <a:spcBef>
                  <a:spcPct val="0"/>
                </a:spcBef>
                <a:spcAft>
                  <a:spcPct val="0"/>
                </a:spcAft>
              </a:pPr>
              <a:t>2</a:t>
            </a:fld>
            <a:endParaRPr lang="en-US" dirty="0"/>
          </a:p>
        </p:txBody>
      </p:sp>
    </p:spTree>
    <p:extLst>
      <p:ext uri="{BB962C8B-B14F-4D97-AF65-F5344CB8AC3E}">
        <p14:creationId xmlns:p14="http://schemas.microsoft.com/office/powerpoint/2010/main" val="2683837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3</a:t>
            </a:fld>
            <a:endParaRPr lang="en-US"/>
          </a:p>
        </p:txBody>
      </p:sp>
    </p:spTree>
    <p:extLst>
      <p:ext uri="{BB962C8B-B14F-4D97-AF65-F5344CB8AC3E}">
        <p14:creationId xmlns:p14="http://schemas.microsoft.com/office/powerpoint/2010/main" val="41387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D622A-FA6C-4C43-BAC2-8B004B22F7E0}" type="slidenum">
              <a:rPr lang="en-US" smtClean="0">
                <a:cs typeface="Arial" charset="0"/>
              </a:rPr>
              <a:pPr fontAlgn="base">
                <a:spcBef>
                  <a:spcPct val="0"/>
                </a:spcBef>
                <a:spcAft>
                  <a:spcPct val="0"/>
                </a:spcAft>
                <a:defRPr/>
              </a:pPr>
              <a:t>4</a:t>
            </a:fld>
            <a:endParaRPr lang="en-US" dirty="0">
              <a:cs typeface="Arial" charset="0"/>
            </a:endParaRPr>
          </a:p>
        </p:txBody>
      </p:sp>
    </p:spTree>
    <p:extLst>
      <p:ext uri="{BB962C8B-B14F-4D97-AF65-F5344CB8AC3E}">
        <p14:creationId xmlns:p14="http://schemas.microsoft.com/office/powerpoint/2010/main" val="53050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253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067EA8C-6608-5341-A8A4-F4015FAED316}" type="slidenum">
              <a:rPr lang="en-US" altLang="x-none" sz="1200">
                <a:latin typeface="Calibri" charset="0"/>
              </a:rPr>
              <a:pPr/>
              <a:t>5</a:t>
            </a:fld>
            <a:endParaRPr lang="en-US" altLang="x-none" sz="1200" dirty="0">
              <a:latin typeface="Calibri" charset="0"/>
            </a:endParaRPr>
          </a:p>
        </p:txBody>
      </p:sp>
    </p:spTree>
    <p:extLst>
      <p:ext uri="{BB962C8B-B14F-4D97-AF65-F5344CB8AC3E}">
        <p14:creationId xmlns:p14="http://schemas.microsoft.com/office/powerpoint/2010/main" val="3449600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253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067EA8C-6608-5341-A8A4-F4015FAED316}" type="slidenum">
              <a:rPr lang="en-US" altLang="x-none" sz="1200">
                <a:latin typeface="Calibri" charset="0"/>
              </a:rPr>
              <a:pPr/>
              <a:t>6</a:t>
            </a:fld>
            <a:endParaRPr lang="en-US" altLang="x-none" sz="1200" dirty="0">
              <a:latin typeface="Calibri" charset="0"/>
            </a:endParaRPr>
          </a:p>
        </p:txBody>
      </p:sp>
    </p:spTree>
    <p:extLst>
      <p:ext uri="{BB962C8B-B14F-4D97-AF65-F5344CB8AC3E}">
        <p14:creationId xmlns:p14="http://schemas.microsoft.com/office/powerpoint/2010/main" val="131942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253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067EA8C-6608-5341-A8A4-F4015FAED316}" type="slidenum">
              <a:rPr lang="en-US" altLang="x-none" sz="1200">
                <a:latin typeface="Calibri" charset="0"/>
              </a:rPr>
              <a:pPr/>
              <a:t>7</a:t>
            </a:fld>
            <a:endParaRPr lang="en-US" altLang="x-none" sz="1200" dirty="0">
              <a:latin typeface="Calibri" charset="0"/>
            </a:endParaRPr>
          </a:p>
        </p:txBody>
      </p:sp>
    </p:spTree>
    <p:extLst>
      <p:ext uri="{BB962C8B-B14F-4D97-AF65-F5344CB8AC3E}">
        <p14:creationId xmlns:p14="http://schemas.microsoft.com/office/powerpoint/2010/main" val="157391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DE1998-636B-354C-92EF-61887064A3CD}" type="slidenum">
              <a:rPr lang="en-US" altLang="x-none" sz="1200">
                <a:latin typeface="Calibri" charset="0"/>
              </a:rPr>
              <a:pPr/>
              <a:t>8</a:t>
            </a:fld>
            <a:endParaRPr lang="en-US" altLang="x-none" sz="1200" dirty="0">
              <a:latin typeface="Calibri" charset="0"/>
            </a:endParaRPr>
          </a:p>
        </p:txBody>
      </p:sp>
    </p:spTree>
    <p:extLst>
      <p:ext uri="{BB962C8B-B14F-4D97-AF65-F5344CB8AC3E}">
        <p14:creationId xmlns:p14="http://schemas.microsoft.com/office/powerpoint/2010/main" val="3964500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DE1998-636B-354C-92EF-61887064A3CD}" type="slidenum">
              <a:rPr lang="en-US" altLang="x-none" sz="1200">
                <a:latin typeface="Calibri" charset="0"/>
              </a:rPr>
              <a:pPr/>
              <a:t>9</a:t>
            </a:fld>
            <a:endParaRPr lang="en-US" altLang="x-none" sz="1200" dirty="0">
              <a:latin typeface="Calibri" charset="0"/>
            </a:endParaRPr>
          </a:p>
        </p:txBody>
      </p:sp>
    </p:spTree>
    <p:extLst>
      <p:ext uri="{BB962C8B-B14F-4D97-AF65-F5344CB8AC3E}">
        <p14:creationId xmlns:p14="http://schemas.microsoft.com/office/powerpoint/2010/main" val="880805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BF2E64-0A67-474B-A639-17E615330E46}" type="datetime1">
              <a:rPr lang="en-US" smtClean="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415727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2589C-FC03-4259-8BBC-0BD281CB6FD4}" type="datetime1">
              <a:rPr lang="en-US" smtClean="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6460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EECDC-4F87-4C25-B3AD-A2774A9FCBD3}" type="datetime1">
              <a:rPr lang="en-US" smtClean="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366221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EF2C02-1F7B-454E-8A54-3041221DBA6F}" type="datetime1">
              <a:rPr lang="en-US" smtClean="0"/>
              <a:pPr/>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6936-CDE1-44C9-8756-609327187BEC}" type="datetime1">
              <a:rPr lang="en-US" smtClean="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61359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EDC727-D177-4367-A10D-85F66D20A87B}" type="datetime1">
              <a:rPr lang="en-US" smtClean="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51029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327EE1-2D06-409D-94E9-C88BA720C917}" type="datetime1">
              <a:rPr lang="en-US" smtClean="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4892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672D95-2A0A-4837-AE48-53DD1A2E57A4}" type="datetime1">
              <a:rPr lang="en-US" smtClean="0"/>
              <a:pPr/>
              <a:t>3/12/2019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82920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18A60B-CE01-4442-B45E-2835CD8C19AA}" type="datetime1">
              <a:rPr lang="en-US" smtClean="0"/>
              <a:pPr/>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26851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01E71-AD02-4FB2-A70E-7F4274975F0E}" type="datetime1">
              <a:rPr lang="en-US" smtClean="0"/>
              <a:pPr/>
              <a:t>3/12/2019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3271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8F447-F262-404B-9C87-E9F53C2B0C74}" type="datetime1">
              <a:rPr lang="en-US" smtClean="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1859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1495E1-C638-4617-8F56-1143B3659993}" type="datetime1">
              <a:rPr lang="en-US" smtClean="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7483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F2C02-1F7B-454E-8A54-3041221DBA6F}" type="datetime1">
              <a:rPr lang="en-US" smtClean="0"/>
              <a:pPr/>
              <a:t>3/12/2019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46111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8.tif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www.pempal.org/sites/pempal/files/event/2017/Budget%20COP%20Events/Jun22_Moscow,%20Russian%20Federation/files/bcop_citizens_budgets_june2017_eng.doc" TargetMode="External"/><Relationship Id="rId3" Type="http://schemas.openxmlformats.org/officeDocument/2006/relationships/image" Target="../media/image1.jpeg"/><Relationship Id="rId7" Type="http://schemas.openxmlformats.org/officeDocument/2006/relationships/hyperlink" Target="https://www.pempal.org/sites/pempal/files/filefield_paths/bcop_public_participation_backgroud_paper_august2017_bcs.doc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pempal.org/sites/pempal/files/filefield_paths/bcop_public_participation_backgroud_paper_august2017_rus_full.doc" TargetMode="External"/><Relationship Id="rId5" Type="http://schemas.openxmlformats.org/officeDocument/2006/relationships/hyperlink" Target="https://www.pempal.org/sites/pempal/files/filefield_paths/bcop_public_participation_backgroud_paper_august2017_eng.doc" TargetMode="External"/><Relationship Id="rId10" Type="http://schemas.openxmlformats.org/officeDocument/2006/relationships/hyperlink" Target="https://www.pempal.org/sites/pempal/files/event/2017/Bud%C5%BEet%20Doga%C4%91aji/Jun22_Moskva,%20Rusija/files/bcop_citizens_budgets_june2017_bcs.docx" TargetMode="External"/><Relationship Id="rId4" Type="http://schemas.openxmlformats.org/officeDocument/2006/relationships/image" Target="../media/image3.gif"/><Relationship Id="rId9" Type="http://schemas.openxmlformats.org/officeDocument/2006/relationships/hyperlink" Target="https://www.pempal.org/sites/pempal/files/event/2017/files/bcop_citizens_budgets_june2017_rus.do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1.jpe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838200" y="1828800"/>
            <a:ext cx="8077200" cy="1924050"/>
          </a:xfrm>
        </p:spPr>
        <p:txBody>
          <a:bodyPr>
            <a:noAutofit/>
          </a:bodyPr>
          <a:lstStyle/>
          <a:p>
            <a:r>
              <a:rPr lang="en-US" altLang="en-US" b="1" dirty="0" err="1">
                <a:solidFill>
                  <a:srgbClr val="0070C0"/>
                </a:solidFill>
                <a:cs typeface="Times New Roman" pitchFamily="18" charset="0"/>
              </a:rPr>
              <a:t>PEMPAL</a:t>
            </a:r>
            <a:r>
              <a:rPr lang="en-US" altLang="en-US" b="1" dirty="0">
                <a:solidFill>
                  <a:srgbClr val="0070C0"/>
                </a:solidFill>
                <a:cs typeface="Times New Roman" pitchFamily="18" charset="0"/>
              </a:rPr>
              <a:t> Budget Community of Practice (</a:t>
            </a:r>
            <a:r>
              <a:rPr lang="en-US" altLang="en-US" b="1" dirty="0" err="1">
                <a:solidFill>
                  <a:srgbClr val="0070C0"/>
                </a:solidFill>
                <a:cs typeface="Times New Roman" pitchFamily="18" charset="0"/>
              </a:rPr>
              <a:t>BCoP</a:t>
            </a:r>
            <a:r>
              <a:rPr lang="en-US" altLang="en-US" b="1" dirty="0">
                <a:solidFill>
                  <a:srgbClr val="0070C0"/>
                </a:solidFill>
                <a:cs typeface="Times New Roman" pitchFamily="18" charset="0"/>
              </a:rPr>
              <a:t>)</a:t>
            </a:r>
            <a:br>
              <a:rPr lang="en-US" altLang="en-US" b="1" dirty="0">
                <a:solidFill>
                  <a:schemeClr val="accent1">
                    <a:lumMod val="75000"/>
                  </a:schemeClr>
                </a:solidFill>
                <a:cs typeface="Times New Roman" pitchFamily="18" charset="0"/>
              </a:rPr>
            </a:br>
            <a:endParaRPr lang="en-US" altLang="en-US" b="1" dirty="0">
              <a:solidFill>
                <a:schemeClr val="accent1">
                  <a:lumMod val="75000"/>
                </a:schemeClr>
              </a:solidFill>
              <a:cs typeface="Times New Roman" pitchFamily="18" charset="0"/>
            </a:endParaRPr>
          </a:p>
        </p:txBody>
      </p:sp>
      <p:sp>
        <p:nvSpPr>
          <p:cNvPr id="3" name="Subtitle 2"/>
          <p:cNvSpPr>
            <a:spLocks noGrp="1"/>
          </p:cNvSpPr>
          <p:nvPr>
            <p:ph type="subTitle" idx="1"/>
          </p:nvPr>
        </p:nvSpPr>
        <p:spPr>
          <a:xfrm>
            <a:off x="1066800" y="3429000"/>
            <a:ext cx="7620000" cy="1371600"/>
          </a:xfrm>
        </p:spPr>
        <p:txBody>
          <a:bodyPr rtlCol="0">
            <a:normAutofit/>
          </a:bodyPr>
          <a:lstStyle/>
          <a:p>
            <a:pPr eaLnBrk="1" fontAlgn="auto" hangingPunct="1">
              <a:spcAft>
                <a:spcPts val="0"/>
              </a:spcAft>
              <a:defRPr/>
            </a:pPr>
            <a:endParaRPr lang="en-US" sz="1200" i="1" dirty="0">
              <a:solidFill>
                <a:srgbClr val="002060"/>
              </a:solidFill>
            </a:endParaRPr>
          </a:p>
          <a:p>
            <a:pPr>
              <a:defRPr/>
            </a:pPr>
            <a:r>
              <a:rPr lang="en-US" sz="2400" i="1" dirty="0">
                <a:solidFill>
                  <a:srgbClr val="002060"/>
                </a:solidFill>
              </a:rPr>
              <a:t>Update on </a:t>
            </a:r>
            <a:r>
              <a:rPr lang="en-US" sz="2400" i="1" dirty="0" err="1">
                <a:solidFill>
                  <a:srgbClr val="002060"/>
                </a:solidFill>
              </a:rPr>
              <a:t>BCoP</a:t>
            </a:r>
            <a:r>
              <a:rPr lang="en-US" sz="2400" i="1" dirty="0">
                <a:solidFill>
                  <a:srgbClr val="002060"/>
                </a:solidFill>
              </a:rPr>
              <a:t> activities</a:t>
            </a:r>
          </a:p>
          <a:p>
            <a:pPr eaLnBrk="1" fontAlgn="auto" hangingPunct="1">
              <a:spcAft>
                <a:spcPts val="0"/>
              </a:spcAft>
              <a:defRPr/>
            </a:pPr>
            <a:endParaRPr lang="en-US" sz="2400" i="1" dirty="0">
              <a:solidFill>
                <a:srgbClr val="002060"/>
              </a:solidFill>
            </a:endParaRPr>
          </a:p>
        </p:txBody>
      </p:sp>
      <p:pic>
        <p:nvPicPr>
          <p:cNvPr id="4100" name="Рисунок 11" descr="pempal-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Рисунок 15" descr="pempal-logo-top.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228600"/>
            <a:ext cx="3581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5"/>
          <p:cNvSpPr txBox="1">
            <a:spLocks noChangeArrowheads="1"/>
          </p:cNvSpPr>
          <p:nvPr/>
        </p:nvSpPr>
        <p:spPr bwMode="auto">
          <a:xfrm>
            <a:off x="838200" y="5095785"/>
            <a:ext cx="815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solidFill>
                  <a:srgbClr val="002060"/>
                </a:solidFill>
              </a:rPr>
              <a:t>Anna </a:t>
            </a:r>
            <a:r>
              <a:rPr lang="en-US" altLang="en-US" sz="1800" dirty="0" err="1">
                <a:solidFill>
                  <a:srgbClr val="002060"/>
                </a:solidFill>
              </a:rPr>
              <a:t>Belenchuk</a:t>
            </a:r>
            <a:r>
              <a:rPr lang="en-US" altLang="en-US" sz="1800" dirty="0">
                <a:solidFill>
                  <a:srgbClr val="002060"/>
                </a:solidFill>
              </a:rPr>
              <a:t>, </a:t>
            </a:r>
            <a:r>
              <a:rPr lang="en-US" altLang="en-US" sz="1800" dirty="0" err="1">
                <a:solidFill>
                  <a:srgbClr val="002060"/>
                </a:solidFill>
              </a:rPr>
              <a:t>BCoP</a:t>
            </a:r>
            <a:r>
              <a:rPr lang="en-US" altLang="en-US" sz="1800" dirty="0">
                <a:solidFill>
                  <a:srgbClr val="002060"/>
                </a:solidFill>
              </a:rPr>
              <a:t> Chair</a:t>
            </a:r>
            <a:r>
              <a:rPr lang="ru-RU" altLang="en-US" sz="1800" dirty="0">
                <a:solidFill>
                  <a:srgbClr val="002060"/>
                </a:solidFill>
              </a:rPr>
              <a:t> </a:t>
            </a:r>
          </a:p>
          <a:p>
            <a:pPr algn="ctr" eaLnBrk="1" hangingPunct="1">
              <a:spcBef>
                <a:spcPct val="0"/>
              </a:spcBef>
              <a:buFontTx/>
              <a:buNone/>
            </a:pPr>
            <a:r>
              <a:rPr lang="en-US" altLang="en-US" sz="1800" dirty="0">
                <a:solidFill>
                  <a:srgbClr val="002060"/>
                </a:solidFill>
              </a:rPr>
              <a:t>Ministry of Finance, Russian Federation</a:t>
            </a:r>
            <a:endParaRPr lang="ru-RU" altLang="en-US" sz="1800" dirty="0">
              <a:solidFill>
                <a:srgbClr val="002060"/>
              </a:solidFill>
            </a:endParaRPr>
          </a:p>
          <a:p>
            <a:pPr algn="ctr" eaLnBrk="1" hangingPunct="1">
              <a:spcBef>
                <a:spcPct val="0"/>
              </a:spcBef>
              <a:buFontTx/>
              <a:buNone/>
            </a:pPr>
            <a:r>
              <a:rPr lang="en-US" altLang="en-US" sz="1800" dirty="0">
                <a:solidFill>
                  <a:srgbClr val="002060"/>
                </a:solidFill>
              </a:rPr>
              <a:t>March </a:t>
            </a:r>
            <a:r>
              <a:rPr lang="ru-RU" altLang="en-US" sz="1800" dirty="0">
                <a:solidFill>
                  <a:srgbClr val="002060"/>
                </a:solidFill>
              </a:rPr>
              <a:t>18</a:t>
            </a:r>
            <a:r>
              <a:rPr lang="en-US" altLang="en-US" sz="1800" dirty="0">
                <a:solidFill>
                  <a:srgbClr val="002060"/>
                </a:solidFill>
              </a:rPr>
              <a:t>, 201</a:t>
            </a:r>
            <a:r>
              <a:rPr lang="ru-RU" altLang="en-US" sz="1800" dirty="0">
                <a:solidFill>
                  <a:srgbClr val="002060"/>
                </a:solidFill>
              </a:rPr>
              <a:t>9 </a:t>
            </a:r>
            <a:endParaRPr lang="en-US" altLang="en-US" sz="1800" dirty="0">
              <a:solidFill>
                <a:srgbClr val="002060"/>
              </a:solidFill>
            </a:endParaRPr>
          </a:p>
          <a:p>
            <a:pPr algn="ctr">
              <a:spcBef>
                <a:spcPct val="0"/>
              </a:spcBef>
              <a:buNone/>
            </a:pPr>
            <a:r>
              <a:rPr lang="en-US" altLang="en-US" sz="1800" dirty="0">
                <a:solidFill>
                  <a:srgbClr val="002060"/>
                </a:solidFill>
              </a:rPr>
              <a:t>201</a:t>
            </a:r>
            <a:r>
              <a:rPr lang="ru-RU" altLang="en-US" sz="1800" dirty="0">
                <a:solidFill>
                  <a:srgbClr val="002060"/>
                </a:solidFill>
              </a:rPr>
              <a:t>9</a:t>
            </a:r>
            <a:r>
              <a:rPr lang="en-US" altLang="en-US" sz="1800" dirty="0">
                <a:solidFill>
                  <a:srgbClr val="002060"/>
                </a:solidFill>
              </a:rPr>
              <a:t> Annual </a:t>
            </a:r>
            <a:r>
              <a:rPr lang="en-US" altLang="en-US" sz="1800" dirty="0" err="1">
                <a:solidFill>
                  <a:srgbClr val="002060"/>
                </a:solidFill>
              </a:rPr>
              <a:t>BCoP</a:t>
            </a:r>
            <a:r>
              <a:rPr lang="en-US" altLang="en-US" sz="1800" dirty="0">
                <a:solidFill>
                  <a:srgbClr val="002060"/>
                </a:solidFill>
              </a:rPr>
              <a:t> Plenary Meeting</a:t>
            </a:r>
            <a:r>
              <a:rPr lang="ru-RU" altLang="en-US" sz="1800" dirty="0">
                <a:solidFill>
                  <a:srgbClr val="002060"/>
                </a:solidFill>
              </a:rPr>
              <a:t>,</a:t>
            </a:r>
            <a:r>
              <a:rPr lang="en-US" altLang="en-US" sz="1800" dirty="0">
                <a:solidFill>
                  <a:srgbClr val="002060"/>
                </a:solidFill>
              </a:rPr>
              <a:t> Tashkent</a:t>
            </a:r>
          </a:p>
        </p:txBody>
      </p:sp>
    </p:spTree>
    <p:extLst>
      <p:ext uri="{BB962C8B-B14F-4D97-AF65-F5344CB8AC3E}">
        <p14:creationId xmlns:p14="http://schemas.microsoft.com/office/powerpoint/2010/main" val="1230106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ubtitle 2"/>
          <p:cNvSpPr>
            <a:spLocks noGrp="1"/>
          </p:cNvSpPr>
          <p:nvPr>
            <p:ph type="subTitle" idx="1"/>
          </p:nvPr>
        </p:nvSpPr>
        <p:spPr>
          <a:xfrm>
            <a:off x="680842" y="0"/>
            <a:ext cx="8362950" cy="7315200"/>
          </a:xfrm>
        </p:spPr>
        <p:txBody>
          <a:bodyPr>
            <a:normAutofit/>
          </a:bodyPr>
          <a:lstStyle/>
          <a:p>
            <a:r>
              <a:rPr lang="en-US" sz="2400" b="1" dirty="0" err="1">
                <a:solidFill>
                  <a:schemeClr val="tx2">
                    <a:lumMod val="60000"/>
                    <a:lumOff val="40000"/>
                  </a:schemeClr>
                </a:solidFill>
              </a:rPr>
              <a:t>BCoP</a:t>
            </a:r>
            <a:r>
              <a:rPr lang="en-US" sz="2400" b="1" dirty="0">
                <a:solidFill>
                  <a:schemeClr val="tx2">
                    <a:lumMod val="60000"/>
                    <a:lumOff val="40000"/>
                  </a:schemeClr>
                </a:solidFill>
              </a:rPr>
              <a:t> Activities in FY201</a:t>
            </a:r>
            <a:r>
              <a:rPr lang="ru-RU" sz="2400" b="1" dirty="0">
                <a:solidFill>
                  <a:schemeClr val="tx2">
                    <a:lumMod val="60000"/>
                    <a:lumOff val="40000"/>
                  </a:schemeClr>
                </a:solidFill>
              </a:rPr>
              <a:t>8-</a:t>
            </a:r>
            <a:r>
              <a:rPr lang="en-US" sz="2400" b="1" dirty="0">
                <a:solidFill>
                  <a:schemeClr val="tx2">
                    <a:lumMod val="60000"/>
                    <a:lumOff val="40000"/>
                  </a:schemeClr>
                </a:solidFill>
              </a:rPr>
              <a:t>FY</a:t>
            </a:r>
            <a:r>
              <a:rPr lang="ru-RU" sz="2400" b="1" dirty="0">
                <a:solidFill>
                  <a:srgbClr val="FF0000"/>
                </a:solidFill>
              </a:rPr>
              <a:t>2019 </a:t>
            </a:r>
            <a:endParaRPr lang="en-GB" sz="2400" b="1" dirty="0">
              <a:solidFill>
                <a:schemeClr val="tx2">
                  <a:lumMod val="60000"/>
                  <a:lumOff val="40000"/>
                </a:schemeClr>
              </a:solidFill>
            </a:endParaRPr>
          </a:p>
          <a:p>
            <a:pPr algn="l"/>
            <a:endParaRPr lang="en-US" sz="2000" b="1" dirty="0">
              <a:solidFill>
                <a:schemeClr val="tx1"/>
              </a:solidFill>
              <a:ea typeface="ＭＳ Ｐゴシック" charset="-128"/>
            </a:endParaRPr>
          </a:p>
        </p:txBody>
      </p:sp>
      <p:pic>
        <p:nvPicPr>
          <p:cNvPr id="41986" name="Рисунок 11" descr="pempal-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4E49DA1E-45C8-8A4A-9FBA-5A8545CCD9DF}"/>
              </a:ext>
            </a:extLst>
          </p:cNvPr>
          <p:cNvGraphicFramePr>
            <a:graphicFrameLocks noGrp="1"/>
          </p:cNvGraphicFramePr>
          <p:nvPr>
            <p:extLst>
              <p:ext uri="{D42A27DB-BD31-4B8C-83A1-F6EECF244321}">
                <p14:modId xmlns:p14="http://schemas.microsoft.com/office/powerpoint/2010/main" val="2176920327"/>
              </p:ext>
            </p:extLst>
          </p:nvPr>
        </p:nvGraphicFramePr>
        <p:xfrm>
          <a:off x="704850" y="609600"/>
          <a:ext cx="8301364" cy="5532640"/>
        </p:xfrm>
        <a:graphic>
          <a:graphicData uri="http://schemas.openxmlformats.org/drawingml/2006/table">
            <a:tbl>
              <a:tblPr/>
              <a:tblGrid>
                <a:gridCol w="361950">
                  <a:extLst>
                    <a:ext uri="{9D8B030D-6E8A-4147-A177-3AD203B41FA5}">
                      <a16:colId xmlns:a16="http://schemas.microsoft.com/office/drawing/2014/main" val="3936925199"/>
                    </a:ext>
                  </a:extLst>
                </a:gridCol>
                <a:gridCol w="5334000">
                  <a:extLst>
                    <a:ext uri="{9D8B030D-6E8A-4147-A177-3AD203B41FA5}">
                      <a16:colId xmlns:a16="http://schemas.microsoft.com/office/drawing/2014/main" val="76949809"/>
                    </a:ext>
                  </a:extLst>
                </a:gridCol>
                <a:gridCol w="1219200">
                  <a:extLst>
                    <a:ext uri="{9D8B030D-6E8A-4147-A177-3AD203B41FA5}">
                      <a16:colId xmlns:a16="http://schemas.microsoft.com/office/drawing/2014/main" val="4015943505"/>
                    </a:ext>
                  </a:extLst>
                </a:gridCol>
                <a:gridCol w="1386214">
                  <a:extLst>
                    <a:ext uri="{9D8B030D-6E8A-4147-A177-3AD203B41FA5}">
                      <a16:colId xmlns:a16="http://schemas.microsoft.com/office/drawing/2014/main" val="3726835731"/>
                    </a:ext>
                  </a:extLst>
                </a:gridCol>
              </a:tblGrid>
              <a:tr h="304800">
                <a:tc gridSpan="4">
                  <a:txBody>
                    <a:bodyPr/>
                    <a:lstStyle/>
                    <a:p>
                      <a:pPr algn="ctr" rtl="0" fontAlgn="ctr"/>
                      <a:r>
                        <a:rPr lang="en-US" sz="1700" b="1" i="0" u="none" strike="noStrike" dirty="0">
                          <a:solidFill>
                            <a:srgbClr val="305496"/>
                          </a:solidFill>
                          <a:effectLst/>
                          <a:latin typeface="Cambria" panose="02040503050406030204" pitchFamily="18" charset="0"/>
                        </a:rPr>
                        <a:t>Current fiscal year</a:t>
                      </a:r>
                    </a:p>
                  </a:txBody>
                  <a:tcPr marL="7750" marR="7750" marT="77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n-US" sz="1400" b="1" i="0" u="none" strike="noStrike" dirty="0">
                        <a:solidFill>
                          <a:srgbClr val="305496"/>
                        </a:solidFill>
                        <a:effectLst/>
                        <a:latin typeface="Cambria" panose="02040503050406030204" pitchFamily="18" charset="0"/>
                      </a:endParaRP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ctr"/>
                      <a:endParaRPr lang="en-US" sz="1400" b="1" i="0" u="none" strike="noStrike" kern="1200" dirty="0">
                        <a:solidFill>
                          <a:srgbClr val="305496"/>
                        </a:solidFill>
                        <a:effectLst/>
                        <a:latin typeface="Cambria" panose="02040503050406030204" pitchFamily="18" charset="0"/>
                        <a:ea typeface="+mn-ea"/>
                        <a:cs typeface="+mn-cs"/>
                      </a:endParaRP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ctr"/>
                      <a:endParaRPr lang="en-US" sz="1400" b="1" i="0" u="none" strike="noStrike" kern="1200" dirty="0">
                        <a:solidFill>
                          <a:srgbClr val="305496"/>
                        </a:solidFill>
                        <a:effectLst/>
                        <a:latin typeface="Cambria" panose="02040503050406030204" pitchFamily="18" charset="0"/>
                        <a:ea typeface="+mn-ea"/>
                        <a:cs typeface="+mn-cs"/>
                      </a:endParaRPr>
                    </a:p>
                  </a:txBody>
                  <a:tcPr marL="7750" marR="7750" marT="7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4800">
                <a:tc>
                  <a:txBody>
                    <a:bodyPr/>
                    <a:lstStyle/>
                    <a:p>
                      <a:pPr algn="l" rtl="0" fontAlgn="ctr"/>
                      <a:r>
                        <a:rPr lang="en-US" sz="1700" b="1" i="0" u="none" strike="noStrike" dirty="0">
                          <a:solidFill>
                            <a:srgbClr val="305496"/>
                          </a:solidFill>
                          <a:effectLst/>
                          <a:latin typeface="Cambria" panose="02040503050406030204" pitchFamily="18" charset="0"/>
                        </a:rPr>
                        <a:t>1</a:t>
                      </a:r>
                      <a:r>
                        <a:rPr lang="ru-RU" sz="1700" b="1" i="0" u="none" strike="noStrike" dirty="0">
                          <a:solidFill>
                            <a:srgbClr val="305496"/>
                          </a:solidFill>
                          <a:effectLst/>
                          <a:latin typeface="Cambria" panose="02040503050406030204" pitchFamily="18" charset="0"/>
                        </a:rPr>
                        <a:t>.</a:t>
                      </a:r>
                      <a:endParaRPr lang="en-US" sz="1700" b="1" i="0" u="none" strike="noStrike" dirty="0">
                        <a:solidFill>
                          <a:srgbClr val="305496"/>
                        </a:solidFill>
                        <a:effectLst/>
                        <a:latin typeface="Cambria" panose="02040503050406030204" pitchFamily="18" charset="0"/>
                      </a:endParaRPr>
                    </a:p>
                  </a:txBody>
                  <a:tcPr marL="7750" marR="7750" marT="7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400" b="1" i="0" u="none" strike="noStrike" dirty="0">
                          <a:solidFill>
                            <a:srgbClr val="305496"/>
                          </a:solidFill>
                          <a:effectLst/>
                          <a:latin typeface="Cambria" panose="02040503050406030204" pitchFamily="18" charset="0"/>
                        </a:rPr>
                        <a:t>Cross-</a:t>
                      </a:r>
                      <a:r>
                        <a:rPr lang="en-US" sz="1400" b="1" i="0" u="none" strike="noStrike" dirty="0" err="1">
                          <a:solidFill>
                            <a:srgbClr val="305496"/>
                          </a:solidFill>
                          <a:effectLst/>
                          <a:latin typeface="Cambria" panose="02040503050406030204" pitchFamily="18" charset="0"/>
                        </a:rPr>
                        <a:t>CoP</a:t>
                      </a:r>
                      <a:r>
                        <a:rPr lang="en-US" sz="1400" b="1" i="0" u="none" strike="noStrike" dirty="0">
                          <a:solidFill>
                            <a:srgbClr val="305496"/>
                          </a:solidFill>
                          <a:effectLst/>
                          <a:latin typeface="Cambria" panose="02040503050406030204" pitchFamily="18" charset="0"/>
                        </a:rPr>
                        <a:t> Executive meeting </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kern="1200" dirty="0">
                          <a:solidFill>
                            <a:srgbClr val="305496"/>
                          </a:solidFill>
                          <a:effectLst/>
                          <a:latin typeface="Cambria" panose="02040503050406030204" pitchFamily="18" charset="0"/>
                          <a:ea typeface="+mn-ea"/>
                          <a:cs typeface="+mn-cs"/>
                        </a:rPr>
                        <a:t>July </a:t>
                      </a:r>
                      <a:r>
                        <a:rPr lang="ru-RU" sz="1400" b="1" i="0" u="none" strike="noStrike" kern="1200" dirty="0">
                          <a:solidFill>
                            <a:srgbClr val="305496"/>
                          </a:solidFill>
                          <a:effectLst/>
                          <a:latin typeface="Cambria" panose="02040503050406030204" pitchFamily="18" charset="0"/>
                          <a:ea typeface="+mn-ea"/>
                          <a:cs typeface="+mn-cs"/>
                        </a:rPr>
                        <a:t>4-6</a:t>
                      </a:r>
                      <a:r>
                        <a:rPr lang="en-US" sz="1400" b="1" i="0" u="none" strike="noStrike" kern="1200" dirty="0">
                          <a:solidFill>
                            <a:srgbClr val="305496"/>
                          </a:solidFill>
                          <a:effectLst/>
                          <a:latin typeface="Cambria" panose="02040503050406030204" pitchFamily="18" charset="0"/>
                          <a:ea typeface="+mn-ea"/>
                          <a:cs typeface="+mn-cs"/>
                        </a:rPr>
                        <a:t>,</a:t>
                      </a:r>
                      <a:r>
                        <a:rPr lang="ru-RU" sz="1400" b="1" i="0" u="none" strike="noStrike" kern="1200" dirty="0">
                          <a:solidFill>
                            <a:srgbClr val="305496"/>
                          </a:solidFill>
                          <a:effectLst/>
                          <a:latin typeface="Cambria" panose="02040503050406030204" pitchFamily="18" charset="0"/>
                          <a:ea typeface="+mn-ea"/>
                          <a:cs typeface="+mn-cs"/>
                        </a:rPr>
                        <a:t> 2018</a:t>
                      </a:r>
                      <a:endParaRPr lang="en-US" sz="1400" b="1" i="0" u="none" strike="noStrike" kern="1200" dirty="0">
                        <a:solidFill>
                          <a:srgbClr val="305496"/>
                        </a:solidFill>
                        <a:effectLst/>
                        <a:latin typeface="Cambria" panose="02040503050406030204" pitchFamily="18" charset="0"/>
                        <a:ea typeface="+mn-ea"/>
                        <a:cs typeface="+mn-cs"/>
                      </a:endParaRP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kern="1200" dirty="0">
                          <a:solidFill>
                            <a:srgbClr val="305496"/>
                          </a:solidFill>
                          <a:effectLst/>
                          <a:latin typeface="Cambria" panose="02040503050406030204" pitchFamily="18" charset="0"/>
                          <a:ea typeface="+mn-ea"/>
                          <a:cs typeface="+mn-cs"/>
                        </a:rPr>
                        <a:t>Budapest</a:t>
                      </a:r>
                      <a:r>
                        <a:rPr lang="ru-RU" sz="1400" b="1" i="0" u="none" strike="noStrike" kern="1200" dirty="0">
                          <a:solidFill>
                            <a:srgbClr val="305496"/>
                          </a:solidFill>
                          <a:effectLst/>
                          <a:latin typeface="Cambria" panose="02040503050406030204" pitchFamily="18" charset="0"/>
                          <a:ea typeface="+mn-ea"/>
                          <a:cs typeface="+mn-cs"/>
                        </a:rPr>
                        <a:t>, </a:t>
                      </a:r>
                      <a:r>
                        <a:rPr lang="en-US" sz="1400" b="1" i="0" u="none" strike="noStrike" kern="1200" dirty="0">
                          <a:solidFill>
                            <a:srgbClr val="305496"/>
                          </a:solidFill>
                          <a:effectLst/>
                          <a:latin typeface="Cambria" panose="02040503050406030204" pitchFamily="18" charset="0"/>
                          <a:ea typeface="+mn-ea"/>
                          <a:cs typeface="+mn-cs"/>
                        </a:rPr>
                        <a:t>Hungary</a:t>
                      </a:r>
                    </a:p>
                  </a:txBody>
                  <a:tcPr marL="7750" marR="7750" marT="7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1143">
                <a:tc>
                  <a:txBody>
                    <a:bodyPr/>
                    <a:lstStyle/>
                    <a:p>
                      <a:pPr algn="l" rtl="0" fontAlgn="ctr"/>
                      <a:r>
                        <a:rPr lang="en-US" sz="1700" b="1" i="0" u="none" strike="noStrike" dirty="0">
                          <a:solidFill>
                            <a:srgbClr val="305496"/>
                          </a:solidFill>
                          <a:effectLst/>
                          <a:latin typeface="Cambria" panose="02040503050406030204" pitchFamily="18" charset="0"/>
                        </a:rPr>
                        <a:t>2</a:t>
                      </a:r>
                      <a:r>
                        <a:rPr lang="ru-RU" sz="1700" b="1" i="0" u="none" strike="noStrike" dirty="0">
                          <a:solidFill>
                            <a:srgbClr val="305496"/>
                          </a:solidFill>
                          <a:effectLst/>
                          <a:latin typeface="Cambria" panose="02040503050406030204" pitchFamily="18" charset="0"/>
                        </a:rPr>
                        <a:t>.</a:t>
                      </a:r>
                      <a:endParaRPr lang="en-US" sz="1700" b="1" i="0" u="none" strike="noStrike" dirty="0">
                        <a:solidFill>
                          <a:srgbClr val="305496"/>
                        </a:solidFill>
                        <a:effectLst/>
                        <a:latin typeface="Cambria" panose="02040503050406030204" pitchFamily="18" charset="0"/>
                      </a:endParaRPr>
                    </a:p>
                  </a:txBody>
                  <a:tcPr marL="7750" marR="7750" marT="7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400" b="1" i="0" u="none" strike="noStrike" dirty="0">
                          <a:solidFill>
                            <a:srgbClr val="305496"/>
                          </a:solidFill>
                          <a:effectLst/>
                          <a:latin typeface="Cambria" panose="02040503050406030204" pitchFamily="18" charset="0"/>
                        </a:rPr>
                        <a:t>Participation of some </a:t>
                      </a:r>
                      <a:r>
                        <a:rPr lang="en-US" sz="1400" b="1" i="0" u="none" strike="noStrike" dirty="0" err="1">
                          <a:solidFill>
                            <a:srgbClr val="305496"/>
                          </a:solidFill>
                          <a:effectLst/>
                          <a:latin typeface="Cambria" panose="02040503050406030204" pitchFamily="18" charset="0"/>
                        </a:rPr>
                        <a:t>BLTWG</a:t>
                      </a:r>
                      <a:r>
                        <a:rPr lang="en-US" sz="1400" b="1" i="0" u="none" strike="noStrike" dirty="0">
                          <a:solidFill>
                            <a:srgbClr val="305496"/>
                          </a:solidFill>
                          <a:effectLst/>
                          <a:latin typeface="Cambria" panose="02040503050406030204" pitchFamily="18" charset="0"/>
                        </a:rPr>
                        <a:t> members in the International Conference </a:t>
                      </a:r>
                      <a:r>
                        <a:rPr lang="en-US" sz="1400" b="1" i="1" u="none" strike="noStrike" dirty="0">
                          <a:solidFill>
                            <a:srgbClr val="305496"/>
                          </a:solidFill>
                          <a:effectLst/>
                          <a:latin typeface="Cambria" panose="02040503050406030204" pitchFamily="18" charset="0"/>
                        </a:rPr>
                        <a:t>Citizens’ Participation as a Development Resource:</a:t>
                      </a:r>
                      <a:r>
                        <a:rPr lang="en-US" sz="1400" b="1" i="1" u="none" strike="noStrike" baseline="0" dirty="0">
                          <a:solidFill>
                            <a:srgbClr val="305496"/>
                          </a:solidFill>
                          <a:effectLst/>
                          <a:latin typeface="Cambria" panose="02040503050406030204" pitchFamily="18" charset="0"/>
                        </a:rPr>
                        <a:t> Russian and Global Experience in Participatory Budgeting</a:t>
                      </a:r>
                      <a:r>
                        <a:rPr lang="en-US" sz="1400" b="1" i="0" u="none" strike="noStrike" baseline="0" dirty="0">
                          <a:solidFill>
                            <a:srgbClr val="305496"/>
                          </a:solidFill>
                          <a:effectLst/>
                          <a:latin typeface="Cambria" panose="02040503050406030204" pitchFamily="18" charset="0"/>
                        </a:rPr>
                        <a:t>, Day 2 of the Moscow Financial Forum</a:t>
                      </a:r>
                      <a:endParaRPr lang="en-US" sz="1400" b="1" i="0" u="none" strike="noStrike" dirty="0">
                        <a:solidFill>
                          <a:srgbClr val="305496"/>
                        </a:solidFill>
                        <a:effectLst/>
                        <a:latin typeface="Cambria" panose="02040503050406030204" pitchFamily="18" charset="0"/>
                      </a:endParaRP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kern="1200" dirty="0">
                          <a:solidFill>
                            <a:srgbClr val="305496"/>
                          </a:solidFill>
                          <a:effectLst/>
                          <a:latin typeface="Cambria" panose="02040503050406030204" pitchFamily="18" charset="0"/>
                          <a:ea typeface="+mn-ea"/>
                          <a:cs typeface="+mn-cs"/>
                        </a:rPr>
                        <a:t>September </a:t>
                      </a:r>
                      <a:r>
                        <a:rPr lang="ru-RU" sz="1400" b="1" i="0" u="none" strike="noStrike" kern="1200" dirty="0">
                          <a:solidFill>
                            <a:srgbClr val="305496"/>
                          </a:solidFill>
                          <a:effectLst/>
                          <a:latin typeface="Cambria" panose="02040503050406030204" pitchFamily="18" charset="0"/>
                          <a:ea typeface="+mn-ea"/>
                          <a:cs typeface="+mn-cs"/>
                        </a:rPr>
                        <a:t>7</a:t>
                      </a:r>
                      <a:r>
                        <a:rPr lang="en-US" sz="1400" b="1" i="0" u="none" strike="noStrike" kern="1200" dirty="0">
                          <a:solidFill>
                            <a:srgbClr val="305496"/>
                          </a:solidFill>
                          <a:effectLst/>
                          <a:latin typeface="Cambria" panose="02040503050406030204" pitchFamily="18" charset="0"/>
                          <a:ea typeface="+mn-ea"/>
                          <a:cs typeface="+mn-cs"/>
                        </a:rPr>
                        <a:t>, </a:t>
                      </a:r>
                      <a:r>
                        <a:rPr lang="ru-RU" sz="1400" b="1" i="0" u="none" strike="noStrike" kern="1200" dirty="0">
                          <a:solidFill>
                            <a:srgbClr val="305496"/>
                          </a:solidFill>
                          <a:effectLst/>
                          <a:latin typeface="Cambria" panose="02040503050406030204" pitchFamily="18" charset="0"/>
                          <a:ea typeface="+mn-ea"/>
                          <a:cs typeface="+mn-cs"/>
                        </a:rPr>
                        <a:t>20</a:t>
                      </a:r>
                      <a:r>
                        <a:rPr lang="en-US" sz="1400" b="1" i="0" u="none" strike="noStrike" kern="1200" dirty="0">
                          <a:solidFill>
                            <a:srgbClr val="305496"/>
                          </a:solidFill>
                          <a:effectLst/>
                          <a:latin typeface="Cambria" panose="02040503050406030204" pitchFamily="18" charset="0"/>
                          <a:ea typeface="+mn-ea"/>
                          <a:cs typeface="+mn-cs"/>
                        </a:rPr>
                        <a:t>18</a:t>
                      </a:r>
                      <a:r>
                        <a:rPr lang="ru-RU" sz="1400" b="1" i="0" u="none" strike="noStrike" kern="1200" dirty="0">
                          <a:solidFill>
                            <a:srgbClr val="305496"/>
                          </a:solidFill>
                          <a:effectLst/>
                          <a:latin typeface="Cambria" panose="02040503050406030204" pitchFamily="18" charset="0"/>
                          <a:ea typeface="+mn-ea"/>
                          <a:cs typeface="+mn-cs"/>
                        </a:rPr>
                        <a:t>  </a:t>
                      </a:r>
                      <a:endParaRPr lang="en-US" sz="1400" b="1" i="0" u="none" strike="noStrike" kern="1200" dirty="0">
                        <a:solidFill>
                          <a:srgbClr val="305496"/>
                        </a:solidFill>
                        <a:effectLst/>
                        <a:latin typeface="Cambria" panose="02040503050406030204" pitchFamily="18" charset="0"/>
                        <a:ea typeface="+mn-ea"/>
                        <a:cs typeface="+mn-cs"/>
                      </a:endParaRP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kern="1200" dirty="0">
                          <a:solidFill>
                            <a:srgbClr val="305496"/>
                          </a:solidFill>
                          <a:effectLst/>
                          <a:latin typeface="Cambria" panose="02040503050406030204" pitchFamily="18" charset="0"/>
                          <a:ea typeface="+mn-ea"/>
                          <a:cs typeface="+mn-cs"/>
                        </a:rPr>
                        <a:t>Moscow</a:t>
                      </a:r>
                      <a:r>
                        <a:rPr lang="ru-RU" sz="1400" b="1" i="0" u="none" strike="noStrike" kern="1200" dirty="0">
                          <a:solidFill>
                            <a:srgbClr val="305496"/>
                          </a:solidFill>
                          <a:effectLst/>
                          <a:latin typeface="Cambria" panose="02040503050406030204" pitchFamily="18" charset="0"/>
                          <a:ea typeface="+mn-ea"/>
                          <a:cs typeface="+mn-cs"/>
                        </a:rPr>
                        <a:t>, </a:t>
                      </a:r>
                      <a:r>
                        <a:rPr lang="en-US" sz="1400" b="1" i="0" u="none" strike="noStrike" kern="1200" dirty="0">
                          <a:solidFill>
                            <a:srgbClr val="305496"/>
                          </a:solidFill>
                          <a:effectLst/>
                          <a:latin typeface="Cambria" panose="02040503050406030204" pitchFamily="18" charset="0"/>
                          <a:ea typeface="+mn-ea"/>
                          <a:cs typeface="+mn-cs"/>
                        </a:rPr>
                        <a:t>Russia</a:t>
                      </a:r>
                    </a:p>
                  </a:txBody>
                  <a:tcPr marL="7750" marR="7750" marT="7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4108814"/>
                  </a:ext>
                </a:extLst>
              </a:tr>
              <a:tr h="477907">
                <a:tc>
                  <a:txBody>
                    <a:bodyPr/>
                    <a:lstStyle/>
                    <a:p>
                      <a:pPr algn="l" rtl="0" fontAlgn="ctr"/>
                      <a:r>
                        <a:rPr lang="en-US" sz="1700" b="1" i="0" u="none" strike="noStrike" kern="1200" dirty="0">
                          <a:solidFill>
                            <a:srgbClr val="305496"/>
                          </a:solidFill>
                          <a:effectLst/>
                          <a:latin typeface="Cambria" panose="02040503050406030204" pitchFamily="18" charset="0"/>
                          <a:ea typeface="+mn-ea"/>
                          <a:cs typeface="+mn-cs"/>
                        </a:rPr>
                        <a:t>3</a:t>
                      </a:r>
                      <a:r>
                        <a:rPr lang="ru-RU" sz="1700" b="1" i="0" u="none" strike="noStrike" kern="1200" dirty="0">
                          <a:solidFill>
                            <a:srgbClr val="305496"/>
                          </a:solidFill>
                          <a:effectLst/>
                          <a:latin typeface="Cambria" panose="02040503050406030204" pitchFamily="18" charset="0"/>
                          <a:ea typeface="+mn-ea"/>
                          <a:cs typeface="+mn-cs"/>
                        </a:rPr>
                        <a:t>.</a:t>
                      </a:r>
                      <a:endParaRPr lang="en-US" sz="1700" b="1" i="0" u="none" strike="noStrike" kern="1200" dirty="0">
                        <a:solidFill>
                          <a:srgbClr val="305496"/>
                        </a:solidFill>
                        <a:effectLst/>
                        <a:latin typeface="Cambria" panose="02040503050406030204" pitchFamily="18" charset="0"/>
                        <a:ea typeface="+mn-ea"/>
                        <a:cs typeface="+mn-cs"/>
                      </a:endParaRPr>
                    </a:p>
                  </a:txBody>
                  <a:tcPr marL="7750" marR="7750" marT="7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400" b="1" i="0" u="none" strike="noStrike" dirty="0">
                          <a:solidFill>
                            <a:srgbClr val="305496"/>
                          </a:solidFill>
                          <a:effectLst/>
                          <a:latin typeface="Cambria" panose="02040503050406030204" pitchFamily="18" charset="0"/>
                        </a:rPr>
                        <a:t>Learning visit on public participation at the national and local level in Portugal for </a:t>
                      </a:r>
                      <a:r>
                        <a:rPr lang="en-US" sz="1400" b="1" i="0" u="none" strike="noStrike" dirty="0" err="1">
                          <a:solidFill>
                            <a:srgbClr val="305496"/>
                          </a:solidFill>
                          <a:effectLst/>
                          <a:latin typeface="Cambria" panose="02040503050406030204" pitchFamily="18" charset="0"/>
                        </a:rPr>
                        <a:t>BLTWG</a:t>
                      </a:r>
                      <a:r>
                        <a:rPr lang="en-US" sz="1400" b="1" i="0" u="none" strike="noStrike" dirty="0">
                          <a:solidFill>
                            <a:srgbClr val="305496"/>
                          </a:solidFill>
                          <a:effectLst/>
                          <a:latin typeface="Cambria" panose="02040503050406030204" pitchFamily="18" charset="0"/>
                        </a:rPr>
                        <a:t>, co-organized with GIFT + Executive Committee meeting </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kern="1200" dirty="0">
                          <a:solidFill>
                            <a:srgbClr val="305496"/>
                          </a:solidFill>
                          <a:effectLst/>
                          <a:latin typeface="Cambria" panose="02040503050406030204" pitchFamily="18" charset="0"/>
                          <a:ea typeface="+mn-ea"/>
                          <a:cs typeface="+mn-cs"/>
                        </a:rPr>
                        <a:t>October </a:t>
                      </a:r>
                      <a:r>
                        <a:rPr lang="ru-RU" sz="1400" b="1" i="0" u="none" strike="noStrike" kern="1200" dirty="0">
                          <a:solidFill>
                            <a:srgbClr val="305496"/>
                          </a:solidFill>
                          <a:effectLst/>
                          <a:latin typeface="Cambria" panose="02040503050406030204" pitchFamily="18" charset="0"/>
                          <a:ea typeface="+mn-ea"/>
                          <a:cs typeface="+mn-cs"/>
                        </a:rPr>
                        <a:t>14-18</a:t>
                      </a:r>
                      <a:r>
                        <a:rPr lang="en-US" sz="1400" b="1" i="0" u="none" strike="noStrike" kern="1200" dirty="0">
                          <a:solidFill>
                            <a:srgbClr val="305496"/>
                          </a:solidFill>
                          <a:effectLst/>
                          <a:latin typeface="Cambria" panose="02040503050406030204" pitchFamily="18" charset="0"/>
                          <a:ea typeface="+mn-ea"/>
                          <a:cs typeface="+mn-cs"/>
                        </a:rPr>
                        <a:t>, </a:t>
                      </a:r>
                      <a:r>
                        <a:rPr lang="ru-RU" sz="1400" b="1" i="0" u="none" strike="noStrike" kern="1200" dirty="0">
                          <a:solidFill>
                            <a:srgbClr val="305496"/>
                          </a:solidFill>
                          <a:effectLst/>
                          <a:latin typeface="Cambria" panose="02040503050406030204" pitchFamily="18" charset="0"/>
                          <a:ea typeface="+mn-ea"/>
                          <a:cs typeface="+mn-cs"/>
                        </a:rPr>
                        <a:t>2018 </a:t>
                      </a:r>
                      <a:endParaRPr lang="en-US" sz="1400" b="1" i="0" u="none" strike="noStrike" kern="1200" dirty="0">
                        <a:solidFill>
                          <a:srgbClr val="305496"/>
                        </a:solidFill>
                        <a:effectLst/>
                        <a:latin typeface="Cambria" panose="02040503050406030204" pitchFamily="18" charset="0"/>
                        <a:ea typeface="+mn-ea"/>
                        <a:cs typeface="+mn-cs"/>
                      </a:endParaRP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kern="1200" dirty="0" err="1">
                          <a:solidFill>
                            <a:srgbClr val="305496"/>
                          </a:solidFill>
                          <a:effectLst/>
                          <a:latin typeface="Cambria" panose="02040503050406030204" pitchFamily="18" charset="0"/>
                          <a:ea typeface="+mn-ea"/>
                          <a:cs typeface="+mn-cs"/>
                        </a:rPr>
                        <a:t>Cascais</a:t>
                      </a:r>
                      <a:r>
                        <a:rPr lang="en-US" sz="1400" b="1" i="0" u="none" strike="noStrike" kern="1200" dirty="0">
                          <a:solidFill>
                            <a:srgbClr val="305496"/>
                          </a:solidFill>
                          <a:effectLst/>
                          <a:latin typeface="Cambria" panose="02040503050406030204" pitchFamily="18" charset="0"/>
                          <a:ea typeface="+mn-ea"/>
                          <a:cs typeface="+mn-cs"/>
                        </a:rPr>
                        <a:t>/ Lisbon, Portugal</a:t>
                      </a:r>
                    </a:p>
                  </a:txBody>
                  <a:tcPr marL="7750" marR="7750" marT="7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735102"/>
                  </a:ext>
                </a:extLst>
              </a:tr>
              <a:tr h="505805">
                <a:tc>
                  <a:txBody>
                    <a:bodyPr/>
                    <a:lstStyle/>
                    <a:p>
                      <a:pPr algn="l" rtl="0" fontAlgn="ctr"/>
                      <a:r>
                        <a:rPr lang="en-US" sz="1700" b="1" i="0" u="none" strike="noStrike" dirty="0">
                          <a:solidFill>
                            <a:schemeClr val="accent1">
                              <a:lumMod val="75000"/>
                            </a:schemeClr>
                          </a:solidFill>
                          <a:effectLst/>
                          <a:latin typeface="Cambria" panose="02040503050406030204" pitchFamily="18" charset="0"/>
                        </a:rPr>
                        <a:t>4</a:t>
                      </a:r>
                      <a:r>
                        <a:rPr lang="ru-RU" sz="1700" b="1" i="0" u="none" strike="noStrike" dirty="0">
                          <a:solidFill>
                            <a:schemeClr val="accent1">
                              <a:lumMod val="75000"/>
                            </a:schemeClr>
                          </a:solidFill>
                          <a:effectLst/>
                          <a:latin typeface="Cambria" panose="02040503050406030204" pitchFamily="18" charset="0"/>
                        </a:rPr>
                        <a:t>.</a:t>
                      </a:r>
                      <a:endParaRPr lang="en-US" sz="1700" b="1" i="0" u="none" strike="noStrike" dirty="0">
                        <a:solidFill>
                          <a:schemeClr val="accent1">
                            <a:lumMod val="75000"/>
                          </a:schemeClr>
                        </a:solidFill>
                        <a:effectLst/>
                        <a:latin typeface="Cambria" panose="02040503050406030204" pitchFamily="18" charset="0"/>
                      </a:endParaRPr>
                    </a:p>
                  </a:txBody>
                  <a:tcPr marL="7750" marR="7750" marT="7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400" b="1" i="0" u="none" strike="noStrike" kern="1200" dirty="0">
                          <a:solidFill>
                            <a:schemeClr val="accent1">
                              <a:lumMod val="75000"/>
                            </a:schemeClr>
                          </a:solidFill>
                          <a:effectLst/>
                          <a:latin typeface="Cambria" panose="02040503050406030204" pitchFamily="18" charset="0"/>
                          <a:ea typeface="+mn-ea"/>
                          <a:cs typeface="+mn-cs"/>
                        </a:rPr>
                        <a:t>Participation of a small delegation of </a:t>
                      </a:r>
                      <a:r>
                        <a:rPr lang="en-US" sz="1400" b="1" i="0" u="none" strike="noStrike" kern="1200" dirty="0" err="1">
                          <a:solidFill>
                            <a:schemeClr val="accent1">
                              <a:lumMod val="75000"/>
                            </a:schemeClr>
                          </a:solidFill>
                          <a:effectLst/>
                          <a:latin typeface="Cambria" panose="02040503050406030204" pitchFamily="18" charset="0"/>
                          <a:ea typeface="+mn-ea"/>
                          <a:cs typeface="+mn-cs"/>
                        </a:rPr>
                        <a:t>PPBWG</a:t>
                      </a:r>
                      <a:r>
                        <a:rPr lang="en-US" sz="1400" b="1" i="0" u="none" strike="noStrike" kern="1200" dirty="0">
                          <a:solidFill>
                            <a:schemeClr val="accent1">
                              <a:lumMod val="75000"/>
                            </a:schemeClr>
                          </a:solidFill>
                          <a:effectLst/>
                          <a:latin typeface="Cambria" panose="02040503050406030204" pitchFamily="18" charset="0"/>
                          <a:ea typeface="+mn-ea"/>
                          <a:cs typeface="+mn-cs"/>
                        </a:rPr>
                        <a:t> leaders in the OECD Performance and Results Network meeting</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kern="1200" dirty="0">
                          <a:solidFill>
                            <a:schemeClr val="accent1">
                              <a:lumMod val="75000"/>
                            </a:schemeClr>
                          </a:solidFill>
                          <a:effectLst/>
                          <a:latin typeface="Cambria" panose="02040503050406030204" pitchFamily="18" charset="0"/>
                          <a:ea typeface="+mn-ea"/>
                          <a:cs typeface="+mn-cs"/>
                        </a:rPr>
                        <a:t>November </a:t>
                      </a:r>
                      <a:r>
                        <a:rPr lang="ru-RU" sz="1400" b="1" i="0" u="none" strike="noStrike" kern="1200" dirty="0">
                          <a:solidFill>
                            <a:schemeClr val="accent1">
                              <a:lumMod val="75000"/>
                            </a:schemeClr>
                          </a:solidFill>
                          <a:effectLst/>
                          <a:latin typeface="Cambria" panose="02040503050406030204" pitchFamily="18" charset="0"/>
                          <a:ea typeface="+mn-ea"/>
                          <a:cs typeface="+mn-cs"/>
                        </a:rPr>
                        <a:t>26-27</a:t>
                      </a:r>
                      <a:r>
                        <a:rPr lang="en-US" sz="1400" b="1" i="0" u="none" strike="noStrike" kern="1200" dirty="0">
                          <a:solidFill>
                            <a:schemeClr val="accent1">
                              <a:lumMod val="75000"/>
                            </a:schemeClr>
                          </a:solidFill>
                          <a:effectLst/>
                          <a:latin typeface="Cambria" panose="02040503050406030204" pitchFamily="18" charset="0"/>
                          <a:ea typeface="+mn-ea"/>
                          <a:cs typeface="+mn-cs"/>
                        </a:rPr>
                        <a:t>, </a:t>
                      </a:r>
                      <a:r>
                        <a:rPr lang="ru-RU" sz="1400" b="1" i="0" u="none" strike="noStrike" kern="1200" dirty="0">
                          <a:solidFill>
                            <a:schemeClr val="accent1">
                              <a:lumMod val="75000"/>
                            </a:schemeClr>
                          </a:solidFill>
                          <a:effectLst/>
                          <a:latin typeface="Cambria" panose="02040503050406030204" pitchFamily="18" charset="0"/>
                          <a:ea typeface="+mn-ea"/>
                          <a:cs typeface="+mn-cs"/>
                        </a:rPr>
                        <a:t> 20</a:t>
                      </a:r>
                      <a:r>
                        <a:rPr lang="en-US" sz="1400" b="1" i="0" u="none" strike="noStrike" kern="1200" dirty="0">
                          <a:solidFill>
                            <a:schemeClr val="accent1">
                              <a:lumMod val="75000"/>
                            </a:schemeClr>
                          </a:solidFill>
                          <a:effectLst/>
                          <a:latin typeface="Cambria" panose="02040503050406030204" pitchFamily="18" charset="0"/>
                          <a:ea typeface="+mn-ea"/>
                          <a:cs typeface="+mn-cs"/>
                        </a:rPr>
                        <a:t>18</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kern="1200" dirty="0">
                          <a:solidFill>
                            <a:schemeClr val="accent1">
                              <a:lumMod val="75000"/>
                            </a:schemeClr>
                          </a:solidFill>
                          <a:effectLst/>
                          <a:latin typeface="Cambria" panose="02040503050406030204" pitchFamily="18" charset="0"/>
                          <a:ea typeface="+mn-ea"/>
                          <a:cs typeface="+mn-cs"/>
                        </a:rPr>
                        <a:t>Paris</a:t>
                      </a:r>
                      <a:r>
                        <a:rPr lang="ru-RU" sz="1400" b="1" i="0" u="none" strike="noStrike" kern="1200" dirty="0">
                          <a:solidFill>
                            <a:schemeClr val="accent1">
                              <a:lumMod val="75000"/>
                            </a:schemeClr>
                          </a:solidFill>
                          <a:effectLst/>
                          <a:latin typeface="Cambria" panose="02040503050406030204" pitchFamily="18" charset="0"/>
                          <a:ea typeface="+mn-ea"/>
                          <a:cs typeface="+mn-cs"/>
                        </a:rPr>
                        <a:t>,</a:t>
                      </a:r>
                      <a:r>
                        <a:rPr lang="en-US" sz="1400" b="1" i="0" u="none" strike="noStrike" kern="1200" dirty="0">
                          <a:solidFill>
                            <a:schemeClr val="accent1">
                              <a:lumMod val="75000"/>
                            </a:schemeClr>
                          </a:solidFill>
                          <a:effectLst/>
                          <a:latin typeface="Cambria" panose="02040503050406030204" pitchFamily="18" charset="0"/>
                          <a:ea typeface="+mn-ea"/>
                          <a:cs typeface="+mn-cs"/>
                        </a:rPr>
                        <a:t> France</a:t>
                      </a:r>
                    </a:p>
                  </a:txBody>
                  <a:tcPr marL="7750" marR="7750" marT="7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836367"/>
                  </a:ext>
                </a:extLst>
              </a:tr>
              <a:tr h="408748">
                <a:tc>
                  <a:txBody>
                    <a:bodyPr/>
                    <a:lstStyle/>
                    <a:p>
                      <a:pPr algn="l" rtl="0" fontAlgn="ctr"/>
                      <a:r>
                        <a:rPr lang="en-US" sz="1700" b="1" i="0" u="none" strike="noStrike" dirty="0">
                          <a:solidFill>
                            <a:schemeClr val="accent1">
                              <a:lumMod val="75000"/>
                            </a:schemeClr>
                          </a:solidFill>
                          <a:effectLst/>
                          <a:latin typeface="Cambria" panose="02040503050406030204" pitchFamily="18" charset="0"/>
                        </a:rPr>
                        <a:t>5</a:t>
                      </a:r>
                      <a:r>
                        <a:rPr lang="ru-RU" sz="1700" b="1" i="0" u="none" strike="noStrike" dirty="0">
                          <a:solidFill>
                            <a:schemeClr val="accent1">
                              <a:lumMod val="75000"/>
                            </a:schemeClr>
                          </a:solidFill>
                          <a:effectLst/>
                          <a:latin typeface="Cambria" panose="02040503050406030204" pitchFamily="18" charset="0"/>
                        </a:rPr>
                        <a:t>.</a:t>
                      </a:r>
                      <a:endParaRPr lang="en-US" sz="1700" b="1" i="0" u="none" strike="noStrike" dirty="0">
                        <a:solidFill>
                          <a:schemeClr val="accent1">
                            <a:lumMod val="75000"/>
                          </a:schemeClr>
                        </a:solidFill>
                        <a:effectLst/>
                        <a:latin typeface="Cambria" panose="02040503050406030204" pitchFamily="18" charset="0"/>
                      </a:endParaRPr>
                    </a:p>
                  </a:txBody>
                  <a:tcPr marL="7750" marR="7750" marT="7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400" b="1" i="0" u="none" strike="noStrike" dirty="0">
                          <a:solidFill>
                            <a:schemeClr val="accent1">
                              <a:lumMod val="75000"/>
                            </a:schemeClr>
                          </a:solidFill>
                          <a:effectLst/>
                          <a:latin typeface="Cambria" panose="02040503050406030204" pitchFamily="18" charset="0"/>
                        </a:rPr>
                        <a:t>Plenary Meeting of all </a:t>
                      </a:r>
                      <a:r>
                        <a:rPr lang="en-US" sz="1400" b="1" i="0" u="none" strike="noStrike" dirty="0" err="1">
                          <a:solidFill>
                            <a:schemeClr val="accent1">
                              <a:lumMod val="75000"/>
                            </a:schemeClr>
                          </a:solidFill>
                          <a:effectLst/>
                          <a:latin typeface="Cambria" panose="02040503050406030204" pitchFamily="18" charset="0"/>
                        </a:rPr>
                        <a:t>BCoP</a:t>
                      </a:r>
                      <a:r>
                        <a:rPr lang="en-US" sz="1400" b="1" i="0" u="none" strike="noStrike" dirty="0">
                          <a:solidFill>
                            <a:schemeClr val="accent1">
                              <a:lumMod val="75000"/>
                            </a:schemeClr>
                          </a:solidFill>
                          <a:effectLst/>
                          <a:latin typeface="Cambria" panose="02040503050406030204" pitchFamily="18" charset="0"/>
                        </a:rPr>
                        <a:t> members + Executive Committee meeting</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chemeClr val="accent1">
                              <a:lumMod val="75000"/>
                            </a:schemeClr>
                          </a:solidFill>
                          <a:effectLst/>
                          <a:latin typeface="Cambria" panose="02040503050406030204" pitchFamily="18" charset="0"/>
                        </a:rPr>
                        <a:t>March </a:t>
                      </a:r>
                      <a:r>
                        <a:rPr lang="ru-RU" sz="1400" b="1" i="0" u="none" strike="noStrike" dirty="0">
                          <a:solidFill>
                            <a:schemeClr val="accent1">
                              <a:lumMod val="75000"/>
                            </a:schemeClr>
                          </a:solidFill>
                          <a:effectLst/>
                          <a:latin typeface="Cambria" panose="02040503050406030204" pitchFamily="18" charset="0"/>
                        </a:rPr>
                        <a:t>18-21</a:t>
                      </a:r>
                      <a:r>
                        <a:rPr lang="en-US" sz="1400" b="1" i="0" u="none" strike="noStrike" dirty="0">
                          <a:solidFill>
                            <a:schemeClr val="accent1">
                              <a:lumMod val="75000"/>
                            </a:schemeClr>
                          </a:solidFill>
                          <a:effectLst/>
                          <a:latin typeface="Cambria" panose="02040503050406030204" pitchFamily="18" charset="0"/>
                        </a:rPr>
                        <a:t>, </a:t>
                      </a:r>
                      <a:r>
                        <a:rPr lang="ru-RU" sz="1400" b="1" i="0" u="none" strike="noStrike" dirty="0">
                          <a:solidFill>
                            <a:schemeClr val="accent1">
                              <a:lumMod val="75000"/>
                            </a:schemeClr>
                          </a:solidFill>
                          <a:effectLst/>
                          <a:latin typeface="Cambria" panose="02040503050406030204" pitchFamily="18" charset="0"/>
                        </a:rPr>
                        <a:t>20</a:t>
                      </a:r>
                      <a:r>
                        <a:rPr lang="en-US" sz="1400" b="1" i="0" u="none" strike="noStrike" dirty="0">
                          <a:solidFill>
                            <a:schemeClr val="accent1">
                              <a:lumMod val="75000"/>
                            </a:schemeClr>
                          </a:solidFill>
                          <a:effectLst/>
                          <a:latin typeface="Cambria" panose="02040503050406030204" pitchFamily="18" charset="0"/>
                        </a:rPr>
                        <a:t>19</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chemeClr val="accent1">
                              <a:lumMod val="75000"/>
                            </a:schemeClr>
                          </a:solidFill>
                          <a:effectLst/>
                          <a:latin typeface="Cambria" panose="02040503050406030204" pitchFamily="18" charset="0"/>
                        </a:rPr>
                        <a:t>Tashkent, Uzbekistan</a:t>
                      </a:r>
                    </a:p>
                  </a:txBody>
                  <a:tcPr marL="7750" marR="7750" marT="7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050559"/>
                  </a:ext>
                </a:extLst>
              </a:tr>
              <a:tr h="179475">
                <a:tc>
                  <a:txBody>
                    <a:bodyPr/>
                    <a:lstStyle/>
                    <a:p>
                      <a:pPr algn="l" rtl="0" fontAlgn="ctr"/>
                      <a:r>
                        <a:rPr lang="ru-RU" sz="1700" b="1" i="0" u="none" strike="noStrike" dirty="0">
                          <a:solidFill>
                            <a:schemeClr val="accent1">
                              <a:lumMod val="75000"/>
                            </a:schemeClr>
                          </a:solidFill>
                          <a:effectLst/>
                          <a:latin typeface="Cambria" panose="02040503050406030204" pitchFamily="18" charset="0"/>
                        </a:rPr>
                        <a:t>6.</a:t>
                      </a:r>
                      <a:endParaRPr lang="en-US" sz="1700" b="1" i="0" u="none" strike="noStrike" dirty="0">
                        <a:solidFill>
                          <a:schemeClr val="accent1">
                            <a:lumMod val="75000"/>
                          </a:schemeClr>
                        </a:solidFill>
                        <a:effectLst/>
                        <a:latin typeface="Cambria" panose="02040503050406030204" pitchFamily="18" charset="0"/>
                      </a:endParaRPr>
                    </a:p>
                  </a:txBody>
                  <a:tcPr marL="7750" marR="7750" marT="7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accent1">
                              <a:lumMod val="75000"/>
                            </a:schemeClr>
                          </a:solidFill>
                          <a:effectLst/>
                          <a:latin typeface="Cambria" panose="02040503050406030204" pitchFamily="18" charset="0"/>
                        </a:rPr>
                        <a:t>Videoconference meeting of </a:t>
                      </a:r>
                      <a:r>
                        <a:rPr lang="en-US" sz="1400" b="1" i="0" u="none" strike="noStrike" kern="1200" dirty="0" err="1">
                          <a:solidFill>
                            <a:schemeClr val="accent1">
                              <a:lumMod val="75000"/>
                            </a:schemeClr>
                          </a:solidFill>
                          <a:effectLst/>
                          <a:latin typeface="Cambria" panose="02040503050406030204" pitchFamily="18" charset="0"/>
                          <a:ea typeface="+mn-ea"/>
                          <a:cs typeface="+mn-cs"/>
                        </a:rPr>
                        <a:t>PPBWG</a:t>
                      </a:r>
                      <a:r>
                        <a:rPr lang="en-US" sz="1400" b="1" i="0" u="none" strike="noStrike" kern="1200" dirty="0">
                          <a:solidFill>
                            <a:schemeClr val="accent1">
                              <a:lumMod val="75000"/>
                            </a:schemeClr>
                          </a:solidFill>
                          <a:effectLst/>
                          <a:latin typeface="Cambria" panose="02040503050406030204" pitchFamily="18" charset="0"/>
                          <a:ea typeface="+mn-ea"/>
                          <a:cs typeface="+mn-cs"/>
                        </a:rPr>
                        <a:t> </a:t>
                      </a:r>
                      <a:endParaRPr lang="en-US" sz="1400" b="1" i="0" u="none" strike="noStrike" dirty="0">
                        <a:solidFill>
                          <a:schemeClr val="accent1">
                            <a:lumMod val="75000"/>
                          </a:schemeClr>
                        </a:solidFill>
                        <a:effectLst/>
                        <a:latin typeface="Cambria" panose="02040503050406030204" pitchFamily="18" charset="0"/>
                      </a:endParaRP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chemeClr val="accent1">
                              <a:lumMod val="75000"/>
                            </a:schemeClr>
                          </a:solidFill>
                          <a:effectLst/>
                          <a:latin typeface="Cambria" panose="02040503050406030204" pitchFamily="18" charset="0"/>
                        </a:rPr>
                        <a:t>May </a:t>
                      </a:r>
                      <a:r>
                        <a:rPr lang="ru-RU" sz="1400" b="1" i="0" u="none" strike="noStrike" dirty="0">
                          <a:solidFill>
                            <a:schemeClr val="accent1">
                              <a:lumMod val="75000"/>
                            </a:schemeClr>
                          </a:solidFill>
                          <a:effectLst/>
                          <a:latin typeface="Cambria" panose="02040503050406030204" pitchFamily="18" charset="0"/>
                        </a:rPr>
                        <a:t>2019</a:t>
                      </a:r>
                      <a:endParaRPr lang="en-US" sz="1400" b="1" i="0" u="none" strike="noStrike" dirty="0">
                        <a:solidFill>
                          <a:schemeClr val="accent1">
                            <a:lumMod val="75000"/>
                          </a:schemeClr>
                        </a:solidFill>
                        <a:effectLst/>
                        <a:latin typeface="Cambria" panose="02040503050406030204" pitchFamily="18" charset="0"/>
                      </a:endParaRP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1400" b="1" i="0" u="none" strike="noStrike" dirty="0">
                        <a:solidFill>
                          <a:schemeClr val="accent1">
                            <a:lumMod val="75000"/>
                          </a:schemeClr>
                        </a:solidFill>
                        <a:effectLst/>
                        <a:latin typeface="Cambria" panose="02040503050406030204" pitchFamily="18" charset="0"/>
                      </a:endParaRPr>
                    </a:p>
                  </a:txBody>
                  <a:tcPr marL="7750" marR="7750" marT="7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3645">
                <a:tc>
                  <a:txBody>
                    <a:bodyPr/>
                    <a:lstStyle/>
                    <a:p>
                      <a:pPr algn="l" rtl="0" fontAlgn="ctr"/>
                      <a:r>
                        <a:rPr lang="ru-RU" sz="1700" b="1" i="0" u="none" strike="noStrike" dirty="0">
                          <a:solidFill>
                            <a:schemeClr val="accent1">
                              <a:lumMod val="75000"/>
                            </a:schemeClr>
                          </a:solidFill>
                          <a:effectLst/>
                          <a:latin typeface="Cambria" panose="02040503050406030204" pitchFamily="18" charset="0"/>
                        </a:rPr>
                        <a:t>7.</a:t>
                      </a:r>
                      <a:endParaRPr lang="en-US" sz="1700" b="1" i="0" u="none" strike="noStrike" dirty="0">
                        <a:solidFill>
                          <a:schemeClr val="accent1">
                            <a:lumMod val="75000"/>
                          </a:schemeClr>
                        </a:solidFill>
                        <a:effectLst/>
                        <a:latin typeface="Cambria" panose="02040503050406030204" pitchFamily="18" charset="0"/>
                      </a:endParaRPr>
                    </a:p>
                  </a:txBody>
                  <a:tcPr marL="7750" marR="7750" marT="7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accent1">
                              <a:lumMod val="75000"/>
                            </a:schemeClr>
                          </a:solidFill>
                          <a:effectLst/>
                          <a:latin typeface="Cambria" panose="02040503050406030204" pitchFamily="18" charset="0"/>
                        </a:rPr>
                        <a:t>Videoconference meeting  of </a:t>
                      </a:r>
                      <a:r>
                        <a:rPr lang="en-US" sz="1400" b="1" i="0" u="none" strike="noStrike" dirty="0" err="1">
                          <a:solidFill>
                            <a:schemeClr val="accent1">
                              <a:lumMod val="75000"/>
                            </a:schemeClr>
                          </a:solidFill>
                          <a:effectLst/>
                          <a:latin typeface="Cambria" panose="02040503050406030204" pitchFamily="18" charset="0"/>
                        </a:rPr>
                        <a:t>BCoP</a:t>
                      </a:r>
                      <a:r>
                        <a:rPr lang="en-US" sz="1400" b="1" i="0" u="none" strike="noStrike" dirty="0">
                          <a:solidFill>
                            <a:schemeClr val="accent1">
                              <a:lumMod val="75000"/>
                            </a:schemeClr>
                          </a:solidFill>
                          <a:effectLst/>
                          <a:latin typeface="Cambria" panose="02040503050406030204" pitchFamily="18" charset="0"/>
                        </a:rPr>
                        <a:t> Executive Committee</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chemeClr val="accent1">
                              <a:lumMod val="75000"/>
                            </a:schemeClr>
                          </a:solidFill>
                          <a:effectLst/>
                          <a:latin typeface="Cambria" panose="02040503050406030204" pitchFamily="18" charset="0"/>
                        </a:rPr>
                        <a:t>May </a:t>
                      </a:r>
                      <a:r>
                        <a:rPr lang="ru-RU" sz="1400" b="1" i="0" u="none" strike="noStrike" dirty="0">
                          <a:solidFill>
                            <a:schemeClr val="accent1">
                              <a:lumMod val="75000"/>
                            </a:schemeClr>
                          </a:solidFill>
                          <a:effectLst/>
                          <a:latin typeface="Cambria" panose="02040503050406030204" pitchFamily="18" charset="0"/>
                        </a:rPr>
                        <a:t>2019</a:t>
                      </a:r>
                      <a:endParaRPr lang="en-US" sz="1400" b="1" i="0" u="none" strike="noStrike" dirty="0">
                        <a:solidFill>
                          <a:schemeClr val="accent1">
                            <a:lumMod val="75000"/>
                          </a:schemeClr>
                        </a:solidFill>
                        <a:effectLst/>
                        <a:latin typeface="Cambria" panose="02040503050406030204" pitchFamily="18" charset="0"/>
                      </a:endParaRP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1400" b="1" i="0" u="none" strike="noStrike" dirty="0">
                        <a:solidFill>
                          <a:schemeClr val="accent1">
                            <a:lumMod val="75000"/>
                          </a:schemeClr>
                        </a:solidFill>
                        <a:effectLst/>
                        <a:latin typeface="Cambria" panose="02040503050406030204" pitchFamily="18" charset="0"/>
                      </a:endParaRPr>
                    </a:p>
                  </a:txBody>
                  <a:tcPr marL="7750" marR="7750" marT="7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0096">
                <a:tc gridSpan="4">
                  <a:txBody>
                    <a:bodyPr/>
                    <a:lstStyle/>
                    <a:p>
                      <a:pPr algn="ctr" rtl="0" fontAlgn="ctr"/>
                      <a:r>
                        <a:rPr lang="en-US" sz="1700" b="1" i="0" u="none" strike="noStrike" dirty="0">
                          <a:solidFill>
                            <a:srgbClr val="C00000"/>
                          </a:solidFill>
                          <a:effectLst/>
                          <a:latin typeface="Cambria" panose="02040503050406030204" pitchFamily="18" charset="0"/>
                        </a:rPr>
                        <a:t>Next fiscal year</a:t>
                      </a:r>
                    </a:p>
                  </a:txBody>
                  <a:tcPr marL="7750" marR="7750" marT="77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fontAlgn="ctr"/>
                      <a:endParaRPr lang="en-US" sz="1400" b="1" i="0" u="none" strike="noStrike" dirty="0">
                        <a:solidFill>
                          <a:srgbClr val="C00000"/>
                        </a:solidFill>
                        <a:effectLst/>
                        <a:latin typeface="Cambria" panose="02040503050406030204" pitchFamily="18" charset="0"/>
                      </a:endParaRP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ctr"/>
                      <a:endParaRPr lang="en-US" sz="1400" b="0" i="0" u="none" strike="noStrike" dirty="0">
                        <a:solidFill>
                          <a:srgbClr val="C00000"/>
                        </a:solidFill>
                        <a:effectLst/>
                        <a:latin typeface="Cambria" panose="02040503050406030204" pitchFamily="18" charset="0"/>
                      </a:endParaRP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rtl="0" fontAlgn="ctr"/>
                      <a:endParaRPr lang="en-US" sz="1400" b="0" i="0" u="none" strike="noStrike" dirty="0">
                        <a:solidFill>
                          <a:srgbClr val="C00000"/>
                        </a:solidFill>
                        <a:effectLst/>
                        <a:latin typeface="Cambria" panose="02040503050406030204" pitchFamily="18" charset="0"/>
                      </a:endParaRPr>
                    </a:p>
                  </a:txBody>
                  <a:tcPr marL="7750" marR="7750" marT="7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81143">
                <a:tc>
                  <a:txBody>
                    <a:bodyPr/>
                    <a:lstStyle/>
                    <a:p>
                      <a:pPr algn="l" rtl="0" fontAlgn="ctr"/>
                      <a:r>
                        <a:rPr lang="ru-RU" sz="1700" b="1" i="0" u="none" strike="noStrike" dirty="0">
                          <a:solidFill>
                            <a:srgbClr val="C00000"/>
                          </a:solidFill>
                          <a:effectLst/>
                          <a:latin typeface="Cambria" panose="02040503050406030204" pitchFamily="18" charset="0"/>
                        </a:rPr>
                        <a:t>8.</a:t>
                      </a:r>
                      <a:endParaRPr lang="en-US" sz="1700" b="1" i="0" u="none" strike="noStrike" dirty="0">
                        <a:solidFill>
                          <a:srgbClr val="C00000"/>
                        </a:solidFill>
                        <a:effectLst/>
                        <a:latin typeface="Cambria" panose="02040503050406030204" pitchFamily="18" charset="0"/>
                      </a:endParaRPr>
                    </a:p>
                  </a:txBody>
                  <a:tcPr marL="7750" marR="7750" marT="7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400" b="1" i="0" u="none" strike="noStrike" dirty="0">
                          <a:solidFill>
                            <a:srgbClr val="C00000"/>
                          </a:solidFill>
                          <a:effectLst/>
                          <a:latin typeface="Cambria" panose="02040503050406030204" pitchFamily="18" charset="0"/>
                        </a:rPr>
                        <a:t>Attendance of </a:t>
                      </a:r>
                      <a:r>
                        <a:rPr lang="en-US" sz="1400" b="1" i="0" u="none" strike="noStrike" dirty="0" err="1">
                          <a:solidFill>
                            <a:srgbClr val="C00000"/>
                          </a:solidFill>
                          <a:effectLst/>
                          <a:latin typeface="Cambria" panose="02040503050406030204" pitchFamily="18" charset="0"/>
                        </a:rPr>
                        <a:t>BCoP</a:t>
                      </a:r>
                      <a:r>
                        <a:rPr lang="en-US" sz="1400" b="1" i="0" u="none" strike="noStrike" dirty="0">
                          <a:solidFill>
                            <a:srgbClr val="C00000"/>
                          </a:solidFill>
                          <a:effectLst/>
                          <a:latin typeface="Cambria" panose="02040503050406030204" pitchFamily="18" charset="0"/>
                        </a:rPr>
                        <a:t> Executive Committee at the annual OECD </a:t>
                      </a:r>
                      <a:r>
                        <a:rPr lang="en-US" sz="1400" b="1" i="0" u="none" strike="noStrike" dirty="0" err="1">
                          <a:solidFill>
                            <a:srgbClr val="C00000"/>
                          </a:solidFill>
                          <a:effectLst/>
                          <a:latin typeface="Cambria" panose="02040503050406030204" pitchFamily="18" charset="0"/>
                        </a:rPr>
                        <a:t>CESEE</a:t>
                      </a:r>
                      <a:r>
                        <a:rPr lang="en-US" sz="1400" b="1" i="0" u="none" strike="noStrike" dirty="0">
                          <a:solidFill>
                            <a:srgbClr val="C00000"/>
                          </a:solidFill>
                          <a:effectLst/>
                          <a:latin typeface="Cambria" panose="02040503050406030204" pitchFamily="18" charset="0"/>
                        </a:rPr>
                        <a:t>  Senior Budget Officials meeting + </a:t>
                      </a:r>
                      <a:r>
                        <a:rPr lang="en-US" sz="1400" b="1" i="0" u="none" strike="noStrike" dirty="0" err="1">
                          <a:solidFill>
                            <a:srgbClr val="C00000"/>
                          </a:solidFill>
                          <a:effectLst/>
                          <a:latin typeface="Cambria" panose="02040503050406030204" pitchFamily="18" charset="0"/>
                        </a:rPr>
                        <a:t>ExCom</a:t>
                      </a:r>
                      <a:r>
                        <a:rPr lang="en-US" sz="1400" b="1" i="0" u="none" strike="noStrike" dirty="0">
                          <a:solidFill>
                            <a:srgbClr val="C00000"/>
                          </a:solidFill>
                          <a:effectLst/>
                          <a:latin typeface="Cambria" panose="02040503050406030204" pitchFamily="18" charset="0"/>
                        </a:rPr>
                        <a:t> meeting held back to back</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err="1">
                          <a:solidFill>
                            <a:srgbClr val="C00000"/>
                          </a:solidFill>
                          <a:effectLst/>
                          <a:latin typeface="Cambria" panose="02040503050406030204" pitchFamily="18" charset="0"/>
                        </a:rPr>
                        <a:t>TBC</a:t>
                      </a:r>
                      <a:r>
                        <a:rPr lang="ru-RU" sz="1400" b="0" i="0" u="none" strike="noStrike" dirty="0">
                          <a:solidFill>
                            <a:srgbClr val="C00000"/>
                          </a:solidFill>
                          <a:effectLst/>
                          <a:latin typeface="Cambria" panose="02040503050406030204" pitchFamily="18" charset="0"/>
                        </a:rPr>
                        <a:t>,</a:t>
                      </a:r>
                      <a:r>
                        <a:rPr lang="en-US" sz="1400" b="0" i="0" u="none" strike="noStrike" dirty="0">
                          <a:solidFill>
                            <a:srgbClr val="C00000"/>
                          </a:solidFill>
                          <a:effectLst/>
                          <a:latin typeface="Cambria" panose="02040503050406030204" pitchFamily="18" charset="0"/>
                        </a:rPr>
                        <a:t> June</a:t>
                      </a:r>
                      <a:r>
                        <a:rPr lang="ru-RU" sz="1400" b="0" i="0" u="none" strike="noStrike" dirty="0">
                          <a:solidFill>
                            <a:srgbClr val="C00000"/>
                          </a:solidFill>
                          <a:effectLst/>
                          <a:latin typeface="Cambria" panose="02040503050406030204" pitchFamily="18" charset="0"/>
                        </a:rPr>
                        <a:t>/</a:t>
                      </a:r>
                      <a:r>
                        <a:rPr lang="en-US" sz="1400" b="0" i="0" u="none" strike="noStrike" dirty="0">
                          <a:solidFill>
                            <a:srgbClr val="C00000"/>
                          </a:solidFill>
                          <a:effectLst/>
                          <a:latin typeface="Cambria" panose="02040503050406030204" pitchFamily="18" charset="0"/>
                        </a:rPr>
                        <a:t>July</a:t>
                      </a:r>
                      <a:r>
                        <a:rPr lang="ru-RU" sz="1400" b="0" i="0" u="none" strike="noStrike" dirty="0">
                          <a:solidFill>
                            <a:srgbClr val="C00000"/>
                          </a:solidFill>
                          <a:effectLst/>
                          <a:latin typeface="Cambria" panose="02040503050406030204" pitchFamily="18" charset="0"/>
                        </a:rPr>
                        <a:t> </a:t>
                      </a:r>
                      <a:r>
                        <a:rPr lang="en-US" sz="1400" b="0" i="0" u="none" strike="noStrike" dirty="0">
                          <a:solidFill>
                            <a:srgbClr val="C00000"/>
                          </a:solidFill>
                          <a:effectLst/>
                          <a:latin typeface="Cambria" panose="02040503050406030204" pitchFamily="18" charset="0"/>
                        </a:rPr>
                        <a:t>2019</a:t>
                      </a: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C00000"/>
                          </a:solidFill>
                          <a:effectLst/>
                          <a:latin typeface="Cambria" panose="02040503050406030204" pitchFamily="18" charset="0"/>
                        </a:rPr>
                        <a:t>Minsk, Belarus</a:t>
                      </a:r>
                    </a:p>
                  </a:txBody>
                  <a:tcPr marL="7750" marR="7750" marT="7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267868"/>
                  </a:ext>
                </a:extLst>
              </a:tr>
              <a:tr h="167380">
                <a:tc>
                  <a:txBody>
                    <a:bodyPr/>
                    <a:lstStyle/>
                    <a:p>
                      <a:pPr marL="0" algn="l" defTabSz="914400" rtl="0" eaLnBrk="1" fontAlgn="ctr" latinLnBrk="0" hangingPunct="1"/>
                      <a:r>
                        <a:rPr lang="ru-RU" sz="1700" b="1" i="0" u="none" strike="noStrike" kern="1200" dirty="0">
                          <a:solidFill>
                            <a:srgbClr val="C00000"/>
                          </a:solidFill>
                          <a:effectLst/>
                          <a:latin typeface="Cambria" panose="02040503050406030204" pitchFamily="18" charset="0"/>
                          <a:ea typeface="+mn-ea"/>
                          <a:cs typeface="+mn-cs"/>
                        </a:rPr>
                        <a:t>9.</a:t>
                      </a:r>
                    </a:p>
                  </a:txBody>
                  <a:tcPr marL="7750" marR="7750" marT="7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400" b="1" i="0" u="none" strike="noStrike" dirty="0">
                          <a:solidFill>
                            <a:srgbClr val="C00000"/>
                          </a:solidFill>
                          <a:effectLst/>
                          <a:latin typeface="Cambria" panose="02040503050406030204" pitchFamily="18" charset="0"/>
                        </a:rPr>
                        <a:t>Videoconference meeting of </a:t>
                      </a:r>
                      <a:r>
                        <a:rPr lang="en-US" sz="1400" b="1" i="0" u="none" strike="noStrike" dirty="0" err="1">
                          <a:solidFill>
                            <a:srgbClr val="C00000"/>
                          </a:solidFill>
                          <a:effectLst/>
                          <a:latin typeface="Cambria" panose="02040503050406030204" pitchFamily="18" charset="0"/>
                        </a:rPr>
                        <a:t>PPBWG</a:t>
                      </a:r>
                      <a:endParaRPr lang="en-US" sz="1400" b="1" i="0" u="none" strike="noStrike" dirty="0">
                        <a:solidFill>
                          <a:srgbClr val="C00000"/>
                        </a:solidFill>
                        <a:effectLst/>
                        <a:latin typeface="Cambria" panose="02040503050406030204" pitchFamily="18" charset="0"/>
                      </a:endParaRP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C00000"/>
                          </a:solidFill>
                          <a:effectLst/>
                          <a:latin typeface="Cambria" panose="02040503050406030204" pitchFamily="18" charset="0"/>
                        </a:rPr>
                        <a:t>September 2019</a:t>
                      </a:r>
                      <a:r>
                        <a:rPr lang="ru-RU" sz="1400" b="0" i="0" u="none" strike="noStrike" dirty="0">
                          <a:solidFill>
                            <a:srgbClr val="C00000"/>
                          </a:solidFill>
                          <a:effectLst/>
                          <a:latin typeface="Cambria" panose="02040503050406030204" pitchFamily="18" charset="0"/>
                        </a:rPr>
                        <a:t> </a:t>
                      </a:r>
                      <a:endParaRPr lang="en-US" sz="1400" b="0" i="0" u="none" strike="noStrike" dirty="0">
                        <a:solidFill>
                          <a:srgbClr val="C00000"/>
                        </a:solidFill>
                        <a:effectLst/>
                        <a:latin typeface="Cambria" panose="02040503050406030204" pitchFamily="18" charset="0"/>
                      </a:endParaRP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1400" b="0" i="0" u="none" strike="noStrike" dirty="0">
                        <a:solidFill>
                          <a:srgbClr val="C00000"/>
                        </a:solidFill>
                        <a:effectLst/>
                        <a:latin typeface="Cambria" panose="02040503050406030204" pitchFamily="18" charset="0"/>
                      </a:endParaRPr>
                    </a:p>
                  </a:txBody>
                  <a:tcPr marL="7750" marR="7750" marT="7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8876">
                <a:tc>
                  <a:txBody>
                    <a:bodyPr/>
                    <a:lstStyle/>
                    <a:p>
                      <a:pPr marL="0" algn="l" defTabSz="914400" rtl="0" eaLnBrk="1" fontAlgn="ctr" latinLnBrk="0" hangingPunct="1"/>
                      <a:r>
                        <a:rPr lang="ru-RU" sz="1700" b="1" i="0" u="none" strike="noStrike" kern="1200" dirty="0">
                          <a:solidFill>
                            <a:srgbClr val="C00000"/>
                          </a:solidFill>
                          <a:effectLst/>
                          <a:latin typeface="Cambria" panose="02040503050406030204" pitchFamily="18" charset="0"/>
                          <a:ea typeface="+mn-ea"/>
                          <a:cs typeface="+mn-cs"/>
                        </a:rPr>
                        <a:t>10.</a:t>
                      </a:r>
                    </a:p>
                  </a:txBody>
                  <a:tcPr marL="7750" marR="7750" marT="7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400" b="1" i="0" u="none" strike="noStrike" dirty="0">
                          <a:solidFill>
                            <a:srgbClr val="C00000"/>
                          </a:solidFill>
                          <a:effectLst/>
                          <a:latin typeface="Cambria" panose="02040503050406030204" pitchFamily="18" charset="0"/>
                        </a:rPr>
                        <a:t>Participation in OECD Performance and Results Network  meeting </a:t>
                      </a:r>
                      <a:endParaRPr lang="ru-RU" sz="1400" b="1" i="0" u="none" strike="noStrike" dirty="0">
                        <a:solidFill>
                          <a:srgbClr val="C00000"/>
                        </a:solidFill>
                        <a:effectLst/>
                        <a:latin typeface="Cambria" panose="02040503050406030204" pitchFamily="18" charset="0"/>
                      </a:endParaRP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err="1">
                          <a:solidFill>
                            <a:srgbClr val="C00000"/>
                          </a:solidFill>
                          <a:effectLst/>
                          <a:latin typeface="Cambria" panose="02040503050406030204" pitchFamily="18" charset="0"/>
                        </a:rPr>
                        <a:t>TBC</a:t>
                      </a:r>
                      <a:endParaRPr lang="en-US" sz="1400" b="0" i="0" u="none" strike="noStrike" dirty="0">
                        <a:solidFill>
                          <a:srgbClr val="C00000"/>
                        </a:solidFill>
                        <a:effectLst/>
                        <a:latin typeface="Cambria" panose="02040503050406030204" pitchFamily="18" charset="0"/>
                      </a:endParaRPr>
                    </a:p>
                  </a:txBody>
                  <a:tcPr marL="7750" marR="7750" marT="7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C00000"/>
                          </a:solidFill>
                          <a:effectLst/>
                          <a:latin typeface="Cambria" panose="02040503050406030204" pitchFamily="18" charset="0"/>
                        </a:rPr>
                        <a:t>Paris, France</a:t>
                      </a:r>
                    </a:p>
                  </a:txBody>
                  <a:tcPr marL="7750" marR="7750" marT="77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209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Rectangle 2"/>
          <p:cNvSpPr txBox="1">
            <a:spLocks noChangeArrowheads="1"/>
          </p:cNvSpPr>
          <p:nvPr/>
        </p:nvSpPr>
        <p:spPr bwMode="auto">
          <a:xfrm>
            <a:off x="762000" y="386193"/>
            <a:ext cx="7443786" cy="510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r>
              <a:rPr lang="en-US" altLang="en-US" sz="1600" b="1" dirty="0">
                <a:latin typeface="+mn-lt"/>
              </a:rPr>
            </a:br>
            <a:r>
              <a:rPr lang="en-US" altLang="en-US" sz="2000" b="1" dirty="0">
                <a:solidFill>
                  <a:schemeClr val="accent3">
                    <a:lumMod val="75000"/>
                  </a:schemeClr>
                </a:solidFill>
                <a:latin typeface="+mn-lt"/>
              </a:rPr>
              <a:t>BCOP Executive Committee – representatives from 8 countries</a:t>
            </a:r>
            <a:br>
              <a:rPr lang="hr-HR" altLang="en-US" sz="1600" b="1" dirty="0">
                <a:latin typeface="+mn-lt"/>
              </a:rPr>
            </a:br>
            <a:endParaRPr lang="en-US" altLang="en-US" sz="1600" b="1" dirty="0">
              <a:latin typeface="+mn-lt"/>
            </a:endParaRPr>
          </a:p>
        </p:txBody>
      </p:sp>
      <p:pic>
        <p:nvPicPr>
          <p:cNvPr id="25" name="Рисунок 518"/>
          <p:cNvPicPr/>
          <p:nvPr/>
        </p:nvPicPr>
        <p:blipFill>
          <a:blip r:embed="rId2" cstate="print">
            <a:extLst>
              <a:ext uri="{28A0092B-C50C-407E-A947-70E740481C1C}">
                <a14:useLocalDpi xmlns:a14="http://schemas.microsoft.com/office/drawing/2010/main" val="0"/>
              </a:ext>
            </a:extLst>
          </a:blip>
          <a:srcRect b="42677"/>
          <a:stretch>
            <a:fillRect/>
          </a:stretch>
        </p:blipFill>
        <p:spPr bwMode="auto">
          <a:xfrm>
            <a:off x="0" y="6324600"/>
            <a:ext cx="9144000" cy="609600"/>
          </a:xfrm>
          <a:prstGeom prst="rect">
            <a:avLst/>
          </a:prstGeom>
          <a:noFill/>
          <a:ln>
            <a:noFill/>
          </a:ln>
        </p:spPr>
      </p:pic>
      <p:sp>
        <p:nvSpPr>
          <p:cNvPr id="18" name="TextBox 17"/>
          <p:cNvSpPr txBox="1"/>
          <p:nvPr/>
        </p:nvSpPr>
        <p:spPr>
          <a:xfrm>
            <a:off x="1199854" y="-531"/>
            <a:ext cx="6744290" cy="584775"/>
          </a:xfrm>
          <a:prstGeom prst="rect">
            <a:avLst/>
          </a:prstGeom>
          <a:noFill/>
        </p:spPr>
        <p:txBody>
          <a:bodyPr wrap="square" rtlCol="0">
            <a:spAutoFit/>
          </a:bodyPr>
          <a:lstStyle/>
          <a:p>
            <a:r>
              <a:rPr lang="en-US" sz="3200" b="1" dirty="0">
                <a:solidFill>
                  <a:srgbClr val="0070C0"/>
                </a:solidFill>
                <a:cs typeface="Times New Roman" pitchFamily="18" charset="0"/>
              </a:rPr>
              <a:t>BCOP LEADERSHIP AND MANGEMENT </a:t>
            </a:r>
            <a:endParaRPr lang="en-US" sz="3200" dirty="0"/>
          </a:p>
        </p:txBody>
      </p:sp>
      <p:pic>
        <p:nvPicPr>
          <p:cNvPr id="3" name="Picture 2">
            <a:extLst>
              <a:ext uri="{FF2B5EF4-FFF2-40B4-BE49-F238E27FC236}">
                <a16:creationId xmlns:a16="http://schemas.microsoft.com/office/drawing/2014/main" id="{F12827B8-0AF1-4EA0-AACE-B3D4D90AEB41}"/>
              </a:ext>
            </a:extLst>
          </p:cNvPr>
          <p:cNvPicPr>
            <a:picLocks noChangeAspect="1"/>
          </p:cNvPicPr>
          <p:nvPr/>
        </p:nvPicPr>
        <p:blipFill>
          <a:blip r:embed="rId3"/>
          <a:stretch>
            <a:fillRect/>
          </a:stretch>
        </p:blipFill>
        <p:spPr>
          <a:xfrm>
            <a:off x="0" y="76200"/>
            <a:ext cx="9144000" cy="6576463"/>
          </a:xfrm>
          <a:prstGeom prst="rect">
            <a:avLst/>
          </a:prstGeom>
        </p:spPr>
      </p:pic>
    </p:spTree>
    <p:extLst>
      <p:ext uri="{BB962C8B-B14F-4D97-AF65-F5344CB8AC3E}">
        <p14:creationId xmlns:p14="http://schemas.microsoft.com/office/powerpoint/2010/main" val="620002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Рисунок 11" descr="pempal-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2" name="Рисунок 15" descr="pempal-logo-top.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381000"/>
            <a:ext cx="3581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1FEE9B15-3F82-CE4F-9B2D-E6F60006C4D0}"/>
              </a:ext>
            </a:extLst>
          </p:cNvPr>
          <p:cNvPicPr>
            <a:picLocks noChangeAspect="1"/>
          </p:cNvPicPr>
          <p:nvPr/>
        </p:nvPicPr>
        <p:blipFill>
          <a:blip r:embed="rId5" cstate="print"/>
          <a:stretch>
            <a:fillRect/>
          </a:stretch>
        </p:blipFill>
        <p:spPr>
          <a:xfrm>
            <a:off x="762000" y="1374477"/>
            <a:ext cx="8382000" cy="4645323"/>
          </a:xfrm>
          <a:prstGeom prst="rect">
            <a:avLst/>
          </a:prstGeom>
        </p:spPr>
      </p:pic>
    </p:spTree>
    <p:extLst>
      <p:ext uri="{BB962C8B-B14F-4D97-AF65-F5344CB8AC3E}">
        <p14:creationId xmlns:p14="http://schemas.microsoft.com/office/powerpoint/2010/main" val="232662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914400" y="2057400"/>
            <a:ext cx="8077200" cy="2362200"/>
          </a:xfrm>
        </p:spPr>
        <p:txBody>
          <a:bodyPr/>
          <a:lstStyle/>
          <a:p>
            <a:r>
              <a:rPr lang="en-US" sz="2400" dirty="0">
                <a:solidFill>
                  <a:srgbClr val="002060"/>
                </a:solidFill>
              </a:rPr>
              <a:t>Update on activities of the </a:t>
            </a:r>
            <a:r>
              <a:rPr lang="en-US" sz="2400" dirty="0" err="1">
                <a:solidFill>
                  <a:srgbClr val="002060"/>
                </a:solidFill>
              </a:rPr>
              <a:t>BCoP</a:t>
            </a:r>
            <a:r>
              <a:rPr lang="en-US" sz="2400" dirty="0">
                <a:solidFill>
                  <a:srgbClr val="002060"/>
                </a:solidFill>
              </a:rPr>
              <a:t> Budget Literacy and Transparency Working Group</a:t>
            </a:r>
          </a:p>
        </p:txBody>
      </p:sp>
      <p:pic>
        <p:nvPicPr>
          <p:cNvPr id="15363" name="Рисунок 11" descr="pempal-logo.jpg"/>
          <p:cNvPicPr>
            <a:picLocks noChangeAspect="1"/>
          </p:cNvPicPr>
          <p:nvPr/>
        </p:nvPicPr>
        <p:blipFill>
          <a:blip r:embed="rId3" cstate="print"/>
          <a:srcRect/>
          <a:stretch>
            <a:fillRect/>
          </a:stretch>
        </p:blipFill>
        <p:spPr bwMode="auto">
          <a:xfrm>
            <a:off x="0" y="0"/>
            <a:ext cx="704850" cy="6858000"/>
          </a:xfrm>
          <a:prstGeom prst="rect">
            <a:avLst/>
          </a:prstGeom>
          <a:noFill/>
          <a:ln w="9525">
            <a:noFill/>
            <a:miter lim="800000"/>
            <a:headEnd/>
            <a:tailEnd/>
          </a:ln>
        </p:spPr>
      </p:pic>
      <p:pic>
        <p:nvPicPr>
          <p:cNvPr id="15364" name="Рисунок 15" descr="pempal-logo-top.gif"/>
          <p:cNvPicPr>
            <a:picLocks noChangeAspect="1"/>
          </p:cNvPicPr>
          <p:nvPr/>
        </p:nvPicPr>
        <p:blipFill>
          <a:blip r:embed="rId4" cstate="print"/>
          <a:srcRect/>
          <a:stretch>
            <a:fillRect/>
          </a:stretch>
        </p:blipFill>
        <p:spPr bwMode="auto">
          <a:xfrm>
            <a:off x="3124200" y="381000"/>
            <a:ext cx="3581400" cy="342900"/>
          </a:xfrm>
          <a:prstGeom prst="rect">
            <a:avLst/>
          </a:prstGeom>
          <a:noFill/>
          <a:ln w="9525">
            <a:noFill/>
            <a:miter lim="800000"/>
            <a:headEnd/>
            <a:tailEnd/>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803" y="4724404"/>
            <a:ext cx="1520646" cy="1698041"/>
          </a:xfrm>
          <a:prstGeom prst="rect">
            <a:avLst/>
          </a:prstGeom>
        </p:spPr>
      </p:pic>
    </p:spTree>
    <p:extLst>
      <p:ext uri="{BB962C8B-B14F-4D97-AF65-F5344CB8AC3E}">
        <p14:creationId xmlns:p14="http://schemas.microsoft.com/office/powerpoint/2010/main" val="138364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4062" y="609600"/>
            <a:ext cx="8088923" cy="6019800"/>
          </a:xfrm>
        </p:spPr>
        <p:txBody>
          <a:bodyPr rtlCol="0">
            <a:normAutofit/>
          </a:bodyPr>
          <a:lstStyle/>
          <a:p>
            <a:pPr algn="just" fontAlgn="auto">
              <a:spcAft>
                <a:spcPts val="0"/>
              </a:spcAft>
              <a:defRPr/>
            </a:pPr>
            <a:r>
              <a:rPr lang="en-US" sz="2000" b="1" dirty="0">
                <a:solidFill>
                  <a:schemeClr val="tx1">
                    <a:lumMod val="95000"/>
                    <a:lumOff val="5000"/>
                  </a:schemeClr>
                </a:solidFill>
              </a:rPr>
              <a:t> </a:t>
            </a:r>
            <a:endParaRPr lang="bs-Latn-BA" sz="2000" b="1" dirty="0">
              <a:solidFill>
                <a:schemeClr val="tx1">
                  <a:lumMod val="95000"/>
                  <a:lumOff val="5000"/>
                </a:schemeClr>
              </a:solidFill>
            </a:endParaRPr>
          </a:p>
          <a:p>
            <a:pPr marL="800100" lvl="1" indent="-342900" algn="just" fontAlgn="auto">
              <a:spcAft>
                <a:spcPts val="0"/>
              </a:spcAft>
              <a:buFont typeface="Arial" pitchFamily="34" charset="0"/>
              <a:buChar char="•"/>
              <a:defRPr/>
            </a:pPr>
            <a:endParaRPr lang="bs-Latn-BA" sz="2000" dirty="0">
              <a:solidFill>
                <a:schemeClr val="tx1">
                  <a:lumMod val="95000"/>
                  <a:lumOff val="5000"/>
                </a:schemeClr>
              </a:solidFill>
            </a:endParaRPr>
          </a:p>
        </p:txBody>
      </p:sp>
      <p:pic>
        <p:nvPicPr>
          <p:cNvPr id="17411" name="Рисунок 11" descr="pempal-logo.jpg"/>
          <p:cNvPicPr>
            <a:picLocks noChangeAspect="1"/>
          </p:cNvPicPr>
          <p:nvPr/>
        </p:nvPicPr>
        <p:blipFill>
          <a:blip r:embed="rId3" cstate="print"/>
          <a:srcRect/>
          <a:stretch>
            <a:fillRect/>
          </a:stretch>
        </p:blipFill>
        <p:spPr bwMode="auto">
          <a:xfrm>
            <a:off x="0" y="0"/>
            <a:ext cx="704850" cy="6858000"/>
          </a:xfrm>
          <a:prstGeom prst="rect">
            <a:avLst/>
          </a:prstGeom>
          <a:noFill/>
          <a:ln w="9525">
            <a:noFill/>
            <a:miter lim="800000"/>
            <a:headEnd/>
            <a:tailEnd/>
          </a:ln>
        </p:spPr>
      </p:pic>
      <p:sp>
        <p:nvSpPr>
          <p:cNvPr id="2" name="TextBox 1"/>
          <p:cNvSpPr txBox="1"/>
          <p:nvPr/>
        </p:nvSpPr>
        <p:spPr>
          <a:xfrm>
            <a:off x="1406769" y="152401"/>
            <a:ext cx="7315200" cy="523220"/>
          </a:xfrm>
          <a:prstGeom prst="rect">
            <a:avLst/>
          </a:prstGeom>
          <a:noFill/>
        </p:spPr>
        <p:txBody>
          <a:bodyPr wrap="square" rtlCol="0">
            <a:spAutoFit/>
          </a:bodyPr>
          <a:lstStyle/>
          <a:p>
            <a:pPr algn="ctr"/>
            <a:r>
              <a:rPr lang="en-US" sz="2800" b="1" dirty="0">
                <a:solidFill>
                  <a:schemeClr val="tx2">
                    <a:lumMod val="60000"/>
                    <a:lumOff val="40000"/>
                  </a:schemeClr>
                </a:solidFill>
              </a:rPr>
              <a:t>Background information on </a:t>
            </a:r>
            <a:r>
              <a:rPr lang="en-US" sz="2800" b="1" dirty="0" err="1">
                <a:solidFill>
                  <a:schemeClr val="tx2">
                    <a:lumMod val="60000"/>
                    <a:lumOff val="40000"/>
                  </a:schemeClr>
                </a:solidFill>
              </a:rPr>
              <a:t>BLTWG</a:t>
            </a:r>
            <a:endParaRPr lang="en-US" sz="2800" b="1" dirty="0">
              <a:solidFill>
                <a:schemeClr val="tx2">
                  <a:lumMod val="60000"/>
                  <a:lumOff val="40000"/>
                </a:schemeClr>
              </a:solidFill>
            </a:endParaRPr>
          </a:p>
        </p:txBody>
      </p:sp>
      <p:sp>
        <p:nvSpPr>
          <p:cNvPr id="9" name="Содержимое 2"/>
          <p:cNvSpPr txBox="1">
            <a:spLocks/>
          </p:cNvSpPr>
          <p:nvPr/>
        </p:nvSpPr>
        <p:spPr bwMode="auto">
          <a:xfrm>
            <a:off x="704851" y="798731"/>
            <a:ext cx="8368811" cy="60034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spcBef>
                <a:spcPts val="800"/>
              </a:spcBef>
            </a:pPr>
            <a:r>
              <a:rPr lang="en-US" sz="1600" b="1" dirty="0">
                <a:solidFill>
                  <a:schemeClr val="accent6">
                    <a:lumMod val="50000"/>
                  </a:schemeClr>
                </a:solidFill>
              </a:rPr>
              <a:t>The objective is to study international experience in improving budget literacy of the public, budget openness and accessibility, and citizen engagement.</a:t>
            </a:r>
          </a:p>
          <a:p>
            <a:pPr algn="just">
              <a:spcBef>
                <a:spcPts val="800"/>
              </a:spcBef>
            </a:pPr>
            <a:r>
              <a:rPr lang="en-US" sz="1600" b="1" dirty="0">
                <a:solidFill>
                  <a:schemeClr val="tx1">
                    <a:lumMod val="95000"/>
                    <a:lumOff val="5000"/>
                  </a:schemeClr>
                </a:solidFill>
              </a:rPr>
              <a:t>Tasks</a:t>
            </a:r>
            <a:r>
              <a:rPr lang="ru-RU" sz="1600" b="1" dirty="0">
                <a:solidFill>
                  <a:schemeClr val="tx1">
                    <a:lumMod val="95000"/>
                    <a:lumOff val="5000"/>
                  </a:schemeClr>
                </a:solidFill>
              </a:rPr>
              <a:t>:</a:t>
            </a:r>
          </a:p>
          <a:p>
            <a:pPr marL="342900" indent="-342900" algn="just">
              <a:spcBef>
                <a:spcPts val="800"/>
              </a:spcBef>
              <a:buFont typeface="Arial"/>
              <a:buChar char="•"/>
            </a:pPr>
            <a:r>
              <a:rPr lang="en-US" sz="1600" dirty="0">
                <a:solidFill>
                  <a:schemeClr val="tx1">
                    <a:lumMod val="95000"/>
                    <a:lumOff val="5000"/>
                  </a:schemeClr>
                </a:solidFill>
              </a:rPr>
              <a:t>Reviewing advanced international practices in budget literacy and transparency and public participation.</a:t>
            </a:r>
            <a:endParaRPr lang="ru-RU" sz="1600" dirty="0">
              <a:solidFill>
                <a:schemeClr val="tx1">
                  <a:lumMod val="95000"/>
                  <a:lumOff val="5000"/>
                </a:schemeClr>
              </a:solidFill>
            </a:endParaRPr>
          </a:p>
          <a:p>
            <a:pPr marL="342900" indent="-342900" algn="just">
              <a:spcBef>
                <a:spcPts val="800"/>
              </a:spcBef>
              <a:buFont typeface="Arial"/>
              <a:buChar char="•"/>
            </a:pPr>
            <a:r>
              <a:rPr lang="en-US" sz="1600" dirty="0">
                <a:solidFill>
                  <a:schemeClr val="tx1">
                    <a:lumMod val="95000"/>
                    <a:lumOff val="5000"/>
                  </a:schemeClr>
                </a:solidFill>
              </a:rPr>
              <a:t>Experience sharing between budget experts from </a:t>
            </a:r>
            <a:r>
              <a:rPr lang="en-US" sz="1600" dirty="0" err="1">
                <a:solidFill>
                  <a:schemeClr val="tx1">
                    <a:lumMod val="95000"/>
                    <a:lumOff val="5000"/>
                  </a:schemeClr>
                </a:solidFill>
              </a:rPr>
              <a:t>BLTWG</a:t>
            </a:r>
            <a:r>
              <a:rPr lang="en-US" sz="1600" dirty="0">
                <a:solidFill>
                  <a:schemeClr val="tx1">
                    <a:lumMod val="95000"/>
                    <a:lumOff val="5000"/>
                  </a:schemeClr>
                </a:solidFill>
              </a:rPr>
              <a:t> member countries for the purpose of designing standard approaches to implementation of similar projects. </a:t>
            </a:r>
            <a:r>
              <a:rPr lang="ru-RU" sz="1600" dirty="0">
                <a:solidFill>
                  <a:schemeClr val="tx1">
                    <a:lumMod val="95000"/>
                    <a:lumOff val="5000"/>
                  </a:schemeClr>
                </a:solidFill>
              </a:rPr>
              <a:t> </a:t>
            </a:r>
            <a:r>
              <a:rPr lang="en-US" sz="1600" dirty="0">
                <a:solidFill>
                  <a:schemeClr val="tx1">
                    <a:lumMod val="95000"/>
                    <a:lumOff val="5000"/>
                  </a:schemeClr>
                </a:solidFill>
              </a:rPr>
              <a:t> </a:t>
            </a:r>
            <a:endParaRPr lang="ru-RU" sz="1600" dirty="0">
              <a:solidFill>
                <a:schemeClr val="tx1">
                  <a:lumMod val="95000"/>
                  <a:lumOff val="5000"/>
                </a:schemeClr>
              </a:solidFill>
            </a:endParaRPr>
          </a:p>
          <a:p>
            <a:pPr marL="342900" indent="-342900" algn="just">
              <a:spcBef>
                <a:spcPts val="800"/>
              </a:spcBef>
              <a:buFont typeface="Arial"/>
              <a:buChar char="•"/>
            </a:pPr>
            <a:r>
              <a:rPr lang="en-US" sz="1600" dirty="0">
                <a:solidFill>
                  <a:schemeClr val="tx1">
                    <a:lumMod val="95000"/>
                    <a:lumOff val="5000"/>
                  </a:schemeClr>
                </a:solidFill>
              </a:rPr>
              <a:t>Creating new </a:t>
            </a:r>
            <a:r>
              <a:rPr lang="en-US" sz="1600" dirty="0" err="1">
                <a:solidFill>
                  <a:schemeClr val="tx1">
                    <a:lumMod val="95000"/>
                    <a:lumOff val="5000"/>
                  </a:schemeClr>
                </a:solidFill>
              </a:rPr>
              <a:t>BCoP</a:t>
            </a:r>
            <a:r>
              <a:rPr lang="en-US" sz="1600" dirty="0">
                <a:solidFill>
                  <a:schemeClr val="tx1">
                    <a:lumMod val="95000"/>
                    <a:lumOff val="5000"/>
                  </a:schemeClr>
                </a:solidFill>
              </a:rPr>
              <a:t> knowledge products on the basis of gained results, such as recommendations on carrying out similar projects in </a:t>
            </a:r>
            <a:r>
              <a:rPr lang="en-US" sz="1600" dirty="0" err="1">
                <a:solidFill>
                  <a:schemeClr val="tx1">
                    <a:lumMod val="95000"/>
                    <a:lumOff val="5000"/>
                  </a:schemeClr>
                </a:solidFill>
              </a:rPr>
              <a:t>PEMPAL</a:t>
            </a:r>
            <a:r>
              <a:rPr lang="en-US" sz="1600" dirty="0">
                <a:solidFill>
                  <a:schemeClr val="tx1">
                    <a:lumMod val="95000"/>
                    <a:lumOff val="5000"/>
                  </a:schemeClr>
                </a:solidFill>
              </a:rPr>
              <a:t> countries. </a:t>
            </a:r>
            <a:endParaRPr lang="en-US" sz="1600" b="1" dirty="0">
              <a:solidFill>
                <a:schemeClr val="tx1"/>
              </a:solidFill>
            </a:endParaRPr>
          </a:p>
          <a:p>
            <a:pPr marL="0" lvl="1" algn="just">
              <a:spcBef>
                <a:spcPts val="800"/>
              </a:spcBef>
            </a:pPr>
            <a:endParaRPr lang="en-GB" sz="1600" b="1" dirty="0">
              <a:solidFill>
                <a:schemeClr val="tx1"/>
              </a:solidFill>
            </a:endParaRPr>
          </a:p>
          <a:p>
            <a:pPr marL="0" lvl="1" algn="just">
              <a:spcBef>
                <a:spcPts val="800"/>
              </a:spcBef>
            </a:pPr>
            <a:r>
              <a:rPr lang="en-US" sz="1600" b="1" dirty="0">
                <a:solidFill>
                  <a:schemeClr val="tx1"/>
                </a:solidFill>
              </a:rPr>
              <a:t>Partnerships</a:t>
            </a:r>
            <a:r>
              <a:rPr lang="en-GB" sz="1600" b="1" dirty="0">
                <a:solidFill>
                  <a:schemeClr val="tx1"/>
                </a:solidFill>
              </a:rPr>
              <a:t>: </a:t>
            </a:r>
            <a:r>
              <a:rPr lang="en-US" sz="1600" dirty="0">
                <a:solidFill>
                  <a:schemeClr val="tx1"/>
                </a:solidFill>
              </a:rPr>
              <a:t>World Bank</a:t>
            </a:r>
            <a:r>
              <a:rPr lang="ru-RU" sz="1600" dirty="0">
                <a:solidFill>
                  <a:schemeClr val="tx1"/>
                </a:solidFill>
              </a:rPr>
              <a:t>: </a:t>
            </a:r>
            <a:r>
              <a:rPr lang="en-US" sz="1600" dirty="0">
                <a:solidFill>
                  <a:schemeClr val="tx1"/>
                </a:solidFill>
              </a:rPr>
              <a:t>budget literacy</a:t>
            </a:r>
            <a:r>
              <a:rPr lang="ru-RU" sz="1600" dirty="0">
                <a:solidFill>
                  <a:schemeClr val="tx1"/>
                </a:solidFill>
              </a:rPr>
              <a:t>; </a:t>
            </a:r>
            <a:r>
              <a:rPr lang="en-US" sz="1600" dirty="0">
                <a:solidFill>
                  <a:schemeClr val="tx1"/>
                </a:solidFill>
              </a:rPr>
              <a:t>International Budget Partnership (IBP</a:t>
            </a:r>
            <a:r>
              <a:rPr lang="ru-RU" sz="1600" dirty="0">
                <a:solidFill>
                  <a:schemeClr val="tx1"/>
                </a:solidFill>
              </a:rPr>
              <a:t>)</a:t>
            </a:r>
            <a:r>
              <a:rPr lang="en-GB" sz="1600" dirty="0">
                <a:solidFill>
                  <a:schemeClr val="tx1"/>
                </a:solidFill>
              </a:rPr>
              <a:t>:</a:t>
            </a:r>
            <a:r>
              <a:rPr lang="ru-RU" sz="1600" dirty="0">
                <a:solidFill>
                  <a:schemeClr val="tx1"/>
                </a:solidFill>
              </a:rPr>
              <a:t> </a:t>
            </a:r>
            <a:r>
              <a:rPr lang="en-US" sz="1600" dirty="0">
                <a:solidFill>
                  <a:schemeClr val="tx1"/>
                </a:solidFill>
              </a:rPr>
              <a:t>success factors in the Open Budget Index</a:t>
            </a:r>
            <a:r>
              <a:rPr lang="en-GB" sz="1600" dirty="0">
                <a:solidFill>
                  <a:schemeClr val="tx1"/>
                </a:solidFill>
              </a:rPr>
              <a:t>; OECD</a:t>
            </a:r>
            <a:r>
              <a:rPr lang="ru-RU" sz="1600" dirty="0">
                <a:solidFill>
                  <a:schemeClr val="tx1"/>
                </a:solidFill>
              </a:rPr>
              <a:t>/ </a:t>
            </a:r>
            <a:r>
              <a:rPr lang="en-US" sz="1600" dirty="0">
                <a:solidFill>
                  <a:schemeClr val="tx1"/>
                </a:solidFill>
              </a:rPr>
              <a:t>Global Initiative for Fiscal Transparency </a:t>
            </a:r>
            <a:r>
              <a:rPr lang="ru-RU" sz="1600" dirty="0">
                <a:solidFill>
                  <a:schemeClr val="tx1"/>
                </a:solidFill>
              </a:rPr>
              <a:t>(GIFT)</a:t>
            </a:r>
            <a:r>
              <a:rPr lang="en-GB" sz="1600" dirty="0">
                <a:solidFill>
                  <a:schemeClr val="tx1"/>
                </a:solidFill>
              </a:rPr>
              <a:t>:</a:t>
            </a:r>
            <a:r>
              <a:rPr lang="ru-RU" sz="1600" dirty="0">
                <a:solidFill>
                  <a:schemeClr val="tx1"/>
                </a:solidFill>
              </a:rPr>
              <a:t> </a:t>
            </a:r>
            <a:r>
              <a:rPr lang="en-US" sz="1600" dirty="0">
                <a:solidFill>
                  <a:schemeClr val="tx1"/>
                </a:solidFill>
              </a:rPr>
              <a:t>inputs to the preliminary version of the Budget Transparency Toolkit</a:t>
            </a:r>
            <a:r>
              <a:rPr lang="en-US" sz="1600" i="1" dirty="0">
                <a:solidFill>
                  <a:srgbClr val="000000"/>
                </a:solidFill>
              </a:rPr>
              <a:t>;</a:t>
            </a:r>
            <a:r>
              <a:rPr lang="ru-RU" sz="1600" i="1" dirty="0">
                <a:solidFill>
                  <a:srgbClr val="000000"/>
                </a:solidFill>
              </a:rPr>
              <a:t> </a:t>
            </a:r>
            <a:r>
              <a:rPr lang="en-US" sz="1600" i="1" dirty="0">
                <a:solidFill>
                  <a:srgbClr val="000000"/>
                </a:solidFill>
              </a:rPr>
              <a:t> </a:t>
            </a:r>
            <a:r>
              <a:rPr lang="en-US" sz="1600" dirty="0">
                <a:solidFill>
                  <a:srgbClr val="000000"/>
                </a:solidFill>
              </a:rPr>
              <a:t>OECD </a:t>
            </a:r>
            <a:r>
              <a:rPr lang="en-US" sz="1600" dirty="0" err="1">
                <a:solidFill>
                  <a:srgbClr val="000000"/>
                </a:solidFill>
              </a:rPr>
              <a:t>SBO</a:t>
            </a:r>
            <a:r>
              <a:rPr lang="en-US" sz="1600" dirty="0">
                <a:solidFill>
                  <a:srgbClr val="000000"/>
                </a:solidFill>
              </a:rPr>
              <a:t> meetings: reports on </a:t>
            </a:r>
            <a:r>
              <a:rPr lang="en-US" sz="1600" dirty="0" err="1">
                <a:solidFill>
                  <a:schemeClr val="tx1">
                    <a:lumMod val="95000"/>
                    <a:lumOff val="5000"/>
                  </a:schemeClr>
                </a:solidFill>
              </a:rPr>
              <a:t>BLTWG</a:t>
            </a:r>
            <a:r>
              <a:rPr lang="en-US" sz="1600" dirty="0">
                <a:solidFill>
                  <a:schemeClr val="tx1">
                    <a:lumMod val="95000"/>
                    <a:lumOff val="5000"/>
                  </a:schemeClr>
                </a:solidFill>
              </a:rPr>
              <a:t> activities and on the knowledge product on constructing citizen budgets</a:t>
            </a:r>
            <a:r>
              <a:rPr lang="en-US" sz="1600" dirty="0">
                <a:solidFill>
                  <a:srgbClr val="000000"/>
                </a:solidFill>
              </a:rPr>
              <a:t>. </a:t>
            </a:r>
            <a:endParaRPr lang="en-US" sz="1600" dirty="0">
              <a:solidFill>
                <a:schemeClr val="tx1"/>
              </a:solidFill>
            </a:endParaRPr>
          </a:p>
          <a:p>
            <a:pPr marL="0" lvl="1">
              <a:spcBef>
                <a:spcPts val="800"/>
              </a:spcBef>
            </a:pPr>
            <a:endParaRPr lang="en-US" sz="1600" b="1" i="1" dirty="0">
              <a:solidFill>
                <a:schemeClr val="tx1"/>
              </a:solidFill>
            </a:endParaRPr>
          </a:p>
          <a:p>
            <a:pPr marL="0" lvl="1">
              <a:spcBef>
                <a:spcPts val="800"/>
              </a:spcBef>
            </a:pPr>
            <a:r>
              <a:rPr lang="en-US" sz="1600" b="1" i="1" dirty="0" err="1">
                <a:solidFill>
                  <a:schemeClr val="tx1"/>
                </a:solidFill>
              </a:rPr>
              <a:t>BLTWG</a:t>
            </a:r>
            <a:r>
              <a:rPr lang="ru-RU" sz="1600" b="1" i="1" dirty="0">
                <a:solidFill>
                  <a:schemeClr val="tx1"/>
                </a:solidFill>
              </a:rPr>
              <a:t> </a:t>
            </a:r>
            <a:r>
              <a:rPr lang="en-US" sz="1600" b="1" i="1" dirty="0">
                <a:solidFill>
                  <a:schemeClr val="tx1"/>
                </a:solidFill>
              </a:rPr>
              <a:t> members </a:t>
            </a:r>
            <a:r>
              <a:rPr lang="ru-RU" sz="1600" b="1" i="1" dirty="0">
                <a:solidFill>
                  <a:schemeClr val="tx1"/>
                </a:solidFill>
              </a:rPr>
              <a:t>(16</a:t>
            </a:r>
            <a:r>
              <a:rPr lang="en-US" sz="1600" b="1" i="1" dirty="0">
                <a:solidFill>
                  <a:schemeClr val="tx1"/>
                </a:solidFill>
              </a:rPr>
              <a:t> countries</a:t>
            </a:r>
            <a:r>
              <a:rPr lang="ru-RU" sz="1600" b="1" i="1" dirty="0">
                <a:solidFill>
                  <a:schemeClr val="tx1"/>
                </a:solidFill>
              </a:rPr>
              <a:t>)</a:t>
            </a:r>
            <a:r>
              <a:rPr lang="ru-RU" sz="1600" i="1" dirty="0">
                <a:solidFill>
                  <a:schemeClr val="tx1"/>
                </a:solidFill>
              </a:rPr>
              <a:t>: </a:t>
            </a:r>
            <a:r>
              <a:rPr lang="en-US" sz="1600" i="1" dirty="0">
                <a:solidFill>
                  <a:schemeClr val="tx1"/>
                </a:solidFill>
              </a:rPr>
              <a:t> Albania</a:t>
            </a:r>
            <a:r>
              <a:rPr lang="ru-RU" sz="1600" i="1" dirty="0">
                <a:solidFill>
                  <a:schemeClr val="tx1"/>
                </a:solidFill>
              </a:rPr>
              <a:t>, </a:t>
            </a:r>
            <a:r>
              <a:rPr lang="en-US" sz="1600" i="1" dirty="0">
                <a:solidFill>
                  <a:schemeClr val="tx1"/>
                </a:solidFill>
              </a:rPr>
              <a:t>Russia</a:t>
            </a:r>
            <a:r>
              <a:rPr lang="ru-RU" sz="1600" i="1" dirty="0">
                <a:solidFill>
                  <a:schemeClr val="tx1"/>
                </a:solidFill>
              </a:rPr>
              <a:t>, </a:t>
            </a:r>
            <a:r>
              <a:rPr lang="en-US" sz="1600" i="1" dirty="0">
                <a:solidFill>
                  <a:schemeClr val="tx1"/>
                </a:solidFill>
              </a:rPr>
              <a:t>Armenia</a:t>
            </a:r>
            <a:r>
              <a:rPr lang="ru-RU" sz="1600" i="1" dirty="0">
                <a:solidFill>
                  <a:schemeClr val="tx1"/>
                </a:solidFill>
              </a:rPr>
              <a:t>, </a:t>
            </a:r>
            <a:r>
              <a:rPr lang="en-US" sz="1600" i="1" dirty="0">
                <a:solidFill>
                  <a:schemeClr val="tx1"/>
                </a:solidFill>
              </a:rPr>
              <a:t>Kosovo</a:t>
            </a:r>
            <a:r>
              <a:rPr lang="ru-RU" sz="1600" i="1" dirty="0">
                <a:solidFill>
                  <a:schemeClr val="tx1"/>
                </a:solidFill>
              </a:rPr>
              <a:t>, </a:t>
            </a:r>
            <a:r>
              <a:rPr lang="en-US" sz="1600" i="1" dirty="0">
                <a:solidFill>
                  <a:schemeClr val="tx1"/>
                </a:solidFill>
              </a:rPr>
              <a:t>Kyrgyz Republic</a:t>
            </a:r>
            <a:r>
              <a:rPr lang="ru-RU" sz="1600" i="1" dirty="0">
                <a:solidFill>
                  <a:schemeClr val="tx1"/>
                </a:solidFill>
              </a:rPr>
              <a:t>, </a:t>
            </a:r>
            <a:r>
              <a:rPr lang="en-US" sz="1600" i="1" dirty="0">
                <a:solidFill>
                  <a:schemeClr val="tx1"/>
                </a:solidFill>
              </a:rPr>
              <a:t>Croatia</a:t>
            </a:r>
            <a:r>
              <a:rPr lang="ru-RU" sz="1600" i="1" dirty="0">
                <a:solidFill>
                  <a:schemeClr val="tx1"/>
                </a:solidFill>
              </a:rPr>
              <a:t>,</a:t>
            </a:r>
            <a:r>
              <a:rPr lang="en-US" sz="1600" i="1" dirty="0">
                <a:solidFill>
                  <a:schemeClr val="tx1"/>
                </a:solidFill>
              </a:rPr>
              <a:t> Turkey</a:t>
            </a:r>
            <a:r>
              <a:rPr lang="ru-RU" sz="1600" i="1" dirty="0">
                <a:solidFill>
                  <a:schemeClr val="tx1"/>
                </a:solidFill>
              </a:rPr>
              <a:t>, </a:t>
            </a:r>
            <a:r>
              <a:rPr lang="en-US" sz="1600" i="1" dirty="0">
                <a:solidFill>
                  <a:schemeClr val="tx1"/>
                </a:solidFill>
              </a:rPr>
              <a:t>Belarus</a:t>
            </a:r>
            <a:r>
              <a:rPr lang="ru-RU" sz="1600" i="1" dirty="0">
                <a:solidFill>
                  <a:schemeClr val="tx1"/>
                </a:solidFill>
              </a:rPr>
              <a:t>, </a:t>
            </a:r>
            <a:r>
              <a:rPr lang="en-US" sz="1600" i="1" dirty="0">
                <a:solidFill>
                  <a:schemeClr val="tx1"/>
                </a:solidFill>
              </a:rPr>
              <a:t>Bosnia and Herzegovina</a:t>
            </a:r>
            <a:r>
              <a:rPr lang="ru-RU" sz="1600" i="1" dirty="0">
                <a:solidFill>
                  <a:schemeClr val="tx1"/>
                </a:solidFill>
              </a:rPr>
              <a:t>, </a:t>
            </a:r>
            <a:r>
              <a:rPr lang="en-US" sz="1600" i="1" dirty="0">
                <a:solidFill>
                  <a:schemeClr val="tx1"/>
                </a:solidFill>
              </a:rPr>
              <a:t>Romania, Tajikistan</a:t>
            </a:r>
            <a:r>
              <a:rPr lang="ru-RU" sz="1600" i="1" dirty="0">
                <a:solidFill>
                  <a:schemeClr val="tx1"/>
                </a:solidFill>
              </a:rPr>
              <a:t>,</a:t>
            </a:r>
            <a:r>
              <a:rPr lang="en-US" sz="1600" i="1" dirty="0">
                <a:solidFill>
                  <a:schemeClr val="tx1"/>
                </a:solidFill>
              </a:rPr>
              <a:t> Ukraine, Uzbekistan, Kazakhstan, Moldova, Serbia</a:t>
            </a:r>
            <a:r>
              <a:rPr lang="ru-RU" sz="1600" i="1" dirty="0">
                <a:solidFill>
                  <a:schemeClr val="tx1"/>
                </a:solidFill>
              </a:rPr>
              <a:t>.  </a:t>
            </a:r>
            <a:endParaRPr lang="en-GB" sz="1600" i="1" dirty="0">
              <a:solidFill>
                <a:schemeClr val="tx1"/>
              </a:solidFill>
            </a:endParaRPr>
          </a:p>
          <a:p>
            <a:pPr marL="0" lvl="1" algn="just">
              <a:spcBef>
                <a:spcPts val="800"/>
              </a:spcBef>
            </a:pPr>
            <a:endParaRPr lang="bs-Latn-BA" sz="1600" b="1" dirty="0">
              <a:solidFill>
                <a:schemeClr val="tx1">
                  <a:lumMod val="95000"/>
                  <a:lumOff val="5000"/>
                </a:schemeClr>
              </a:solidFill>
            </a:endParaRPr>
          </a:p>
          <a:p>
            <a:pPr algn="just">
              <a:spcBef>
                <a:spcPts val="800"/>
              </a:spcBef>
            </a:pPr>
            <a:endParaRPr lang="ru-RU" sz="1300" dirty="0">
              <a:solidFill>
                <a:schemeClr val="tx1"/>
              </a:solidFill>
              <a:latin typeface="Lucida Grande CY"/>
              <a:cs typeface="Lucida Grande CY"/>
            </a:endParaRPr>
          </a:p>
        </p:txBody>
      </p:sp>
    </p:spTree>
    <p:extLst>
      <p:ext uri="{BB962C8B-B14F-4D97-AF65-F5344CB8AC3E}">
        <p14:creationId xmlns:p14="http://schemas.microsoft.com/office/powerpoint/2010/main" val="2092559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4062" y="609600"/>
            <a:ext cx="8088923" cy="6019800"/>
          </a:xfrm>
        </p:spPr>
        <p:txBody>
          <a:bodyPr rtlCol="0">
            <a:normAutofit/>
          </a:bodyPr>
          <a:lstStyle/>
          <a:p>
            <a:pPr algn="just" fontAlgn="auto">
              <a:spcAft>
                <a:spcPts val="0"/>
              </a:spcAft>
              <a:defRPr/>
            </a:pPr>
            <a:r>
              <a:rPr lang="en-US" sz="2000" b="1" dirty="0">
                <a:solidFill>
                  <a:schemeClr val="tx1">
                    <a:lumMod val="95000"/>
                    <a:lumOff val="5000"/>
                  </a:schemeClr>
                </a:solidFill>
              </a:rPr>
              <a:t> </a:t>
            </a:r>
            <a:endParaRPr lang="bs-Latn-BA" sz="2000" b="1" dirty="0">
              <a:solidFill>
                <a:schemeClr val="tx1">
                  <a:lumMod val="95000"/>
                  <a:lumOff val="5000"/>
                </a:schemeClr>
              </a:solidFill>
            </a:endParaRPr>
          </a:p>
          <a:p>
            <a:pPr marL="800100" lvl="1" indent="-342900" algn="just" fontAlgn="auto">
              <a:spcAft>
                <a:spcPts val="0"/>
              </a:spcAft>
              <a:buFont typeface="Arial" pitchFamily="34" charset="0"/>
              <a:buChar char="•"/>
              <a:defRPr/>
            </a:pPr>
            <a:endParaRPr lang="bs-Latn-BA" sz="2000" dirty="0">
              <a:solidFill>
                <a:schemeClr val="tx1">
                  <a:lumMod val="95000"/>
                  <a:lumOff val="5000"/>
                </a:schemeClr>
              </a:solidFill>
            </a:endParaRPr>
          </a:p>
        </p:txBody>
      </p:sp>
      <p:pic>
        <p:nvPicPr>
          <p:cNvPr id="17411" name="Рисунок 11" descr="pempal-logo.jpg"/>
          <p:cNvPicPr>
            <a:picLocks noChangeAspect="1"/>
          </p:cNvPicPr>
          <p:nvPr/>
        </p:nvPicPr>
        <p:blipFill>
          <a:blip r:embed="rId3" cstate="print"/>
          <a:srcRect/>
          <a:stretch>
            <a:fillRect/>
          </a:stretch>
        </p:blipFill>
        <p:spPr bwMode="auto">
          <a:xfrm>
            <a:off x="0" y="0"/>
            <a:ext cx="704850" cy="6858000"/>
          </a:xfrm>
          <a:prstGeom prst="rect">
            <a:avLst/>
          </a:prstGeom>
          <a:noFill/>
          <a:ln w="9525">
            <a:noFill/>
            <a:miter lim="800000"/>
            <a:headEnd/>
            <a:tailEnd/>
          </a:ln>
        </p:spPr>
      </p:pic>
      <p:sp>
        <p:nvSpPr>
          <p:cNvPr id="2" name="TextBox 1"/>
          <p:cNvSpPr txBox="1"/>
          <p:nvPr/>
        </p:nvSpPr>
        <p:spPr>
          <a:xfrm>
            <a:off x="1406769" y="152401"/>
            <a:ext cx="7315200" cy="523220"/>
          </a:xfrm>
          <a:prstGeom prst="rect">
            <a:avLst/>
          </a:prstGeom>
          <a:noFill/>
        </p:spPr>
        <p:txBody>
          <a:bodyPr wrap="square" rtlCol="0">
            <a:spAutoFit/>
          </a:bodyPr>
          <a:lstStyle/>
          <a:p>
            <a:pPr algn="ctr"/>
            <a:r>
              <a:rPr lang="en-US" sz="2800" b="1" dirty="0">
                <a:solidFill>
                  <a:schemeClr val="tx2">
                    <a:lumMod val="60000"/>
                    <a:lumOff val="40000"/>
                  </a:schemeClr>
                </a:solidFill>
              </a:rPr>
              <a:t>Update on </a:t>
            </a:r>
            <a:r>
              <a:rPr lang="en-US" sz="2800" b="1" dirty="0" err="1">
                <a:solidFill>
                  <a:schemeClr val="tx2">
                    <a:lumMod val="60000"/>
                    <a:lumOff val="40000"/>
                  </a:schemeClr>
                </a:solidFill>
              </a:rPr>
              <a:t>BLTWG</a:t>
            </a:r>
            <a:r>
              <a:rPr lang="en-US" sz="2800" b="1" dirty="0">
                <a:solidFill>
                  <a:schemeClr val="tx2">
                    <a:lumMod val="60000"/>
                    <a:lumOff val="40000"/>
                  </a:schemeClr>
                </a:solidFill>
              </a:rPr>
              <a:t> activities in </a:t>
            </a:r>
            <a:r>
              <a:rPr lang="ru-RU" sz="2800" b="1" dirty="0">
                <a:solidFill>
                  <a:schemeClr val="tx2">
                    <a:lumMod val="60000"/>
                    <a:lumOff val="40000"/>
                  </a:schemeClr>
                </a:solidFill>
              </a:rPr>
              <a:t>2018</a:t>
            </a:r>
            <a:endParaRPr lang="en-US" sz="2800" b="1" dirty="0">
              <a:solidFill>
                <a:schemeClr val="tx2">
                  <a:lumMod val="60000"/>
                  <a:lumOff val="40000"/>
                </a:schemeClr>
              </a:solidFill>
            </a:endParaRPr>
          </a:p>
        </p:txBody>
      </p:sp>
      <p:sp>
        <p:nvSpPr>
          <p:cNvPr id="9" name="Содержимое 2"/>
          <p:cNvSpPr txBox="1">
            <a:spLocks/>
          </p:cNvSpPr>
          <p:nvPr/>
        </p:nvSpPr>
        <p:spPr bwMode="auto">
          <a:xfrm>
            <a:off x="704851" y="798731"/>
            <a:ext cx="8368811" cy="60034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spcBef>
                <a:spcPts val="800"/>
              </a:spcBef>
            </a:pPr>
            <a:r>
              <a:rPr lang="en-US" sz="1600" b="1" dirty="0">
                <a:solidFill>
                  <a:schemeClr val="accent6">
                    <a:lumMod val="50000"/>
                  </a:schemeClr>
                </a:solidFill>
              </a:rPr>
              <a:t>The focus of </a:t>
            </a:r>
            <a:r>
              <a:rPr lang="en-US" sz="1600" b="1" dirty="0" err="1">
                <a:solidFill>
                  <a:schemeClr val="accent6">
                    <a:lumMod val="50000"/>
                  </a:schemeClr>
                </a:solidFill>
              </a:rPr>
              <a:t>BLTWG</a:t>
            </a:r>
            <a:r>
              <a:rPr lang="en-US" sz="1600" b="1" dirty="0">
                <a:solidFill>
                  <a:schemeClr val="accent6">
                    <a:lumMod val="50000"/>
                  </a:schemeClr>
                </a:solidFill>
              </a:rPr>
              <a:t> activities gradually shifted from general issues of budget openness and its measurement in </a:t>
            </a:r>
            <a:r>
              <a:rPr lang="ru-RU" sz="1600" b="1" dirty="0">
                <a:solidFill>
                  <a:schemeClr val="accent6">
                    <a:lumMod val="50000"/>
                  </a:schemeClr>
                </a:solidFill>
              </a:rPr>
              <a:t>2015-2016</a:t>
            </a:r>
            <a:r>
              <a:rPr lang="en-US" sz="1600" b="1" dirty="0">
                <a:solidFill>
                  <a:schemeClr val="accent6">
                    <a:lumMod val="50000"/>
                  </a:schemeClr>
                </a:solidFill>
              </a:rPr>
              <a:t> to best practices in budget literacy in </a:t>
            </a:r>
            <a:r>
              <a:rPr lang="ru-RU" sz="1600" b="1" dirty="0">
                <a:solidFill>
                  <a:schemeClr val="accent6">
                    <a:lumMod val="50000"/>
                  </a:schemeClr>
                </a:solidFill>
              </a:rPr>
              <a:t>2015–2017</a:t>
            </a:r>
            <a:r>
              <a:rPr lang="en-US" sz="1600" b="1" dirty="0">
                <a:solidFill>
                  <a:schemeClr val="accent6">
                    <a:lumMod val="50000"/>
                  </a:schemeClr>
                </a:solidFill>
              </a:rPr>
              <a:t> and ultimately has been moved to public participation in the budget process. </a:t>
            </a:r>
            <a:r>
              <a:rPr lang="ru-RU" sz="1600" b="1" dirty="0">
                <a:solidFill>
                  <a:schemeClr val="accent6">
                    <a:lumMod val="50000"/>
                  </a:schemeClr>
                </a:solidFill>
              </a:rPr>
              <a:t> </a:t>
            </a:r>
          </a:p>
          <a:p>
            <a:pPr algn="just">
              <a:spcBef>
                <a:spcPts val="800"/>
              </a:spcBef>
            </a:pPr>
            <a:r>
              <a:rPr lang="en-US" sz="1600" b="1" dirty="0">
                <a:solidFill>
                  <a:schemeClr val="tx1">
                    <a:lumMod val="95000"/>
                    <a:lumOff val="5000"/>
                  </a:schemeClr>
                </a:solidFill>
              </a:rPr>
              <a:t>Main activities of </a:t>
            </a:r>
            <a:r>
              <a:rPr lang="en-US" sz="1600" b="1" dirty="0" err="1">
                <a:solidFill>
                  <a:schemeClr val="tx1">
                    <a:lumMod val="95000"/>
                    <a:lumOff val="5000"/>
                  </a:schemeClr>
                </a:solidFill>
              </a:rPr>
              <a:t>BLTWG</a:t>
            </a:r>
            <a:r>
              <a:rPr lang="en-US" sz="1600" b="1" dirty="0">
                <a:solidFill>
                  <a:schemeClr val="tx1">
                    <a:lumMod val="95000"/>
                    <a:lumOff val="5000"/>
                  </a:schemeClr>
                </a:solidFill>
              </a:rPr>
              <a:t> in FY</a:t>
            </a:r>
            <a:r>
              <a:rPr lang="ru-RU" sz="1600" b="1" dirty="0">
                <a:solidFill>
                  <a:schemeClr val="tx1">
                    <a:lumMod val="95000"/>
                    <a:lumOff val="5000"/>
                  </a:schemeClr>
                </a:solidFill>
              </a:rPr>
              <a:t>2018</a:t>
            </a:r>
            <a:r>
              <a:rPr lang="en-US" sz="1600" b="1" dirty="0">
                <a:solidFill>
                  <a:schemeClr val="tx1">
                    <a:lumMod val="95000"/>
                    <a:lumOff val="5000"/>
                  </a:schemeClr>
                </a:solidFill>
              </a:rPr>
              <a:t> included</a:t>
            </a:r>
            <a:r>
              <a:rPr lang="ru-RU" sz="1600" b="1" dirty="0">
                <a:solidFill>
                  <a:schemeClr val="tx1">
                    <a:lumMod val="95000"/>
                    <a:lumOff val="5000"/>
                  </a:schemeClr>
                </a:solidFill>
              </a:rPr>
              <a:t>:</a:t>
            </a:r>
          </a:p>
          <a:p>
            <a:pPr lvl="1" algn="just">
              <a:spcBef>
                <a:spcPts val="800"/>
              </a:spcBef>
            </a:pPr>
            <a:r>
              <a:rPr lang="ru-RU" sz="1600" dirty="0">
                <a:solidFill>
                  <a:schemeClr val="tx1">
                    <a:lumMod val="95000"/>
                    <a:lumOff val="5000"/>
                  </a:schemeClr>
                </a:solidFill>
              </a:rPr>
              <a:t>i) </a:t>
            </a:r>
            <a:r>
              <a:rPr lang="en-US" sz="1600" dirty="0">
                <a:solidFill>
                  <a:schemeClr val="tx1">
                    <a:lumMod val="95000"/>
                    <a:lumOff val="5000"/>
                  </a:schemeClr>
                </a:solidFill>
              </a:rPr>
              <a:t>Development of a concept for the knowledge product that would promote further reforms in public participation;</a:t>
            </a:r>
            <a:r>
              <a:rPr lang="ru-RU" sz="1600" dirty="0">
                <a:solidFill>
                  <a:schemeClr val="tx1">
                    <a:lumMod val="95000"/>
                    <a:lumOff val="5000"/>
                  </a:schemeClr>
                </a:solidFill>
              </a:rPr>
              <a:t> </a:t>
            </a:r>
          </a:p>
          <a:p>
            <a:pPr lvl="1" algn="just">
              <a:spcBef>
                <a:spcPts val="800"/>
              </a:spcBef>
            </a:pPr>
            <a:r>
              <a:rPr lang="ru-RU" sz="1600" dirty="0" err="1">
                <a:solidFill>
                  <a:schemeClr val="tx1">
                    <a:lumMod val="95000"/>
                    <a:lumOff val="5000"/>
                  </a:schemeClr>
                </a:solidFill>
              </a:rPr>
              <a:t>ii</a:t>
            </a:r>
            <a:r>
              <a:rPr lang="ru-RU" sz="1600" dirty="0">
                <a:solidFill>
                  <a:schemeClr val="tx1">
                    <a:lumMod val="95000"/>
                    <a:lumOff val="5000"/>
                  </a:schemeClr>
                </a:solidFill>
              </a:rPr>
              <a:t>) </a:t>
            </a:r>
            <a:r>
              <a:rPr lang="en-US" sz="1600" dirty="0">
                <a:solidFill>
                  <a:schemeClr val="tx1">
                    <a:lumMod val="95000"/>
                    <a:lumOff val="5000"/>
                  </a:schemeClr>
                </a:solidFill>
              </a:rPr>
              <a:t>Review and discussion with the International Budget Partnership of findings on public participation in the IBP 2017 Open Budget Survey;</a:t>
            </a:r>
            <a:r>
              <a:rPr lang="ru-RU" sz="1600" dirty="0">
                <a:solidFill>
                  <a:schemeClr val="tx1">
                    <a:lumMod val="95000"/>
                    <a:lumOff val="5000"/>
                  </a:schemeClr>
                </a:solidFill>
              </a:rPr>
              <a:t> </a:t>
            </a:r>
          </a:p>
          <a:p>
            <a:pPr lvl="1" algn="just">
              <a:spcBef>
                <a:spcPts val="800"/>
              </a:spcBef>
            </a:pPr>
            <a:r>
              <a:rPr lang="ru-RU" sz="1600" dirty="0" err="1">
                <a:solidFill>
                  <a:schemeClr val="tx1">
                    <a:lumMod val="95000"/>
                    <a:lumOff val="5000"/>
                  </a:schemeClr>
                </a:solidFill>
              </a:rPr>
              <a:t>iii</a:t>
            </a:r>
            <a:r>
              <a:rPr lang="ru-RU" sz="1600" dirty="0">
                <a:solidFill>
                  <a:schemeClr val="tx1">
                    <a:lumMod val="95000"/>
                    <a:lumOff val="5000"/>
                  </a:schemeClr>
                </a:solidFill>
              </a:rPr>
              <a:t>) </a:t>
            </a:r>
            <a:r>
              <a:rPr lang="en-US" sz="1600" dirty="0">
                <a:solidFill>
                  <a:schemeClr val="tx1">
                    <a:lumMod val="95000"/>
                    <a:lumOff val="5000"/>
                  </a:schemeClr>
                </a:solidFill>
              </a:rPr>
              <a:t>Review and discussion with </a:t>
            </a:r>
            <a:r>
              <a:rPr lang="ru-RU" sz="1600" dirty="0" err="1">
                <a:solidFill>
                  <a:schemeClr val="tx1">
                    <a:lumMod val="95000"/>
                    <a:lumOff val="5000"/>
                  </a:schemeClr>
                </a:solidFill>
              </a:rPr>
              <a:t>GIFT</a:t>
            </a:r>
            <a:r>
              <a:rPr lang="ru-RU" sz="1600" dirty="0">
                <a:solidFill>
                  <a:schemeClr val="tx1">
                    <a:lumMod val="95000"/>
                    <a:lumOff val="5000"/>
                  </a:schemeClr>
                </a:solidFill>
              </a:rPr>
              <a:t> </a:t>
            </a:r>
            <a:r>
              <a:rPr lang="en-US" sz="1600" dirty="0">
                <a:solidFill>
                  <a:schemeClr val="tx1">
                    <a:lumMod val="95000"/>
                    <a:lumOff val="5000"/>
                  </a:schemeClr>
                </a:solidFill>
              </a:rPr>
              <a:t>of new best practices included in the </a:t>
            </a:r>
            <a:r>
              <a:rPr lang="ru-RU" sz="1600" dirty="0" err="1">
                <a:solidFill>
                  <a:schemeClr val="tx1">
                    <a:lumMod val="95000"/>
                    <a:lumOff val="5000"/>
                  </a:schemeClr>
                </a:solidFill>
              </a:rPr>
              <a:t>GIFT</a:t>
            </a:r>
            <a:r>
              <a:rPr lang="en-US" sz="1600" dirty="0">
                <a:solidFill>
                  <a:schemeClr val="tx1">
                    <a:lumMod val="95000"/>
                    <a:lumOff val="5000"/>
                  </a:schemeClr>
                </a:solidFill>
              </a:rPr>
              <a:t> Guide on Principles and Mechanisms of Public Participation in Fiscal Policy</a:t>
            </a:r>
            <a:r>
              <a:rPr lang="ru-RU" sz="1600" dirty="0">
                <a:solidFill>
                  <a:schemeClr val="tx1">
                    <a:lumMod val="95000"/>
                    <a:lumOff val="5000"/>
                  </a:schemeClr>
                </a:solidFill>
              </a:rPr>
              <a:t>; </a:t>
            </a:r>
          </a:p>
          <a:p>
            <a:pPr lvl="1" algn="just">
              <a:spcBef>
                <a:spcPts val="800"/>
              </a:spcBef>
            </a:pPr>
            <a:r>
              <a:rPr lang="ru-RU" sz="1600" dirty="0" err="1">
                <a:solidFill>
                  <a:schemeClr val="tx1">
                    <a:lumMod val="95000"/>
                    <a:lumOff val="5000"/>
                  </a:schemeClr>
                </a:solidFill>
              </a:rPr>
              <a:t>iv</a:t>
            </a:r>
            <a:r>
              <a:rPr lang="ru-RU" sz="1600" dirty="0">
                <a:solidFill>
                  <a:schemeClr val="tx1">
                    <a:lumMod val="95000"/>
                    <a:lumOff val="5000"/>
                  </a:schemeClr>
                </a:solidFill>
              </a:rPr>
              <a:t>) </a:t>
            </a:r>
            <a:r>
              <a:rPr lang="en-US" sz="1600" dirty="0">
                <a:solidFill>
                  <a:schemeClr val="tx1">
                    <a:lumMod val="95000"/>
                    <a:lumOff val="5000"/>
                  </a:schemeClr>
                </a:solidFill>
              </a:rPr>
              <a:t>Review and discussion of citizen participation practices in P</a:t>
            </a:r>
            <a:r>
              <a:rPr lang="ru-RU" sz="1600" dirty="0" err="1">
                <a:solidFill>
                  <a:schemeClr val="tx1">
                    <a:lumMod val="95000"/>
                    <a:lumOff val="5000"/>
                  </a:schemeClr>
                </a:solidFill>
              </a:rPr>
              <a:t>EMPAL</a:t>
            </a:r>
            <a:r>
              <a:rPr lang="en-US" sz="1600" dirty="0">
                <a:solidFill>
                  <a:schemeClr val="tx1">
                    <a:lumMod val="95000"/>
                    <a:lumOff val="5000"/>
                  </a:schemeClr>
                </a:solidFill>
              </a:rPr>
              <a:t> countries</a:t>
            </a:r>
            <a:r>
              <a:rPr lang="ru-RU" sz="1600" dirty="0">
                <a:solidFill>
                  <a:schemeClr val="tx1">
                    <a:lumMod val="95000"/>
                    <a:lumOff val="5000"/>
                  </a:schemeClr>
                </a:solidFill>
              </a:rPr>
              <a:t> (</a:t>
            </a:r>
            <a:r>
              <a:rPr lang="en-US" sz="1600" dirty="0">
                <a:solidFill>
                  <a:schemeClr val="tx1">
                    <a:lumMod val="95000"/>
                    <a:lumOff val="5000"/>
                  </a:schemeClr>
                </a:solidFill>
              </a:rPr>
              <a:t>Georgia, Kyrgyz Republic, and Croatia</a:t>
            </a:r>
            <a:r>
              <a:rPr lang="ru-RU" sz="1600" dirty="0">
                <a:solidFill>
                  <a:schemeClr val="tx1">
                    <a:lumMod val="95000"/>
                    <a:lumOff val="5000"/>
                  </a:schemeClr>
                </a:solidFill>
              </a:rPr>
              <a:t>); </a:t>
            </a:r>
          </a:p>
          <a:p>
            <a:pPr lvl="1" algn="just">
              <a:spcBef>
                <a:spcPts val="800"/>
              </a:spcBef>
            </a:pPr>
            <a:r>
              <a:rPr lang="ru-RU" sz="1600" dirty="0">
                <a:solidFill>
                  <a:schemeClr val="tx1">
                    <a:lumMod val="95000"/>
                    <a:lumOff val="5000"/>
                  </a:schemeClr>
                </a:solidFill>
              </a:rPr>
              <a:t>v) </a:t>
            </a:r>
            <a:r>
              <a:rPr lang="en-US" sz="1600" dirty="0">
                <a:solidFill>
                  <a:schemeClr val="tx1">
                    <a:lumMod val="95000"/>
                    <a:lumOff val="5000"/>
                  </a:schemeClr>
                </a:solidFill>
              </a:rPr>
              <a:t>Review and discussion of digital tools, information technologies, and citizens’ engagement during the GIFT workshop</a:t>
            </a:r>
            <a:r>
              <a:rPr lang="ru-RU" sz="1600" dirty="0">
                <a:solidFill>
                  <a:schemeClr val="tx1">
                    <a:lumMod val="95000"/>
                    <a:lumOff val="5000"/>
                  </a:schemeClr>
                </a:solidFill>
              </a:rPr>
              <a:t> (</a:t>
            </a:r>
            <a:r>
              <a:rPr lang="en-US" sz="1600" dirty="0">
                <a:solidFill>
                  <a:schemeClr val="tx1">
                    <a:lumMod val="95000"/>
                    <a:lumOff val="5000"/>
                  </a:schemeClr>
                </a:solidFill>
              </a:rPr>
              <a:t>Zagreb, Croatia</a:t>
            </a:r>
            <a:r>
              <a:rPr lang="ru-RU" sz="1600" dirty="0">
                <a:solidFill>
                  <a:schemeClr val="tx1">
                    <a:lumMod val="95000"/>
                    <a:lumOff val="5000"/>
                  </a:schemeClr>
                </a:solidFill>
              </a:rPr>
              <a:t>).</a:t>
            </a:r>
          </a:p>
          <a:p>
            <a:pPr lvl="0" algn="l" fontAlgn="auto">
              <a:spcBef>
                <a:spcPts val="0"/>
              </a:spcBef>
              <a:spcAft>
                <a:spcPts val="0"/>
              </a:spcAft>
            </a:pPr>
            <a:endParaRPr lang="ru-RU" sz="1800" dirty="0">
              <a:solidFill>
                <a:prstClr val="black"/>
              </a:solidFill>
            </a:endParaRPr>
          </a:p>
          <a:p>
            <a:pPr lvl="0" algn="just" fontAlgn="auto">
              <a:spcBef>
                <a:spcPts val="0"/>
              </a:spcBef>
              <a:spcAft>
                <a:spcPts val="0"/>
              </a:spcAft>
            </a:pPr>
            <a:r>
              <a:rPr lang="en-US" sz="1800" dirty="0" err="1">
                <a:solidFill>
                  <a:prstClr val="black"/>
                </a:solidFill>
              </a:rPr>
              <a:t>BLTWG</a:t>
            </a:r>
            <a:r>
              <a:rPr lang="en-US" sz="1800" dirty="0">
                <a:solidFill>
                  <a:prstClr val="black"/>
                </a:solidFill>
              </a:rPr>
              <a:t> held three key events in FY2</a:t>
            </a:r>
            <a:r>
              <a:rPr lang="ru-RU" sz="1800" dirty="0">
                <a:solidFill>
                  <a:prstClr val="black"/>
                </a:solidFill>
              </a:rPr>
              <a:t>018: </a:t>
            </a:r>
            <a:r>
              <a:rPr lang="en-US" sz="1800" dirty="0">
                <a:solidFill>
                  <a:prstClr val="black"/>
                </a:solidFill>
              </a:rPr>
              <a:t>it hosted one day of the agenda of the Annual Plenary Meeting in Vienna (Austria)</a:t>
            </a:r>
            <a:r>
              <a:rPr lang="ru-RU" sz="1800" dirty="0">
                <a:solidFill>
                  <a:prstClr val="black"/>
                </a:solidFill>
              </a:rPr>
              <a:t>; </a:t>
            </a:r>
            <a:r>
              <a:rPr lang="en-US" sz="1800" dirty="0">
                <a:solidFill>
                  <a:prstClr val="black"/>
                </a:solidFill>
              </a:rPr>
              <a:t>a working videoconference was conducted to discuss the knowledge product</a:t>
            </a:r>
            <a:r>
              <a:rPr lang="ru-RU" sz="1800" dirty="0">
                <a:solidFill>
                  <a:prstClr val="black"/>
                </a:solidFill>
              </a:rPr>
              <a:t>; </a:t>
            </a:r>
            <a:r>
              <a:rPr lang="en-US" sz="1800" dirty="0">
                <a:solidFill>
                  <a:prstClr val="black"/>
                </a:solidFill>
              </a:rPr>
              <a:t>and some </a:t>
            </a:r>
            <a:r>
              <a:rPr lang="en-US" sz="1800" dirty="0" err="1">
                <a:solidFill>
                  <a:prstClr val="black"/>
                </a:solidFill>
              </a:rPr>
              <a:t>WG</a:t>
            </a:r>
            <a:r>
              <a:rPr lang="en-US" sz="1800" dirty="0">
                <a:solidFill>
                  <a:prstClr val="black"/>
                </a:solidFill>
              </a:rPr>
              <a:t> members took part in the above GIFT workshop</a:t>
            </a:r>
            <a:r>
              <a:rPr lang="ru-RU" sz="1800" dirty="0">
                <a:solidFill>
                  <a:prstClr val="black"/>
                </a:solidFill>
              </a:rPr>
              <a:t>.</a:t>
            </a:r>
          </a:p>
          <a:p>
            <a:pPr marL="0" lvl="1" algn="just">
              <a:spcBef>
                <a:spcPts val="800"/>
              </a:spcBef>
            </a:pPr>
            <a:endParaRPr lang="en-GB" sz="1600" b="1" dirty="0">
              <a:solidFill>
                <a:schemeClr val="tx1"/>
              </a:solidFill>
            </a:endParaRPr>
          </a:p>
        </p:txBody>
      </p:sp>
    </p:spTree>
    <p:extLst>
      <p:ext uri="{BB962C8B-B14F-4D97-AF65-F5344CB8AC3E}">
        <p14:creationId xmlns:p14="http://schemas.microsoft.com/office/powerpoint/2010/main" val="308834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Рисунок 11" descr="pempal-logo.jpg"/>
          <p:cNvPicPr>
            <a:picLocks noChangeAspect="1"/>
          </p:cNvPicPr>
          <p:nvPr/>
        </p:nvPicPr>
        <p:blipFill>
          <a:blip r:embed="rId3" cstate="print"/>
          <a:srcRect/>
          <a:stretch>
            <a:fillRect/>
          </a:stretch>
        </p:blipFill>
        <p:spPr bwMode="auto">
          <a:xfrm>
            <a:off x="0" y="0"/>
            <a:ext cx="704850" cy="6858000"/>
          </a:xfrm>
          <a:prstGeom prst="rect">
            <a:avLst/>
          </a:prstGeom>
          <a:noFill/>
          <a:ln w="9525">
            <a:noFill/>
            <a:miter lim="800000"/>
            <a:headEnd/>
            <a:tailEnd/>
          </a:ln>
        </p:spPr>
      </p:pic>
      <p:pic>
        <p:nvPicPr>
          <p:cNvPr id="15364" name="Рисунок 15" descr="pempal-logo-top.gif"/>
          <p:cNvPicPr>
            <a:picLocks noChangeAspect="1"/>
          </p:cNvPicPr>
          <p:nvPr/>
        </p:nvPicPr>
        <p:blipFill>
          <a:blip r:embed="rId4" cstate="print"/>
          <a:srcRect/>
          <a:stretch>
            <a:fillRect/>
          </a:stretch>
        </p:blipFill>
        <p:spPr bwMode="auto">
          <a:xfrm>
            <a:off x="3165230" y="79077"/>
            <a:ext cx="2643243" cy="253076"/>
          </a:xfrm>
          <a:prstGeom prst="rect">
            <a:avLst/>
          </a:prstGeom>
          <a:noFill/>
          <a:ln w="9525">
            <a:noFill/>
            <a:miter lim="800000"/>
            <a:headEnd/>
            <a:tailEnd/>
          </a:ln>
        </p:spPr>
      </p:pic>
      <p:graphicFrame>
        <p:nvGraphicFramePr>
          <p:cNvPr id="6" name="Объект 3"/>
          <p:cNvGraphicFramePr>
            <a:graphicFrameLocks noGrp="1"/>
          </p:cNvGraphicFramePr>
          <p:nvPr>
            <p:ph idx="1"/>
            <p:extLst>
              <p:ext uri="{D42A27DB-BD31-4B8C-83A1-F6EECF244321}">
                <p14:modId xmlns:p14="http://schemas.microsoft.com/office/powerpoint/2010/main" val="3928800740"/>
              </p:ext>
            </p:extLst>
          </p:nvPr>
        </p:nvGraphicFramePr>
        <p:xfrm>
          <a:off x="914400" y="921112"/>
          <a:ext cx="7948247" cy="5573954"/>
        </p:xfrm>
        <a:graphic>
          <a:graphicData uri="http://schemas.openxmlformats.org/drawingml/2006/table">
            <a:tbl>
              <a:tblPr/>
              <a:tblGrid>
                <a:gridCol w="2403390">
                  <a:extLst>
                    <a:ext uri="{9D8B030D-6E8A-4147-A177-3AD203B41FA5}">
                      <a16:colId xmlns:a16="http://schemas.microsoft.com/office/drawing/2014/main" val="20000"/>
                    </a:ext>
                  </a:extLst>
                </a:gridCol>
                <a:gridCol w="5544857">
                  <a:extLst>
                    <a:ext uri="{9D8B030D-6E8A-4147-A177-3AD203B41FA5}">
                      <a16:colId xmlns:a16="http://schemas.microsoft.com/office/drawing/2014/main" val="20001"/>
                    </a:ext>
                  </a:extLst>
                </a:gridCol>
              </a:tblGrid>
              <a:tr h="3821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solidFill>
                            <a:schemeClr val="bg1"/>
                          </a:solidFill>
                        </a:rPr>
                        <a:t>Title</a:t>
                      </a:r>
                    </a:p>
                  </a:txBody>
                  <a:tcPr marL="84406" marR="844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0B2D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bg1"/>
                          </a:solidFill>
                          <a:effectLst/>
                          <a:latin typeface="+mn-lt"/>
                          <a:ea typeface="+mn-ea"/>
                          <a:cs typeface="+mn-cs"/>
                        </a:rPr>
                        <a:t>Link</a:t>
                      </a:r>
                    </a:p>
                  </a:txBody>
                  <a:tcPr marL="84406" marR="844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C0B2D1"/>
                    </a:solidFill>
                  </a:tcPr>
                </a:tc>
                <a:extLst>
                  <a:ext uri="{0D108BD9-81ED-4DB2-BD59-A6C34878D82A}">
                    <a16:rowId xmlns:a16="http://schemas.microsoft.com/office/drawing/2014/main" val="10000"/>
                  </a:ext>
                </a:extLst>
              </a:tr>
              <a:tr h="455309">
                <a:tc>
                  <a:txBody>
                    <a:bodyPr/>
                    <a:lstStyle/>
                    <a:p>
                      <a:pPr>
                        <a:lnSpc>
                          <a:spcPts val="2300"/>
                        </a:lnSpc>
                        <a:spcAft>
                          <a:spcPts val="0"/>
                        </a:spcAft>
                      </a:pPr>
                      <a:r>
                        <a:rPr lang="ru-RU" sz="1400" dirty="0">
                          <a:effectLst/>
                          <a:latin typeface="+mn-lt"/>
                          <a:ea typeface="Calibri"/>
                          <a:cs typeface="Times New Roman"/>
                        </a:rPr>
                        <a:t>1. </a:t>
                      </a:r>
                      <a:r>
                        <a:rPr lang="en-US" sz="1400" dirty="0">
                          <a:effectLst/>
                          <a:latin typeface="+mn-lt"/>
                          <a:ea typeface="Calibri"/>
                          <a:cs typeface="Times New Roman"/>
                        </a:rPr>
                        <a:t>Public Participation in Fiscal Policy and Budget Process: How to Create and/or Strengthen the Mechanisms in </a:t>
                      </a:r>
                      <a:r>
                        <a:rPr lang="ru-RU" sz="1400" dirty="0" err="1">
                          <a:effectLst/>
                          <a:latin typeface="+mn-lt"/>
                          <a:ea typeface="Calibri"/>
                          <a:cs typeface="Times New Roman"/>
                        </a:rPr>
                        <a:t>PEMPAL</a:t>
                      </a:r>
                      <a:r>
                        <a:rPr lang="en-US" sz="1400" dirty="0">
                          <a:effectLst/>
                          <a:latin typeface="+mn-lt"/>
                          <a:ea typeface="Calibri"/>
                          <a:cs typeface="Times New Roman"/>
                        </a:rPr>
                        <a:t> Countries</a:t>
                      </a:r>
                      <a:r>
                        <a:rPr lang="ru-RU" sz="1400" dirty="0">
                          <a:effectLst/>
                          <a:latin typeface="+mn-lt"/>
                          <a:ea typeface="Calibri"/>
                          <a:cs typeface="Times New Roman"/>
                        </a:rPr>
                        <a:t>.</a:t>
                      </a:r>
                    </a:p>
                    <a:p>
                      <a:pPr>
                        <a:lnSpc>
                          <a:spcPts val="2300"/>
                        </a:lnSpc>
                        <a:spcAft>
                          <a:spcPts val="0"/>
                        </a:spcAft>
                      </a:pPr>
                      <a:r>
                        <a:rPr lang="en-US" sz="1400" dirty="0">
                          <a:effectLst/>
                          <a:latin typeface="+mn-lt"/>
                          <a:ea typeface="Calibri"/>
                          <a:cs typeface="Times New Roman"/>
                        </a:rPr>
                        <a:t>Background paper</a:t>
                      </a:r>
                      <a:r>
                        <a:rPr lang="ru-RU" sz="1400" dirty="0">
                          <a:effectLst/>
                          <a:latin typeface="+mn-lt"/>
                          <a:ea typeface="Calibri"/>
                          <a:cs typeface="Times New Roman"/>
                        </a:rPr>
                        <a:t> </a:t>
                      </a:r>
                    </a:p>
                    <a:p>
                      <a:pPr>
                        <a:lnSpc>
                          <a:spcPts val="2300"/>
                        </a:lnSpc>
                        <a:spcAft>
                          <a:spcPts val="0"/>
                        </a:spcAft>
                      </a:pPr>
                      <a:endParaRPr lang="ru-RU" sz="1200" dirty="0">
                        <a:effectLst/>
                        <a:latin typeface="Times New Roman"/>
                        <a:ea typeface="Calibri"/>
                        <a:cs typeface="Times New Roman"/>
                      </a:endParaRP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D8E7"/>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ENG</a:t>
                      </a:r>
                      <a:r>
                        <a:rPr kumimoji="0" lang="ru-RU" sz="1400" b="0" i="0" u="none" strike="noStrike" kern="1200" cap="none" spc="0" normalizeH="0" baseline="0" noProof="0" dirty="0">
                          <a:ln>
                            <a:noFill/>
                          </a:ln>
                          <a:solidFill>
                            <a:srgbClr val="000000"/>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hlinkClick r:id="rId5"/>
                        </a:rPr>
                        <a:t>https://www.pempal.org/sites/pempal/files/filefield_paths/bcop_public_participation_backgroud_paper_august2017_eng.doc</a:t>
                      </a:r>
                      <a:r>
                        <a:rPr kumimoji="0" lang="ru-RU" sz="1400" b="0" i="0" u="none" strike="noStrike" kern="1200" cap="none" spc="0" normalizeH="0" baseline="0" noProof="0" dirty="0">
                          <a:ln>
                            <a:noFill/>
                          </a:ln>
                          <a:solidFill>
                            <a:srgbClr val="000000"/>
                          </a:solidFill>
                          <a:effectLst/>
                          <a:uLnTx/>
                          <a:uFillTx/>
                          <a:latin typeface="+mn-lt"/>
                          <a:ea typeface="+mn-ea"/>
                          <a:cs typeface="+mn-cs"/>
                        </a:rPr>
                        <a:t> </a:t>
                      </a: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RUS</a:t>
                      </a:r>
                      <a:r>
                        <a:rPr kumimoji="0" lang="ru-RU" sz="1400" b="0" i="0" u="none" strike="noStrike" kern="1200" cap="none" spc="0" normalizeH="0" baseline="0" noProof="0" dirty="0">
                          <a:ln>
                            <a:noFill/>
                          </a:ln>
                          <a:solidFill>
                            <a:srgbClr val="000000"/>
                          </a:solidFill>
                          <a:effectLst/>
                          <a:uLnTx/>
                          <a:uFillTx/>
                          <a:latin typeface="+mn-lt"/>
                          <a:ea typeface="+mn-ea"/>
                          <a:cs typeface="+mn-cs"/>
                        </a:rPr>
                        <a:t>: </a:t>
                      </a:r>
                      <a:r>
                        <a:rPr kumimoji="0" lang="en-US" sz="1400" b="0" i="0" u="none" strike="noStrike" kern="1200" cap="none" spc="0" normalizeH="0" baseline="0" noProof="0" dirty="0">
                          <a:ln>
                            <a:noFill/>
                          </a:ln>
                          <a:solidFill>
                            <a:srgbClr val="000000"/>
                          </a:solidFill>
                          <a:effectLst/>
                          <a:uLnTx/>
                          <a:uFillTx/>
                          <a:latin typeface="+mn-lt"/>
                          <a:ea typeface="+mn-ea"/>
                          <a:cs typeface="+mn-cs"/>
                          <a:hlinkClick r:id="rId6"/>
                        </a:rPr>
                        <a:t>https://www.pempal.org/sites/pempal/files/filefield_paths/bcop_public_participation_backgroud_paper_august2017_rus_full.doc</a:t>
                      </a:r>
                      <a:endParaRPr kumimoji="0" lang="ru-RU" sz="1400" b="0" i="0" u="none" strike="noStrike" kern="1200" cap="none" spc="0" normalizeH="0" baseline="0" noProof="0" dirty="0">
                        <a:ln>
                          <a:noFill/>
                        </a:ln>
                        <a:solidFill>
                          <a:srgbClr val="000000"/>
                        </a:solidFill>
                        <a:effectLst/>
                        <a:uLnTx/>
                        <a:uFillTx/>
                        <a:latin typeface="+mn-lt"/>
                        <a:ea typeface="+mn-ea"/>
                        <a:cs typeface="+mn-cs"/>
                      </a:endParaRPr>
                    </a:p>
                    <a:p>
                      <a:pPr>
                        <a:lnSpc>
                          <a:spcPts val="2200"/>
                        </a:lnSpc>
                        <a:spcAft>
                          <a:spcPts val="0"/>
                        </a:spcAft>
                      </a:pPr>
                      <a:r>
                        <a:rPr kumimoji="0" lang="en-US" sz="1400" b="0" i="0" u="none" strike="noStrike" kern="1200" cap="none" spc="0" normalizeH="0" baseline="0" dirty="0">
                          <a:ln>
                            <a:noFill/>
                          </a:ln>
                          <a:solidFill>
                            <a:srgbClr val="000000"/>
                          </a:solidFill>
                          <a:effectLst/>
                          <a:uLnTx/>
                          <a:uFillTx/>
                          <a:latin typeface="+mn-lt"/>
                          <a:ea typeface="+mn-ea"/>
                          <a:cs typeface="+mn-cs"/>
                        </a:rPr>
                        <a:t>BCS</a:t>
                      </a:r>
                      <a:r>
                        <a:rPr kumimoji="0" lang="ru-RU" sz="1400" b="0" i="0" u="none" strike="noStrike" kern="1200" cap="none" spc="0" normalizeH="0" baseline="0" dirty="0">
                          <a:ln>
                            <a:noFill/>
                          </a:ln>
                          <a:solidFill>
                            <a:srgbClr val="000000"/>
                          </a:solidFill>
                          <a:effectLst/>
                          <a:uLnTx/>
                          <a:uFillTx/>
                          <a:latin typeface="+mn-lt"/>
                          <a:ea typeface="+mn-ea"/>
                          <a:cs typeface="+mn-cs"/>
                        </a:rPr>
                        <a:t>:</a:t>
                      </a:r>
                    </a:p>
                    <a:p>
                      <a:pPr>
                        <a:lnSpc>
                          <a:spcPts val="2200"/>
                        </a:lnSpc>
                        <a:spcAft>
                          <a:spcPts val="0"/>
                        </a:spcAft>
                      </a:pPr>
                      <a:r>
                        <a:rPr kumimoji="0" lang="en-US" sz="1400" b="0" i="0" u="none" strike="noStrike" kern="1200" cap="none" spc="0" normalizeH="0" baseline="0" dirty="0">
                          <a:ln>
                            <a:noFill/>
                          </a:ln>
                          <a:solidFill>
                            <a:srgbClr val="000000"/>
                          </a:solidFill>
                          <a:effectLst/>
                          <a:uLnTx/>
                          <a:uFillTx/>
                          <a:latin typeface="+mn-lt"/>
                          <a:ea typeface="+mn-ea"/>
                          <a:cs typeface="+mn-cs"/>
                          <a:hlinkClick r:id="rId7"/>
                        </a:rPr>
                        <a:t>https://www.pempal.org/sites/pempal/files/filefield_paths/bcop_public_participation_backgroud_paper_august2017_bcs.docx</a:t>
                      </a:r>
                      <a:r>
                        <a:rPr kumimoji="0" lang="ru-RU" sz="1400" b="0" i="0" u="none" strike="noStrike" kern="1200" cap="none" spc="0" normalizeH="0" baseline="0" dirty="0">
                          <a:ln>
                            <a:noFill/>
                          </a:ln>
                          <a:solidFill>
                            <a:srgbClr val="000000"/>
                          </a:solidFill>
                          <a:effectLst/>
                          <a:uLnTx/>
                          <a:uFillTx/>
                          <a:latin typeface="+mn-lt"/>
                          <a:ea typeface="+mn-ea"/>
                          <a:cs typeface="+mn-cs"/>
                        </a:rPr>
                        <a:t> </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D8E7"/>
                    </a:solidFill>
                  </a:tcPr>
                </a:tc>
                <a:extLst>
                  <a:ext uri="{0D108BD9-81ED-4DB2-BD59-A6C34878D82A}">
                    <a16:rowId xmlns:a16="http://schemas.microsoft.com/office/drawing/2014/main" val="10001"/>
                  </a:ext>
                </a:extLst>
              </a:tr>
              <a:tr h="731153">
                <a:tc>
                  <a:txBody>
                    <a:bodyPr/>
                    <a:lstStyle/>
                    <a:p>
                      <a:pPr marL="0" algn="l" defTabSz="914400" rtl="0" eaLnBrk="1" latinLnBrk="0" hangingPunct="1">
                        <a:lnSpc>
                          <a:spcPts val="2300"/>
                        </a:lnSpc>
                        <a:spcAft>
                          <a:spcPts val="0"/>
                        </a:spcAft>
                      </a:pPr>
                      <a:r>
                        <a:rPr lang="ru-RU" sz="1200" dirty="0">
                          <a:effectLst/>
                          <a:latin typeface="Times New Roman"/>
                          <a:ea typeface="Calibri"/>
                          <a:cs typeface="Times New Roman"/>
                        </a:rPr>
                        <a:t>2. </a:t>
                      </a:r>
                      <a:r>
                        <a:rPr lang="en-US" sz="1400" kern="1200" dirty="0">
                          <a:solidFill>
                            <a:schemeClr val="tx1"/>
                          </a:solidFill>
                          <a:effectLst/>
                          <a:latin typeface="+mn-lt"/>
                          <a:ea typeface="Calibri"/>
                          <a:cs typeface="Times New Roman"/>
                        </a:rPr>
                        <a:t>Breaking Challenges in Constructing  Citizens’ Budgets for </a:t>
                      </a:r>
                      <a:r>
                        <a:rPr lang="ru-RU" sz="1400" kern="1200" dirty="0" err="1">
                          <a:solidFill>
                            <a:schemeClr val="tx1"/>
                          </a:solidFill>
                          <a:effectLst/>
                          <a:latin typeface="+mn-lt"/>
                          <a:ea typeface="Calibri"/>
                          <a:cs typeface="Times New Roman"/>
                        </a:rPr>
                        <a:t>PEMPAL</a:t>
                      </a:r>
                      <a:r>
                        <a:rPr lang="en-US" sz="1400" kern="1200" dirty="0">
                          <a:solidFill>
                            <a:schemeClr val="tx1"/>
                          </a:solidFill>
                          <a:effectLst/>
                          <a:latin typeface="+mn-lt"/>
                          <a:ea typeface="Calibri"/>
                          <a:cs typeface="Times New Roman"/>
                        </a:rPr>
                        <a:t> Countries</a:t>
                      </a:r>
                      <a:r>
                        <a:rPr lang="ru-RU" sz="1400" kern="1200" dirty="0">
                          <a:solidFill>
                            <a:schemeClr val="tx1"/>
                          </a:solidFill>
                          <a:effectLst/>
                          <a:latin typeface="+mn-lt"/>
                          <a:ea typeface="Calibri"/>
                          <a:cs typeface="Times New Roman"/>
                        </a:rPr>
                        <a:t> </a:t>
                      </a:r>
                    </a:p>
                    <a:p>
                      <a:pPr>
                        <a:lnSpc>
                          <a:spcPts val="2300"/>
                        </a:lnSpc>
                        <a:spcAft>
                          <a:spcPts val="0"/>
                        </a:spcAft>
                      </a:pPr>
                      <a:endParaRPr lang="ru-RU" sz="1200" dirty="0">
                        <a:effectLst/>
                        <a:latin typeface="Times New Roman"/>
                        <a:ea typeface="Calibri"/>
                        <a:cs typeface="Times New Roman"/>
                      </a:endParaRP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D8E7"/>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ENG</a:t>
                      </a:r>
                      <a:r>
                        <a:rPr kumimoji="0" lang="ru-RU" sz="1400" b="0" i="0" u="none" strike="noStrike" kern="1200" cap="none" spc="0" normalizeH="0" baseline="0" noProof="0" dirty="0">
                          <a:ln>
                            <a:noFill/>
                          </a:ln>
                          <a:solidFill>
                            <a:srgbClr val="000000"/>
                          </a:solidFill>
                          <a:effectLst/>
                          <a:uLnTx/>
                          <a:uFillTx/>
                          <a:latin typeface="+mn-lt"/>
                          <a:ea typeface="+mn-ea"/>
                          <a:cs typeface="+mn-cs"/>
                        </a:rPr>
                        <a:t>:</a:t>
                      </a:r>
                    </a:p>
                    <a:p>
                      <a:pPr marL="0" algn="l" defTabSz="914400" rtl="0" eaLnBrk="1" latinLnBrk="0" hangingPunct="1">
                        <a:lnSpc>
                          <a:spcPts val="2200"/>
                        </a:lnSpc>
                        <a:spcAft>
                          <a:spcPts val="0"/>
                        </a:spcAft>
                      </a:pPr>
                      <a:r>
                        <a:rPr kumimoji="0" lang="en-US" sz="1400" b="0" i="0" u="none" strike="noStrike" kern="1200" cap="none" spc="0" normalizeH="0" baseline="0" noProof="0" dirty="0">
                          <a:ln>
                            <a:noFill/>
                          </a:ln>
                          <a:solidFill>
                            <a:srgbClr val="000000"/>
                          </a:solidFill>
                          <a:effectLst/>
                          <a:uLnTx/>
                          <a:uFillTx/>
                          <a:latin typeface="+mn-lt"/>
                          <a:ea typeface="+mn-ea"/>
                          <a:cs typeface="+mn-cs"/>
                          <a:hlinkClick r:id="rId8"/>
                        </a:rPr>
                        <a:t>https://www.pempal.org/sites/pempal/files/event/2017/Budget%20COP%20Events/Jun22_Moscow%2C%20Russian%20Federation/files/bcop_citizens_budgets_june2017_eng.doc</a:t>
                      </a:r>
                      <a:r>
                        <a:rPr kumimoji="0" lang="ru-RU" sz="1400" b="0" i="0" u="none" strike="noStrike" kern="1200" cap="none" spc="0" normalizeH="0" baseline="0" noProof="0" dirty="0">
                          <a:ln>
                            <a:noFill/>
                          </a:ln>
                          <a:solidFill>
                            <a:srgbClr val="000000"/>
                          </a:solidFill>
                          <a:effectLst/>
                          <a:uLnTx/>
                          <a:uFillTx/>
                          <a:latin typeface="+mn-lt"/>
                          <a:ea typeface="+mn-ea"/>
                          <a:cs typeface="+mn-cs"/>
                        </a:rPr>
                        <a:t> </a:t>
                      </a:r>
                    </a:p>
                    <a:p>
                      <a:pPr marL="0" algn="l" defTabSz="914400" rtl="0" eaLnBrk="1" latinLnBrk="0" hangingPunct="1">
                        <a:lnSpc>
                          <a:spcPts val="2200"/>
                        </a:lnSpc>
                        <a:spcAft>
                          <a:spcPts val="0"/>
                        </a:spcAft>
                      </a:pPr>
                      <a:r>
                        <a:rPr kumimoji="0" lang="en-US" sz="1400" b="0" i="0" u="none" strike="noStrike" kern="1200" cap="none" spc="0" normalizeH="0" baseline="0" noProof="0" dirty="0">
                          <a:ln>
                            <a:noFill/>
                          </a:ln>
                          <a:solidFill>
                            <a:srgbClr val="000000"/>
                          </a:solidFill>
                          <a:effectLst/>
                          <a:uLnTx/>
                          <a:uFillTx/>
                          <a:latin typeface="+mn-lt"/>
                          <a:ea typeface="+mn-ea"/>
                          <a:cs typeface="+mn-cs"/>
                        </a:rPr>
                        <a:t>RUS</a:t>
                      </a:r>
                      <a:r>
                        <a:rPr kumimoji="0" lang="ru-RU" sz="1400" b="0" i="0" u="none" strike="noStrike" kern="1200" cap="none" spc="0" normalizeH="0" baseline="0" noProof="0" dirty="0">
                          <a:ln>
                            <a:noFill/>
                          </a:ln>
                          <a:solidFill>
                            <a:srgbClr val="000000"/>
                          </a:solidFill>
                          <a:effectLst/>
                          <a:uLnTx/>
                          <a:uFillTx/>
                          <a:latin typeface="+mn-lt"/>
                          <a:ea typeface="+mn-ea"/>
                          <a:cs typeface="+mn-cs"/>
                        </a:rPr>
                        <a:t>:</a:t>
                      </a:r>
                    </a:p>
                    <a:p>
                      <a:pPr marL="0" marR="0" indent="0" algn="l" defTabSz="914400" rtl="0" eaLnBrk="1" fontAlgn="auto" latinLnBrk="0" hangingPunct="1">
                        <a:lnSpc>
                          <a:spcPts val="2200"/>
                        </a:lnSpc>
                        <a:spcBef>
                          <a:spcPts val="0"/>
                        </a:spcBef>
                        <a:spcAft>
                          <a:spcPts val="0"/>
                        </a:spcAft>
                        <a:buClrTx/>
                        <a:buSzTx/>
                        <a:buFontTx/>
                        <a:buNone/>
                        <a:tabLst/>
                        <a:defRPr/>
                      </a:pPr>
                      <a:r>
                        <a:rPr kumimoji="0" lang="en-US" sz="1400" b="0" i="0" u="none" strike="noStrike" kern="1200" cap="none" spc="0" normalizeH="0" baseline="0" dirty="0">
                          <a:ln>
                            <a:noFill/>
                          </a:ln>
                          <a:solidFill>
                            <a:srgbClr val="000000"/>
                          </a:solidFill>
                          <a:effectLst/>
                          <a:uLnTx/>
                          <a:uFillTx/>
                          <a:latin typeface="+mn-lt"/>
                          <a:ea typeface="+mn-ea"/>
                          <a:cs typeface="+mn-cs"/>
                          <a:hlinkClick r:id="rId9"/>
                        </a:rPr>
                        <a:t>https://www.pempal.org/sites/pempal/files/event/2017/files/bcop_citizens_budgets_june2017_rus.doc</a:t>
                      </a:r>
                      <a:r>
                        <a:rPr kumimoji="0" lang="ru-RU" sz="1400" b="0" i="0" u="none" strike="noStrike" kern="1200" cap="none" spc="0" normalizeH="0" baseline="0" dirty="0">
                          <a:ln>
                            <a:noFill/>
                          </a:ln>
                          <a:solidFill>
                            <a:srgbClr val="000000"/>
                          </a:solidFill>
                          <a:effectLst/>
                          <a:uLnTx/>
                          <a:uFillTx/>
                          <a:latin typeface="+mn-lt"/>
                          <a:ea typeface="+mn-ea"/>
                          <a:cs typeface="+mn-cs"/>
                        </a:rPr>
                        <a:t> </a:t>
                      </a:r>
                    </a:p>
                    <a:p>
                      <a:pPr marL="0" marR="0" indent="0" algn="l" defTabSz="914400" rtl="0" eaLnBrk="1" fontAlgn="auto" latinLnBrk="0" hangingPunct="1">
                        <a:lnSpc>
                          <a:spcPts val="2200"/>
                        </a:lnSpc>
                        <a:spcBef>
                          <a:spcPts val="0"/>
                        </a:spcBef>
                        <a:spcAft>
                          <a:spcPts val="0"/>
                        </a:spcAft>
                        <a:buClrTx/>
                        <a:buSzTx/>
                        <a:buFontTx/>
                        <a:buNone/>
                        <a:tabLst/>
                        <a:defRPr/>
                      </a:pPr>
                      <a:r>
                        <a:rPr kumimoji="0" lang="en-US" sz="1400" b="0" i="0" u="none" strike="noStrike" kern="1200" cap="none" spc="0" normalizeH="0" baseline="0" dirty="0">
                          <a:ln>
                            <a:noFill/>
                          </a:ln>
                          <a:solidFill>
                            <a:srgbClr val="000000"/>
                          </a:solidFill>
                          <a:effectLst/>
                          <a:uLnTx/>
                          <a:uFillTx/>
                          <a:latin typeface="+mn-lt"/>
                          <a:ea typeface="+mn-ea"/>
                          <a:cs typeface="+mn-cs"/>
                        </a:rPr>
                        <a:t>BCS</a:t>
                      </a:r>
                      <a:r>
                        <a:rPr kumimoji="0" lang="ru-RU" sz="1400" b="0" i="0" u="none" strike="noStrike" kern="1200" cap="none" spc="0" normalizeH="0" baseline="0" dirty="0">
                          <a:ln>
                            <a:noFill/>
                          </a:ln>
                          <a:solidFill>
                            <a:srgbClr val="000000"/>
                          </a:solidFill>
                          <a:effectLst/>
                          <a:uLnTx/>
                          <a:uFillTx/>
                          <a:latin typeface="+mn-lt"/>
                          <a:ea typeface="+mn-ea"/>
                          <a:cs typeface="+mn-cs"/>
                        </a:rPr>
                        <a:t>:</a:t>
                      </a:r>
                    </a:p>
                    <a:p>
                      <a:pPr marL="0" algn="l" defTabSz="914400" rtl="0" eaLnBrk="1" latinLnBrk="0" hangingPunct="1">
                        <a:lnSpc>
                          <a:spcPts val="2200"/>
                        </a:lnSpc>
                        <a:spcAft>
                          <a:spcPts val="0"/>
                        </a:spcAft>
                      </a:pPr>
                      <a:r>
                        <a:rPr kumimoji="0" lang="en-US" sz="1400" b="0" i="0" u="none" strike="noStrike" kern="1200" cap="none" spc="0" normalizeH="0" baseline="0" dirty="0">
                          <a:ln>
                            <a:noFill/>
                          </a:ln>
                          <a:solidFill>
                            <a:srgbClr val="000000"/>
                          </a:solidFill>
                          <a:effectLst/>
                          <a:uLnTx/>
                          <a:uFillTx/>
                          <a:latin typeface="+mn-lt"/>
                          <a:ea typeface="+mn-ea"/>
                          <a:cs typeface="+mn-cs"/>
                          <a:hlinkClick r:id="rId10"/>
                        </a:rPr>
                        <a:t>https://www.pempal.org/sites/pempal/files/event/2017/Bud%C5%BEet%20Doga%C4%91aji/Jun22_Moskva%2C%20Rusija/files/bcop_citizens_budgets_june2017_bcs.docx</a:t>
                      </a:r>
                      <a:r>
                        <a:rPr kumimoji="0" lang="ru-RU" sz="1400" b="0" i="0" u="none" strike="noStrike" kern="1200" cap="none" spc="0" normalizeH="0" baseline="0" dirty="0">
                          <a:ln>
                            <a:noFill/>
                          </a:ln>
                          <a:solidFill>
                            <a:srgbClr val="000000"/>
                          </a:solidFill>
                          <a:effectLst/>
                          <a:uLnTx/>
                          <a:uFillTx/>
                          <a:latin typeface="+mn-lt"/>
                          <a:ea typeface="+mn-ea"/>
                          <a:cs typeface="+mn-cs"/>
                        </a:rPr>
                        <a:t> </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D8E7"/>
                    </a:solidFill>
                  </a:tcPr>
                </a:tc>
                <a:extLst>
                  <a:ext uri="{0D108BD9-81ED-4DB2-BD59-A6C34878D82A}">
                    <a16:rowId xmlns:a16="http://schemas.microsoft.com/office/drawing/2014/main" val="10002"/>
                  </a:ext>
                </a:extLst>
              </a:tr>
            </a:tbl>
          </a:graphicData>
        </a:graphic>
      </p:graphicFrame>
      <p:sp>
        <p:nvSpPr>
          <p:cNvPr id="2" name="Прямоугольник 1"/>
          <p:cNvSpPr/>
          <p:nvPr/>
        </p:nvSpPr>
        <p:spPr>
          <a:xfrm>
            <a:off x="607087" y="304800"/>
            <a:ext cx="8259633" cy="523220"/>
          </a:xfrm>
          <a:prstGeom prst="rect">
            <a:avLst/>
          </a:prstGeom>
          <a:noFill/>
        </p:spPr>
        <p:txBody>
          <a:bodyPr wrap="square" rtlCol="0">
            <a:spAutoFit/>
          </a:bodyPr>
          <a:lstStyle/>
          <a:p>
            <a:pPr algn="ctr"/>
            <a:r>
              <a:rPr lang="en-US" sz="2800" b="1" dirty="0" err="1">
                <a:solidFill>
                  <a:schemeClr val="tx2">
                    <a:lumMod val="60000"/>
                    <a:lumOff val="40000"/>
                  </a:schemeClr>
                </a:solidFill>
              </a:rPr>
              <a:t>BLTWG</a:t>
            </a:r>
            <a:r>
              <a:rPr lang="en-US" sz="2800" b="1" dirty="0">
                <a:solidFill>
                  <a:schemeClr val="tx2">
                    <a:lumMod val="60000"/>
                    <a:lumOff val="40000"/>
                  </a:schemeClr>
                </a:solidFill>
              </a:rPr>
              <a:t> knowledge products for downloading</a:t>
            </a:r>
          </a:p>
        </p:txBody>
      </p:sp>
    </p:spTree>
    <p:extLst>
      <p:ext uri="{BB962C8B-B14F-4D97-AF65-F5344CB8AC3E}">
        <p14:creationId xmlns:p14="http://schemas.microsoft.com/office/powerpoint/2010/main" val="3339805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11" descr="pempal-logo.jpg"/>
          <p:cNvPicPr>
            <a:picLocks noChangeAspect="1"/>
          </p:cNvPicPr>
          <p:nvPr/>
        </p:nvPicPr>
        <p:blipFill>
          <a:blip r:embed="rId3" cstate="print"/>
          <a:srcRect/>
          <a:stretch>
            <a:fillRect/>
          </a:stretch>
        </p:blipFill>
        <p:spPr bwMode="auto">
          <a:xfrm>
            <a:off x="0" y="0"/>
            <a:ext cx="704850" cy="6858000"/>
          </a:xfrm>
          <a:prstGeom prst="rect">
            <a:avLst/>
          </a:prstGeom>
          <a:noFill/>
          <a:ln w="9525">
            <a:noFill/>
            <a:miter lim="800000"/>
            <a:headEnd/>
            <a:tailEnd/>
          </a:ln>
        </p:spPr>
      </p:pic>
      <p:sp>
        <p:nvSpPr>
          <p:cNvPr id="5" name="Title 1"/>
          <p:cNvSpPr>
            <a:spLocks noGrp="1"/>
          </p:cNvSpPr>
          <p:nvPr>
            <p:ph type="ctrTitle"/>
          </p:nvPr>
        </p:nvSpPr>
        <p:spPr>
          <a:xfrm>
            <a:off x="914400" y="0"/>
            <a:ext cx="8018585" cy="876300"/>
          </a:xfrm>
        </p:spPr>
        <p:txBody>
          <a:bodyPr>
            <a:normAutofit/>
          </a:bodyPr>
          <a:lstStyle/>
          <a:p>
            <a:r>
              <a:rPr lang="en-US" sz="2800" b="1" dirty="0" err="1">
                <a:solidFill>
                  <a:schemeClr val="tx2">
                    <a:lumMod val="60000"/>
                    <a:lumOff val="40000"/>
                  </a:schemeClr>
                </a:solidFill>
                <a:latin typeface="+mn-lt"/>
                <a:ea typeface="+mn-ea"/>
                <a:cs typeface="+mn-cs"/>
              </a:rPr>
              <a:t>BLTWG</a:t>
            </a:r>
            <a:r>
              <a:rPr lang="en-US" sz="2800" b="1" dirty="0">
                <a:solidFill>
                  <a:schemeClr val="tx2">
                    <a:lumMod val="60000"/>
                    <a:lumOff val="40000"/>
                  </a:schemeClr>
                </a:solidFill>
                <a:latin typeface="+mn-lt"/>
                <a:ea typeface="+mn-ea"/>
                <a:cs typeface="+mn-cs"/>
              </a:rPr>
              <a:t> Plenary Agenda</a:t>
            </a:r>
          </a:p>
        </p:txBody>
      </p:sp>
      <p:sp>
        <p:nvSpPr>
          <p:cNvPr id="7" name="Subtitle 2"/>
          <p:cNvSpPr>
            <a:spLocks noGrp="1"/>
          </p:cNvSpPr>
          <p:nvPr>
            <p:ph type="subTitle" idx="1"/>
          </p:nvPr>
        </p:nvSpPr>
        <p:spPr>
          <a:xfrm>
            <a:off x="838200" y="1143000"/>
            <a:ext cx="8153400" cy="3200400"/>
          </a:xfrm>
        </p:spPr>
        <p:txBody>
          <a:bodyPr rtlCol="0">
            <a:noAutofit/>
          </a:bodyPr>
          <a:lstStyle/>
          <a:p>
            <a:pPr lvl="0" algn="just" fontAlgn="auto">
              <a:spcAft>
                <a:spcPts val="0"/>
              </a:spcAft>
              <a:defRPr/>
            </a:pPr>
            <a:r>
              <a:rPr lang="en-US" sz="2000" b="1" dirty="0" err="1">
                <a:solidFill>
                  <a:srgbClr val="C0504D"/>
                </a:solidFill>
              </a:rPr>
              <a:t>BLTWG</a:t>
            </a:r>
            <a:r>
              <a:rPr lang="en-US" sz="2000" b="1" dirty="0">
                <a:solidFill>
                  <a:srgbClr val="C0504D"/>
                </a:solidFill>
              </a:rPr>
              <a:t> agenda for today</a:t>
            </a:r>
            <a:r>
              <a:rPr lang="en-US" sz="2000" dirty="0">
                <a:solidFill>
                  <a:srgbClr val="C0504D"/>
                </a:solidFill>
              </a:rPr>
              <a:t>:</a:t>
            </a:r>
            <a:r>
              <a:rPr lang="ru-RU" sz="2000" dirty="0">
                <a:solidFill>
                  <a:srgbClr val="C0504D"/>
                </a:solidFill>
              </a:rPr>
              <a:t> </a:t>
            </a:r>
          </a:p>
          <a:p>
            <a:pPr marL="285750" lvl="0" indent="-285750" algn="just" fontAlgn="auto">
              <a:spcAft>
                <a:spcPts val="0"/>
              </a:spcAft>
              <a:buFont typeface="Wingdings" panose="05000000000000000000" pitchFamily="2" charset="2"/>
              <a:buChar char="Ø"/>
              <a:defRPr/>
            </a:pPr>
            <a:r>
              <a:rPr lang="en-US" sz="2000" dirty="0">
                <a:solidFill>
                  <a:srgbClr val="C0504D"/>
                </a:solidFill>
              </a:rPr>
              <a:t>Murray Petrie from GIFT will present an overview of public engagement mechanisms existing at the national level.</a:t>
            </a:r>
            <a:r>
              <a:rPr lang="ru-RU" sz="2000" dirty="0">
                <a:solidFill>
                  <a:srgbClr val="C0504D"/>
                </a:solidFill>
              </a:rPr>
              <a:t> </a:t>
            </a:r>
          </a:p>
          <a:p>
            <a:pPr marL="285750" lvl="0" indent="-285750" algn="just" fontAlgn="auto">
              <a:spcAft>
                <a:spcPts val="0"/>
              </a:spcAft>
              <a:buFont typeface="Wingdings" panose="05000000000000000000" pitchFamily="2" charset="2"/>
              <a:buChar char="Ø"/>
              <a:defRPr/>
            </a:pPr>
            <a:r>
              <a:rPr lang="en-US" sz="2000" dirty="0">
                <a:solidFill>
                  <a:srgbClr val="C0504D"/>
                </a:solidFill>
              </a:rPr>
              <a:t>Ministry of Finance of the Republic of Uzbekistan will present information on the progress in fiscal transparency and public participation reforms carried out over the last two years using lessons learnt by P</a:t>
            </a:r>
            <a:r>
              <a:rPr lang="ru-RU" sz="2000" dirty="0" err="1">
                <a:solidFill>
                  <a:srgbClr val="C0504D"/>
                </a:solidFill>
              </a:rPr>
              <a:t>EMPAL</a:t>
            </a:r>
            <a:r>
              <a:rPr lang="en-US" sz="2000" dirty="0">
                <a:solidFill>
                  <a:srgbClr val="C0504D"/>
                </a:solidFill>
              </a:rPr>
              <a:t> countries</a:t>
            </a:r>
            <a:r>
              <a:rPr lang="ru-RU" sz="2000" dirty="0">
                <a:solidFill>
                  <a:srgbClr val="C0504D"/>
                </a:solidFill>
              </a:rPr>
              <a:t>. </a:t>
            </a:r>
          </a:p>
          <a:p>
            <a:pPr marL="285750" lvl="0" indent="-285750" algn="just" fontAlgn="auto">
              <a:spcAft>
                <a:spcPts val="0"/>
              </a:spcAft>
              <a:buFont typeface="Wingdings" panose="05000000000000000000" pitchFamily="2" charset="2"/>
              <a:buChar char="Ø"/>
              <a:defRPr/>
            </a:pPr>
            <a:r>
              <a:rPr lang="en-US" sz="2000" dirty="0">
                <a:solidFill>
                  <a:srgbClr val="C0504D"/>
                </a:solidFill>
              </a:rPr>
              <a:t>Two </a:t>
            </a:r>
            <a:r>
              <a:rPr lang="ru-RU" sz="2000" dirty="0" err="1">
                <a:solidFill>
                  <a:srgbClr val="C0504D"/>
                </a:solidFill>
              </a:rPr>
              <a:t>PEMPAL</a:t>
            </a:r>
            <a:r>
              <a:rPr lang="en-US" sz="2000" dirty="0">
                <a:solidFill>
                  <a:srgbClr val="C0504D"/>
                </a:solidFill>
              </a:rPr>
              <a:t> countries </a:t>
            </a:r>
            <a:r>
              <a:rPr lang="ru-RU" sz="2000" dirty="0">
                <a:solidFill>
                  <a:srgbClr val="C0504D"/>
                </a:solidFill>
              </a:rPr>
              <a:t>(</a:t>
            </a:r>
            <a:r>
              <a:rPr lang="en-US" sz="2000" dirty="0">
                <a:solidFill>
                  <a:srgbClr val="C0504D"/>
                </a:solidFill>
              </a:rPr>
              <a:t>Croatia and Russian Federation</a:t>
            </a:r>
            <a:r>
              <a:rPr lang="ru-RU" sz="2000" dirty="0">
                <a:solidFill>
                  <a:srgbClr val="C0504D"/>
                </a:solidFill>
              </a:rPr>
              <a:t>) </a:t>
            </a:r>
            <a:r>
              <a:rPr lang="en-US" sz="2000" dirty="0">
                <a:solidFill>
                  <a:srgbClr val="C0504D"/>
                </a:solidFill>
              </a:rPr>
              <a:t>will present their innovative practices that have been recently introduced.</a:t>
            </a:r>
            <a:r>
              <a:rPr lang="ru-RU" sz="2000" dirty="0">
                <a:solidFill>
                  <a:srgbClr val="C0504D"/>
                </a:solidFill>
              </a:rPr>
              <a:t> </a:t>
            </a:r>
            <a:endParaRPr lang="en-GB" sz="2000" b="1" dirty="0">
              <a:solidFill>
                <a:schemeClr val="accent6">
                  <a:lumMod val="50000"/>
                </a:schemeClr>
              </a:solidFill>
            </a:endParaRPr>
          </a:p>
          <a:p>
            <a:pPr marL="342900" indent="-342900" algn="just">
              <a:spcBef>
                <a:spcPct val="0"/>
              </a:spcBef>
              <a:buFont typeface="Arial" charset="0"/>
              <a:buChar char="•"/>
            </a:pPr>
            <a:endParaRPr lang="en-GB" sz="1800" b="1" dirty="0">
              <a:solidFill>
                <a:schemeClr val="accent6">
                  <a:lumMod val="50000"/>
                </a:schemeClr>
              </a:solidFill>
            </a:endParaRPr>
          </a:p>
          <a:p>
            <a:pPr lvl="0"/>
            <a:endParaRPr lang="en-US" sz="1800" b="1" dirty="0">
              <a:solidFill>
                <a:srgbClr val="000000"/>
              </a:solidFill>
              <a:latin typeface="+mj-lt"/>
              <a:ea typeface="Times New Roman"/>
              <a:cs typeface="Times New Roman"/>
            </a:endParaRPr>
          </a:p>
          <a:p>
            <a:pPr lvl="0"/>
            <a:r>
              <a:rPr lang="en-US" sz="1800" b="1" dirty="0">
                <a:solidFill>
                  <a:srgbClr val="000000"/>
                </a:solidFill>
                <a:latin typeface="+mj-lt"/>
                <a:ea typeface="Times New Roman"/>
                <a:cs typeface="Times New Roman"/>
              </a:rPr>
              <a:t>On March </a:t>
            </a:r>
            <a:r>
              <a:rPr lang="ru-RU" sz="1800" b="1" dirty="0">
                <a:solidFill>
                  <a:srgbClr val="000000"/>
                </a:solidFill>
                <a:latin typeface="+mj-lt"/>
                <a:ea typeface="Times New Roman"/>
                <a:cs typeface="Times New Roman"/>
              </a:rPr>
              <a:t>21</a:t>
            </a:r>
            <a:r>
              <a:rPr lang="en-US" sz="1800" b="1" dirty="0">
                <a:solidFill>
                  <a:srgbClr val="000000"/>
                </a:solidFill>
                <a:latin typeface="+mj-lt"/>
                <a:ea typeface="Times New Roman"/>
                <a:cs typeface="Times New Roman"/>
              </a:rPr>
              <a:t>, together with the World Bank team for the Local Initiatives Support Program, </a:t>
            </a:r>
            <a:r>
              <a:rPr lang="en-US" sz="1800" b="1" dirty="0" err="1">
                <a:solidFill>
                  <a:srgbClr val="000000"/>
                </a:solidFill>
                <a:latin typeface="+mj-lt"/>
                <a:ea typeface="Times New Roman"/>
                <a:cs typeface="Times New Roman"/>
              </a:rPr>
              <a:t>BLTWG</a:t>
            </a:r>
            <a:r>
              <a:rPr lang="en-US" sz="1800" b="1" dirty="0">
                <a:solidFill>
                  <a:srgbClr val="000000"/>
                </a:solidFill>
                <a:latin typeface="+mj-lt"/>
                <a:ea typeface="Times New Roman"/>
                <a:cs typeface="Times New Roman"/>
              </a:rPr>
              <a:t> will conduct a workshop on implementing participatory</a:t>
            </a:r>
            <a:r>
              <a:rPr lang="ru-RU" sz="1800" b="1" dirty="0">
                <a:solidFill>
                  <a:srgbClr val="000000"/>
                </a:solidFill>
                <a:latin typeface="+mj-lt"/>
                <a:ea typeface="Times New Roman"/>
                <a:cs typeface="Times New Roman"/>
              </a:rPr>
              <a:t>/</a:t>
            </a:r>
            <a:r>
              <a:rPr lang="en-US" sz="1800" b="1" dirty="0">
                <a:solidFill>
                  <a:srgbClr val="000000"/>
                </a:solidFill>
                <a:latin typeface="+mj-lt"/>
                <a:ea typeface="Times New Roman"/>
                <a:cs typeface="Times New Roman"/>
              </a:rPr>
              <a:t>initiative budgeting in countries with multi-level budget systems</a:t>
            </a:r>
            <a:r>
              <a:rPr lang="ru-RU" sz="1800" b="1" dirty="0">
                <a:solidFill>
                  <a:srgbClr val="000000"/>
                </a:solidFill>
                <a:latin typeface="+mj-lt"/>
                <a:ea typeface="Times New Roman"/>
                <a:cs typeface="Times New Roman"/>
              </a:rPr>
              <a:t>.</a:t>
            </a:r>
            <a:endParaRPr lang="en-US" sz="1800" dirty="0">
              <a:solidFill>
                <a:schemeClr val="tx1"/>
              </a:solidFill>
              <a:latin typeface="+mj-lt"/>
            </a:endParaRPr>
          </a:p>
          <a:p>
            <a:pPr lvl="0" algn="l"/>
            <a:endParaRPr lang="en-US" sz="1800" dirty="0">
              <a:solidFill>
                <a:schemeClr val="tx1"/>
              </a:solidFill>
            </a:endParaRPr>
          </a:p>
          <a:p>
            <a:pPr marL="457200" indent="-457200" algn="just" fontAlgn="auto">
              <a:spcAft>
                <a:spcPts val="0"/>
              </a:spcAft>
              <a:buFont typeface="Arial" pitchFamily="34" charset="0"/>
              <a:buChar char="•"/>
              <a:defRPr/>
            </a:pPr>
            <a:endParaRPr lang="en-US" sz="1800" dirty="0">
              <a:solidFill>
                <a:schemeClr val="tx1"/>
              </a:solidFill>
            </a:endParaRPr>
          </a:p>
        </p:txBody>
      </p:sp>
    </p:spTree>
    <p:extLst>
      <p:ext uri="{BB962C8B-B14F-4D97-AF65-F5344CB8AC3E}">
        <p14:creationId xmlns:p14="http://schemas.microsoft.com/office/powerpoint/2010/main" val="3807154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ubtitle 2"/>
          <p:cNvSpPr>
            <a:spLocks noGrp="1"/>
          </p:cNvSpPr>
          <p:nvPr>
            <p:ph type="subTitle" idx="1"/>
          </p:nvPr>
        </p:nvSpPr>
        <p:spPr>
          <a:xfrm>
            <a:off x="1371600" y="1143000"/>
            <a:ext cx="7391400" cy="5257800"/>
          </a:xfrm>
        </p:spPr>
        <p:txBody>
          <a:bodyPr/>
          <a:lstStyle/>
          <a:p>
            <a:pPr eaLnBrk="1" hangingPunct="1"/>
            <a:endParaRPr lang="en-US" altLang="x-none" sz="4400" dirty="0">
              <a:solidFill>
                <a:schemeClr val="tx1"/>
              </a:solidFill>
              <a:ea typeface="ＭＳ Ｐゴシック" charset="-128"/>
            </a:endParaRPr>
          </a:p>
          <a:p>
            <a:pPr eaLnBrk="1" hangingPunct="1"/>
            <a:endParaRPr lang="en-US" altLang="x-none" sz="4400" dirty="0">
              <a:solidFill>
                <a:schemeClr val="tx1"/>
              </a:solidFill>
              <a:ea typeface="ＭＳ Ｐゴシック" charset="-128"/>
            </a:endParaRPr>
          </a:p>
          <a:p>
            <a:pPr eaLnBrk="1" hangingPunct="1"/>
            <a:r>
              <a:rPr lang="en-US" altLang="x-none" sz="4400" b="1" dirty="0">
                <a:solidFill>
                  <a:srgbClr val="C00000"/>
                </a:solidFill>
                <a:ea typeface="ＭＳ Ｐゴシック" charset="-128"/>
              </a:rPr>
              <a:t>Thank you for your attention!</a:t>
            </a:r>
          </a:p>
        </p:txBody>
      </p:sp>
      <p:pic>
        <p:nvPicPr>
          <p:cNvPr id="48130" name="Рисунок 11" descr="pempal-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1" name="Рисунок 15" descr="pempal-logo-top.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381000"/>
            <a:ext cx="3581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4229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Рисунок 11" descr="pempal-logo.jpg"/>
          <p:cNvPicPr>
            <a:picLocks noChangeAspect="1"/>
          </p:cNvPicPr>
          <p:nvPr/>
        </p:nvPicPr>
        <p:blipFill>
          <a:blip r:embed="rId3" cstate="print"/>
          <a:srcRect/>
          <a:stretch>
            <a:fillRect/>
          </a:stretch>
        </p:blipFill>
        <p:spPr bwMode="auto">
          <a:xfrm>
            <a:off x="0" y="0"/>
            <a:ext cx="704850" cy="6858000"/>
          </a:xfrm>
          <a:prstGeom prst="rect">
            <a:avLst/>
          </a:prstGeom>
          <a:noFill/>
          <a:ln w="9525">
            <a:noFill/>
            <a:miter lim="800000"/>
            <a:headEnd/>
            <a:tailEnd/>
          </a:ln>
        </p:spPr>
      </p:pic>
      <p:pic>
        <p:nvPicPr>
          <p:cNvPr id="15364" name="Рисунок 15" descr="pempal-logo-top.gif"/>
          <p:cNvPicPr>
            <a:picLocks noChangeAspect="1"/>
          </p:cNvPicPr>
          <p:nvPr/>
        </p:nvPicPr>
        <p:blipFill>
          <a:blip r:embed="rId4" cstate="print"/>
          <a:srcRect/>
          <a:stretch>
            <a:fillRect/>
          </a:stretch>
        </p:blipFill>
        <p:spPr bwMode="auto">
          <a:xfrm>
            <a:off x="3587262" y="246245"/>
            <a:ext cx="2039816" cy="195302"/>
          </a:xfrm>
          <a:prstGeom prst="rect">
            <a:avLst/>
          </a:prstGeom>
          <a:noFill/>
          <a:ln w="9525">
            <a:noFill/>
            <a:miter lim="800000"/>
            <a:headEnd/>
            <a:tailEnd/>
          </a:ln>
        </p:spPr>
      </p:pic>
      <p:sp>
        <p:nvSpPr>
          <p:cNvPr id="7" name="Rectangle 6">
            <a:extLst>
              <a:ext uri="{FF2B5EF4-FFF2-40B4-BE49-F238E27FC236}">
                <a16:creationId xmlns:a16="http://schemas.microsoft.com/office/drawing/2014/main" id="{746ED724-05E8-403A-B58D-AFA375CCD155}"/>
              </a:ext>
            </a:extLst>
          </p:cNvPr>
          <p:cNvSpPr/>
          <p:nvPr/>
        </p:nvSpPr>
        <p:spPr>
          <a:xfrm>
            <a:off x="1008184" y="1874270"/>
            <a:ext cx="7573108" cy="79273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r>
              <a:rPr lang="en-US" sz="2100" kern="0" dirty="0">
                <a:solidFill>
                  <a:sysClr val="windowText" lastClr="000000"/>
                </a:solidFill>
              </a:rPr>
              <a:t>1. Update on </a:t>
            </a:r>
            <a:r>
              <a:rPr lang="en-US" sz="2100" kern="0" dirty="0" err="1">
                <a:solidFill>
                  <a:sysClr val="windowText" lastClr="000000"/>
                </a:solidFill>
              </a:rPr>
              <a:t>BCoP</a:t>
            </a:r>
            <a:r>
              <a:rPr lang="en-US" sz="2100" kern="0" dirty="0">
                <a:solidFill>
                  <a:sysClr val="windowText" lastClr="000000"/>
                </a:solidFill>
              </a:rPr>
              <a:t> activities, including development of </a:t>
            </a:r>
            <a:r>
              <a:rPr lang="en-US" sz="2100" kern="0" dirty="0" err="1">
                <a:solidFill>
                  <a:sysClr val="windowText" lastClr="000000"/>
                </a:solidFill>
              </a:rPr>
              <a:t>BCoP</a:t>
            </a:r>
            <a:r>
              <a:rPr lang="en-US" sz="2100" kern="0" dirty="0">
                <a:solidFill>
                  <a:sysClr val="windowText" lastClr="000000"/>
                </a:solidFill>
              </a:rPr>
              <a:t> Action Plan for </a:t>
            </a:r>
            <a:r>
              <a:rPr lang="ru-RU" sz="2100" kern="0" dirty="0">
                <a:solidFill>
                  <a:sysClr val="windowText" lastClr="000000"/>
                </a:solidFill>
              </a:rPr>
              <a:t>2019-2020</a:t>
            </a:r>
          </a:p>
        </p:txBody>
      </p:sp>
      <p:sp>
        <p:nvSpPr>
          <p:cNvPr id="8" name="Rectangle 7">
            <a:extLst>
              <a:ext uri="{FF2B5EF4-FFF2-40B4-BE49-F238E27FC236}">
                <a16:creationId xmlns:a16="http://schemas.microsoft.com/office/drawing/2014/main" id="{09D667C4-D48A-4B1B-9AFF-F515BA815A5F}"/>
              </a:ext>
            </a:extLst>
          </p:cNvPr>
          <p:cNvSpPr/>
          <p:nvPr/>
        </p:nvSpPr>
        <p:spPr>
          <a:xfrm>
            <a:off x="1008184" y="3124200"/>
            <a:ext cx="7573108" cy="76200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r>
              <a:rPr lang="en-US" sz="2000" b="0" kern="0" dirty="0">
                <a:solidFill>
                  <a:sysClr val="windowText" lastClr="000000"/>
                </a:solidFill>
              </a:rPr>
              <a:t>2. Brief report on activities of the </a:t>
            </a:r>
            <a:r>
              <a:rPr lang="en-US" sz="2000" b="0" kern="0" dirty="0" err="1">
                <a:solidFill>
                  <a:sysClr val="windowText" lastClr="000000"/>
                </a:solidFill>
              </a:rPr>
              <a:t>BCoP</a:t>
            </a:r>
            <a:r>
              <a:rPr lang="en-US" sz="2000" b="0" kern="0" dirty="0">
                <a:solidFill>
                  <a:sysClr val="windowText" lastClr="000000"/>
                </a:solidFill>
              </a:rPr>
              <a:t> Budget Literacy and Transparency Working Group</a:t>
            </a:r>
            <a:endParaRPr lang="en-US" sz="2000" kern="0" dirty="0">
              <a:solidFill>
                <a:sysClr val="windowText" lastClr="000000"/>
              </a:solidFill>
            </a:endParaRPr>
          </a:p>
        </p:txBody>
      </p:sp>
      <p:pic>
        <p:nvPicPr>
          <p:cNvPr id="11"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803" y="4724404"/>
            <a:ext cx="1520646" cy="1698041"/>
          </a:xfrm>
          <a:prstGeom prst="rect">
            <a:avLst/>
          </a:prstGeom>
        </p:spPr>
      </p:pic>
      <p:sp>
        <p:nvSpPr>
          <p:cNvPr id="12" name="Title 3">
            <a:extLst>
              <a:ext uri="{FF2B5EF4-FFF2-40B4-BE49-F238E27FC236}">
                <a16:creationId xmlns:a16="http://schemas.microsoft.com/office/drawing/2014/main" id="{3D1A85E2-1AEE-4F6C-AA5F-7D0DE380D7EF}"/>
              </a:ext>
            </a:extLst>
          </p:cNvPr>
          <p:cNvSpPr>
            <a:spLocks noGrp="1"/>
          </p:cNvSpPr>
          <p:nvPr>
            <p:ph type="title"/>
          </p:nvPr>
        </p:nvSpPr>
        <p:spPr>
          <a:xfrm>
            <a:off x="2830757" y="762000"/>
            <a:ext cx="3552825" cy="533400"/>
          </a:xfrm>
        </p:spPr>
        <p:txBody>
          <a:bodyPr/>
          <a:lstStyle/>
          <a:p>
            <a:r>
              <a:rPr lang="en-US" sz="2500" b="1" dirty="0"/>
              <a:t>Presentation outline </a:t>
            </a:r>
          </a:p>
        </p:txBody>
      </p:sp>
    </p:spTree>
    <p:extLst>
      <p:ext uri="{BB962C8B-B14F-4D97-AF65-F5344CB8AC3E}">
        <p14:creationId xmlns:p14="http://schemas.microsoft.com/office/powerpoint/2010/main" val="3118850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2409" y="5857063"/>
            <a:ext cx="897253" cy="459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3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5928" y="662771"/>
            <a:ext cx="791845" cy="417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0" name="Picture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1066800"/>
            <a:ext cx="793750"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1"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1400" y="1676400"/>
            <a:ext cx="865187" cy="43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2"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7163" y="2527300"/>
            <a:ext cx="7905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3" name="Picture 3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1000" y="3200400"/>
            <a:ext cx="719137" cy="36036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4344" name="Picture 3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6200" y="3810000"/>
            <a:ext cx="863600" cy="436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5" name="Picture 3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48867" y="4497863"/>
            <a:ext cx="817563" cy="4826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4346" name="Picture 3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08381" y="5112860"/>
            <a:ext cx="825499"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7" name="Picture 3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32067" y="5565618"/>
            <a:ext cx="788669" cy="481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8" name="Picture 3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3478" y="457775"/>
            <a:ext cx="881856" cy="45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9" name="Picture 3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90053" y="5884368"/>
            <a:ext cx="879631"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50" name="Picture 3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86908" y="5592285"/>
            <a:ext cx="841534" cy="39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51" name="Picture 4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69281" y="5003163"/>
            <a:ext cx="865188"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52" name="Picture 4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96828" y="4407345"/>
            <a:ext cx="793750" cy="439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53" name="Picture 4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13210" y="2951450"/>
            <a:ext cx="863600" cy="43338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4354" name="Picture 4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90123" y="2223076"/>
            <a:ext cx="830898" cy="46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55" name="Picture 4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54174" y="1502351"/>
            <a:ext cx="720725" cy="48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56" name="Picture 4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339975" y="981075"/>
            <a:ext cx="788988"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57" name="Picture 4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240881" y="674866"/>
            <a:ext cx="788988"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58" name="Picture 47" descr="Russia"/>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15219" y="3584575"/>
            <a:ext cx="792162" cy="4873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6" name="TextBox 25"/>
          <p:cNvSpPr txBox="1">
            <a:spLocks noChangeArrowheads="1"/>
          </p:cNvSpPr>
          <p:nvPr/>
        </p:nvSpPr>
        <p:spPr bwMode="auto">
          <a:xfrm>
            <a:off x="2707602" y="1310064"/>
            <a:ext cx="4027647"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endParaRPr lang="en-US" altLang="x-none" sz="1800" dirty="0"/>
          </a:p>
          <a:p>
            <a:pPr algn="ctr" eaLnBrk="1" hangingPunct="1"/>
            <a:r>
              <a:rPr lang="en-US" altLang="x-none" sz="1800" dirty="0"/>
              <a:t>21 countries are BCOP members.</a:t>
            </a:r>
          </a:p>
          <a:p>
            <a:pPr algn="ctr" eaLnBrk="1" hangingPunct="1"/>
            <a:r>
              <a:rPr lang="en-US" altLang="x-none" sz="1800" dirty="0"/>
              <a:t> </a:t>
            </a:r>
          </a:p>
          <a:p>
            <a:pPr algn="ctr" eaLnBrk="1" hangingPunct="1"/>
            <a:r>
              <a:rPr lang="en-US" altLang="x-none" sz="1800"/>
              <a:t>100 members </a:t>
            </a:r>
            <a:r>
              <a:rPr lang="en-US" altLang="x-none" sz="1800" dirty="0"/>
              <a:t>from the Ministries of Finance </a:t>
            </a:r>
            <a:r>
              <a:rPr lang="en-US" altLang="x-none" sz="1800"/>
              <a:t>from 20 </a:t>
            </a:r>
            <a:r>
              <a:rPr lang="en-US" altLang="x-none" sz="1800" dirty="0"/>
              <a:t>different countries attended at least one BCOP event in the last year.</a:t>
            </a:r>
          </a:p>
          <a:p>
            <a:pPr algn="ctr" eaLnBrk="1" hangingPunct="1"/>
            <a:endParaRPr lang="en-US" altLang="x-none" sz="1800" dirty="0"/>
          </a:p>
          <a:p>
            <a:pPr algn="ctr" eaLnBrk="1" hangingPunct="1"/>
            <a:endParaRPr lang="en-US" altLang="x-none" sz="1200" dirty="0"/>
          </a:p>
          <a:p>
            <a:pPr algn="ctr" eaLnBrk="1" hangingPunct="1"/>
            <a:endParaRPr lang="en-US" altLang="x-none" sz="1200" dirty="0"/>
          </a:p>
          <a:p>
            <a:pPr algn="ctr" eaLnBrk="1" hangingPunct="1"/>
            <a:r>
              <a:rPr lang="en-US" altLang="x-none" b="1" dirty="0"/>
              <a:t>Two working groups</a:t>
            </a:r>
            <a:r>
              <a:rPr lang="en-US" altLang="x-none" dirty="0"/>
              <a:t>:</a:t>
            </a:r>
          </a:p>
          <a:p>
            <a:pPr algn="ctr" eaLnBrk="1" hangingPunct="1"/>
            <a:endParaRPr lang="en-US" altLang="x-none" sz="1400" dirty="0"/>
          </a:p>
          <a:p>
            <a:pPr algn="ctr" eaLnBrk="1" hangingPunct="1"/>
            <a:r>
              <a:rPr lang="en-US" altLang="x-none" sz="1400" dirty="0"/>
              <a:t>Budget Literacy and Transparency Working Group (BLTWG) – 16 member countries</a:t>
            </a:r>
          </a:p>
          <a:p>
            <a:pPr algn="ctr" eaLnBrk="1" hangingPunct="1"/>
            <a:endParaRPr lang="en-US" altLang="x-none" sz="1400" dirty="0"/>
          </a:p>
          <a:p>
            <a:pPr algn="ctr" eaLnBrk="1" hangingPunct="1"/>
            <a:r>
              <a:rPr lang="en-US" altLang="x-none" sz="1400" dirty="0"/>
              <a:t>Program and Performance Budgeting Working Group (PPBWG) – 15 member countries</a:t>
            </a:r>
          </a:p>
          <a:p>
            <a:pPr algn="ctr" eaLnBrk="1" hangingPunct="1"/>
            <a:endParaRPr lang="en-US" altLang="x-none" sz="1800" dirty="0"/>
          </a:p>
          <a:p>
            <a:pPr algn="ctr" eaLnBrk="1" hangingPunct="1"/>
            <a:endParaRPr lang="en-US" altLang="x-none" sz="1800" dirty="0"/>
          </a:p>
        </p:txBody>
      </p:sp>
      <p:pic>
        <p:nvPicPr>
          <p:cNvPr id="27" name="Рисунок 11" descr="pempal-logo.jpg"/>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84660" y="74324"/>
            <a:ext cx="4043522" cy="584775"/>
          </a:xfrm>
          <a:prstGeom prst="rect">
            <a:avLst/>
          </a:prstGeom>
          <a:noFill/>
        </p:spPr>
        <p:txBody>
          <a:bodyPr wrap="square" rtlCol="0">
            <a:spAutoFit/>
          </a:bodyPr>
          <a:lstStyle/>
          <a:p>
            <a:pPr algn="ctr">
              <a:spcBef>
                <a:spcPct val="0"/>
              </a:spcBef>
            </a:pPr>
            <a:r>
              <a:rPr lang="en-US" sz="3200" b="1" dirty="0">
                <a:solidFill>
                  <a:srgbClr val="0070C0"/>
                </a:solidFill>
                <a:latin typeface="+mj-lt"/>
                <a:ea typeface="+mj-ea"/>
                <a:cs typeface="Times New Roman" pitchFamily="18" charset="0"/>
              </a:rPr>
              <a:t>BCOP </a:t>
            </a:r>
            <a:r>
              <a:rPr lang="bs-Latn-BA" sz="3200" b="1" dirty="0">
                <a:solidFill>
                  <a:srgbClr val="0070C0"/>
                </a:solidFill>
                <a:latin typeface="+mj-lt"/>
                <a:ea typeface="+mj-ea"/>
                <a:cs typeface="Times New Roman" pitchFamily="18" charset="0"/>
              </a:rPr>
              <a:t>MEMBERSHIP</a:t>
            </a:r>
          </a:p>
        </p:txBody>
      </p:sp>
      <p:sp>
        <p:nvSpPr>
          <p:cNvPr id="29" name="Down Arrow 28"/>
          <p:cNvSpPr/>
          <p:nvPr/>
        </p:nvSpPr>
        <p:spPr>
          <a:xfrm flipH="1">
            <a:off x="4587529" y="3371056"/>
            <a:ext cx="1905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FFFF"/>
              </a:highlight>
            </a:endParaRPr>
          </a:p>
        </p:txBody>
      </p:sp>
    </p:spTree>
    <p:extLst>
      <p:ext uri="{BB962C8B-B14F-4D97-AF65-F5344CB8AC3E}">
        <p14:creationId xmlns:p14="http://schemas.microsoft.com/office/powerpoint/2010/main" val="1479382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990600" y="228600"/>
            <a:ext cx="8001000" cy="533400"/>
          </a:xfrm>
        </p:spPr>
        <p:txBody>
          <a:bodyPr>
            <a:noAutofit/>
          </a:bodyPr>
          <a:lstStyle/>
          <a:p>
            <a:r>
              <a:rPr lang="en-US" altLang="en-US" sz="3200" b="1" dirty="0">
                <a:solidFill>
                  <a:srgbClr val="0070C0"/>
                </a:solidFill>
                <a:cs typeface="Times New Roman" pitchFamily="18" charset="0"/>
              </a:rPr>
              <a:t>BCOP PRIORITIES</a:t>
            </a:r>
          </a:p>
        </p:txBody>
      </p:sp>
      <p:pic>
        <p:nvPicPr>
          <p:cNvPr id="13315" name="Рисунок 11" descr="pempal-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Содержимое 2"/>
          <p:cNvSpPr txBox="1">
            <a:spLocks/>
          </p:cNvSpPr>
          <p:nvPr/>
        </p:nvSpPr>
        <p:spPr bwMode="auto">
          <a:xfrm>
            <a:off x="922421" y="1143000"/>
            <a:ext cx="7924800" cy="6019800"/>
          </a:xfrm>
          <a:prstGeom prst="rect">
            <a:avLst/>
          </a:prstGeom>
          <a:noFill/>
          <a:ln w="9525">
            <a:noFill/>
            <a:miter lim="800000"/>
            <a:headEnd/>
            <a:tailEnd/>
          </a:ln>
        </p:spPr>
        <p:txBody>
          <a:bodyPr/>
          <a:lstStyle/>
          <a:p>
            <a:pPr algn="just"/>
            <a:r>
              <a:rPr lang="en-US" sz="2000" b="1" dirty="0">
                <a:solidFill>
                  <a:schemeClr val="accent2">
                    <a:lumMod val="75000"/>
                  </a:schemeClr>
                </a:solidFill>
              </a:rPr>
              <a:t>BCOP aims to strengthen budget methodology, planning, and transparency in PEMPAL member countries through:</a:t>
            </a:r>
            <a:r>
              <a:rPr lang="en-GB" sz="2000" dirty="0">
                <a:solidFill>
                  <a:schemeClr val="accent2">
                    <a:lumMod val="75000"/>
                  </a:schemeClr>
                </a:solidFill>
              </a:rPr>
              <a:t> </a:t>
            </a:r>
          </a:p>
          <a:p>
            <a:pPr algn="just"/>
            <a:endParaRPr lang="en-GB" sz="2000" dirty="0">
              <a:solidFill>
                <a:schemeClr val="accent2">
                  <a:lumMod val="75000"/>
                </a:schemeClr>
              </a:solidFill>
            </a:endParaRPr>
          </a:p>
          <a:p>
            <a:pPr algn="just"/>
            <a:r>
              <a:rPr lang="en-US" sz="2000" dirty="0">
                <a:latin typeface="Calibri" charset="0"/>
              </a:rPr>
              <a:t>1. </a:t>
            </a:r>
            <a:r>
              <a:rPr lang="en-US" sz="2000" b="1" dirty="0">
                <a:solidFill>
                  <a:schemeClr val="accent3">
                    <a:lumMod val="75000"/>
                  </a:schemeClr>
                </a:solidFill>
                <a:latin typeface="Calibri" charset="0"/>
              </a:rPr>
              <a:t>Sharpening tools for effective fiscal management  - </a:t>
            </a:r>
            <a:r>
              <a:rPr lang="en-US" sz="2000" dirty="0">
                <a:latin typeface="Calibri" charset="0"/>
              </a:rPr>
              <a:t>a broad topic that includes topics of Program and Performance Budgeting Working Group (PPBWG) discussed continuously (including monitoring and evaluation tools), as well as other tools, discussed periodically (e.g. fiscal risks, intergovernmental fiscal relations, capital budgeting etc.).</a:t>
            </a:r>
          </a:p>
          <a:p>
            <a:pPr algn="just"/>
            <a:endParaRPr lang="en-US" sz="2000" dirty="0">
              <a:latin typeface="Calibri" charset="0"/>
            </a:endParaRPr>
          </a:p>
          <a:p>
            <a:pPr algn="just"/>
            <a:r>
              <a:rPr lang="en-US" sz="2000" dirty="0">
                <a:latin typeface="Calibri" charset="0"/>
              </a:rPr>
              <a:t>2. </a:t>
            </a:r>
            <a:r>
              <a:rPr lang="en-US" sz="2000" b="1" dirty="0">
                <a:solidFill>
                  <a:schemeClr val="accent3">
                    <a:lumMod val="75000"/>
                  </a:schemeClr>
                </a:solidFill>
                <a:latin typeface="Calibri" charset="0"/>
              </a:rPr>
              <a:t>Strengthening fiscal transparency and accountability </a:t>
            </a:r>
            <a:r>
              <a:rPr lang="en-US" sz="2000" dirty="0">
                <a:latin typeface="Calibri" charset="0"/>
              </a:rPr>
              <a:t>with a focus on topics of Budget Literacy and Transparency Working Group (</a:t>
            </a:r>
            <a:r>
              <a:rPr lang="en-US" sz="2000" dirty="0" err="1">
                <a:latin typeface="Calibri" charset="0"/>
              </a:rPr>
              <a:t>BLTWG</a:t>
            </a:r>
            <a:r>
              <a:rPr lang="en-US" sz="2000" dirty="0">
                <a:latin typeface="Calibri" charset="0"/>
              </a:rPr>
              <a:t>), including budget literacy, citizens’ budgets, and public participation initiatives.</a:t>
            </a:r>
          </a:p>
          <a:p>
            <a:pPr algn="just"/>
            <a:endParaRPr lang="en-US" sz="2000" dirty="0">
              <a:latin typeface="Calibri" charset="0"/>
            </a:endParaRPr>
          </a:p>
          <a:p>
            <a:pPr algn="just"/>
            <a:r>
              <a:rPr lang="en-US" sz="2000" dirty="0">
                <a:latin typeface="Calibri" charset="0"/>
              </a:rPr>
              <a:t>3. </a:t>
            </a:r>
            <a:r>
              <a:rPr lang="en-US" sz="2000" b="1" dirty="0">
                <a:solidFill>
                  <a:schemeClr val="accent3">
                    <a:lumMod val="75000"/>
                  </a:schemeClr>
                </a:solidFill>
                <a:latin typeface="Calibri" charset="0"/>
              </a:rPr>
              <a:t>Expanding internationally available data on PEMPAL countries </a:t>
            </a:r>
            <a:r>
              <a:rPr lang="en-US" sz="2000" dirty="0">
                <a:latin typeface="Calibri" charset="0"/>
              </a:rPr>
              <a:t>through benchmarking using pre-meeting thematic surveys and more formal surveys</a:t>
            </a:r>
            <a:r>
              <a:rPr lang="en-US" sz="2000" b="1" dirty="0">
                <a:solidFill>
                  <a:schemeClr val="accent3">
                    <a:lumMod val="75000"/>
                  </a:schemeClr>
                </a:solidFill>
                <a:latin typeface="Calibri" charset="0"/>
              </a:rPr>
              <a:t> </a:t>
            </a:r>
            <a:r>
              <a:rPr lang="en-US" sz="2000" dirty="0">
                <a:latin typeface="Calibri" charset="0"/>
              </a:rPr>
              <a:t>(e.g. PEMPAL surveys, International Budget Partnership, and OECD surveys).</a:t>
            </a:r>
          </a:p>
        </p:txBody>
      </p:sp>
    </p:spTree>
    <p:extLst>
      <p:ext uri="{BB962C8B-B14F-4D97-AF65-F5344CB8AC3E}">
        <p14:creationId xmlns:p14="http://schemas.microsoft.com/office/powerpoint/2010/main" val="3287427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76200"/>
            <a:ext cx="8305800" cy="6400800"/>
          </a:xfrm>
        </p:spPr>
        <p:txBody>
          <a:bodyPr rtlCol="0">
            <a:noAutofit/>
          </a:bodyPr>
          <a:lstStyle/>
          <a:p>
            <a:pPr eaLnBrk="1" fontAlgn="auto" hangingPunct="1">
              <a:spcAft>
                <a:spcPts val="0"/>
              </a:spcAft>
              <a:buFont typeface="Arial" panose="020B0604020202020204" pitchFamily="34" charset="0"/>
              <a:buNone/>
              <a:defRPr/>
            </a:pPr>
            <a:r>
              <a:rPr lang="en-US" b="1" dirty="0">
                <a:solidFill>
                  <a:schemeClr val="tx2">
                    <a:lumMod val="60000"/>
                    <a:lumOff val="40000"/>
                  </a:schemeClr>
                </a:solidFill>
                <a:ea typeface="+mn-ea"/>
                <a:cs typeface="+mn-cs"/>
              </a:rPr>
              <a:t>BCOP </a:t>
            </a:r>
            <a:r>
              <a:rPr lang="en-GB" b="1" dirty="0">
                <a:solidFill>
                  <a:schemeClr val="tx2">
                    <a:lumMod val="60000"/>
                    <a:lumOff val="40000"/>
                  </a:schemeClr>
                </a:solidFill>
                <a:ea typeface="+mn-ea"/>
                <a:cs typeface="+mn-cs"/>
              </a:rPr>
              <a:t>ACTIVITIES IN FY2017 AND FY2018</a:t>
            </a:r>
          </a:p>
          <a:p>
            <a:pPr eaLnBrk="1" fontAlgn="auto" hangingPunct="1">
              <a:spcAft>
                <a:spcPts val="0"/>
              </a:spcAft>
              <a:buFont typeface="Arial" panose="020B0604020202020204" pitchFamily="34" charset="0"/>
              <a:buNone/>
              <a:defRPr/>
            </a:pPr>
            <a:endParaRPr lang="en-GB" sz="800" b="1" dirty="0">
              <a:solidFill>
                <a:schemeClr val="tx2">
                  <a:lumMod val="60000"/>
                  <a:lumOff val="40000"/>
                </a:schemeClr>
              </a:solidFill>
            </a:endParaRPr>
          </a:p>
          <a:p>
            <a:pPr algn="just" eaLnBrk="1" fontAlgn="auto" hangingPunct="1">
              <a:spcAft>
                <a:spcPts val="0"/>
              </a:spcAft>
              <a:buFont typeface="Arial" panose="020B0604020202020204" pitchFamily="34" charset="0"/>
              <a:buNone/>
              <a:defRPr/>
            </a:pPr>
            <a:r>
              <a:rPr lang="en-US" sz="2000" b="1" dirty="0">
                <a:solidFill>
                  <a:schemeClr val="tx1"/>
                </a:solidFill>
                <a:ea typeface="+mn-ea"/>
                <a:cs typeface="+mn-cs"/>
              </a:rPr>
              <a:t>Main features of BCOP’s work in FY2017</a:t>
            </a:r>
            <a:r>
              <a:rPr lang="en-US" sz="2000" b="1" dirty="0">
                <a:solidFill>
                  <a:schemeClr val="tx1"/>
                </a:solidFill>
              </a:rPr>
              <a:t> and FY2018</a:t>
            </a:r>
            <a:r>
              <a:rPr lang="en-US" sz="2000" b="1" dirty="0">
                <a:solidFill>
                  <a:schemeClr val="tx1"/>
                </a:solidFill>
                <a:ea typeface="+mn-ea"/>
                <a:cs typeface="+mn-cs"/>
              </a:rPr>
              <a:t>:</a:t>
            </a:r>
          </a:p>
          <a:p>
            <a:pPr marL="457200" indent="-457200" algn="just">
              <a:spcBef>
                <a:spcPts val="600"/>
              </a:spcBef>
              <a:spcAft>
                <a:spcPts val="1200"/>
              </a:spcAft>
              <a:buFont typeface="Arial" panose="020B0604020202020204" pitchFamily="34" charset="0"/>
              <a:buAutoNum type="arabicPeriod"/>
              <a:defRPr/>
            </a:pPr>
            <a:r>
              <a:rPr lang="en-US" sz="2000" b="1" dirty="0">
                <a:solidFill>
                  <a:schemeClr val="accent3">
                    <a:lumMod val="75000"/>
                  </a:schemeClr>
                </a:solidFill>
                <a:latin typeface="Calibri" charset="0"/>
              </a:rPr>
              <a:t>More formalized collection of country priorities </a:t>
            </a:r>
            <a:r>
              <a:rPr lang="en-US" sz="2000" b="1" dirty="0">
                <a:solidFill>
                  <a:schemeClr val="tx1"/>
                </a:solidFill>
              </a:rPr>
              <a:t>– now collected through pre-event online surveys before each annual plenary meeting.</a:t>
            </a:r>
            <a:endParaRPr lang="en-US" sz="2400" b="1" dirty="0">
              <a:solidFill>
                <a:schemeClr val="tx1"/>
              </a:solidFill>
            </a:endParaRPr>
          </a:p>
          <a:p>
            <a:pPr marL="457200" indent="-457200" algn="just" eaLnBrk="1" fontAlgn="auto" hangingPunct="1">
              <a:spcBef>
                <a:spcPts val="600"/>
              </a:spcBef>
              <a:spcAft>
                <a:spcPts val="1200"/>
              </a:spcAft>
              <a:buFont typeface="Arial" panose="020B0604020202020204" pitchFamily="34" charset="0"/>
              <a:buAutoNum type="arabicPeriod"/>
              <a:defRPr/>
            </a:pPr>
            <a:r>
              <a:rPr lang="en-US" sz="1900" b="1" dirty="0">
                <a:solidFill>
                  <a:schemeClr val="accent3">
                    <a:lumMod val="75000"/>
                  </a:schemeClr>
                </a:solidFill>
                <a:latin typeface="Calibri" charset="0"/>
              </a:rPr>
              <a:t>Two working groups </a:t>
            </a:r>
            <a:r>
              <a:rPr lang="en-US" sz="1900" b="1" dirty="0">
                <a:solidFill>
                  <a:schemeClr val="tx1"/>
                </a:solidFill>
              </a:rPr>
              <a:t>(BLTWG and PPBWG) </a:t>
            </a:r>
            <a:r>
              <a:rPr lang="en-US" sz="1900" b="1" dirty="0">
                <a:solidFill>
                  <a:schemeClr val="accent3">
                    <a:lumMod val="75000"/>
                  </a:schemeClr>
                </a:solidFill>
                <a:latin typeface="Calibri" charset="0"/>
              </a:rPr>
              <a:t>drive most of the BCOP activities</a:t>
            </a:r>
            <a:r>
              <a:rPr lang="en-US" sz="1900" b="1" dirty="0">
                <a:solidFill>
                  <a:schemeClr val="tx1"/>
                </a:solidFill>
              </a:rPr>
              <a:t>, as the most common budgeting reform priorities of BCOP countries continuously include the topics of these working groups.</a:t>
            </a:r>
          </a:p>
          <a:p>
            <a:pPr marL="457200" indent="-457200" algn="just" eaLnBrk="1" fontAlgn="auto" hangingPunct="1">
              <a:spcBef>
                <a:spcPts val="600"/>
              </a:spcBef>
              <a:spcAft>
                <a:spcPts val="1200"/>
              </a:spcAft>
              <a:buFont typeface="Arial" panose="020B0604020202020204" pitchFamily="34" charset="0"/>
              <a:buAutoNum type="arabicPeriod"/>
              <a:defRPr/>
            </a:pPr>
            <a:r>
              <a:rPr lang="en-US" sz="1900" b="1" dirty="0">
                <a:solidFill>
                  <a:schemeClr val="accent3">
                    <a:lumMod val="75000"/>
                  </a:schemeClr>
                </a:solidFill>
                <a:latin typeface="Calibri" charset="0"/>
              </a:rPr>
              <a:t>Therefore, </a:t>
            </a:r>
            <a:r>
              <a:rPr lang="en-US" sz="1900" b="1" dirty="0" err="1">
                <a:solidFill>
                  <a:schemeClr val="accent3">
                    <a:lumMod val="75000"/>
                  </a:schemeClr>
                </a:solidFill>
                <a:latin typeface="Calibri" charset="0"/>
              </a:rPr>
              <a:t>BCOP</a:t>
            </a:r>
            <a:r>
              <a:rPr lang="en-US" sz="1900" b="1" dirty="0">
                <a:solidFill>
                  <a:schemeClr val="accent3">
                    <a:lumMod val="75000"/>
                  </a:schemeClr>
                </a:solidFill>
                <a:latin typeface="Calibri" charset="0"/>
              </a:rPr>
              <a:t> annual plenary meetings are formatted </a:t>
            </a:r>
            <a:r>
              <a:rPr lang="en-US" sz="1900" b="1" dirty="0">
                <a:solidFill>
                  <a:schemeClr val="tx1"/>
                </a:solidFill>
              </a:rPr>
              <a:t>around the themes of two working groups, with each hosting one day of the event, while additional most common priorities are introduced in the first half-day of the meeting.</a:t>
            </a:r>
          </a:p>
          <a:p>
            <a:pPr marL="457200" indent="-457200" algn="just">
              <a:spcBef>
                <a:spcPts val="600"/>
              </a:spcBef>
              <a:spcAft>
                <a:spcPts val="200"/>
              </a:spcAft>
              <a:buFont typeface="Arial" panose="020B0604020202020204" pitchFamily="34" charset="0"/>
              <a:buAutoNum type="arabicPeriod"/>
              <a:defRPr/>
            </a:pPr>
            <a:r>
              <a:rPr lang="en-US" sz="1900" b="1" dirty="0">
                <a:solidFill>
                  <a:schemeClr val="accent3">
                    <a:lumMod val="75000"/>
                  </a:schemeClr>
                </a:solidFill>
                <a:latin typeface="Calibri" charset="0"/>
              </a:rPr>
              <a:t>Increased focus on developing knowledge products, </a:t>
            </a:r>
            <a:r>
              <a:rPr lang="en-US" sz="1900" b="1" dirty="0">
                <a:solidFill>
                  <a:schemeClr val="tx1"/>
                </a:solidFill>
              </a:rPr>
              <a:t>with four products already developed :</a:t>
            </a:r>
          </a:p>
          <a:p>
            <a:pPr marL="914400" lvl="1" indent="-457200" algn="just">
              <a:spcBef>
                <a:spcPts val="200"/>
              </a:spcBef>
              <a:spcAft>
                <a:spcPts val="200"/>
              </a:spcAft>
              <a:buFont typeface="+mj-lt"/>
              <a:buAutoNum type="romanLcPeriod"/>
              <a:defRPr/>
            </a:pPr>
            <a:r>
              <a:rPr lang="en-US" sz="1700" b="1" i="1" dirty="0">
                <a:solidFill>
                  <a:schemeClr val="tx1"/>
                </a:solidFill>
              </a:rPr>
              <a:t>Results of the 2016 OECD Performance Budgeting Survey: OECD and PEMPAL Countries</a:t>
            </a:r>
            <a:endParaRPr lang="en-US" sz="1700" b="1" dirty="0">
              <a:solidFill>
                <a:schemeClr val="tx1"/>
              </a:solidFill>
            </a:endParaRPr>
          </a:p>
          <a:p>
            <a:pPr marL="914400" lvl="1" indent="-457200" algn="just">
              <a:spcBef>
                <a:spcPts val="200"/>
              </a:spcBef>
              <a:spcAft>
                <a:spcPts val="200"/>
              </a:spcAft>
              <a:buFont typeface="+mj-lt"/>
              <a:buAutoNum type="romanLcPeriod"/>
              <a:defRPr/>
            </a:pPr>
            <a:r>
              <a:rPr lang="en-US" sz="1700" b="1" i="1" dirty="0">
                <a:solidFill>
                  <a:schemeClr val="tx1"/>
                </a:solidFill>
              </a:rPr>
              <a:t>Breaking Challenges in Constructing Citizens’ Budgets for PEMPAL Countries </a:t>
            </a:r>
            <a:endParaRPr lang="en-US" sz="1700" b="1" dirty="0">
              <a:solidFill>
                <a:schemeClr val="tx1"/>
              </a:solidFill>
            </a:endParaRPr>
          </a:p>
          <a:p>
            <a:pPr marL="914400" lvl="1" indent="-457200" algn="just">
              <a:spcBef>
                <a:spcPts val="200"/>
              </a:spcBef>
              <a:spcAft>
                <a:spcPts val="200"/>
              </a:spcAft>
              <a:buFont typeface="+mj-lt"/>
              <a:buAutoNum type="romanLcPeriod"/>
              <a:defRPr/>
            </a:pPr>
            <a:r>
              <a:rPr lang="en-US" sz="1700" b="1" i="1" dirty="0">
                <a:solidFill>
                  <a:schemeClr val="tx1"/>
                </a:solidFill>
              </a:rPr>
              <a:t>Performance Indicators in PEMPAL Countries: Trends and Challenges</a:t>
            </a:r>
          </a:p>
          <a:p>
            <a:pPr marL="914400" lvl="1" indent="-457200" algn="just">
              <a:spcBef>
                <a:spcPts val="200"/>
              </a:spcBef>
              <a:spcAft>
                <a:spcPts val="200"/>
              </a:spcAft>
              <a:buFont typeface="+mj-lt"/>
              <a:buAutoNum type="romanLcPeriod"/>
              <a:defRPr/>
            </a:pPr>
            <a:r>
              <a:rPr lang="en-US" sz="1700" b="1" i="1" dirty="0">
                <a:solidFill>
                  <a:schemeClr val="tx1"/>
                </a:solidFill>
              </a:rPr>
              <a:t>Background Paper on Public Participation in Fiscal Policy and Budget Process</a:t>
            </a:r>
            <a:endParaRPr lang="en-US" sz="1700" b="1" dirty="0">
              <a:solidFill>
                <a:schemeClr val="tx1"/>
              </a:solidFill>
            </a:endParaRPr>
          </a:p>
          <a:p>
            <a:pPr lvl="1" algn="just">
              <a:spcBef>
                <a:spcPts val="200"/>
              </a:spcBef>
              <a:spcAft>
                <a:spcPts val="600"/>
              </a:spcAft>
              <a:defRPr/>
            </a:pPr>
            <a:endParaRPr lang="en-US" sz="1800" b="1" dirty="0">
              <a:solidFill>
                <a:schemeClr val="tx1"/>
              </a:solidFill>
            </a:endParaRPr>
          </a:p>
          <a:p>
            <a:pPr lvl="1" algn="just">
              <a:spcBef>
                <a:spcPts val="200"/>
              </a:spcBef>
              <a:spcAft>
                <a:spcPts val="600"/>
              </a:spcAft>
              <a:defRPr/>
            </a:pPr>
            <a:endParaRPr lang="en-US" sz="1800" b="1" dirty="0">
              <a:solidFill>
                <a:schemeClr val="tx1"/>
              </a:solidFill>
            </a:endParaRPr>
          </a:p>
          <a:p>
            <a:pPr marL="914400" lvl="1" indent="-457200" algn="just">
              <a:spcBef>
                <a:spcPts val="200"/>
              </a:spcBef>
              <a:spcAft>
                <a:spcPts val="600"/>
              </a:spcAft>
              <a:buFont typeface="+mj-lt"/>
              <a:buAutoNum type="romanLcPeriod"/>
              <a:defRPr/>
            </a:pPr>
            <a:endParaRPr lang="en-US" sz="1800" b="1" dirty="0">
              <a:solidFill>
                <a:schemeClr val="tx1"/>
              </a:solidFill>
            </a:endParaRPr>
          </a:p>
          <a:p>
            <a:pPr marL="914400" lvl="1" indent="-457200" algn="just">
              <a:spcBef>
                <a:spcPts val="200"/>
              </a:spcBef>
              <a:spcAft>
                <a:spcPts val="600"/>
              </a:spcAft>
              <a:buFont typeface="+mj-lt"/>
              <a:buAutoNum type="romanLcPeriod"/>
              <a:defRPr/>
            </a:pPr>
            <a:endParaRPr lang="en-US" sz="1800" b="1" dirty="0">
              <a:solidFill>
                <a:schemeClr val="tx1"/>
              </a:solidFill>
            </a:endParaRPr>
          </a:p>
          <a:p>
            <a:pPr marL="457200" indent="-457200" algn="just">
              <a:spcBef>
                <a:spcPts val="600"/>
              </a:spcBef>
              <a:spcAft>
                <a:spcPts val="1200"/>
              </a:spcAft>
              <a:buFont typeface="Arial" panose="020B0604020202020204" pitchFamily="34" charset="0"/>
              <a:buAutoNum type="arabicPeriod"/>
              <a:defRPr/>
            </a:pPr>
            <a:endParaRPr lang="en-US" sz="2000" b="1" dirty="0">
              <a:solidFill>
                <a:schemeClr val="tx1"/>
              </a:solidFill>
            </a:endParaRPr>
          </a:p>
          <a:p>
            <a:pPr marL="457200" indent="-457200" algn="just" eaLnBrk="1" fontAlgn="auto" hangingPunct="1">
              <a:spcBef>
                <a:spcPts val="1680"/>
              </a:spcBef>
              <a:spcAft>
                <a:spcPts val="0"/>
              </a:spcAft>
              <a:buFont typeface="Arial" panose="020B0604020202020204" pitchFamily="34" charset="0"/>
              <a:buAutoNum type="arabicPeriod"/>
              <a:defRPr/>
            </a:pPr>
            <a:endParaRPr lang="en-US" sz="2000" b="1" dirty="0">
              <a:solidFill>
                <a:schemeClr val="tx1"/>
              </a:solidFill>
            </a:endParaRPr>
          </a:p>
          <a:p>
            <a:pPr marL="457200" indent="-457200" algn="just" eaLnBrk="1" fontAlgn="auto" hangingPunct="1">
              <a:spcBef>
                <a:spcPts val="1680"/>
              </a:spcBef>
              <a:spcAft>
                <a:spcPts val="0"/>
              </a:spcAft>
              <a:buFont typeface="Arial" panose="020B0604020202020204" pitchFamily="34" charset="0"/>
              <a:buAutoNum type="arabicPeriod"/>
              <a:defRPr/>
            </a:pPr>
            <a:endParaRPr lang="en-US" sz="2000" b="1" dirty="0">
              <a:solidFill>
                <a:schemeClr val="tx1"/>
              </a:solidFill>
            </a:endParaRPr>
          </a:p>
          <a:p>
            <a:pPr algn="l" eaLnBrk="1" fontAlgn="auto" hangingPunct="1">
              <a:spcAft>
                <a:spcPts val="0"/>
              </a:spcAft>
              <a:buFont typeface="Arial" panose="020B0604020202020204" pitchFamily="34" charset="0"/>
              <a:buNone/>
              <a:defRPr/>
            </a:pPr>
            <a:endParaRPr lang="en-US" sz="2000" dirty="0">
              <a:solidFill>
                <a:schemeClr val="tx1"/>
              </a:solidFill>
            </a:endParaRPr>
          </a:p>
        </p:txBody>
      </p:sp>
      <p:pic>
        <p:nvPicPr>
          <p:cNvPr id="21506" name="Рисунок 11" descr="pempal-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4343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76200"/>
            <a:ext cx="8305800" cy="6400800"/>
          </a:xfrm>
        </p:spPr>
        <p:txBody>
          <a:bodyPr rtlCol="0">
            <a:noAutofit/>
          </a:bodyPr>
          <a:lstStyle/>
          <a:p>
            <a:pPr>
              <a:defRPr/>
            </a:pPr>
            <a:r>
              <a:rPr lang="en-US" b="1" dirty="0">
                <a:solidFill>
                  <a:schemeClr val="tx2">
                    <a:lumMod val="60000"/>
                    <a:lumOff val="40000"/>
                  </a:schemeClr>
                </a:solidFill>
              </a:rPr>
              <a:t>BCOP </a:t>
            </a:r>
            <a:r>
              <a:rPr lang="en-GB" b="1" dirty="0">
                <a:solidFill>
                  <a:schemeClr val="tx2">
                    <a:lumMod val="60000"/>
                    <a:lumOff val="40000"/>
                  </a:schemeClr>
                </a:solidFill>
              </a:rPr>
              <a:t>ACTIVITIES IN FY2017 AND FY2018 (cont.)</a:t>
            </a:r>
          </a:p>
          <a:p>
            <a:pPr marL="457200" indent="-457200" algn="just">
              <a:spcBef>
                <a:spcPts val="200"/>
              </a:spcBef>
              <a:spcAft>
                <a:spcPts val="200"/>
              </a:spcAft>
              <a:buFont typeface="+mj-lt"/>
              <a:buAutoNum type="arabicPeriod" startAt="5"/>
              <a:defRPr/>
            </a:pPr>
            <a:r>
              <a:rPr lang="en-US" sz="1800" b="1" dirty="0">
                <a:solidFill>
                  <a:schemeClr val="accent3">
                    <a:lumMod val="75000"/>
                  </a:schemeClr>
                </a:solidFill>
                <a:latin typeface="Calibri" charset="0"/>
              </a:rPr>
              <a:t>Strengthening </a:t>
            </a:r>
            <a:r>
              <a:rPr lang="en-US" sz="1800" b="1" dirty="0" err="1">
                <a:solidFill>
                  <a:schemeClr val="accent3">
                    <a:lumMod val="75000"/>
                  </a:schemeClr>
                </a:solidFill>
                <a:latin typeface="Calibri" charset="0"/>
              </a:rPr>
              <a:t>BCOP’s</a:t>
            </a:r>
            <a:r>
              <a:rPr lang="en-US" sz="1800" b="1" dirty="0">
                <a:solidFill>
                  <a:schemeClr val="accent3">
                    <a:lumMod val="75000"/>
                  </a:schemeClr>
                </a:solidFill>
                <a:latin typeface="Calibri" charset="0"/>
              </a:rPr>
              <a:t> relationships with other development partners</a:t>
            </a:r>
            <a:r>
              <a:rPr lang="en-US" sz="1800" b="1" dirty="0">
                <a:solidFill>
                  <a:schemeClr val="tx1"/>
                </a:solidFill>
              </a:rPr>
              <a:t>:</a:t>
            </a:r>
          </a:p>
          <a:p>
            <a:pPr marL="914400" lvl="1" indent="-457200" algn="just">
              <a:spcBef>
                <a:spcPts val="200"/>
              </a:spcBef>
              <a:spcAft>
                <a:spcPts val="200"/>
              </a:spcAft>
              <a:buFont typeface="+mj-lt"/>
              <a:buAutoNum type="romanLcPeriod"/>
              <a:defRPr/>
            </a:pPr>
            <a:r>
              <a:rPr lang="en-US" sz="1700" b="1" dirty="0">
                <a:solidFill>
                  <a:schemeClr val="tx1"/>
                </a:solidFill>
              </a:rPr>
              <a:t>Continuation and deepening of close cooperation with </a:t>
            </a:r>
            <a:r>
              <a:rPr lang="en-US" sz="1700" b="1" dirty="0">
                <a:solidFill>
                  <a:schemeClr val="accent3">
                    <a:lumMod val="75000"/>
                  </a:schemeClr>
                </a:solidFill>
                <a:latin typeface="Calibri" charset="0"/>
              </a:rPr>
              <a:t>OECD</a:t>
            </a:r>
            <a:r>
              <a:rPr lang="en-US" sz="1700" b="1" dirty="0">
                <a:solidFill>
                  <a:schemeClr val="tx1"/>
                </a:solidFill>
                <a:latin typeface="Calibri" charset="0"/>
              </a:rPr>
              <a:t> </a:t>
            </a:r>
            <a:r>
              <a:rPr lang="en-US" sz="1700" b="1" dirty="0">
                <a:solidFill>
                  <a:schemeClr val="tx1"/>
                </a:solidFill>
              </a:rPr>
              <a:t>through </a:t>
            </a:r>
          </a:p>
          <a:p>
            <a:pPr marL="1371600" lvl="2" indent="-457200" algn="just">
              <a:spcBef>
                <a:spcPts val="200"/>
              </a:spcBef>
              <a:spcAft>
                <a:spcPts val="200"/>
              </a:spcAft>
              <a:buFont typeface="+mj-lt"/>
              <a:buAutoNum type="alphaLcPeriod"/>
              <a:defRPr/>
            </a:pPr>
            <a:r>
              <a:rPr lang="en-US" sz="1600" dirty="0">
                <a:solidFill>
                  <a:schemeClr val="tx1"/>
                </a:solidFill>
              </a:rPr>
              <a:t>OECD’s substantive contribution to BCOP events on a regular basis;</a:t>
            </a:r>
          </a:p>
          <a:p>
            <a:pPr marL="1371600" lvl="2" indent="-457200" algn="just">
              <a:spcBef>
                <a:spcPts val="200"/>
              </a:spcBef>
              <a:spcAft>
                <a:spcPts val="200"/>
              </a:spcAft>
              <a:buFont typeface="+mj-lt"/>
              <a:buAutoNum type="alphaLcPeriod"/>
              <a:defRPr/>
            </a:pPr>
            <a:r>
              <a:rPr lang="en-US" sz="1600" dirty="0" err="1">
                <a:solidFill>
                  <a:schemeClr val="tx1"/>
                </a:solidFill>
              </a:rPr>
              <a:t>BCOP’s</a:t>
            </a:r>
            <a:r>
              <a:rPr lang="en-US" sz="1600" dirty="0">
                <a:solidFill>
                  <a:schemeClr val="tx1"/>
                </a:solidFill>
              </a:rPr>
              <a:t> participation in and increasing meaningful contribution to annual OECD CESEE </a:t>
            </a:r>
            <a:r>
              <a:rPr lang="en-US" sz="1600" dirty="0" err="1">
                <a:solidFill>
                  <a:schemeClr val="tx1"/>
                </a:solidFill>
              </a:rPr>
              <a:t>SBO</a:t>
            </a:r>
            <a:r>
              <a:rPr lang="en-US" sz="1600" dirty="0">
                <a:solidFill>
                  <a:schemeClr val="tx1"/>
                </a:solidFill>
              </a:rPr>
              <a:t> network meetings;</a:t>
            </a:r>
          </a:p>
          <a:p>
            <a:pPr marL="1371600" lvl="2" indent="-457200" algn="just">
              <a:spcBef>
                <a:spcPts val="200"/>
              </a:spcBef>
              <a:spcAft>
                <a:spcPts val="200"/>
              </a:spcAft>
              <a:buFont typeface="+mj-lt"/>
              <a:buAutoNum type="alphaLcPeriod"/>
              <a:defRPr/>
            </a:pPr>
            <a:r>
              <a:rPr lang="en-US" sz="1600" dirty="0">
                <a:solidFill>
                  <a:schemeClr val="tx1"/>
                </a:solidFill>
              </a:rPr>
              <a:t>BCOP’s attendance at and contribution to annual meetings of the OECD Network on Performance and Results; and</a:t>
            </a:r>
          </a:p>
          <a:p>
            <a:pPr marL="1371600" lvl="2" indent="-457200" algn="just">
              <a:spcBef>
                <a:spcPts val="200"/>
              </a:spcBef>
              <a:spcAft>
                <a:spcPts val="200"/>
              </a:spcAft>
              <a:buFont typeface="+mj-lt"/>
              <a:buAutoNum type="alphaLcPeriod"/>
              <a:defRPr/>
            </a:pPr>
            <a:r>
              <a:rPr lang="en-US" sz="1600" dirty="0">
                <a:solidFill>
                  <a:schemeClr val="tx1"/>
                </a:solidFill>
              </a:rPr>
              <a:t>Facilitation of participation of PEMPAL countries in OECD surveys on budgeting processes and procedures and performance budgeting. </a:t>
            </a:r>
          </a:p>
          <a:p>
            <a:pPr marL="914400" lvl="1" indent="-457200" algn="just">
              <a:spcBef>
                <a:spcPts val="200"/>
              </a:spcBef>
              <a:spcAft>
                <a:spcPts val="600"/>
              </a:spcAft>
              <a:buFont typeface="+mj-lt"/>
              <a:buAutoNum type="romanLcPeriod"/>
              <a:defRPr/>
            </a:pPr>
            <a:r>
              <a:rPr lang="en-US" sz="1700" b="1" dirty="0">
                <a:solidFill>
                  <a:schemeClr val="tx1"/>
                </a:solidFill>
              </a:rPr>
              <a:t>Close collaboration with the International Budget Partnership (</a:t>
            </a:r>
            <a:r>
              <a:rPr lang="en-US" sz="1700" b="1" dirty="0">
                <a:solidFill>
                  <a:schemeClr val="accent3">
                    <a:lumMod val="75000"/>
                  </a:schemeClr>
                </a:solidFill>
                <a:latin typeface="Calibri" charset="0"/>
              </a:rPr>
              <a:t>IBP</a:t>
            </a:r>
            <a:r>
              <a:rPr lang="en-US" sz="1700" b="1" dirty="0">
                <a:solidFill>
                  <a:schemeClr val="tx1"/>
                </a:solidFill>
                <a:latin typeface="Calibri" charset="0"/>
              </a:rPr>
              <a:t>)</a:t>
            </a:r>
            <a:r>
              <a:rPr lang="en-US" sz="1700" b="1" dirty="0">
                <a:solidFill>
                  <a:schemeClr val="accent3">
                    <a:lumMod val="75000"/>
                  </a:schemeClr>
                </a:solidFill>
                <a:latin typeface="Calibri" charset="0"/>
              </a:rPr>
              <a:t> </a:t>
            </a:r>
            <a:r>
              <a:rPr lang="en-US" sz="1700" b="1" dirty="0">
                <a:solidFill>
                  <a:schemeClr val="tx1"/>
                </a:solidFill>
              </a:rPr>
              <a:t>and Global Initiative for Fiscal Transparency (</a:t>
            </a:r>
            <a:r>
              <a:rPr lang="en-US" sz="1700" b="1" dirty="0">
                <a:solidFill>
                  <a:schemeClr val="accent3">
                    <a:lumMod val="75000"/>
                  </a:schemeClr>
                </a:solidFill>
                <a:latin typeface="Calibri" charset="0"/>
              </a:rPr>
              <a:t>GIFT</a:t>
            </a:r>
            <a:r>
              <a:rPr lang="en-US" sz="1700" b="1" dirty="0">
                <a:solidFill>
                  <a:schemeClr val="tx1"/>
                </a:solidFill>
              </a:rPr>
              <a:t>) through </a:t>
            </a:r>
          </a:p>
          <a:p>
            <a:pPr marL="1371600" lvl="2" indent="-457200" algn="just">
              <a:spcBef>
                <a:spcPts val="200"/>
              </a:spcBef>
              <a:spcAft>
                <a:spcPts val="200"/>
              </a:spcAft>
              <a:buFont typeface="+mj-lt"/>
              <a:buAutoNum type="alphaLcPeriod"/>
              <a:defRPr/>
            </a:pPr>
            <a:r>
              <a:rPr lang="en-US" sz="1600" dirty="0">
                <a:solidFill>
                  <a:schemeClr val="tx1"/>
                </a:solidFill>
              </a:rPr>
              <a:t>IBP and </a:t>
            </a:r>
            <a:r>
              <a:rPr lang="en-US" sz="1600" dirty="0" err="1">
                <a:solidFill>
                  <a:schemeClr val="tx1"/>
                </a:solidFill>
              </a:rPr>
              <a:t>GIFT’s</a:t>
            </a:r>
            <a:r>
              <a:rPr lang="en-US" sz="1600" dirty="0">
                <a:solidFill>
                  <a:schemeClr val="tx1"/>
                </a:solidFill>
              </a:rPr>
              <a:t> substantive contribution to BCOP events;</a:t>
            </a:r>
          </a:p>
          <a:p>
            <a:pPr marL="1371600" lvl="2" indent="-457200" algn="just">
              <a:spcBef>
                <a:spcPts val="200"/>
              </a:spcBef>
              <a:spcAft>
                <a:spcPts val="200"/>
              </a:spcAft>
              <a:buFont typeface="+mj-lt"/>
              <a:buAutoNum type="alphaLcPeriod"/>
              <a:defRPr/>
            </a:pPr>
            <a:r>
              <a:rPr lang="en-US" sz="1600" dirty="0">
                <a:solidFill>
                  <a:schemeClr val="tx1"/>
                </a:solidFill>
              </a:rPr>
              <a:t>IBP and </a:t>
            </a:r>
            <a:r>
              <a:rPr lang="en-US" sz="1600" dirty="0" err="1">
                <a:solidFill>
                  <a:schemeClr val="tx1"/>
                </a:solidFill>
              </a:rPr>
              <a:t>GIFT’s</a:t>
            </a:r>
            <a:r>
              <a:rPr lang="en-US" sz="1600" dirty="0">
                <a:solidFill>
                  <a:schemeClr val="tx1"/>
                </a:solidFill>
              </a:rPr>
              <a:t> substantive contribution to BCOP’s knowledge products;</a:t>
            </a:r>
          </a:p>
          <a:p>
            <a:pPr marL="1371600" lvl="2" indent="-457200" algn="just">
              <a:spcBef>
                <a:spcPts val="200"/>
              </a:spcBef>
              <a:spcAft>
                <a:spcPts val="200"/>
              </a:spcAft>
              <a:buFont typeface="+mj-lt"/>
              <a:buAutoNum type="alphaLcPeriod"/>
              <a:defRPr/>
            </a:pPr>
            <a:r>
              <a:rPr lang="en-US" sz="1600" dirty="0" err="1">
                <a:solidFill>
                  <a:schemeClr val="tx1"/>
                </a:solidFill>
              </a:rPr>
              <a:t>BCOP’s</a:t>
            </a:r>
            <a:r>
              <a:rPr lang="en-US" sz="1600" dirty="0">
                <a:solidFill>
                  <a:schemeClr val="tx1"/>
                </a:solidFill>
              </a:rPr>
              <a:t> participation in and substantive contribution to the GIFT workshop in 2018; and</a:t>
            </a:r>
          </a:p>
          <a:p>
            <a:pPr marL="1371600" lvl="2" indent="-457200" algn="just">
              <a:spcBef>
                <a:spcPts val="200"/>
              </a:spcBef>
              <a:spcAft>
                <a:spcPts val="200"/>
              </a:spcAft>
              <a:buFont typeface="+mj-lt"/>
              <a:buAutoNum type="alphaLcPeriod"/>
              <a:defRPr/>
            </a:pPr>
            <a:r>
              <a:rPr lang="en-US" sz="1600" dirty="0">
                <a:solidFill>
                  <a:schemeClr val="tx1"/>
                </a:solidFill>
              </a:rPr>
              <a:t>Joint </a:t>
            </a:r>
            <a:r>
              <a:rPr lang="en-US" sz="1600" dirty="0" err="1">
                <a:solidFill>
                  <a:schemeClr val="tx1"/>
                </a:solidFill>
              </a:rPr>
              <a:t>PEMPAL</a:t>
            </a:r>
            <a:r>
              <a:rPr lang="en-US" sz="1600" dirty="0">
                <a:solidFill>
                  <a:schemeClr val="tx1"/>
                </a:solidFill>
              </a:rPr>
              <a:t> – GIFT learning visit in the Fall 2018.</a:t>
            </a:r>
          </a:p>
          <a:p>
            <a:pPr marL="457200" indent="-457200" algn="just">
              <a:spcBef>
                <a:spcPts val="200"/>
              </a:spcBef>
              <a:spcAft>
                <a:spcPts val="600"/>
              </a:spcAft>
              <a:buFont typeface="+mj-lt"/>
              <a:buAutoNum type="arabicPeriod" startAt="5"/>
              <a:defRPr/>
            </a:pPr>
            <a:r>
              <a:rPr lang="en-US" sz="1800" b="1" dirty="0">
                <a:solidFill>
                  <a:schemeClr val="accent3">
                    <a:lumMod val="75000"/>
                  </a:schemeClr>
                </a:solidFill>
                <a:latin typeface="Calibri" charset="0"/>
              </a:rPr>
              <a:t>Following the principles of prudent financial management while expanding </a:t>
            </a:r>
            <a:r>
              <a:rPr lang="en-US" sz="1800" b="1" dirty="0" err="1">
                <a:solidFill>
                  <a:schemeClr val="accent3">
                    <a:lumMod val="75000"/>
                  </a:schemeClr>
                </a:solidFill>
                <a:latin typeface="Calibri" charset="0"/>
              </a:rPr>
              <a:t>BCOP</a:t>
            </a:r>
            <a:r>
              <a:rPr lang="en-US" sz="1800" b="1" dirty="0">
                <a:solidFill>
                  <a:schemeClr val="accent3">
                    <a:lumMod val="75000"/>
                  </a:schemeClr>
                </a:solidFill>
                <a:latin typeface="Calibri" charset="0"/>
              </a:rPr>
              <a:t> activities </a:t>
            </a:r>
            <a:r>
              <a:rPr lang="en-US" sz="1800" b="1" dirty="0">
                <a:solidFill>
                  <a:schemeClr val="tx1"/>
                </a:solidFill>
                <a:latin typeface="Calibri" charset="0"/>
              </a:rPr>
              <a:t>by undertaking substantial work via VC workshops and virtual correspondence and interaction with other development partners:</a:t>
            </a:r>
          </a:p>
          <a:p>
            <a:pPr marL="914400" lvl="1" indent="-457200" algn="just">
              <a:spcBef>
                <a:spcPts val="200"/>
              </a:spcBef>
              <a:spcAft>
                <a:spcPts val="600"/>
              </a:spcAft>
              <a:buFont typeface="+mj-lt"/>
              <a:buAutoNum type="romanLcPeriod"/>
              <a:defRPr/>
            </a:pPr>
            <a:r>
              <a:rPr lang="en-US" sz="1700" b="1" dirty="0">
                <a:solidFill>
                  <a:schemeClr val="tx1"/>
                </a:solidFill>
              </a:rPr>
              <a:t>FY2018 was BCOP’s most active year with 13 events held and work done on multiple knowledge products.</a:t>
            </a:r>
          </a:p>
          <a:p>
            <a:pPr marL="457200" indent="-457200" algn="just">
              <a:spcBef>
                <a:spcPts val="200"/>
              </a:spcBef>
              <a:spcAft>
                <a:spcPts val="600"/>
              </a:spcAft>
              <a:buFont typeface="+mj-lt"/>
              <a:buAutoNum type="arabicPeriod" startAt="5"/>
              <a:defRPr/>
            </a:pPr>
            <a:endParaRPr lang="en-US" sz="2000" dirty="0">
              <a:solidFill>
                <a:schemeClr val="accent3">
                  <a:lumMod val="75000"/>
                </a:schemeClr>
              </a:solidFill>
              <a:latin typeface="Calibri" charset="0"/>
            </a:endParaRPr>
          </a:p>
          <a:p>
            <a:pPr algn="just">
              <a:spcBef>
                <a:spcPts val="1680"/>
              </a:spcBef>
              <a:defRPr/>
            </a:pPr>
            <a:endParaRPr lang="en-US" sz="2000" b="1" dirty="0">
              <a:solidFill>
                <a:schemeClr val="tx1"/>
              </a:solidFill>
            </a:endParaRPr>
          </a:p>
          <a:p>
            <a:pPr marL="457200" indent="-457200" algn="just" eaLnBrk="1" fontAlgn="auto" hangingPunct="1">
              <a:spcBef>
                <a:spcPts val="1680"/>
              </a:spcBef>
              <a:spcAft>
                <a:spcPts val="0"/>
              </a:spcAft>
              <a:buFont typeface="Arial" panose="020B0604020202020204" pitchFamily="34" charset="0"/>
              <a:buAutoNum type="arabicPeriod" startAt="4"/>
              <a:defRPr/>
            </a:pPr>
            <a:endParaRPr lang="en-US" sz="2000" b="1" dirty="0">
              <a:solidFill>
                <a:schemeClr val="tx1"/>
              </a:solidFill>
            </a:endParaRPr>
          </a:p>
          <a:p>
            <a:pPr marL="457200" indent="-457200" algn="just" eaLnBrk="1" fontAlgn="auto" hangingPunct="1">
              <a:spcBef>
                <a:spcPts val="1680"/>
              </a:spcBef>
              <a:spcAft>
                <a:spcPts val="0"/>
              </a:spcAft>
              <a:buFont typeface="Arial" panose="020B0604020202020204" pitchFamily="34" charset="0"/>
              <a:buAutoNum type="arabicPeriod" startAt="4"/>
              <a:defRPr/>
            </a:pPr>
            <a:endParaRPr lang="en-US" sz="2000" b="1" dirty="0">
              <a:solidFill>
                <a:schemeClr val="tx1"/>
              </a:solidFill>
            </a:endParaRPr>
          </a:p>
          <a:p>
            <a:pPr algn="l" eaLnBrk="1" fontAlgn="auto" hangingPunct="1">
              <a:spcAft>
                <a:spcPts val="0"/>
              </a:spcAft>
              <a:buFont typeface="Arial" panose="020B0604020202020204" pitchFamily="34" charset="0"/>
              <a:buNone/>
              <a:defRPr/>
            </a:pPr>
            <a:endParaRPr lang="en-US" sz="2000" dirty="0">
              <a:solidFill>
                <a:schemeClr val="tx1"/>
              </a:solidFill>
            </a:endParaRPr>
          </a:p>
        </p:txBody>
      </p:sp>
      <p:pic>
        <p:nvPicPr>
          <p:cNvPr id="21506" name="Рисунок 11" descr="pempal-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94177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850" y="0"/>
            <a:ext cx="8305800" cy="5638800"/>
          </a:xfrm>
        </p:spPr>
        <p:txBody>
          <a:bodyPr rtlCol="0">
            <a:noAutofit/>
          </a:bodyPr>
          <a:lstStyle/>
          <a:p>
            <a:pPr eaLnBrk="1" fontAlgn="auto" hangingPunct="1">
              <a:spcAft>
                <a:spcPts val="0"/>
              </a:spcAft>
              <a:buFont typeface="Arial" panose="020B0604020202020204" pitchFamily="34" charset="0"/>
              <a:buNone/>
              <a:defRPr/>
            </a:pPr>
            <a:r>
              <a:rPr lang="en-US" b="1" dirty="0">
                <a:solidFill>
                  <a:schemeClr val="tx2">
                    <a:lumMod val="60000"/>
                    <a:lumOff val="40000"/>
                  </a:schemeClr>
                </a:solidFill>
                <a:ea typeface="+mn-ea"/>
                <a:cs typeface="+mn-cs"/>
              </a:rPr>
              <a:t>BCOP FY2018 </a:t>
            </a:r>
            <a:r>
              <a:rPr lang="en-GB" b="1" dirty="0">
                <a:solidFill>
                  <a:schemeClr val="tx2">
                    <a:lumMod val="60000"/>
                    <a:lumOff val="40000"/>
                  </a:schemeClr>
                </a:solidFill>
                <a:ea typeface="+mn-ea"/>
                <a:cs typeface="+mn-cs"/>
              </a:rPr>
              <a:t>EVENTS</a:t>
            </a:r>
          </a:p>
          <a:p>
            <a:pPr marL="457200" indent="-457200" algn="just">
              <a:spcBef>
                <a:spcPts val="1200"/>
              </a:spcBef>
              <a:buFont typeface="+mj-lt"/>
              <a:buAutoNum type="arabicPeriod"/>
              <a:defRPr/>
            </a:pPr>
            <a:r>
              <a:rPr lang="en-US" sz="1800" b="1" dirty="0">
                <a:solidFill>
                  <a:schemeClr val="tx1"/>
                </a:solidFill>
              </a:rPr>
              <a:t>OECD</a:t>
            </a:r>
            <a:r>
              <a:rPr lang="en-US" sz="1800" b="1" dirty="0">
                <a:solidFill>
                  <a:schemeClr val="accent3">
                    <a:lumMod val="75000"/>
                  </a:schemeClr>
                </a:solidFill>
              </a:rPr>
              <a:t> Senior Budget Officials’ Network </a:t>
            </a:r>
            <a:r>
              <a:rPr lang="en-US" sz="1800" b="1" dirty="0">
                <a:solidFill>
                  <a:schemeClr val="tx1"/>
                </a:solidFill>
              </a:rPr>
              <a:t>for Central, Eastern, and South-Eastern Europe (SBO CESEE) – Paris, July 2017</a:t>
            </a:r>
          </a:p>
          <a:p>
            <a:pPr marL="457200" indent="-457200" algn="just">
              <a:spcBef>
                <a:spcPts val="1200"/>
              </a:spcBef>
              <a:buFont typeface="+mj-lt"/>
              <a:buAutoNum type="arabicPeriod"/>
              <a:defRPr/>
            </a:pPr>
            <a:r>
              <a:rPr lang="en-US" sz="1800" b="1" dirty="0">
                <a:solidFill>
                  <a:schemeClr val="tx1"/>
                </a:solidFill>
              </a:rPr>
              <a:t>PPBWG workshop on </a:t>
            </a:r>
            <a:r>
              <a:rPr lang="en-US" sz="1800" b="1" dirty="0">
                <a:solidFill>
                  <a:schemeClr val="accent3">
                    <a:lumMod val="75000"/>
                  </a:schemeClr>
                </a:solidFill>
              </a:rPr>
              <a:t>performance indicators </a:t>
            </a:r>
            <a:r>
              <a:rPr lang="en-US" sz="1800" b="1" dirty="0">
                <a:solidFill>
                  <a:schemeClr val="tx1"/>
                </a:solidFill>
              </a:rPr>
              <a:t>– VC, September 2017</a:t>
            </a:r>
          </a:p>
          <a:p>
            <a:pPr marL="457200" indent="-457200" algn="just">
              <a:spcBef>
                <a:spcPts val="1200"/>
              </a:spcBef>
              <a:buFont typeface="+mj-lt"/>
              <a:buAutoNum type="arabicPeriod"/>
              <a:defRPr/>
            </a:pPr>
            <a:r>
              <a:rPr lang="en-US" sz="1800" b="1" dirty="0">
                <a:solidFill>
                  <a:schemeClr val="tx1"/>
                </a:solidFill>
              </a:rPr>
              <a:t>BLTWG workshop on </a:t>
            </a:r>
            <a:r>
              <a:rPr lang="en-US" sz="1800" b="1" dirty="0">
                <a:solidFill>
                  <a:schemeClr val="accent3">
                    <a:lumMod val="75000"/>
                  </a:schemeClr>
                </a:solidFill>
              </a:rPr>
              <a:t>public participation</a:t>
            </a:r>
            <a:r>
              <a:rPr lang="en-US" sz="1800" b="1" dirty="0">
                <a:solidFill>
                  <a:schemeClr val="tx1"/>
                </a:solidFill>
              </a:rPr>
              <a:t>– VC, October 2017</a:t>
            </a:r>
          </a:p>
          <a:p>
            <a:pPr marL="457200" indent="-457200" algn="just">
              <a:spcBef>
                <a:spcPts val="1200"/>
              </a:spcBef>
              <a:buFont typeface="+mj-lt"/>
              <a:buAutoNum type="arabicPeriod"/>
              <a:defRPr/>
            </a:pPr>
            <a:r>
              <a:rPr lang="en-US" sz="1800" b="1" dirty="0">
                <a:solidFill>
                  <a:schemeClr val="tx1"/>
                </a:solidFill>
              </a:rPr>
              <a:t>BCOP participation in the OECD Senior Budget Officials’ </a:t>
            </a:r>
            <a:r>
              <a:rPr lang="en-US" sz="1800" b="1" dirty="0">
                <a:solidFill>
                  <a:schemeClr val="accent3">
                    <a:lumMod val="75000"/>
                  </a:schemeClr>
                </a:solidFill>
              </a:rPr>
              <a:t>Performance and Results </a:t>
            </a:r>
            <a:r>
              <a:rPr lang="en-US" sz="1800" b="1" dirty="0">
                <a:solidFill>
                  <a:schemeClr val="tx1"/>
                </a:solidFill>
              </a:rPr>
              <a:t>Network meeting - Paris, November 2017</a:t>
            </a:r>
          </a:p>
          <a:p>
            <a:pPr marL="457200" indent="-457200" algn="just">
              <a:spcBef>
                <a:spcPts val="1200"/>
              </a:spcBef>
              <a:buFont typeface="+mj-lt"/>
              <a:buAutoNum type="arabicPeriod"/>
              <a:defRPr/>
            </a:pPr>
            <a:r>
              <a:rPr lang="en-US" sz="1800" b="1" dirty="0" err="1">
                <a:solidFill>
                  <a:schemeClr val="tx1"/>
                </a:solidFill>
              </a:rPr>
              <a:t>PPBWG</a:t>
            </a:r>
            <a:r>
              <a:rPr lang="en-US" sz="1800" b="1" dirty="0">
                <a:solidFill>
                  <a:schemeClr val="tx1"/>
                </a:solidFill>
              </a:rPr>
              <a:t> Workshop on </a:t>
            </a:r>
            <a:r>
              <a:rPr lang="en-US" sz="1800" b="1" dirty="0">
                <a:solidFill>
                  <a:schemeClr val="accent3">
                    <a:lumMod val="75000"/>
                  </a:schemeClr>
                </a:solidFill>
              </a:rPr>
              <a:t>performance budgeting in Austria </a:t>
            </a:r>
            <a:r>
              <a:rPr lang="en-US" sz="1800" b="1" dirty="0">
                <a:solidFill>
                  <a:schemeClr val="tx1"/>
                </a:solidFill>
              </a:rPr>
              <a:t>– Vienna, March 2018</a:t>
            </a:r>
          </a:p>
          <a:p>
            <a:pPr marL="457200" indent="-457200" algn="just">
              <a:spcBef>
                <a:spcPts val="1200"/>
              </a:spcBef>
              <a:buFont typeface="+mj-lt"/>
              <a:buAutoNum type="arabicPeriod"/>
              <a:defRPr/>
            </a:pPr>
            <a:r>
              <a:rPr lang="en-US" sz="1800" b="1" dirty="0">
                <a:solidFill>
                  <a:schemeClr val="tx1"/>
                </a:solidFill>
              </a:rPr>
              <a:t>BCOP </a:t>
            </a:r>
            <a:r>
              <a:rPr lang="en-US" sz="1800" b="1" dirty="0">
                <a:solidFill>
                  <a:schemeClr val="accent3">
                    <a:lumMod val="75000"/>
                  </a:schemeClr>
                </a:solidFill>
              </a:rPr>
              <a:t>Annual Plenary Meeting on </a:t>
            </a:r>
            <a:r>
              <a:rPr lang="en-US" sz="1800" b="1" i="1" dirty="0">
                <a:solidFill>
                  <a:schemeClr val="accent3">
                    <a:lumMod val="75000"/>
                  </a:schemeClr>
                </a:solidFill>
              </a:rPr>
              <a:t>Improving Effectiveness and Accountability of Public Expenditures: Trends in Intergovernmental Fiscal Relations, Performance Budgeting, and Budget Participation </a:t>
            </a:r>
            <a:r>
              <a:rPr lang="en-US" sz="1800" b="1" dirty="0">
                <a:solidFill>
                  <a:schemeClr val="tx1"/>
                </a:solidFill>
              </a:rPr>
              <a:t>– Vienna, March 2018</a:t>
            </a:r>
          </a:p>
          <a:p>
            <a:pPr marL="457200" indent="-457200" algn="just">
              <a:spcBef>
                <a:spcPts val="1200"/>
              </a:spcBef>
              <a:buFont typeface="+mj-lt"/>
              <a:buAutoNum type="arabicPeriod"/>
              <a:defRPr/>
            </a:pPr>
            <a:r>
              <a:rPr lang="en-US" sz="1800" b="1" dirty="0">
                <a:solidFill>
                  <a:schemeClr val="tx1"/>
                </a:solidFill>
              </a:rPr>
              <a:t>BCOP participation in the </a:t>
            </a:r>
            <a:r>
              <a:rPr lang="en-US" sz="1800" b="1" dirty="0">
                <a:solidFill>
                  <a:schemeClr val="accent3">
                    <a:lumMod val="75000"/>
                  </a:schemeClr>
                </a:solidFill>
              </a:rPr>
              <a:t>OECD </a:t>
            </a:r>
            <a:r>
              <a:rPr lang="en-US" sz="1800" b="1" dirty="0" err="1">
                <a:solidFill>
                  <a:schemeClr val="accent3">
                    <a:lumMod val="75000"/>
                  </a:schemeClr>
                </a:solidFill>
              </a:rPr>
              <a:t>SBO</a:t>
            </a:r>
            <a:r>
              <a:rPr lang="en-US" sz="1800" b="1" dirty="0">
                <a:solidFill>
                  <a:schemeClr val="accent3">
                    <a:lumMod val="75000"/>
                  </a:schemeClr>
                </a:solidFill>
              </a:rPr>
              <a:t> </a:t>
            </a:r>
            <a:r>
              <a:rPr lang="en-US" sz="1800" b="1" dirty="0" err="1">
                <a:solidFill>
                  <a:schemeClr val="accent3">
                    <a:lumMod val="75000"/>
                  </a:schemeClr>
                </a:solidFill>
              </a:rPr>
              <a:t>CESEE</a:t>
            </a:r>
            <a:r>
              <a:rPr lang="en-US" sz="1800" b="1" dirty="0">
                <a:solidFill>
                  <a:schemeClr val="accent3">
                    <a:lumMod val="75000"/>
                  </a:schemeClr>
                </a:solidFill>
              </a:rPr>
              <a:t> meeting </a:t>
            </a:r>
            <a:r>
              <a:rPr lang="en-US" sz="1800" b="1" dirty="0">
                <a:solidFill>
                  <a:schemeClr val="tx1"/>
                </a:solidFill>
              </a:rPr>
              <a:t>– Zagreb, May 2018</a:t>
            </a:r>
          </a:p>
          <a:p>
            <a:pPr marL="457200" indent="-457200" algn="just">
              <a:spcBef>
                <a:spcPts val="1200"/>
              </a:spcBef>
              <a:buFont typeface="+mj-lt"/>
              <a:buAutoNum type="arabicPeriod"/>
              <a:defRPr/>
            </a:pPr>
            <a:r>
              <a:rPr lang="en-US" sz="1800" b="1" dirty="0">
                <a:solidFill>
                  <a:schemeClr val="tx1"/>
                </a:solidFill>
              </a:rPr>
              <a:t>BCOP </a:t>
            </a:r>
            <a:r>
              <a:rPr lang="en-US" sz="1800" b="1" dirty="0">
                <a:solidFill>
                  <a:schemeClr val="accent3">
                    <a:lumMod val="75000"/>
                  </a:schemeClr>
                </a:solidFill>
              </a:rPr>
              <a:t>participation in GIFT’s workshop </a:t>
            </a:r>
            <a:r>
              <a:rPr lang="en-US" sz="1800" b="1" dirty="0">
                <a:solidFill>
                  <a:schemeClr val="tx1"/>
                </a:solidFill>
              </a:rPr>
              <a:t>on Digital Tools, IT, and Citizen Engagement - Zagreb, May 2018</a:t>
            </a:r>
          </a:p>
          <a:p>
            <a:pPr marL="457200" indent="-457200" algn="just">
              <a:spcBef>
                <a:spcPts val="1200"/>
              </a:spcBef>
              <a:buFont typeface="+mj-lt"/>
              <a:buAutoNum type="arabicPeriod"/>
              <a:defRPr/>
            </a:pPr>
            <a:r>
              <a:rPr lang="en-US" sz="1800" b="1" dirty="0">
                <a:solidFill>
                  <a:schemeClr val="tx1"/>
                </a:solidFill>
              </a:rPr>
              <a:t>Four </a:t>
            </a:r>
            <a:r>
              <a:rPr lang="en-US" sz="1800" b="1" dirty="0">
                <a:solidFill>
                  <a:schemeClr val="accent3">
                    <a:lumMod val="75000"/>
                  </a:schemeClr>
                </a:solidFill>
              </a:rPr>
              <a:t>meetings of the Executive Committee </a:t>
            </a:r>
            <a:r>
              <a:rPr lang="en-US" sz="1800" b="1" dirty="0">
                <a:solidFill>
                  <a:schemeClr val="tx1"/>
                </a:solidFill>
              </a:rPr>
              <a:t>(July, 2017, December 2017, March 2018, and May 2018). </a:t>
            </a:r>
            <a:r>
              <a:rPr lang="en-US" altLang="x-none" sz="1800" dirty="0">
                <a:solidFill>
                  <a:schemeClr val="tx1"/>
                </a:solidFill>
                <a:ea typeface="ＭＳ Ｐゴシック" charset="-128"/>
              </a:rPr>
              <a:t>Minutes available on the </a:t>
            </a:r>
            <a:r>
              <a:rPr lang="en-US" altLang="x-none" sz="1800" dirty="0" err="1">
                <a:solidFill>
                  <a:schemeClr val="tx1"/>
                </a:solidFill>
                <a:ea typeface="ＭＳ Ｐゴシック" charset="-128"/>
              </a:rPr>
              <a:t>PEMPAL</a:t>
            </a:r>
            <a:r>
              <a:rPr lang="en-US" altLang="x-none" sz="1800" dirty="0">
                <a:solidFill>
                  <a:schemeClr val="tx1"/>
                </a:solidFill>
                <a:ea typeface="ＭＳ Ｐゴシック" charset="-128"/>
              </a:rPr>
              <a:t> website. </a:t>
            </a:r>
          </a:p>
          <a:p>
            <a:pPr algn="just">
              <a:spcBef>
                <a:spcPts val="1200"/>
              </a:spcBef>
              <a:defRPr/>
            </a:pPr>
            <a:endParaRPr lang="en-US" sz="1800" b="1" dirty="0">
              <a:solidFill>
                <a:schemeClr val="tx1"/>
              </a:solidFill>
            </a:endParaRPr>
          </a:p>
          <a:p>
            <a:pPr marL="457200" indent="-457200" algn="just">
              <a:spcBef>
                <a:spcPts val="1200"/>
              </a:spcBef>
              <a:buFont typeface="+mj-lt"/>
              <a:buAutoNum type="arabicPeriod"/>
              <a:defRPr/>
            </a:pPr>
            <a:endParaRPr lang="en-US" sz="1800" b="1" dirty="0">
              <a:solidFill>
                <a:schemeClr val="tx1"/>
              </a:solidFill>
            </a:endParaRPr>
          </a:p>
          <a:p>
            <a:pPr marL="457200" indent="-457200" algn="just">
              <a:spcBef>
                <a:spcPts val="1680"/>
              </a:spcBef>
              <a:buFont typeface="+mj-lt"/>
              <a:buAutoNum type="arabicPeriod"/>
              <a:defRPr/>
            </a:pPr>
            <a:endParaRPr lang="en-US" sz="1800" b="1" dirty="0">
              <a:solidFill>
                <a:schemeClr val="tx1"/>
              </a:solidFill>
            </a:endParaRPr>
          </a:p>
          <a:p>
            <a:pPr lvl="1" algn="just">
              <a:spcBef>
                <a:spcPts val="1680"/>
              </a:spcBef>
              <a:defRPr/>
            </a:pPr>
            <a:endParaRPr lang="sl-SI" sz="1500" dirty="0">
              <a:solidFill>
                <a:schemeClr val="tx1"/>
              </a:solidFill>
            </a:endParaRPr>
          </a:p>
          <a:p>
            <a:pPr marL="457200" indent="-457200" algn="just">
              <a:spcBef>
                <a:spcPts val="1680"/>
              </a:spcBef>
              <a:buFont typeface="Wingdings" pitchFamily="2" charset="2"/>
              <a:buChar char="Ø"/>
              <a:defRPr/>
            </a:pPr>
            <a:endParaRPr lang="en-US" sz="1500" dirty="0">
              <a:solidFill>
                <a:schemeClr val="tx1"/>
              </a:solidFill>
            </a:endParaRPr>
          </a:p>
          <a:p>
            <a:pPr marL="457200" indent="-457200" algn="just" eaLnBrk="1" fontAlgn="auto" hangingPunct="1">
              <a:spcBef>
                <a:spcPts val="1680"/>
              </a:spcBef>
              <a:spcAft>
                <a:spcPts val="0"/>
              </a:spcAft>
              <a:buFont typeface="Arial" panose="020B0604020202020204" pitchFamily="34" charset="0"/>
              <a:buAutoNum type="arabicPeriod"/>
              <a:defRPr/>
            </a:pPr>
            <a:endParaRPr lang="en-US" sz="2000" b="1" dirty="0">
              <a:solidFill>
                <a:schemeClr val="tx1"/>
              </a:solidFill>
            </a:endParaRPr>
          </a:p>
          <a:p>
            <a:pPr algn="l" eaLnBrk="1" fontAlgn="auto" hangingPunct="1">
              <a:spcAft>
                <a:spcPts val="0"/>
              </a:spcAft>
              <a:buFont typeface="Arial" panose="020B0604020202020204" pitchFamily="34" charset="0"/>
              <a:buNone/>
              <a:defRPr/>
            </a:pPr>
            <a:endParaRPr lang="en-US" sz="2000" dirty="0">
              <a:solidFill>
                <a:schemeClr val="tx1"/>
              </a:solidFill>
            </a:endParaRPr>
          </a:p>
        </p:txBody>
      </p:sp>
      <p:pic>
        <p:nvPicPr>
          <p:cNvPr id="21506" name="Рисунок 11" descr="pempal-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2349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ubtitle 2"/>
          <p:cNvSpPr>
            <a:spLocks noGrp="1"/>
          </p:cNvSpPr>
          <p:nvPr>
            <p:ph type="subTitle" idx="1"/>
          </p:nvPr>
        </p:nvSpPr>
        <p:spPr>
          <a:xfrm>
            <a:off x="704850" y="152400"/>
            <a:ext cx="8362950" cy="6705600"/>
          </a:xfrm>
        </p:spPr>
        <p:txBody>
          <a:bodyPr>
            <a:normAutofit fontScale="40000" lnSpcReduction="20000"/>
          </a:bodyPr>
          <a:lstStyle/>
          <a:p>
            <a:r>
              <a:rPr lang="en-US" sz="8000" b="1" dirty="0">
                <a:solidFill>
                  <a:schemeClr val="tx2">
                    <a:lumMod val="60000"/>
                    <a:lumOff val="40000"/>
                  </a:schemeClr>
                </a:solidFill>
              </a:rPr>
              <a:t>THEMATIC FOCUS OF BCOP IN FY2019</a:t>
            </a:r>
            <a:endParaRPr lang="en-GB" sz="8000" b="1" dirty="0">
              <a:solidFill>
                <a:schemeClr val="tx2">
                  <a:lumMod val="60000"/>
                  <a:lumOff val="40000"/>
                </a:schemeClr>
              </a:solidFill>
            </a:endParaRPr>
          </a:p>
          <a:p>
            <a:pPr algn="l"/>
            <a:endParaRPr lang="en-US" sz="4800" b="1" dirty="0">
              <a:solidFill>
                <a:schemeClr val="tx1"/>
              </a:solidFill>
              <a:ea typeface="ＭＳ Ｐゴシック" charset="-128"/>
            </a:endParaRPr>
          </a:p>
          <a:p>
            <a:pPr algn="l"/>
            <a:r>
              <a:rPr lang="en-US" sz="4800" b="1" dirty="0">
                <a:solidFill>
                  <a:schemeClr val="tx1"/>
                </a:solidFill>
                <a:ea typeface="ＭＳ Ｐゴシック" charset="-128"/>
              </a:rPr>
              <a:t>Current priority topics for budgeting reforms in BCOP countries, as collected in March 2018 are:</a:t>
            </a:r>
          </a:p>
          <a:p>
            <a:pPr algn="l"/>
            <a:endParaRPr lang="en-US" sz="4800" b="1" dirty="0">
              <a:solidFill>
                <a:schemeClr val="tx1"/>
              </a:solidFill>
              <a:ea typeface="ＭＳ Ｐゴシック" charset="-128"/>
            </a:endParaRPr>
          </a:p>
          <a:p>
            <a:pPr algn="l"/>
            <a:r>
              <a:rPr lang="en-US" sz="4800" b="1" dirty="0">
                <a:solidFill>
                  <a:schemeClr val="tx1"/>
                </a:solidFill>
                <a:ea typeface="ＭＳ Ｐゴシック" charset="-128"/>
              </a:rPr>
              <a:t>1. Program and performance budgeting</a:t>
            </a:r>
            <a:endParaRPr lang="en-US" sz="4800" dirty="0">
              <a:solidFill>
                <a:schemeClr val="tx1"/>
              </a:solidFill>
              <a:ea typeface="ＭＳ Ｐゴシック" charset="-128"/>
            </a:endParaRPr>
          </a:p>
          <a:p>
            <a:pPr lvl="0" algn="l"/>
            <a:r>
              <a:rPr lang="en-US" sz="4800" b="1" dirty="0">
                <a:solidFill>
                  <a:schemeClr val="tx1"/>
                </a:solidFill>
                <a:ea typeface="ＭＳ Ｐゴシック" charset="-128"/>
              </a:rPr>
              <a:t>	</a:t>
            </a:r>
            <a:r>
              <a:rPr lang="en-US" sz="4800" dirty="0" err="1">
                <a:solidFill>
                  <a:schemeClr val="tx1"/>
                </a:solidFill>
                <a:ea typeface="ＭＳ Ｐゴシック" charset="-128"/>
              </a:rPr>
              <a:t>i</a:t>
            </a:r>
            <a:r>
              <a:rPr lang="en-US" sz="4800" dirty="0">
                <a:solidFill>
                  <a:schemeClr val="tx1"/>
                </a:solidFill>
                <a:ea typeface="ＭＳ Ｐゴシック" charset="-128"/>
              </a:rPr>
              <a:t>. programs, </a:t>
            </a:r>
          </a:p>
          <a:p>
            <a:pPr lvl="0" algn="l"/>
            <a:r>
              <a:rPr lang="en-US" sz="4800" dirty="0">
                <a:solidFill>
                  <a:schemeClr val="tx1"/>
                </a:solidFill>
                <a:ea typeface="ＭＳ Ｐゴシック" charset="-128"/>
              </a:rPr>
              <a:t>	ii. performance indicators, and </a:t>
            </a:r>
          </a:p>
          <a:p>
            <a:pPr lvl="0" algn="l"/>
            <a:r>
              <a:rPr lang="en-US" sz="4800" dirty="0">
                <a:solidFill>
                  <a:schemeClr val="tx1"/>
                </a:solidFill>
                <a:ea typeface="ＭＳ Ｐゴシック" charset="-128"/>
              </a:rPr>
              <a:t>	iii. monitoring and evaluation of expenditures, including 	spending reviews</a:t>
            </a:r>
          </a:p>
          <a:p>
            <a:pPr lvl="0" algn="l"/>
            <a:r>
              <a:rPr lang="en-US" sz="4800" b="1" dirty="0">
                <a:solidFill>
                  <a:schemeClr val="tx1"/>
                </a:solidFill>
                <a:ea typeface="ＭＳ Ｐゴシック" charset="-128"/>
              </a:rPr>
              <a:t>2. Budget literacy and transparency</a:t>
            </a:r>
          </a:p>
          <a:p>
            <a:pPr lvl="0" algn="l"/>
            <a:r>
              <a:rPr lang="en-US" sz="4800" dirty="0">
                <a:solidFill>
                  <a:schemeClr val="tx1"/>
                </a:solidFill>
                <a:ea typeface="ＭＳ Ｐゴシック" charset="-128"/>
              </a:rPr>
              <a:t>	</a:t>
            </a:r>
            <a:r>
              <a:rPr lang="en-US" sz="4800" dirty="0" err="1">
                <a:solidFill>
                  <a:schemeClr val="tx1"/>
                </a:solidFill>
                <a:ea typeface="ＭＳ Ｐゴシック" charset="-128"/>
              </a:rPr>
              <a:t>i</a:t>
            </a:r>
            <a:r>
              <a:rPr lang="en-US" sz="4800" dirty="0">
                <a:solidFill>
                  <a:schemeClr val="tx1"/>
                </a:solidFill>
                <a:ea typeface="ＭＳ Ｐゴシック" charset="-128"/>
              </a:rPr>
              <a:t>. citizens’ budgets, </a:t>
            </a:r>
          </a:p>
          <a:p>
            <a:pPr lvl="0" algn="l"/>
            <a:r>
              <a:rPr lang="en-US" sz="4800" dirty="0">
                <a:solidFill>
                  <a:schemeClr val="tx1"/>
                </a:solidFill>
                <a:ea typeface="ＭＳ Ｐゴシック" charset="-128"/>
              </a:rPr>
              <a:t>	ii. budget literacy, and </a:t>
            </a:r>
          </a:p>
          <a:p>
            <a:pPr lvl="0" algn="l"/>
            <a:r>
              <a:rPr lang="en-US" sz="4800" dirty="0">
                <a:solidFill>
                  <a:schemeClr val="tx1"/>
                </a:solidFill>
                <a:ea typeface="ＭＳ Ｐゴシック" charset="-128"/>
              </a:rPr>
              <a:t>	iii. public participation </a:t>
            </a:r>
          </a:p>
          <a:p>
            <a:pPr lvl="0" algn="l"/>
            <a:r>
              <a:rPr lang="en-US" sz="4800" b="1" dirty="0">
                <a:solidFill>
                  <a:schemeClr val="tx1"/>
                </a:solidFill>
                <a:ea typeface="ＭＳ Ｐゴシック" charset="-128"/>
              </a:rPr>
              <a:t>3. Integrating capital budgeting/public investment in budget planning </a:t>
            </a:r>
            <a:r>
              <a:rPr lang="en-US" sz="4800" dirty="0">
                <a:solidFill>
                  <a:schemeClr val="tx1"/>
                </a:solidFill>
                <a:ea typeface="ＭＳ Ｐゴシック" charset="-128"/>
              </a:rPr>
              <a:t>(assessing its effectiveness, prioritizing)</a:t>
            </a:r>
            <a:endParaRPr lang="en-US" altLang="x-none" sz="4800" dirty="0">
              <a:solidFill>
                <a:schemeClr val="tx1"/>
              </a:solidFill>
              <a:ea typeface="ＭＳ Ｐゴシック" charset="-128"/>
            </a:endParaRPr>
          </a:p>
          <a:p>
            <a:pPr algn="l" eaLnBrk="1" hangingPunct="1">
              <a:buFont typeface="Arial" charset="0"/>
              <a:buChar char="•"/>
            </a:pPr>
            <a:endParaRPr lang="en-US" altLang="x-none" sz="4000" dirty="0">
              <a:solidFill>
                <a:schemeClr val="tx1"/>
              </a:solidFill>
              <a:ea typeface="ＭＳ Ｐゴシック" charset="-128"/>
            </a:endParaRPr>
          </a:p>
          <a:p>
            <a:pPr eaLnBrk="1" hangingPunct="1"/>
            <a:r>
              <a:rPr lang="en-US" altLang="x-none" sz="4800" b="1" dirty="0">
                <a:solidFill>
                  <a:schemeClr val="accent3">
                    <a:lumMod val="75000"/>
                  </a:schemeClr>
                </a:solidFill>
              </a:rPr>
              <a:t>Thus, the overwhelming  majority of our countries’ priorities are related to topics of the two working groups of </a:t>
            </a:r>
            <a:r>
              <a:rPr lang="en-US" altLang="x-none" sz="4800" b="1" dirty="0" err="1">
                <a:solidFill>
                  <a:schemeClr val="accent3">
                    <a:lumMod val="75000"/>
                  </a:schemeClr>
                </a:solidFill>
              </a:rPr>
              <a:t>BCoP</a:t>
            </a:r>
            <a:r>
              <a:rPr lang="en-US" altLang="x-none" sz="4800" b="1" dirty="0">
                <a:solidFill>
                  <a:schemeClr val="accent3">
                    <a:lumMod val="75000"/>
                  </a:schemeClr>
                </a:solidFill>
              </a:rPr>
              <a:t>. </a:t>
            </a:r>
          </a:p>
          <a:p>
            <a:pPr eaLnBrk="1" hangingPunct="1"/>
            <a:r>
              <a:rPr lang="en-US" altLang="x-none" sz="4800" b="1" dirty="0" err="1">
                <a:solidFill>
                  <a:schemeClr val="accent3">
                    <a:lumMod val="75000"/>
                  </a:schemeClr>
                </a:solidFill>
              </a:rPr>
              <a:t>BCoP</a:t>
            </a:r>
            <a:r>
              <a:rPr lang="en-US" altLang="x-none" sz="4800" b="1" dirty="0">
                <a:solidFill>
                  <a:schemeClr val="accent3">
                    <a:lumMod val="75000"/>
                  </a:schemeClr>
                </a:solidFill>
              </a:rPr>
              <a:t> will consistently continue to deepen the scope of work of its working groups.</a:t>
            </a:r>
          </a:p>
          <a:p>
            <a:pPr eaLnBrk="1" hangingPunct="1"/>
            <a:r>
              <a:rPr lang="en-US" altLang="x-none" sz="4800" b="1" dirty="0">
                <a:solidFill>
                  <a:schemeClr val="accent3">
                    <a:lumMod val="75000"/>
                  </a:schemeClr>
                </a:solidFill>
              </a:rPr>
              <a:t>The format of the 2019 BCOP plenary meeting will remain the same as in 2017 and 2018, with capital budgeting selected as the additional topic. </a:t>
            </a:r>
          </a:p>
        </p:txBody>
      </p:sp>
      <p:pic>
        <p:nvPicPr>
          <p:cNvPr id="41986" name="Рисунок 11" descr="pempal-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780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ubtitle 2"/>
          <p:cNvSpPr>
            <a:spLocks noGrp="1"/>
          </p:cNvSpPr>
          <p:nvPr>
            <p:ph type="subTitle" idx="1"/>
          </p:nvPr>
        </p:nvSpPr>
        <p:spPr>
          <a:xfrm>
            <a:off x="704850" y="228600"/>
            <a:ext cx="8362950" cy="7315200"/>
          </a:xfrm>
        </p:spPr>
        <p:txBody>
          <a:bodyPr>
            <a:normAutofit fontScale="40000" lnSpcReduction="20000"/>
          </a:bodyPr>
          <a:lstStyle/>
          <a:p>
            <a:r>
              <a:rPr lang="en-US" sz="8000" b="1" dirty="0">
                <a:solidFill>
                  <a:schemeClr val="tx2">
                    <a:lumMod val="60000"/>
                    <a:lumOff val="40000"/>
                  </a:schemeClr>
                </a:solidFill>
              </a:rPr>
              <a:t>BCOP’s WORK APPROACH IN FY2019</a:t>
            </a:r>
            <a:endParaRPr lang="en-GB" sz="8000" b="1" dirty="0">
              <a:solidFill>
                <a:schemeClr val="tx2">
                  <a:lumMod val="60000"/>
                  <a:lumOff val="40000"/>
                </a:schemeClr>
              </a:solidFill>
            </a:endParaRPr>
          </a:p>
          <a:p>
            <a:pPr algn="l"/>
            <a:endParaRPr lang="en-US" sz="2000" b="1" dirty="0">
              <a:solidFill>
                <a:schemeClr val="tx1"/>
              </a:solidFill>
              <a:ea typeface="ＭＳ Ｐゴシック" charset="-128"/>
            </a:endParaRPr>
          </a:p>
          <a:p>
            <a:pPr marL="460375" indent="-460375" algn="l">
              <a:spcBef>
                <a:spcPts val="1000"/>
              </a:spcBef>
              <a:buFont typeface="+mj-lt"/>
              <a:buAutoNum type="arabicPeriod"/>
            </a:pPr>
            <a:r>
              <a:rPr lang="en-US" sz="5000" b="1" dirty="0">
                <a:solidFill>
                  <a:schemeClr val="tx1"/>
                </a:solidFill>
                <a:ea typeface="ＭＳ Ｐゴシック" charset="-128"/>
              </a:rPr>
              <a:t>Two </a:t>
            </a:r>
            <a:r>
              <a:rPr lang="en-US" sz="5000" b="1" dirty="0">
                <a:solidFill>
                  <a:schemeClr val="accent3">
                    <a:lumMod val="75000"/>
                  </a:schemeClr>
                </a:solidFill>
                <a:ea typeface="ＭＳ Ｐゴシック" charset="-128"/>
              </a:rPr>
              <a:t>working groups continue to be driving force </a:t>
            </a:r>
            <a:r>
              <a:rPr lang="en-US" sz="5000" b="1" dirty="0">
                <a:solidFill>
                  <a:schemeClr val="tx1"/>
                </a:solidFill>
                <a:ea typeface="ＭＳ Ｐゴシック" charset="-128"/>
              </a:rPr>
              <a:t>of BCOP’s work with </a:t>
            </a:r>
            <a:r>
              <a:rPr lang="en-US" sz="5000" b="1" dirty="0">
                <a:solidFill>
                  <a:schemeClr val="accent3">
                    <a:lumMod val="75000"/>
                  </a:schemeClr>
                </a:solidFill>
                <a:ea typeface="ＭＳ Ｐゴシック" charset="-128"/>
              </a:rPr>
              <a:t>continued focus on knowledge products </a:t>
            </a:r>
            <a:r>
              <a:rPr lang="en-US" sz="5000" b="1" dirty="0">
                <a:solidFill>
                  <a:schemeClr val="tx1"/>
                </a:solidFill>
                <a:ea typeface="ＭＳ Ｐゴシック" charset="-128"/>
              </a:rPr>
              <a:t>and further </a:t>
            </a:r>
            <a:r>
              <a:rPr lang="en-US" sz="5000" b="1" dirty="0">
                <a:solidFill>
                  <a:schemeClr val="accent3">
                    <a:lumMod val="75000"/>
                  </a:schemeClr>
                </a:solidFill>
                <a:ea typeface="ＭＳ Ｐゴシック" charset="-128"/>
              </a:rPr>
              <a:t>collaboration with the OECD and GIFT.</a:t>
            </a:r>
          </a:p>
          <a:p>
            <a:pPr marL="460375" indent="-460375" algn="l">
              <a:spcBef>
                <a:spcPts val="1000"/>
              </a:spcBef>
              <a:buFont typeface="+mj-lt"/>
              <a:buAutoNum type="arabicPeriod"/>
            </a:pPr>
            <a:r>
              <a:rPr lang="en-US" sz="5000" b="1" dirty="0">
                <a:solidFill>
                  <a:schemeClr val="tx1"/>
                </a:solidFill>
                <a:ea typeface="ＭＳ Ｐゴシック" charset="-128"/>
              </a:rPr>
              <a:t>Key focus of the Budget Literacy and Transparency WG (BLTWG) will be on:</a:t>
            </a:r>
          </a:p>
          <a:p>
            <a:pPr marL="920750" lvl="1" indent="-485775" algn="l">
              <a:spcBef>
                <a:spcPts val="1000"/>
              </a:spcBef>
              <a:buFont typeface="+mj-lt"/>
              <a:buAutoNum type="romanLcPeriod"/>
            </a:pPr>
            <a:r>
              <a:rPr lang="en-US" sz="4400" dirty="0">
                <a:solidFill>
                  <a:schemeClr val="tx1"/>
                </a:solidFill>
                <a:ea typeface="ＭＳ Ｐゴシック" charset="-128"/>
              </a:rPr>
              <a:t>finalizing the </a:t>
            </a:r>
            <a:r>
              <a:rPr lang="en-US" sz="4400" dirty="0">
                <a:solidFill>
                  <a:schemeClr val="accent3">
                    <a:lumMod val="75000"/>
                  </a:schemeClr>
                </a:solidFill>
                <a:ea typeface="ＭＳ Ｐゴシック" charset="-128"/>
              </a:rPr>
              <a:t>knowledge product on public participation </a:t>
            </a:r>
            <a:r>
              <a:rPr lang="en-US" sz="4400" dirty="0">
                <a:solidFill>
                  <a:schemeClr val="tx1"/>
                </a:solidFill>
                <a:ea typeface="ＭＳ Ｐゴシック" charset="-128"/>
              </a:rPr>
              <a:t>and</a:t>
            </a:r>
          </a:p>
          <a:p>
            <a:pPr marL="920750" lvl="1" indent="-485775" algn="l">
              <a:spcBef>
                <a:spcPts val="1000"/>
              </a:spcBef>
              <a:buFont typeface="+mj-lt"/>
              <a:buAutoNum type="romanLcPeriod"/>
            </a:pPr>
            <a:r>
              <a:rPr lang="en-US" sz="4400" dirty="0">
                <a:solidFill>
                  <a:schemeClr val="tx1"/>
                </a:solidFill>
                <a:ea typeface="ＭＳ Ｐゴシック" charset="-128"/>
              </a:rPr>
              <a:t>further </a:t>
            </a:r>
            <a:r>
              <a:rPr lang="en-US" sz="4400" dirty="0">
                <a:solidFill>
                  <a:schemeClr val="accent3">
                    <a:lumMod val="75000"/>
                  </a:schemeClr>
                </a:solidFill>
                <a:ea typeface="ＭＳ Ｐゴシック" charset="-128"/>
              </a:rPr>
              <a:t>analysis of the results of the 2018 Open Budget Survey.</a:t>
            </a:r>
          </a:p>
          <a:p>
            <a:pPr marL="460375" indent="-460375" algn="l">
              <a:spcBef>
                <a:spcPts val="1000"/>
              </a:spcBef>
              <a:buFont typeface="+mj-lt"/>
              <a:buAutoNum type="arabicPeriod"/>
            </a:pPr>
            <a:r>
              <a:rPr lang="en-US" sz="5000" b="1" dirty="0">
                <a:solidFill>
                  <a:schemeClr val="tx1"/>
                </a:solidFill>
                <a:ea typeface="ＭＳ Ｐゴシック" charset="-128"/>
              </a:rPr>
              <a:t>Key focus of the Program and Performance Budgeting WG (BLTWG) will be on:</a:t>
            </a:r>
          </a:p>
          <a:p>
            <a:pPr marL="982663" lvl="1" indent="-522288" algn="l">
              <a:spcBef>
                <a:spcPts val="1000"/>
              </a:spcBef>
              <a:buFont typeface="+mj-lt"/>
              <a:buAutoNum type="romanLcPeriod"/>
            </a:pPr>
            <a:r>
              <a:rPr lang="en-US" sz="4400" dirty="0">
                <a:solidFill>
                  <a:schemeClr val="tx1"/>
                </a:solidFill>
                <a:ea typeface="ＭＳ Ｐゴシック" charset="-128"/>
              </a:rPr>
              <a:t>developing the </a:t>
            </a:r>
            <a:r>
              <a:rPr lang="en-US" sz="4400" dirty="0">
                <a:solidFill>
                  <a:schemeClr val="accent3">
                    <a:lumMod val="75000"/>
                  </a:schemeClr>
                </a:solidFill>
                <a:ea typeface="ＭＳ Ｐゴシック" charset="-128"/>
              </a:rPr>
              <a:t>knowledge product on spending reviews </a:t>
            </a:r>
            <a:r>
              <a:rPr lang="en-US" sz="4400" dirty="0">
                <a:solidFill>
                  <a:schemeClr val="tx1"/>
                </a:solidFill>
                <a:ea typeface="ＭＳ Ｐゴシック" charset="-128"/>
              </a:rPr>
              <a:t>and</a:t>
            </a:r>
          </a:p>
          <a:p>
            <a:pPr marL="982663" lvl="1" indent="-522288" algn="l">
              <a:spcBef>
                <a:spcPts val="1000"/>
              </a:spcBef>
              <a:buFont typeface="+mj-lt"/>
              <a:buAutoNum type="romanLcPeriod"/>
            </a:pPr>
            <a:r>
              <a:rPr lang="en-US" sz="4400" dirty="0">
                <a:solidFill>
                  <a:schemeClr val="accent3">
                    <a:lumMod val="75000"/>
                  </a:schemeClr>
                </a:solidFill>
                <a:ea typeface="ＭＳ Ｐゴシック" charset="-128"/>
              </a:rPr>
              <a:t>participation in the 2018 OECD Performance Budgeting Survey </a:t>
            </a:r>
            <a:r>
              <a:rPr lang="en-US" sz="4400" dirty="0">
                <a:solidFill>
                  <a:schemeClr val="tx1"/>
                </a:solidFill>
                <a:ea typeface="ＭＳ Ｐゴシック" charset="-128"/>
              </a:rPr>
              <a:t>and </a:t>
            </a:r>
            <a:r>
              <a:rPr lang="en-US" sz="4400" dirty="0">
                <a:solidFill>
                  <a:schemeClr val="accent3">
                    <a:lumMod val="75000"/>
                  </a:schemeClr>
                </a:solidFill>
                <a:ea typeface="ＭＳ Ｐゴシック" charset="-128"/>
              </a:rPr>
              <a:t>developing a knowledge product with analysis of the survey results.</a:t>
            </a:r>
          </a:p>
          <a:p>
            <a:pPr marL="460375" indent="-460375" algn="l">
              <a:spcBef>
                <a:spcPts val="1000"/>
              </a:spcBef>
              <a:buClr>
                <a:schemeClr val="tx1"/>
              </a:buClr>
              <a:buFont typeface="+mj-lt"/>
              <a:buAutoNum type="arabicPeriod"/>
            </a:pPr>
            <a:r>
              <a:rPr lang="en-US" sz="5000" b="1" dirty="0">
                <a:solidFill>
                  <a:schemeClr val="accent3">
                    <a:lumMod val="75000"/>
                  </a:schemeClr>
                </a:solidFill>
                <a:ea typeface="ＭＳ Ｐゴシック" charset="-128"/>
              </a:rPr>
              <a:t>Country priorities will continue to be collected </a:t>
            </a:r>
            <a:r>
              <a:rPr lang="en-US" sz="5000" b="1" dirty="0">
                <a:solidFill>
                  <a:schemeClr val="tx1"/>
                </a:solidFill>
                <a:ea typeface="ＭＳ Ｐゴシック" charset="-128"/>
              </a:rPr>
              <a:t>in an online survey format and BCOP </a:t>
            </a:r>
            <a:r>
              <a:rPr lang="en-US" sz="5000" b="1" dirty="0">
                <a:solidFill>
                  <a:schemeClr val="accent3">
                    <a:lumMod val="75000"/>
                  </a:schemeClr>
                </a:solidFill>
                <a:ea typeface="ＭＳ Ｐゴシック" charset="-128"/>
              </a:rPr>
              <a:t>will also start collecting </a:t>
            </a:r>
            <a:r>
              <a:rPr lang="en-US" sz="5000" b="1" dirty="0">
                <a:solidFill>
                  <a:schemeClr val="tx1"/>
                </a:solidFill>
                <a:ea typeface="ＭＳ Ｐゴシック" charset="-128"/>
              </a:rPr>
              <a:t>members’ </a:t>
            </a:r>
            <a:r>
              <a:rPr lang="en-US" sz="5000" b="1" dirty="0">
                <a:solidFill>
                  <a:schemeClr val="accent3">
                    <a:lumMod val="75000"/>
                  </a:schemeClr>
                </a:solidFill>
                <a:ea typeface="ＭＳ Ｐゴシック" charset="-128"/>
              </a:rPr>
              <a:t>suggestions on </a:t>
            </a:r>
            <a:r>
              <a:rPr lang="en-US" sz="5000" b="1" dirty="0" err="1">
                <a:solidFill>
                  <a:schemeClr val="accent3">
                    <a:lumMod val="75000"/>
                  </a:schemeClr>
                </a:solidFill>
                <a:ea typeface="ＭＳ Ｐゴシック" charset="-128"/>
              </a:rPr>
              <a:t>topis</a:t>
            </a:r>
            <a:r>
              <a:rPr lang="en-US" sz="5000" b="1" dirty="0">
                <a:solidFill>
                  <a:schemeClr val="accent3">
                    <a:lumMod val="75000"/>
                  </a:schemeClr>
                </a:solidFill>
                <a:ea typeface="ＭＳ Ｐゴシック" charset="-128"/>
              </a:rPr>
              <a:t> for cross-COP meetings </a:t>
            </a:r>
            <a:r>
              <a:rPr lang="en-US" sz="5000" b="1" dirty="0">
                <a:solidFill>
                  <a:schemeClr val="tx1"/>
                </a:solidFill>
                <a:ea typeface="ＭＳ Ｐゴシック" charset="-128"/>
              </a:rPr>
              <a:t>and members’ </a:t>
            </a:r>
            <a:r>
              <a:rPr lang="en-US" sz="5000" b="1" dirty="0">
                <a:solidFill>
                  <a:schemeClr val="accent3">
                    <a:lumMod val="75000"/>
                  </a:schemeClr>
                </a:solidFill>
                <a:ea typeface="ＭＳ Ｐゴシック" charset="-128"/>
              </a:rPr>
              <a:t>feedback on usefulness of knowledge products.</a:t>
            </a:r>
          </a:p>
          <a:p>
            <a:pPr marL="460375" indent="-460375" algn="l">
              <a:spcBef>
                <a:spcPts val="1000"/>
              </a:spcBef>
              <a:buClr>
                <a:schemeClr val="tx1"/>
              </a:buClr>
              <a:buFont typeface="+mj-lt"/>
              <a:buAutoNum type="arabicPeriod"/>
            </a:pPr>
            <a:r>
              <a:rPr lang="en-US" sz="5000" b="1" dirty="0">
                <a:solidFill>
                  <a:schemeClr val="tx1"/>
                </a:solidFill>
                <a:ea typeface="ＭＳ Ｐゴシック" charset="-128"/>
              </a:rPr>
              <a:t>BCOP will </a:t>
            </a:r>
            <a:r>
              <a:rPr lang="en-US" sz="5000" b="1" dirty="0">
                <a:solidFill>
                  <a:schemeClr val="accent3">
                    <a:lumMod val="75000"/>
                  </a:schemeClr>
                </a:solidFill>
                <a:ea typeface="ＭＳ Ｐゴシック" charset="-128"/>
              </a:rPr>
              <a:t>continue to update and improve the list of all BCOP knowledge resources with links, grouped by topics, </a:t>
            </a:r>
            <a:r>
              <a:rPr lang="en-US" sz="5000" b="1" dirty="0">
                <a:solidFill>
                  <a:schemeClr val="tx1"/>
                </a:solidFill>
                <a:ea typeface="ＭＳ Ｐゴシック" charset="-128"/>
              </a:rPr>
              <a:t>and circulate it to all members during annual plenary meetings. This will also be useful for induction of new members. </a:t>
            </a:r>
          </a:p>
        </p:txBody>
      </p:sp>
      <p:pic>
        <p:nvPicPr>
          <p:cNvPr id="41986" name="Рисунок 11" descr="pempal-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75626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21448</TotalTime>
  <Words>2100</Words>
  <Application>Microsoft Office PowerPoint</Application>
  <PresentationFormat>On-screen Show (4:3)</PresentationFormat>
  <Paragraphs>218</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Cambria</vt:lpstr>
      <vt:lpstr>Lucida Grande CY</vt:lpstr>
      <vt:lpstr>Times New Roman</vt:lpstr>
      <vt:lpstr>Wingdings</vt:lpstr>
      <vt:lpstr>Office Theme</vt:lpstr>
      <vt:lpstr>PEMPAL Budget Community of Practice (BCoP) </vt:lpstr>
      <vt:lpstr>Presentation outline </vt:lpstr>
      <vt:lpstr>PowerPoint Presentation</vt:lpstr>
      <vt:lpstr>BCOP PRIORITIES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 on activities of the BCoP Budget Literacy and Transparency Working Group</vt:lpstr>
      <vt:lpstr>PowerPoint Presentation</vt:lpstr>
      <vt:lpstr>PowerPoint Presentation</vt:lpstr>
      <vt:lpstr>PowerPoint Presentation</vt:lpstr>
      <vt:lpstr>BLTWG Plenary Agenda</vt:lpstr>
      <vt:lpstr>PowerPoint Presentation</vt:lpstr>
    </vt:vector>
  </TitlesOfParts>
  <Company>World Bank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BCOP progress</dc:title>
  <dc:creator>Deanna Aubrey</dc:creator>
  <cp:keywords>BCOP progress 2017</cp:keywords>
  <dc:description>Bishkek BCOP plenary meeting 2017</dc:description>
  <cp:lastModifiedBy>Ksenia Malafeeva</cp:lastModifiedBy>
  <cp:revision>991</cp:revision>
  <cp:lastPrinted>2017-03-28T09:13:38Z</cp:lastPrinted>
  <dcterms:created xsi:type="dcterms:W3CDTF">2012-02-13T09:14:10Z</dcterms:created>
  <dcterms:modified xsi:type="dcterms:W3CDTF">2019-03-12T16:05:29Z</dcterms:modified>
  <cp:category>PEMPAL</cp:category>
</cp:coreProperties>
</file>