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425" r:id="rId3"/>
    <p:sldId id="434" r:id="rId4"/>
    <p:sldId id="431" r:id="rId5"/>
    <p:sldId id="443" r:id="rId6"/>
    <p:sldId id="444" r:id="rId7"/>
    <p:sldId id="430" r:id="rId8"/>
    <p:sldId id="382" r:id="rId9"/>
    <p:sldId id="433" r:id="rId10"/>
    <p:sldId id="437" r:id="rId11"/>
    <p:sldId id="439" r:id="rId12"/>
    <p:sldId id="438" r:id="rId13"/>
    <p:sldId id="436" r:id="rId14"/>
    <p:sldId id="442" r:id="rId15"/>
  </p:sldIdLst>
  <p:sldSz cx="9144000" cy="5143500" type="screen16x9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13">
          <p15:clr>
            <a:srgbClr val="A4A3A4"/>
          </p15:clr>
        </p15:guide>
        <p15:guide id="6" pos="274">
          <p15:clr>
            <a:srgbClr val="A4A3A4"/>
          </p15:clr>
        </p15:guide>
        <p15:guide id="7" pos="54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ИБИЛОВА КСЕНИЯ ОЛЕГОВНА" initials="ТК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DE9240"/>
    <a:srgbClr val="008000"/>
    <a:srgbClr val="D9862B"/>
    <a:srgbClr val="003300"/>
    <a:srgbClr val="FF5050"/>
    <a:srgbClr val="B2B2B2"/>
    <a:srgbClr val="B0B0B0"/>
    <a:srgbClr val="D9D9D9"/>
    <a:srgbClr val="B2E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4" autoAdjust="0"/>
    <p:restoredTop sz="99771" autoAdjust="0"/>
  </p:normalViewPr>
  <p:slideViewPr>
    <p:cSldViewPr snapToGrid="0" snapToObjects="1" showGuides="1">
      <p:cViewPr>
        <p:scale>
          <a:sx n="70" d="100"/>
          <a:sy n="70" d="100"/>
        </p:scale>
        <p:origin x="-898" y="-427"/>
      </p:cViewPr>
      <p:guideLst>
        <p:guide orient="horz"/>
        <p:guide pos="5759"/>
        <p:guide pos="293"/>
        <p:guide pos="5498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89517"/>
            <a:ext cx="5486400" cy="4442697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05165"/>
            <a:ext cx="4981978" cy="175835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E90D6C8B-A296-4950-B473-51893CF58DFA}" type="datetime1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4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338870"/>
            <a:ext cx="4584602" cy="3773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48" y="185627"/>
            <a:ext cx="1786589" cy="3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0" y="1998180"/>
            <a:ext cx="9142413" cy="1122210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43759" y="1997636"/>
            <a:ext cx="9079120" cy="1122210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76201" y="2052834"/>
            <a:ext cx="9014239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3400" dirty="0" smtClean="0">
                <a:solidFill>
                  <a:schemeClr val="bg1"/>
                </a:solidFill>
                <a:latin typeface="Trebuchet MS" pitchFamily="34" charset="0"/>
              </a:rPr>
              <a:t>«Основные итоги и направления развития инициативного бюджетирования в России»</a:t>
            </a:r>
            <a:endParaRPr lang="ru-RU" sz="3400" dirty="0">
              <a:solidFill>
                <a:schemeClr val="bg1"/>
              </a:solidFill>
              <a:latin typeface="Trebuchet MS" pitchFamily="34" charset="0"/>
              <a:cs typeface="DINCondensed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332" y="3709345"/>
            <a:ext cx="569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err="1" smtClean="0">
                <a:solidFill>
                  <a:srgbClr val="D9862B"/>
                </a:solidFill>
                <a:latin typeface="Trebuchet MS" pitchFamily="34" charset="0"/>
                <a:cs typeface="DINPro-Light"/>
              </a:rPr>
              <a:t>А.А.Беленчук</a:t>
            </a:r>
            <a:r>
              <a:rPr lang="ru-RU" b="1" cap="all" dirty="0" smtClean="0">
                <a:solidFill>
                  <a:srgbClr val="D9862B"/>
                </a:solidFill>
                <a:latin typeface="Trebuchet MS" pitchFamily="34" charset="0"/>
                <a:cs typeface="DINPro-Light"/>
              </a:rPr>
              <a:t>, начальник отдела анализа и развития бюджетной системы</a:t>
            </a:r>
            <a:endParaRPr lang="ru-RU" b="1" cap="all" dirty="0">
              <a:solidFill>
                <a:srgbClr val="D9862B"/>
              </a:solidFill>
              <a:latin typeface="Trebuchet MS" pitchFamily="34" charset="0"/>
              <a:cs typeface="DINPro-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3320" y="318782"/>
            <a:ext cx="445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Пленарное заседание бюджетного сообщества ПЕМПАЛ</a:t>
            </a:r>
            <a:endParaRPr lang="ru-RU" sz="1600" b="1" i="1" dirty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г</a:t>
            </a:r>
            <a:r>
              <a:rPr lang="ru-RU" sz="1600" i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r>
              <a:rPr lang="ru-RU" sz="1600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Ташкент, Узбекистан, 21 марта 2019 </a:t>
            </a:r>
            <a:r>
              <a:rPr lang="ru-RU" sz="1600" i="1" dirty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г</a:t>
            </a:r>
            <a:r>
              <a:rPr lang="ru-RU" sz="1600" i="1" dirty="0" smtClean="0">
                <a:solidFill>
                  <a:srgbClr val="004821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endParaRPr lang="ru-RU" sz="1600" i="1" dirty="0">
              <a:solidFill>
                <a:srgbClr val="00482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746" y="493413"/>
            <a:ext cx="9585575" cy="3864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Лучшее финансовое обеспечение проектов ИБ за счет средств регионального бюджета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10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46" y="2890928"/>
            <a:ext cx="8654673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Реализуется в формате приоритетного губернаторского проекта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Задействованы средства приоритетного проекта «Формирование комфортной городской среды», курируемого Минстроем России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оздан единый проектный офис на базе ассоциации «Совет муниципальных образований Ярославской области»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Информационное сопровождение в СМИ и на муниципальных сайтах. Разработан интернет-портал проекта </a:t>
            </a:r>
            <a:r>
              <a:rPr lang="en-US" sz="1600" dirty="0" smtClean="0">
                <a:latin typeface="Trebuchet MS" pitchFamily="34" charset="0"/>
                <a:cs typeface="Times New Roman" pitchFamily="18" charset="0"/>
              </a:rPr>
              <a:t>www.vmeste76.ru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1113947"/>
            <a:ext cx="8091377" cy="10618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Проект «Решаем вместе!»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               Ярославская область</a:t>
            </a:r>
          </a:p>
          <a:p>
            <a:pPr>
              <a:spcBef>
                <a:spcPts val="600"/>
              </a:spcBef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545" y="2246879"/>
            <a:ext cx="8784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Средства, направленные из регионального бюджета на реализацию проектов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ИБ составили 443,8 млн рублей (1,04 % от общего объема расходов бюджета региона).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156300"/>
            <a:ext cx="1049338" cy="9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27" y="1156300"/>
            <a:ext cx="1076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746" y="493413"/>
            <a:ext cx="9585575" cy="3864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Лучшая </a:t>
            </a:r>
            <a:r>
              <a:rPr lang="ru-RU" dirty="0"/>
              <a:t>практика </a:t>
            </a:r>
            <a:r>
              <a:rPr lang="ru-RU" dirty="0" smtClean="0"/>
              <a:t>по количеству </a:t>
            </a:r>
            <a:r>
              <a:rPr lang="ru-RU" dirty="0" err="1"/>
              <a:t>благополучателей</a:t>
            </a:r>
            <a:r>
              <a:rPr lang="ru-RU" dirty="0"/>
              <a:t> проектов </a:t>
            </a:r>
            <a:r>
              <a:rPr lang="ru-RU" dirty="0" smtClean="0"/>
              <a:t>ИБ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11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46" y="2458729"/>
            <a:ext cx="8654673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Социальная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направленность проектов ИБ.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Выделение целевых социальных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групп 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благополучателей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 проектов ИБ. 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Различные виды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конкурсов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(отличаются условия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отбору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проектам,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применяемые процедуры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условия </a:t>
            </a:r>
            <a:r>
              <a:rPr lang="ru-RU" sz="1600" dirty="0" err="1" smtClean="0">
                <a:latin typeface="Trebuchet MS" pitchFamily="34" charset="0"/>
                <a:cs typeface="Times New Roman" pitchFamily="18" charset="0"/>
              </a:rPr>
              <a:t>софинасирования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Проекты ИБ по решению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вопросов местного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значения рассматриваются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как инвестиционные программы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Оценка проектов с использованием объективных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(расчетных) и субъективных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критериев учитывает сочетание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финансовых, статистических, социальных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условий муниципального образования.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958679"/>
            <a:ext cx="8013065" cy="10618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Проект по поддержке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местных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инициатив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               Кировской области</a:t>
            </a:r>
          </a:p>
          <a:p>
            <a:pPr>
              <a:spcBef>
                <a:spcPts val="600"/>
              </a:spcBef>
            </a:pPr>
            <a:endParaRPr lang="ru-RU" sz="8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545" y="2091611"/>
            <a:ext cx="8784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Доля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благополучателей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проектов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ИБ – 65,4% от общей численности населения.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13" y="1014971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4" y="1008580"/>
            <a:ext cx="10382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12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892283"/>
            <a:ext cx="7967870" cy="86177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Инициативное бюджетирование 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в Республике Башкортостан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2198" y="493413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Комплексный </a:t>
            </a:r>
            <a:r>
              <a:rPr lang="ru-RU" dirty="0"/>
              <a:t>подход к развитию </a:t>
            </a:r>
            <a:r>
              <a:rPr lang="ru-RU" dirty="0" smtClean="0"/>
              <a:t>ИБ</a:t>
            </a:r>
            <a:endParaRPr lang="ru-RU" dirty="0"/>
          </a:p>
        </p:txBody>
      </p:sp>
      <p:pic>
        <p:nvPicPr>
          <p:cNvPr id="1026" name="Picture 2" descr="L:\02\OTDEL\01\Доклад ИБ 2018\QR коды\Башкортостан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23" y="908455"/>
            <a:ext cx="842595" cy="8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sirb.ru/wp-content/uploads/2017/07/igi-logo1280-768x76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4" y="892283"/>
            <a:ext cx="902636" cy="902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6" y="1905600"/>
            <a:ext cx="8616394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Стратегические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индикаторы (из Стратегии социально-экономического развития Республики Башкортостан: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К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2030 году 10% населения Республики Башкортостан планируется вовлечь в проекты инициативного бюджетирования.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К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2030 году 10% консолидированного бюджета планируется расходовать с использованием механизмов инициативного бюджетирования.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6" y="3227018"/>
            <a:ext cx="4149437" cy="164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Механизмы (практики) ИБ, реализуемые в Республике Башкортостан: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ППМИ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Реальные дела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«Уфимские (Башкирские) дворики»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«Наше село»</a:t>
            </a:r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latin typeface="Trebuchet MS" pitchFamily="34" charset="0"/>
                <a:cs typeface="Times New Roman" pitchFamily="18" charset="0"/>
              </a:rPr>
              <a:t>Доходогенерирующие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 проекты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5562" y="3162076"/>
            <a:ext cx="414943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Новые механизмы (практики) ИБ Республики Башкортостан: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5562" y="3642207"/>
            <a:ext cx="2744329" cy="60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2019 год: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вовлечение НКО в процессы ИБ;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ТВ-шоу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2491" y="4190883"/>
            <a:ext cx="2184675" cy="9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2020 год: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Trebuchet MS" pitchFamily="34" charset="0"/>
                <a:cs typeface="Times New Roman" pitchFamily="18" charset="0"/>
              </a:rPr>
              <a:t>п</a:t>
            </a: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риобретение коммунальной техники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Trebuchet MS" pitchFamily="34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овлечение школьников в процессы ИБ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7971" y="3929642"/>
            <a:ext cx="157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2021 год:</a:t>
            </a:r>
          </a:p>
          <a:p>
            <a:pPr marL="285750" indent="-285750" algn="just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Trebuchet MS" pitchFamily="34" charset="0"/>
                <a:cs typeface="Times New Roman" pitchFamily="18" charset="0"/>
              </a:rPr>
              <a:t>р</a:t>
            </a:r>
            <a:r>
              <a:rPr lang="ru-RU" sz="1100" dirty="0" smtClean="0">
                <a:latin typeface="Trebuchet MS" pitchFamily="34" charset="0"/>
                <a:cs typeface="Times New Roman" pitchFamily="18" charset="0"/>
              </a:rPr>
              <a:t>еализация проектов ИБ посредством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6469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7746" y="493413"/>
            <a:ext cx="9585575" cy="3864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Лучшая </a:t>
            </a:r>
            <a:r>
              <a:rPr lang="ru-RU" dirty="0"/>
              <a:t>практика </a:t>
            </a:r>
            <a:r>
              <a:rPr lang="ru-RU" dirty="0" smtClean="0"/>
              <a:t>участия </a:t>
            </a:r>
            <a:r>
              <a:rPr lang="ru-RU" dirty="0"/>
              <a:t>граждан в </a:t>
            </a:r>
            <a:r>
              <a:rPr lang="ru-RU" dirty="0" smtClean="0"/>
              <a:t>собраниях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выдвижению проектов </a:t>
            </a:r>
            <a:r>
              <a:rPr lang="ru-RU" dirty="0" smtClean="0"/>
              <a:t>ИБ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13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46" y="2843303"/>
            <a:ext cx="8654673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Эффективный механизм вовлечения граждан в собрания с использованием СМИ, социальных сетей, мессенджеров.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Идентификация актуальных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острых проблем при предварительном рассмотрении проектов.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Фиксация принятых жителями решений и количества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участников итоговых собраний,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документы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фото- и 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видеофиксации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 состоявшихся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собраний.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Высокая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степень участия граждан 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софинансировании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проектов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ИБ (7,4% от общей стоимости проектов).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1113947"/>
            <a:ext cx="8104505" cy="10618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Программа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поддержки местных 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инициатив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               Республики </a:t>
            </a:r>
            <a:r>
              <a:rPr lang="ru-RU" sz="16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Саха (Якутия</a:t>
            </a:r>
            <a:r>
              <a:rPr lang="ru-RU" sz="16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ru-RU" sz="8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12264"/>
          <a:stretch/>
        </p:blipFill>
        <p:spPr bwMode="auto">
          <a:xfrm>
            <a:off x="863153" y="1147294"/>
            <a:ext cx="1078963" cy="9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9545" y="2246879"/>
            <a:ext cx="8784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Доля жителей муниципальных образований,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принявших участие 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собраниях: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- в предварительных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собраниях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28,2%;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- в итоговых собраниях 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14,1%.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23" y="1163848"/>
            <a:ext cx="1057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588" y="3875075"/>
            <a:ext cx="9142413" cy="788678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8719" y="3875075"/>
            <a:ext cx="9143999" cy="788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72" y="2024244"/>
            <a:ext cx="51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rgbClr val="D9862B"/>
                </a:solidFill>
                <a:latin typeface="DINPro-Light"/>
                <a:cs typeface="DINPro-Ligh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7574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70566" y="582318"/>
            <a:ext cx="8973433" cy="265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Текущие итоги развития </a:t>
            </a:r>
            <a:r>
              <a:rPr lang="ru-RU" dirty="0"/>
              <a:t>инициативного </a:t>
            </a:r>
            <a:r>
              <a:rPr lang="ru-RU" dirty="0" smtClean="0"/>
              <a:t>бюджетирования*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11533"/>
              </p:ext>
            </p:extLst>
          </p:nvPr>
        </p:nvGraphicFramePr>
        <p:xfrm>
          <a:off x="248201" y="1008528"/>
          <a:ext cx="8560520" cy="260311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0019"/>
                <a:gridCol w="5252130"/>
                <a:gridCol w="680558"/>
                <a:gridCol w="695353"/>
                <a:gridCol w="832475"/>
                <a:gridCol w="689985"/>
              </a:tblGrid>
              <a:tr h="345932">
                <a:tc>
                  <a:txBody>
                    <a:bodyPr/>
                    <a:lstStyle/>
                    <a:p>
                      <a:endParaRPr lang="ru-RU" sz="1300" b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  <a:endParaRPr lang="ru-RU" sz="13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endParaRPr lang="ru-RU" sz="13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endParaRPr lang="ru-RU" sz="13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201</a:t>
                      </a:r>
                      <a:r>
                        <a:rPr lang="en-US" sz="1300" dirty="0" smtClean="0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1300" b="0" dirty="0" smtClean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</a:tr>
              <a:tr h="452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1.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Количество субъектов РФ, вовлеченных</a:t>
                      </a:r>
                      <a:r>
                        <a:rPr lang="ru-RU" sz="1300" baseline="0" dirty="0" smtClean="0">
                          <a:effectLst/>
                          <a:latin typeface="Trebuchet MS" panose="020B0603020202020204" pitchFamily="34" charset="0"/>
                        </a:rPr>
                        <a:t> в реализацию практик инициативного бюджетирования, </a:t>
                      </a:r>
                      <a:r>
                        <a:rPr lang="ru-RU" sz="1300" i="1" baseline="0" dirty="0" smtClean="0"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3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2.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Объем региональных субсидий на реализацию программ ИБ,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5,1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7,7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 smtClean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3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Объем расходов федерального бюджета,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r>
                        <a:rPr lang="ru-RU" sz="1300" b="0" i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** </a:t>
                      </a:r>
                      <a:endParaRPr lang="ru-RU" sz="1100" b="0" i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b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3,8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 smtClean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 smtClean="0"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Софинансирование со стороны населения и бизнеса,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 smtClean="0"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Общая стоимость проектов,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7,0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14,5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 smtClean="0"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Количество реализованных проектов, </a:t>
                      </a:r>
                      <a:r>
                        <a:rPr lang="ru-RU" sz="1300" i="1" dirty="0" smtClean="0"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3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2 657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8 732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15 942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300" dirty="0" err="1" smtClean="0">
                          <a:effectLst/>
                          <a:latin typeface="Trebuchet MS" panose="020B0603020202020204" pitchFamily="34" charset="0"/>
                        </a:rPr>
                        <a:t>н.д</a:t>
                      </a:r>
                      <a:r>
                        <a:rPr lang="ru-RU" sz="1300" dirty="0" smtClean="0"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3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8201" y="3581109"/>
            <a:ext cx="856052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/>
                <a:ea typeface="Calibri"/>
              </a:rPr>
              <a:t>* - данные приведены по итогам анализа официальных ответов региональных органов исполнительной власти на запрос Минфина России об опыте инициативного бюджетирования за соответствующий период;</a:t>
            </a:r>
          </a:p>
          <a:p>
            <a:pPr algn="just"/>
            <a:r>
              <a:rPr lang="ru-RU" sz="1500" dirty="0" smtClean="0">
                <a:latin typeface="Times New Roman"/>
                <a:ea typeface="Calibri"/>
              </a:rPr>
              <a:t>** - включает средства приоритетного проекта Минстроя России «Формирование комфортной городской среды» и ФЦП «Устойчивое развитие сельских территорий на 2014 – 2017 годы и на период до 2020 года» Минсельхоза России.</a:t>
            </a:r>
            <a:endParaRPr lang="ru-RU" sz="15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0" y="73225"/>
            <a:ext cx="848799" cy="4031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3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58453"/>
              </p:ext>
            </p:extLst>
          </p:nvPr>
        </p:nvGraphicFramePr>
        <p:xfrm>
          <a:off x="237066" y="701615"/>
          <a:ext cx="8737600" cy="4093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1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6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9916"/>
              </a:tblGrid>
              <a:tr h="669985"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 Программа поддержки местных инициатив (ППМИ) Всемирного банка</a:t>
                      </a: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 «Народная инициатива»,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«Народный бюджет»</a:t>
                      </a:r>
                    </a:p>
                  </a:txBody>
                  <a:tcPr marL="0" marR="0"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Партиципаторное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бюджетирование (ПБ)</a:t>
                      </a:r>
                    </a:p>
                  </a:txBody>
                  <a:tcPr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900" b="1" kern="1200" baseline="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Молодежный   бюджет</a:t>
                      </a:r>
                      <a:endParaRPr lang="ru-RU" sz="900" b="1" kern="1200" dirty="0" smtClean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900" b="1" kern="120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Программа общественного развития территорий (ПОРТ)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Год начала реализации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2007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2011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2013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2017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300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Ключевые особенности</a:t>
                      </a:r>
                    </a:p>
                  </a:txBody>
                  <a:tcPr marT="34290" marB="3429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 Выбор проектов гражданами на собраниях поселений.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 Конкурсный характер отбора проектов на основании формализованных критериев.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Интеграция в национальную административную, бюджетную и правовую системы.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 Проекты осуществляются на средства бюджетов субъектов РФ при обязательном софинансировании населения, местного бизнеса и муниципалитетов.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Являются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региональными вариациями практик инициативного бюджетирования,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и п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редставляют синтез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различных подходов </a:t>
                      </a:r>
                      <a:r>
                        <a:rPr lang="ru-RU" sz="900" baseline="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партисипаторного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бюджетирования.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Распределение выделенной части городского бюджета или привлеченных средств на основании решений комиссии, состоящей из граждан, отобранных с помощью жеребьевки из  числа подавших свои проекты к рассмотрению и представителей муниципалитета.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Комиссия может выдвигать бюджетные инициативы в разных сферах жизни города.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Выделение средств из регионального бюджета школам (3 млн рублей) ежегодно для распределения с участием старшеклассников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1. Тип проектов: строительство и реконструкция объектов социальной инфраструктуры городских округов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 Каждое собрание выбирает 1 проект и 3-х делегатов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 Съезд делегатов выбирает 2 проекта от округа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Голосование через сайт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госуслуг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190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Охват регионов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Кировская,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Тверская, Нижегородская области,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Ставрополь, Хабаровский край, Республика Башкортостан и Северная Осетия-Алания, Еврейская АО и др. Регионы </a:t>
                      </a:r>
                      <a:endParaRPr lang="ru-RU" sz="9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Тульская, Иркутская, Тамбовская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13 городов и городских поселений Ленинградской, Вологодской и Кировской областей, с 2016 г. проект ПБ запущен в г. Санкт-Петербурге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Сахалинская область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264920" y="292630"/>
            <a:ext cx="7821694" cy="38891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  <a:latin typeface="Trebuchet MS" pitchFamily="34" charset="0"/>
              </a:rPr>
              <a:t>Классификация практик участия </a:t>
            </a:r>
            <a:r>
              <a:rPr lang="ru-RU" sz="2000" b="1" dirty="0" smtClean="0">
                <a:solidFill>
                  <a:srgbClr val="077A3E"/>
                </a:solidFill>
                <a:latin typeface="Trebuchet MS" pitchFamily="34" charset="0"/>
              </a:rPr>
              <a:t>граждан в РФ</a:t>
            </a:r>
            <a:endParaRPr lang="ru-RU" sz="20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470790" y="2750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itchFamily="34" charset="0"/>
              </a:rPr>
              <a:pPr/>
              <a:t>4</a:t>
            </a:fld>
            <a:endParaRPr lang="en-US" dirty="0">
              <a:solidFill>
                <a:srgbClr val="077A3E"/>
              </a:solidFill>
              <a:latin typeface="Trebuchet MS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4596" y="631261"/>
            <a:ext cx="8019354" cy="6146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этапы развития инициативного бюджетирования </a:t>
            </a:r>
            <a:r>
              <a:rPr lang="ru-RU" dirty="0" smtClean="0"/>
              <a:t>в Российской Федерации</a:t>
            </a:r>
            <a:endParaRPr lang="ru-RU" dirty="0"/>
          </a:p>
        </p:txBody>
      </p:sp>
      <p:pic>
        <p:nvPicPr>
          <p:cNvPr id="1036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4" y="1362346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9648" y="2617386"/>
            <a:ext cx="1900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Создан Центр инициативного бюджетирования в структуре Научно-исследовательского финансового института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инфина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оссии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248687" y="2102902"/>
            <a:ext cx="8751122" cy="2547"/>
          </a:xfrm>
          <a:prstGeom prst="line">
            <a:avLst/>
          </a:prstGeom>
          <a:ln w="63500" cap="flat">
            <a:solidFill>
              <a:srgbClr val="DE9240"/>
            </a:solidFill>
            <a:headEnd type="stealt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0144" y="2199600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07108" y="2209314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80771" y="2216934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2017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24133" y="2199978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2018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18658" y="2613575"/>
            <a:ext cx="2305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Начало реализации проекта по развитию инициативного бюджетирования в Российской Федерации при участии Всемирного банка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9304" y="2622201"/>
            <a:ext cx="1762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Разработана Программа развития инициативного бюджетирования в РФ на среднесрочный период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72298" y="2539009"/>
            <a:ext cx="2427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Инициативное бюджетирование включено в основные документы стратегического планирования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9623" y="2027006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34" y="1333411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19" y="1367440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80" y="1354857"/>
            <a:ext cx="550745" cy="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2990891" y="1995491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36576" y="2010838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97485" y="1994393"/>
            <a:ext cx="142430" cy="132828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8AA3FD-C284-354D-AFC9-6EEDDF27FCE7}"/>
              </a:ext>
            </a:extLst>
          </p:cNvPr>
          <p:cNvSpPr/>
          <p:nvPr/>
        </p:nvSpPr>
        <p:spPr>
          <a:xfrm>
            <a:off x="178124" y="700842"/>
            <a:ext cx="8333667" cy="546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Основные направления деятельности Правительства </a:t>
            </a:r>
            <a:r>
              <a:rPr lang="ru-RU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Российской Федерации </a:t>
            </a: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до 2024 года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1419398-E909-8647-9A4B-AC7A3CD91A19}"/>
              </a:ext>
            </a:extLst>
          </p:cNvPr>
          <p:cNvSpPr/>
          <p:nvPr/>
        </p:nvSpPr>
        <p:spPr>
          <a:xfrm rot="10594734" flipH="1">
            <a:off x="8252726" y="694999"/>
            <a:ext cx="475488" cy="546056"/>
          </a:xfrm>
          <a:prstGeom prst="chevron">
            <a:avLst>
              <a:gd name="adj" fmla="val 67949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6D933742-83B2-214A-B4E6-F37A0EBE7F7C}"/>
              </a:ext>
            </a:extLst>
          </p:cNvPr>
          <p:cNvSpPr/>
          <p:nvPr/>
        </p:nvSpPr>
        <p:spPr>
          <a:xfrm>
            <a:off x="896826" y="1285404"/>
            <a:ext cx="338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77A3E"/>
                </a:solidFill>
                <a:latin typeface="Trebuchet MS" panose="020B0603020202020204" pitchFamily="34" charset="0"/>
              </a:rPr>
              <a:t>Включенные задачи:</a:t>
            </a:r>
            <a:endParaRPr lang="ru-RU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31BED2-2D81-A34C-AF6C-69FE9EDB798A}"/>
              </a:ext>
            </a:extLst>
          </p:cNvPr>
          <p:cNvSpPr txBox="1"/>
          <p:nvPr/>
        </p:nvSpPr>
        <p:spPr>
          <a:xfrm>
            <a:off x="353568" y="1633721"/>
            <a:ext cx="8546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DEAA46"/>
                </a:solidFill>
                <a:latin typeface="Trebuchet MS" panose="020B0603020202020204" pitchFamily="34" charset="0"/>
              </a:rPr>
              <a:t>5.3 Развитие субъектов РФ и муниципальных образований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-      внедрение и обучение механизмам участия граждан в решении вопросов социально-экономического развития территорий на основе концепции </a:t>
            </a:r>
            <a:r>
              <a:rPr lang="ru-RU" sz="1400" dirty="0" err="1">
                <a:latin typeface="Trebuchet MS" panose="020B0603020202020204" pitchFamily="34" charset="0"/>
              </a:rPr>
              <a:t>партисипаторного</a:t>
            </a:r>
            <a:r>
              <a:rPr lang="ru-RU" sz="1400" dirty="0">
                <a:latin typeface="Trebuchet MS" panose="020B0603020202020204" pitchFamily="34" charset="0"/>
              </a:rPr>
              <a:t> (инициативного) бюджетирования, обеспечив рост рост доли субъектов РФ, утвердивших программу (мероприятия) по развитию ИБ в составе государственных программ субъектов РФ до </a:t>
            </a:r>
            <a:r>
              <a:rPr lang="ru-RU" sz="1400" b="1" dirty="0" smtClean="0">
                <a:solidFill>
                  <a:srgbClr val="DEAA46"/>
                </a:solidFill>
                <a:latin typeface="Trebuchet MS" panose="020B0603020202020204" pitchFamily="34" charset="0"/>
              </a:rPr>
              <a:t>50%</a:t>
            </a:r>
            <a:endParaRPr lang="ru-RU" sz="1400" b="1" dirty="0">
              <a:solidFill>
                <a:srgbClr val="DEAA46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A9CA9D-2073-314A-9712-A4C696EF4EBA}"/>
              </a:ext>
            </a:extLst>
          </p:cNvPr>
          <p:cNvSpPr txBox="1"/>
          <p:nvPr/>
        </p:nvSpPr>
        <p:spPr>
          <a:xfrm>
            <a:off x="353568" y="2867077"/>
            <a:ext cx="8546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DEAA46"/>
                </a:solidFill>
                <a:latin typeface="Trebuchet MS" panose="020B0603020202020204" pitchFamily="34" charset="0"/>
              </a:rPr>
              <a:t>6.2 Эффективность государственных расходов, включая закупки для государственных и муниципальных нужд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-      обеспечение открытости процесса бюджетного планирования и вовлечение в него институтов гражданского общества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29564B-4D9D-9A4D-8035-7BB26D61B980}"/>
              </a:ext>
            </a:extLst>
          </p:cNvPr>
          <p:cNvSpPr txBox="1"/>
          <p:nvPr/>
        </p:nvSpPr>
        <p:spPr>
          <a:xfrm>
            <a:off x="353568" y="3818671"/>
            <a:ext cx="8546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DEAA46"/>
                </a:solidFill>
                <a:latin typeface="Trebuchet MS" panose="020B0603020202020204" pitchFamily="34" charset="0"/>
              </a:rPr>
              <a:t>6.8 Вовлечение граждан в государственное и муниципальное управление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rebuchet MS" panose="020B0603020202020204" pitchFamily="34" charset="0"/>
              </a:rPr>
              <a:t>расширение участия граждан в выработке предложений, обсуждении и принятии управленческих решений;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rebuchet MS" panose="020B0603020202020204" pitchFamily="34" charset="0"/>
              </a:rPr>
              <a:t>внедрение механизмов инициативного бюджетирования;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rebuchet MS" panose="020B0603020202020204" pitchFamily="34" charset="0"/>
              </a:rPr>
              <a:t>расширение практики общественного контроля</a:t>
            </a:r>
          </a:p>
        </p:txBody>
      </p:sp>
      <p:cxnSp>
        <p:nvCxnSpPr>
          <p:cNvPr id="11" name="Straight Connector 16">
            <a:extLst>
              <a:ext uri="{FF2B5EF4-FFF2-40B4-BE49-F238E27FC236}">
                <a16:creationId xmlns="" xmlns:a16="http://schemas.microsoft.com/office/drawing/2014/main" id="{B988AD46-D1EC-4445-961A-B42D9FD1BF82}"/>
              </a:ext>
            </a:extLst>
          </p:cNvPr>
          <p:cNvCxnSpPr/>
          <p:nvPr/>
        </p:nvCxnSpPr>
        <p:spPr>
          <a:xfrm>
            <a:off x="8511789" y="199233"/>
            <a:ext cx="0" cy="169862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>
                <a:solidFill>
                  <a:srgbClr val="077A3E"/>
                </a:solidFill>
              </a:rPr>
              <a:pPr/>
              <a:t>5</a:t>
            </a:fld>
            <a:endParaRPr lang="en-US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4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8AA3FD-C284-354D-AFC9-6EEDDF27FCE7}"/>
              </a:ext>
            </a:extLst>
          </p:cNvPr>
          <p:cNvSpPr/>
          <p:nvPr/>
        </p:nvSpPr>
        <p:spPr>
          <a:xfrm>
            <a:off x="156804" y="580223"/>
            <a:ext cx="8333667" cy="546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762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Концепция повышения эффективности бюджетных расходов </a:t>
            </a:r>
            <a:r>
              <a:rPr lang="ru-RU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 2019-2024 годах</a:t>
            </a:r>
            <a:endParaRPr lang="ru-RU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ашивка 4">
            <a:extLst>
              <a:ext uri="{FF2B5EF4-FFF2-40B4-BE49-F238E27FC236}">
                <a16:creationId xmlns="" xmlns:a16="http://schemas.microsoft.com/office/drawing/2014/main" id="{C1419398-E909-8647-9A4B-AC7A3CD91A19}"/>
              </a:ext>
            </a:extLst>
          </p:cNvPr>
          <p:cNvSpPr/>
          <p:nvPr/>
        </p:nvSpPr>
        <p:spPr>
          <a:xfrm rot="10594734" flipH="1">
            <a:off x="8252726" y="562966"/>
            <a:ext cx="475488" cy="546056"/>
          </a:xfrm>
          <a:prstGeom prst="chevron">
            <a:avLst>
              <a:gd name="adj" fmla="val 67949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6D933742-83B2-214A-B4E6-F37A0EBE7F7C}"/>
              </a:ext>
            </a:extLst>
          </p:cNvPr>
          <p:cNvSpPr/>
          <p:nvPr/>
        </p:nvSpPr>
        <p:spPr>
          <a:xfrm>
            <a:off x="896826" y="1136814"/>
            <a:ext cx="33825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77A3E"/>
                </a:solidFill>
                <a:latin typeface="Trebuchet MS" panose="020B0603020202020204" pitchFamily="34" charset="0"/>
              </a:rPr>
              <a:t>Включенные задачи:</a:t>
            </a:r>
            <a:endParaRPr lang="ru-RU" sz="1500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Straight Connector 16">
            <a:extLst>
              <a:ext uri="{FF2B5EF4-FFF2-40B4-BE49-F238E27FC236}">
                <a16:creationId xmlns="" xmlns:a16="http://schemas.microsoft.com/office/drawing/2014/main" id="{B988AD46-D1EC-4445-961A-B42D9FD1BF82}"/>
              </a:ext>
            </a:extLst>
          </p:cNvPr>
          <p:cNvCxnSpPr/>
          <p:nvPr/>
        </p:nvCxnSpPr>
        <p:spPr>
          <a:xfrm>
            <a:off x="8511789" y="199233"/>
            <a:ext cx="0" cy="169862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5DFC3D-BD9D-E041-9703-0FF0BB6F1C88}"/>
              </a:ext>
            </a:extLst>
          </p:cNvPr>
          <p:cNvSpPr txBox="1"/>
          <p:nvPr/>
        </p:nvSpPr>
        <p:spPr>
          <a:xfrm>
            <a:off x="97536" y="1364408"/>
            <a:ext cx="904646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развитие </a:t>
            </a:r>
            <a:r>
              <a:rPr lang="ru-RU" sz="1200" b="1" dirty="0">
                <a:latin typeface="Trebuchet MS" panose="020B0603020202020204" pitchFamily="34" charset="0"/>
              </a:rPr>
              <a:t>системы общественных обсуждений </a:t>
            </a:r>
            <a:r>
              <a:rPr lang="ru-RU" sz="1200" dirty="0">
                <a:latin typeface="Trebuchet MS" panose="020B0603020202020204" pitchFamily="34" charset="0"/>
              </a:rPr>
              <a:t>проектов НПА, положения которых затрагивают интересы граждан, изложение наиболее социально-значимых проектов </a:t>
            </a:r>
            <a:r>
              <a:rPr lang="ru-RU" sz="1200" dirty="0" err="1" smtClean="0">
                <a:latin typeface="Trebuchet MS" panose="020B0603020202020204" pitchFamily="34" charset="0"/>
              </a:rPr>
              <a:t>НПАв</a:t>
            </a:r>
            <a:r>
              <a:rPr lang="ru-RU" sz="1200" dirty="0" smtClean="0">
                <a:latin typeface="Trebuchet MS" panose="020B0603020202020204" pitchFamily="34" charset="0"/>
              </a:rPr>
              <a:t> </a:t>
            </a:r>
            <a:r>
              <a:rPr lang="ru-RU" sz="1200" dirty="0">
                <a:latin typeface="Trebuchet MS" panose="020B0603020202020204" pitchFamily="34" charset="0"/>
              </a:rPr>
              <a:t>понятном </a:t>
            </a:r>
            <a:r>
              <a:rPr lang="ru-RU" sz="1200" dirty="0" smtClean="0">
                <a:latin typeface="Trebuchet MS" panose="020B0603020202020204" pitchFamily="34" charset="0"/>
              </a:rPr>
              <a:t>формате</a:t>
            </a:r>
            <a:r>
              <a:rPr lang="ru-RU" sz="1200" dirty="0">
                <a:latin typeface="Trebuchet MS" panose="020B0603020202020204" pitchFamily="34" charset="0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обеспечение </a:t>
            </a:r>
            <a:r>
              <a:rPr lang="ru-RU" sz="1200" b="1" dirty="0">
                <a:latin typeface="Trebuchet MS" panose="020B0603020202020204" pitchFamily="34" charset="0"/>
              </a:rPr>
              <a:t>понятности </a:t>
            </a:r>
            <a:r>
              <a:rPr lang="ru-RU" sz="1200" b="1" dirty="0" smtClean="0">
                <a:latin typeface="Trebuchet MS" panose="020B0603020202020204" pitchFamily="34" charset="0"/>
              </a:rPr>
              <a:t>информации</a:t>
            </a:r>
            <a:r>
              <a:rPr lang="ru-RU" sz="1200" dirty="0" smtClean="0">
                <a:latin typeface="Trebuchet MS" panose="020B0603020202020204" pitchFamily="34" charset="0"/>
              </a:rPr>
              <a:t>,</a:t>
            </a:r>
            <a:r>
              <a:rPr lang="ru-RU" sz="1200" dirty="0">
                <a:latin typeface="Trebuchet MS" panose="020B0603020202020204" pitchFamily="34" charset="0"/>
              </a:rPr>
              <a:t> публикуемой о результатах деятельности органов </a:t>
            </a:r>
            <a:r>
              <a:rPr lang="ru-RU" sz="1200" dirty="0" smtClean="0">
                <a:latin typeface="Trebuchet MS" panose="020B0603020202020204" pitchFamily="34" charset="0"/>
              </a:rPr>
              <a:t>гос. власти</a:t>
            </a:r>
            <a:r>
              <a:rPr lang="ru-RU" sz="1200" dirty="0">
                <a:latin typeface="Trebuchet MS" panose="020B0603020202020204" pitchFamily="34" charset="0"/>
              </a:rPr>
              <a:t>, в том числе по управлению государственными финансами; 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развитие </a:t>
            </a:r>
            <a:r>
              <a:rPr lang="ru-RU" sz="1200" b="1" dirty="0">
                <a:latin typeface="Trebuchet MS" panose="020B0603020202020204" pitchFamily="34" charset="0"/>
              </a:rPr>
              <a:t>системы публичных слушаний </a:t>
            </a:r>
            <a:r>
              <a:rPr lang="ru-RU" sz="1200" dirty="0">
                <a:latin typeface="Trebuchet MS" panose="020B0603020202020204" pitchFamily="34" charset="0"/>
              </a:rPr>
              <a:t>по проектам бюджетов и отчетам об их исполнении, совершенствование механизмов рассмотрения и учета предложений граждан, высказанных при их проведении;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определение </a:t>
            </a:r>
            <a:r>
              <a:rPr lang="ru-RU" sz="1200" b="1" dirty="0">
                <a:latin typeface="Trebuchet MS" panose="020B0603020202020204" pitchFamily="34" charset="0"/>
              </a:rPr>
              <a:t>правовых основ ИБ </a:t>
            </a:r>
            <a:r>
              <a:rPr lang="ru-RU" sz="1200" dirty="0">
                <a:latin typeface="Trebuchet MS" panose="020B0603020202020204" pitchFamily="34" charset="0"/>
              </a:rPr>
              <a:t>и наделение органов </a:t>
            </a:r>
            <a:r>
              <a:rPr lang="ru-RU" sz="1200" dirty="0" smtClean="0">
                <a:latin typeface="Trebuchet MS" panose="020B0603020202020204" pitchFamily="34" charset="0"/>
              </a:rPr>
              <a:t>гос. </a:t>
            </a:r>
            <a:r>
              <a:rPr lang="ru-RU" sz="1200" dirty="0">
                <a:latin typeface="Trebuchet MS" panose="020B0603020202020204" pitchFamily="34" charset="0"/>
              </a:rPr>
              <a:t>власти субъектов РФ и </a:t>
            </a:r>
            <a:r>
              <a:rPr lang="ru-RU" sz="1200" dirty="0" smtClean="0">
                <a:latin typeface="Trebuchet MS" panose="020B0603020202020204" pitchFamily="34" charset="0"/>
              </a:rPr>
              <a:t>ОМСУ </a:t>
            </a:r>
            <a:r>
              <a:rPr lang="ru-RU" sz="1200" dirty="0">
                <a:latin typeface="Trebuchet MS" panose="020B0603020202020204" pitchFamily="34" charset="0"/>
              </a:rPr>
              <a:t>полномочиями по установлению особенностей реализации ИБ;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включение </a:t>
            </a:r>
            <a:r>
              <a:rPr lang="ru-RU" sz="1200" b="1" dirty="0">
                <a:latin typeface="Trebuchet MS" panose="020B0603020202020204" pitchFamily="34" charset="0"/>
              </a:rPr>
              <a:t>ИБ в состав возможных механизмов реализации различных мероприятий</a:t>
            </a:r>
            <a:r>
              <a:rPr lang="ru-RU" sz="1200" dirty="0">
                <a:latin typeface="Trebuchet MS" panose="020B0603020202020204" pitchFamily="34" charset="0"/>
              </a:rPr>
              <a:t>, в том числе направленных на развитие городской среды;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разработка методических рекомендаций </a:t>
            </a:r>
            <a:r>
              <a:rPr lang="ru-RU" sz="1200" dirty="0">
                <a:latin typeface="Trebuchet MS" panose="020B0603020202020204" pitchFamily="34" charset="0"/>
              </a:rPr>
              <a:t>для органов </a:t>
            </a:r>
            <a:r>
              <a:rPr lang="ru-RU" sz="1200" dirty="0" smtClean="0">
                <a:latin typeface="Trebuchet MS" panose="020B0603020202020204" pitchFamily="34" charset="0"/>
              </a:rPr>
              <a:t>гос. </a:t>
            </a:r>
            <a:r>
              <a:rPr lang="ru-RU" sz="1200" dirty="0">
                <a:latin typeface="Trebuchet MS" panose="020B0603020202020204" pitchFamily="34" charset="0"/>
              </a:rPr>
              <a:t>власти субъектов РФ, </a:t>
            </a:r>
            <a:r>
              <a:rPr lang="ru-RU" sz="1200" dirty="0" smtClean="0">
                <a:latin typeface="Trebuchet MS" panose="020B0603020202020204" pitchFamily="34" charset="0"/>
              </a:rPr>
              <a:t>ОМСУ и </a:t>
            </a:r>
            <a:r>
              <a:rPr lang="ru-RU" sz="1200" dirty="0">
                <a:latin typeface="Trebuchet MS" panose="020B0603020202020204" pitchFamily="34" charset="0"/>
              </a:rPr>
              <a:t>граждан по подготовке и реализации проектов ИБ;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обобщение </a:t>
            </a:r>
            <a:r>
              <a:rPr lang="ru-RU" sz="1200" b="1" dirty="0">
                <a:latin typeface="Trebuchet MS" panose="020B0603020202020204" pitchFamily="34" charset="0"/>
              </a:rPr>
              <a:t>и распространение лучших региональных (</a:t>
            </a:r>
            <a:r>
              <a:rPr lang="ru-RU" sz="1200" b="1" dirty="0" err="1" smtClean="0">
                <a:latin typeface="Trebuchet MS" panose="020B0603020202020204" pitchFamily="34" charset="0"/>
              </a:rPr>
              <a:t>мун</a:t>
            </a:r>
            <a:r>
              <a:rPr lang="ru-RU" sz="1200" b="1" dirty="0" smtClean="0">
                <a:latin typeface="Trebuchet MS" panose="020B0603020202020204" pitchFamily="34" charset="0"/>
              </a:rPr>
              <a:t>-х</a:t>
            </a:r>
            <a:r>
              <a:rPr lang="ru-RU" sz="1200" b="1" dirty="0">
                <a:latin typeface="Trebuchet MS" panose="020B0603020202020204" pitchFamily="34" charset="0"/>
              </a:rPr>
              <a:t>) практик </a:t>
            </a:r>
            <a:r>
              <a:rPr lang="ru-RU" sz="1200" dirty="0">
                <a:latin typeface="Trebuchet MS" panose="020B0603020202020204" pitchFamily="34" charset="0"/>
              </a:rPr>
              <a:t>реализации указанных проектов;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обеспечение </a:t>
            </a:r>
            <a:r>
              <a:rPr lang="ru-RU" sz="1200" b="1" dirty="0">
                <a:latin typeface="Trebuchet MS" panose="020B0603020202020204" pitchFamily="34" charset="0"/>
              </a:rPr>
              <a:t>свободного доступа к обучающим и </a:t>
            </a:r>
            <a:r>
              <a:rPr lang="ru-RU" sz="1200" b="1" dirty="0" smtClean="0">
                <a:latin typeface="Trebuchet MS" panose="020B0603020202020204" pitchFamily="34" charset="0"/>
              </a:rPr>
              <a:t>инф. </a:t>
            </a:r>
            <a:r>
              <a:rPr lang="ru-RU" sz="1200" b="1" dirty="0">
                <a:latin typeface="Trebuchet MS" panose="020B0603020202020204" pitchFamily="34" charset="0"/>
              </a:rPr>
              <a:t>материалам </a:t>
            </a:r>
            <a:r>
              <a:rPr lang="ru-RU" sz="1200" dirty="0">
                <a:latin typeface="Trebuchet MS" panose="020B0603020202020204" pitchFamily="34" charset="0"/>
              </a:rPr>
              <a:t>по практикам ИБ для </a:t>
            </a:r>
            <a:r>
              <a:rPr lang="ru-RU" sz="1200" dirty="0" smtClean="0">
                <a:latin typeface="Trebuchet MS" panose="020B0603020202020204" pitchFamily="34" charset="0"/>
              </a:rPr>
              <a:t>граждан;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популяризация</a:t>
            </a:r>
            <a:r>
              <a:rPr lang="ru-RU" sz="1200" dirty="0" smtClean="0">
                <a:latin typeface="Trebuchet MS" panose="020B0603020202020204" pitchFamily="34" charset="0"/>
              </a:rPr>
              <a:t> </a:t>
            </a:r>
            <a:r>
              <a:rPr lang="ru-RU" sz="1200" dirty="0">
                <a:latin typeface="Trebuchet MS" panose="020B0603020202020204" pitchFamily="34" charset="0"/>
              </a:rPr>
              <a:t>среди различных слоев населения </a:t>
            </a:r>
            <a:r>
              <a:rPr lang="ru-RU" sz="1200" b="1" dirty="0">
                <a:latin typeface="Trebuchet MS" panose="020B0603020202020204" pitchFamily="34" charset="0"/>
              </a:rPr>
              <a:t>знаний по бюджетной тематике и инструментов участия </a:t>
            </a:r>
            <a:r>
              <a:rPr lang="ru-RU" sz="1200" dirty="0">
                <a:latin typeface="Trebuchet MS" panose="020B0603020202020204" pitchFamily="34" charset="0"/>
              </a:rPr>
              <a:t>в управлении общественными финансами и общественного </a:t>
            </a:r>
            <a:r>
              <a:rPr lang="ru-RU" sz="1200" dirty="0" smtClean="0">
                <a:latin typeface="Trebuchet MS" panose="020B0603020202020204" pitchFamily="34" charset="0"/>
              </a:rPr>
              <a:t>контроля</a:t>
            </a:r>
            <a:r>
              <a:rPr lang="ru-RU" sz="1200" dirty="0">
                <a:latin typeface="Trebuchet MS" panose="020B0603020202020204" pitchFamily="34" charset="0"/>
              </a:rPr>
              <a:t>;</a:t>
            </a:r>
            <a:endParaRPr lang="ru-RU" sz="1200" dirty="0" smtClean="0">
              <a:latin typeface="Trebuchet MS" panose="020B06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rebuchet MS" panose="020B0603020202020204" pitchFamily="34" charset="0"/>
              </a:rPr>
              <a:t>совершенствование </a:t>
            </a:r>
            <a:r>
              <a:rPr lang="ru-RU" sz="1200" b="1" dirty="0">
                <a:latin typeface="Trebuchet MS" panose="020B0603020202020204" pitchFamily="34" charset="0"/>
              </a:rPr>
              <a:t>форматов </a:t>
            </a:r>
            <a:r>
              <a:rPr lang="ru-RU" sz="1200" dirty="0">
                <a:latin typeface="Trebuchet MS" panose="020B0603020202020204" pitchFamily="34" charset="0"/>
              </a:rPr>
              <a:t>представления бюджетов для </a:t>
            </a:r>
            <a:r>
              <a:rPr lang="ru-RU" sz="1200" dirty="0" smtClean="0">
                <a:latin typeface="Trebuchet MS" panose="020B0603020202020204" pitchFamily="34" charset="0"/>
              </a:rPr>
              <a:t>граждан.</a:t>
            </a: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>
                <a:solidFill>
                  <a:srgbClr val="077A3E"/>
                </a:solidFill>
              </a:rPr>
              <a:pPr/>
              <a:t>6</a:t>
            </a:fld>
            <a:endParaRPr lang="en-US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506394" y="1450171"/>
            <a:ext cx="8464074" cy="36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611542" y="1714500"/>
            <a:ext cx="0" cy="2947606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7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4596" y="563716"/>
            <a:ext cx="8343204" cy="481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077A3E"/>
                </a:solidFill>
                <a:latin typeface="Trebuchet MS" pitchFamily="34" charset="0"/>
              </a:rPr>
              <a:t>Государственная программа «Управление  государственными финансами и регулирование финансовых рынков»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1101" y="1043095"/>
            <a:ext cx="562396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13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в</a:t>
            </a:r>
            <a:r>
              <a:rPr lang="ru-RU" sz="13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 ред. постановления  Правительства Российской Федерации от 29 марта 2018 года </a:t>
            </a:r>
            <a:r>
              <a:rPr lang="ru-RU" sz="13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№ </a:t>
            </a:r>
            <a:r>
              <a:rPr lang="ru-RU" sz="13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340.</a:t>
            </a:r>
            <a:endParaRPr lang="ru-RU" sz="1300" b="1" dirty="0">
              <a:solidFill>
                <a:srgbClr val="077A3E"/>
              </a:solidFill>
              <a:latin typeface="Trebuchet MS" panose="020B0603020202020204" pitchFamily="34" charset="0"/>
              <a:cs typeface="Cambr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171" y="1770051"/>
            <a:ext cx="8240896" cy="2431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>
              <a:lnSpc>
                <a:spcPct val="85000"/>
              </a:lnSpc>
              <a:defRPr/>
            </a:pPr>
            <a:r>
              <a:rPr lang="ru-RU" sz="1200" b="1" u="sng" dirty="0" smtClean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200" b="1" u="sng" dirty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нормативной правовой базы регулирования практик инициативного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бюджетирования в Российской Федерации;</a:t>
            </a:r>
            <a:endParaRPr lang="ru-RU" sz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институциональной инфраструктуры для развития инициативного бюджетирования на региональном и муниципальном уровнях;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сопровождение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регулирование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обеспечение информационной поддержки процесса развития инициативного бюджетирования;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мониторинг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оценка развития программ и практик инициативного бюджетирования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defRPr/>
            </a:pPr>
            <a:endParaRPr lang="en-US" sz="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b="1" u="sng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Ожидаемые результаты: </a:t>
            </a:r>
            <a:endParaRPr lang="ru-RU" sz="1200" b="1" u="sng" dirty="0" smtClean="0">
              <a:solidFill>
                <a:srgbClr val="077A3E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информированности населения о возможностях участвовать в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определении</a:t>
            </a:r>
            <a:b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выборе направлений расходования бюджетных средств, в последующем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контроле</a:t>
            </a:r>
            <a:b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реализацией отобранных проектов;</a:t>
            </a:r>
          </a:p>
          <a:p>
            <a:pPr marL="358775" algn="just" fontAlgn="auto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востребованности информации о формировании и исполнении бюджетов бюджетной системы Российской </a:t>
            </a:r>
            <a:r>
              <a:rPr lang="ru-RU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Федерации.</a:t>
            </a:r>
            <a:endParaRPr lang="ru-RU" altLang="ru-RU" sz="1600" dirty="0"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257" y="1450171"/>
            <a:ext cx="8469079" cy="364331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1500" b="1" dirty="0">
                <a:latin typeface="Trebuchet MS" panose="020B0603020202020204" pitchFamily="34" charset="0"/>
              </a:rPr>
              <a:t>Основное мероприятие 3.4 «Реализация Программы развития инициативного бюджетирования в Российской Федерации»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178449"/>
            <a:ext cx="8045475" cy="764106"/>
          </a:xfrm>
          <a:prstGeom prst="rect">
            <a:avLst/>
          </a:prstGeom>
          <a:solidFill>
            <a:srgbClr val="CC66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 algn="just">
              <a:lnSpc>
                <a:spcPct val="90000"/>
              </a:lnSpc>
              <a:defRPr/>
            </a:pPr>
            <a:r>
              <a:rPr lang="ru-RU" alt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Показатель 3.5 </a:t>
            </a:r>
            <a:r>
              <a:rPr lang="ru-RU" altLang="ru-RU" sz="14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доля субъектов Российской Федерации, утвердивших программу (мероприятия) по развитию инициативного бюджетирования в составе государственных программ субъекта Российской Федерации, в общем количестве субъектов Российской Федерации, процентов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52192" y="4545212"/>
            <a:ext cx="127087" cy="91494"/>
          </a:xfrm>
          <a:prstGeom prst="ellipse">
            <a:avLst/>
          </a:prstGeom>
          <a:solidFill>
            <a:srgbClr val="D9862B"/>
          </a:solidFill>
          <a:ln w="50800" algn="ctr">
            <a:solidFill>
              <a:srgbClr val="D986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615348" y="4592253"/>
            <a:ext cx="279394" cy="0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pic>
        <p:nvPicPr>
          <p:cNvPr id="1029" name="Picture 5" descr="C:\Users\1341\Downloads\round-add-butt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00"/>
                    </a14:imgEffect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" y="1473586"/>
            <a:ext cx="367761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-242198" y="370540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Направления проекта 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Минфина России «Бюджет </a:t>
            </a:r>
            <a:r>
              <a:rPr lang="ru-RU" dirty="0"/>
              <a:t>для граждан»</a:t>
            </a: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8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546" y="1091326"/>
            <a:ext cx="8513379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Анализ международных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стандартов открытости управления бюджетами, разработка и внедрение отдельных инструментов на основе лучшей международной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практики. 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Создание методологии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и мониторинг открытости бюджетных данных субъектов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РФ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Развитие механизмов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вовлечения граждан в бюджетный процесс на местном уровне на основе широко распространенной в мире практики </a:t>
            </a:r>
            <a:r>
              <a:rPr lang="ru-RU" sz="1600" dirty="0" err="1" smtClean="0">
                <a:latin typeface="Trebuchet MS" pitchFamily="34" charset="0"/>
                <a:cs typeface="Times New Roman" pitchFamily="18" charset="0"/>
              </a:rPr>
              <a:t>партисипаторного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 (инициативного) бюджетирования. 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Разработка мероприятий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по повышению бюджетной грамотности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населения. 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Организация 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проведение конкурсов идей среди населения по представлению «Бюджета для граждан».</a:t>
            </a:r>
          </a:p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Формирование и публикация ежегодных докладов Минфина России о лучшей практике субъектов РФ и муниципальных образований по направлениям проекта (Бюджет для граждан, инициативное бюджетирование и др.).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-242198" y="493413"/>
            <a:ext cx="9875520" cy="530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 smtClean="0"/>
              <a:t>Лучшие практики инициативного бюджетирования в субъектах РФ 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в 2018 году</a:t>
            </a:r>
            <a:endParaRPr lang="ru-RU" dirty="0"/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0" y="73225"/>
            <a:ext cx="848799" cy="403100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9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62959"/>
              </p:ext>
            </p:extLst>
          </p:nvPr>
        </p:nvGraphicFramePr>
        <p:xfrm>
          <a:off x="173420" y="1089506"/>
          <a:ext cx="8772460" cy="3729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524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2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5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9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Критерий</a:t>
                      </a:r>
                      <a:endParaRPr lang="ru-RU" sz="1100" noProof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noProof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субъекта РФ</a:t>
                      </a:r>
                      <a:endParaRPr lang="ru-RU" sz="1100" b="1" noProof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1.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«Доля средств в региональном бюджете, направленных на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Ярославская область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2.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«Доля </a:t>
                      </a:r>
                      <a:r>
                        <a:rPr lang="ru-RU" sz="1200" b="0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благополучателей</a:t>
                      </a: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 проектов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Кировская область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3.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«Комплексный подход к развитию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Башкортостан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4.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«Участие граждан в собраниях по выдвижению проектов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Саха (Якутия)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5.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«Повышение бюджетной грамотности участников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Санкт-Петербург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6.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«Широта вовлечения граждан в процедуры принятия решений»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Тульская область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602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«Инфраструктура сопровождения программы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Красноярский край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8.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«Информационная кампания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Ставропольский край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 9.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«Визуальное представление Программы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Алтайский край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26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10.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«Реализация </a:t>
                      </a:r>
                      <a:r>
                        <a:rPr lang="ru-RU" sz="1200" b="0" i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доходогенерирующих</a:t>
                      </a: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 проектов в рамках ИБ»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Коми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491773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/>
                        <a:t>11.</a:t>
                      </a:r>
                      <a:endParaRPr lang="ru-RU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«Организация ИБ в отдельном муниципалитете»</a:t>
                      </a:r>
                      <a:endParaRPr lang="ru-RU" sz="1200" b="0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Сосновый Бор (Ленинградская область)</a:t>
                      </a:r>
                      <a:endParaRPr lang="ru-RU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AutoShape 2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ebmail.minfin.ru/owa/service.svc/s/GetFileAttachment?id=AAMkAGE5MmMzYTU3LWNmYzgtNDAxYy04NjI1LTFjMGRlMGEwY2NlZgBGAAAAAACDqvcWJatjR7k29qjcZHtNBwBKZu5JNEoMSZj6XRJBzxbPAAAAKDt6AACHLYRp36dUQqhaVg8%2F3xXxAALpS1Y%2FAAABEgAQAFM2EGAEyf9IlJlPSZtrIog%3D&amp;isImagePreview=True&amp;X-OWA-CANARY=0Z8rPuxZS0WHwtKOLq2xwv0ly9k7ENYICybNfPSa65ZZuacJF2Hd1D2fOmCKKtm1WLIvFXqM0Mk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3420" y="4573036"/>
            <a:ext cx="8772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/>
                <a:ea typeface="Calibri"/>
              </a:rPr>
              <a:t>Источник: Доклад Минфина России о лучших практиках инициативного бюджетирования в субъектах РФ и муниципальных образованиях </a:t>
            </a:r>
            <a:endParaRPr lang="ru-RU" sz="13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14541</TotalTime>
  <Words>1519</Words>
  <Application>Microsoft Office PowerPoint</Application>
  <PresentationFormat>Экран (16:9)</PresentationFormat>
  <Paragraphs>234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ilya.sokolov@minfin.ru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Belenchuk</cp:lastModifiedBy>
  <cp:revision>660</cp:revision>
  <cp:lastPrinted>2018-09-07T07:28:06Z</cp:lastPrinted>
  <dcterms:created xsi:type="dcterms:W3CDTF">2014-05-13T07:16:38Z</dcterms:created>
  <dcterms:modified xsi:type="dcterms:W3CDTF">2019-02-25T22:41:09Z</dcterms:modified>
</cp:coreProperties>
</file>