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497" r:id="rId2"/>
    <p:sldId id="499" r:id="rId3"/>
    <p:sldId id="498" r:id="rId4"/>
    <p:sldId id="519" r:id="rId5"/>
    <p:sldId id="520" r:id="rId6"/>
    <p:sldId id="521" r:id="rId7"/>
    <p:sldId id="522" r:id="rId8"/>
    <p:sldId id="523" r:id="rId9"/>
    <p:sldId id="524" r:id="rId10"/>
    <p:sldId id="525" r:id="rId11"/>
    <p:sldId id="526" r:id="rId12"/>
    <p:sldId id="527" r:id="rId13"/>
    <p:sldId id="528" r:id="rId14"/>
    <p:sldId id="529" r:id="rId15"/>
    <p:sldId id="312" r:id="rId16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9" autoAdjust="0"/>
    <p:restoredTop sz="68966" autoAdjust="0"/>
  </p:normalViewPr>
  <p:slideViewPr>
    <p:cSldViewPr>
      <p:cViewPr varScale="1">
        <p:scale>
          <a:sx n="75" d="100"/>
          <a:sy n="75" d="100"/>
        </p:scale>
        <p:origin x="54" y="942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6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06D191-F7AC-4CA1-836B-A39567A4C669}" type="doc">
      <dgm:prSet loTypeId="urn:microsoft.com/office/officeart/2005/8/layout/cycle4#1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CE8D4C6D-E1C2-4BFF-A6A0-CCC76B3134DB}">
      <dgm:prSet phldrT="[Text]"/>
      <dgm:spPr>
        <a:xfrm>
          <a:off x="912431" y="242506"/>
          <a:ext cx="1842198" cy="184219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Аудит и надзор</a:t>
          </a:r>
          <a:endParaRPr lang="en-U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22238D34-7CCA-410E-833B-4270B5C98198}" type="parTrans" cxnId="{EA635E0A-7068-416C-92C8-2BA7ADD05390}">
      <dgm:prSet/>
      <dgm:spPr/>
      <dgm:t>
        <a:bodyPr/>
        <a:lstStyle/>
        <a:p>
          <a:endParaRPr lang="en-US"/>
        </a:p>
      </dgm:t>
    </dgm:pt>
    <dgm:pt modelId="{DE119ED9-2AD6-4C19-BA5B-2147C4ABAF5B}" type="sibTrans" cxnId="{EA635E0A-7068-416C-92C8-2BA7ADD05390}">
      <dgm:prSet/>
      <dgm:spPr/>
      <dgm:t>
        <a:bodyPr/>
        <a:lstStyle/>
        <a:p>
          <a:endParaRPr lang="en-US"/>
        </a:p>
      </dgm:t>
    </dgm:pt>
    <dgm:pt modelId="{4ABAF0DC-F3ED-4FBC-8676-99C3FC7506A8}">
      <dgm:prSet phldrT="[Text]" custT="1"/>
      <dgm:spPr>
        <a:xfrm>
          <a:off x="31749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en-US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Вовлечение высших органов финансового контроля в планирование и проведение аудита</a:t>
          </a:r>
          <a:endParaRPr lang="en-US" sz="1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6410BE6F-56E4-4D3B-97A5-DB0C7786C01B}" type="parTrans" cxnId="{817F7D67-B3C1-4412-B880-EFF5F82A84DB}">
      <dgm:prSet/>
      <dgm:spPr/>
      <dgm:t>
        <a:bodyPr/>
        <a:lstStyle/>
        <a:p>
          <a:endParaRPr lang="en-US"/>
        </a:p>
      </dgm:t>
    </dgm:pt>
    <dgm:pt modelId="{E0BF134B-7A3A-4E8A-BC70-A569AAA9AE11}" type="sibTrans" cxnId="{817F7D67-B3C1-4412-B880-EFF5F82A84DB}">
      <dgm:prSet/>
      <dgm:spPr/>
      <dgm:t>
        <a:bodyPr/>
        <a:lstStyle/>
        <a:p>
          <a:endParaRPr lang="en-US"/>
        </a:p>
      </dgm:t>
    </dgm:pt>
    <dgm:pt modelId="{4E97F0F3-9CC5-429A-A936-56B914641B43}">
      <dgm:prSet phldrT="[Text]"/>
      <dgm:spPr>
        <a:xfrm rot="5400000">
          <a:off x="2789096" y="242506"/>
          <a:ext cx="1842198" cy="184219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Подготовка бюджетного законопроекта</a:t>
          </a:r>
          <a:endParaRPr lang="en-U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B2581139-1A69-4D71-8E1B-F520EA444A0F}" type="parTrans" cxnId="{162BAA01-186B-4D2D-9FC2-732F96AAFA3E}">
      <dgm:prSet/>
      <dgm:spPr/>
      <dgm:t>
        <a:bodyPr/>
        <a:lstStyle/>
        <a:p>
          <a:endParaRPr lang="en-US"/>
        </a:p>
      </dgm:t>
    </dgm:pt>
    <dgm:pt modelId="{6548B08A-1713-4CF5-AE90-918D2EFFCBF8}" type="sibTrans" cxnId="{162BAA01-186B-4D2D-9FC2-732F96AAFA3E}">
      <dgm:prSet/>
      <dgm:spPr/>
      <dgm:t>
        <a:bodyPr/>
        <a:lstStyle/>
        <a:p>
          <a:endParaRPr lang="en-US"/>
        </a:p>
      </dgm:t>
    </dgm:pt>
    <dgm:pt modelId="{0597FB5C-96FD-4733-8BA9-748423CDC95F}">
      <dgm:prSet phldrT="[Text]" custT="1"/>
      <dgm:spPr>
        <a:xfrm>
          <a:off x="3460877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en-US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вопросам национального планирования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00BA657D-22C7-4DBE-8660-5B3B64EFBC6E}" type="parTrans" cxnId="{239E82DB-4437-4183-8546-78B46F118706}">
      <dgm:prSet/>
      <dgm:spPr/>
      <dgm:t>
        <a:bodyPr/>
        <a:lstStyle/>
        <a:p>
          <a:endParaRPr lang="en-US"/>
        </a:p>
      </dgm:t>
    </dgm:pt>
    <dgm:pt modelId="{8D591078-79EA-4484-8585-9E5E072EA537}" type="sibTrans" cxnId="{239E82DB-4437-4183-8546-78B46F118706}">
      <dgm:prSet/>
      <dgm:spPr/>
      <dgm:t>
        <a:bodyPr/>
        <a:lstStyle/>
        <a:p>
          <a:endParaRPr lang="en-US"/>
        </a:p>
      </dgm:t>
    </dgm:pt>
    <dgm:pt modelId="{A2E5443E-111C-45DF-9DD4-AC464F9A630D}">
      <dgm:prSet phldrT="[Text]"/>
      <dgm:spPr>
        <a:xfrm rot="10800000">
          <a:off x="2839720" y="2169795"/>
          <a:ext cx="1842198" cy="184219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Законодательное утверждение</a:t>
          </a:r>
          <a:endParaRPr lang="en-U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FC3C6F06-531D-49FF-9A49-ABC3FFBCE023}" type="parTrans" cxnId="{30BF8C82-DA5F-4301-97F8-5282B8D125C7}">
      <dgm:prSet/>
      <dgm:spPr/>
      <dgm:t>
        <a:bodyPr/>
        <a:lstStyle/>
        <a:p>
          <a:endParaRPr lang="en-US"/>
        </a:p>
      </dgm:t>
    </dgm:pt>
    <dgm:pt modelId="{FF2ECBFC-85B9-42B9-ADB5-04A94FF6989C}" type="sibTrans" cxnId="{30BF8C82-DA5F-4301-97F8-5282B8D125C7}">
      <dgm:prSet/>
      <dgm:spPr/>
      <dgm:t>
        <a:bodyPr/>
        <a:lstStyle/>
        <a:p>
          <a:endParaRPr lang="en-US"/>
        </a:p>
      </dgm:t>
    </dgm:pt>
    <dgm:pt modelId="{FFC6E00A-1EF6-44E7-9391-82E79841D686}">
      <dgm:prSet phldrT="[Text]"/>
      <dgm:spPr>
        <a:xfrm>
          <a:off x="3460877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бюджетной стратегии и законопроекту о годовому бюджете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21B4098-08E8-4D15-928E-972B3F232293}" type="parTrans" cxnId="{37EBABC3-2146-488A-8FA3-274486769CF9}">
      <dgm:prSet/>
      <dgm:spPr/>
      <dgm:t>
        <a:bodyPr/>
        <a:lstStyle/>
        <a:p>
          <a:endParaRPr lang="en-US"/>
        </a:p>
      </dgm:t>
    </dgm:pt>
    <dgm:pt modelId="{A71B945C-DEDE-4B18-BFA4-48BD857CE3D7}" type="sibTrans" cxnId="{37EBABC3-2146-488A-8FA3-274486769CF9}">
      <dgm:prSet/>
      <dgm:spPr/>
      <dgm:t>
        <a:bodyPr/>
        <a:lstStyle/>
        <a:p>
          <a:endParaRPr lang="en-US"/>
        </a:p>
      </dgm:t>
    </dgm:pt>
    <dgm:pt modelId="{5547AF0A-8A7B-4736-8AC1-60BF420E71DA}">
      <dgm:prSet phldrT="[Text]"/>
      <dgm:spPr>
        <a:xfrm rot="16200000">
          <a:off x="912431" y="2169795"/>
          <a:ext cx="1842198" cy="184219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Исполнение бюджета</a:t>
          </a:r>
          <a:endParaRPr lang="en-U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BF5FD782-21CB-469F-8F63-61A21891A217}" type="parTrans" cxnId="{FD3E136C-2F2E-4101-B67C-B048BC5349A7}">
      <dgm:prSet/>
      <dgm:spPr/>
      <dgm:t>
        <a:bodyPr/>
        <a:lstStyle/>
        <a:p>
          <a:endParaRPr lang="en-US"/>
        </a:p>
      </dgm:t>
    </dgm:pt>
    <dgm:pt modelId="{4F28A984-5B23-4E4D-B348-7DE1BB13FE93}" type="sibTrans" cxnId="{FD3E136C-2F2E-4101-B67C-B048BC5349A7}">
      <dgm:prSet/>
      <dgm:spPr/>
      <dgm:t>
        <a:bodyPr/>
        <a:lstStyle/>
        <a:p>
          <a:endParaRPr lang="en-US"/>
        </a:p>
      </dgm:t>
    </dgm:pt>
    <dgm:pt modelId="{0264F594-C1CC-4644-96E3-5D4611D59236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E5E878F-3609-4D10-BFE6-1D96B10D24A9}" type="parTrans" cxnId="{056B5F8E-9D51-425F-88FE-4BE836448DE4}">
      <dgm:prSet/>
      <dgm:spPr/>
      <dgm:t>
        <a:bodyPr/>
        <a:lstStyle/>
        <a:p>
          <a:endParaRPr lang="en-US"/>
        </a:p>
      </dgm:t>
    </dgm:pt>
    <dgm:pt modelId="{C4CC0EB2-C640-4BBF-ABF2-2643340A6717}" type="sibTrans" cxnId="{056B5F8E-9D51-425F-88FE-4BE836448DE4}">
      <dgm:prSet/>
      <dgm:spPr/>
      <dgm:t>
        <a:bodyPr/>
        <a:lstStyle/>
        <a:p>
          <a:endParaRPr lang="en-US"/>
        </a:p>
      </dgm:t>
    </dgm:pt>
    <dgm:pt modelId="{703564F1-B058-4C68-865D-B420A79A7E79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32AB480C-533F-42D8-87A2-D8B78BF7067D}" type="parTrans" cxnId="{1E1E67DF-3D70-4906-AA33-A200E2A6ABFC}">
      <dgm:prSet/>
      <dgm:spPr/>
      <dgm:t>
        <a:bodyPr/>
        <a:lstStyle/>
        <a:p>
          <a:endParaRPr lang="en-US"/>
        </a:p>
      </dgm:t>
    </dgm:pt>
    <dgm:pt modelId="{5EE84C65-1EBE-4B47-9989-A9902F999CCF}" type="sibTrans" cxnId="{1E1E67DF-3D70-4906-AA33-A200E2A6ABFC}">
      <dgm:prSet/>
      <dgm:spPr/>
      <dgm:t>
        <a:bodyPr/>
        <a:lstStyle/>
        <a:p>
          <a:endParaRPr lang="en-US"/>
        </a:p>
      </dgm:t>
    </dgm:pt>
    <dgm:pt modelId="{CF3FCDE8-691E-43B0-9E2B-F7C3F11DF003}">
      <dgm:prSet phldrT="[Text]" custT="1"/>
      <dgm:spPr>
        <a:xfrm>
          <a:off x="31749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Социальный аудит доходов и расходов</a:t>
          </a:r>
          <a:endParaRPr lang="en-US" sz="1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ACD2C0F0-2692-4BA5-B202-75ADC8F1E9B1}" type="parTrans" cxnId="{793D06E6-1C5C-417E-BF9B-3FE0E50C563E}">
      <dgm:prSet/>
      <dgm:spPr/>
      <dgm:t>
        <a:bodyPr/>
        <a:lstStyle/>
        <a:p>
          <a:endParaRPr lang="en-US"/>
        </a:p>
      </dgm:t>
    </dgm:pt>
    <dgm:pt modelId="{2F0C8934-D1C4-4ED2-AC15-A30CE6D4990C}" type="sibTrans" cxnId="{793D06E6-1C5C-417E-BF9B-3FE0E50C563E}">
      <dgm:prSet/>
      <dgm:spPr/>
      <dgm:t>
        <a:bodyPr/>
        <a:lstStyle/>
        <a:p>
          <a:endParaRPr lang="en-US"/>
        </a:p>
      </dgm:t>
    </dgm:pt>
    <dgm:pt modelId="{0FA5306A-9FF6-4DCA-B95C-6B4D5A907466}">
      <dgm:prSet phldrT="[Text]" custT="1"/>
      <dgm:spPr>
        <a:xfrm>
          <a:off x="31749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с законодательными органами по вопросам ведомственных проверок</a:t>
          </a:r>
          <a:endParaRPr lang="en-US" sz="1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C77236EC-B73F-4C10-8BB7-EFAB5F4A0D44}" type="parTrans" cxnId="{C3230793-B9E4-4FC9-8FDD-EBE70400C08C}">
      <dgm:prSet/>
      <dgm:spPr/>
      <dgm:t>
        <a:bodyPr/>
        <a:lstStyle/>
        <a:p>
          <a:endParaRPr lang="en-US"/>
        </a:p>
      </dgm:t>
    </dgm:pt>
    <dgm:pt modelId="{2FB43CF9-6B59-4B8E-BCF5-B2389FAE5A87}" type="sibTrans" cxnId="{C3230793-B9E4-4FC9-8FDD-EBE70400C08C}">
      <dgm:prSet/>
      <dgm:spPr/>
      <dgm:t>
        <a:bodyPr/>
        <a:lstStyle/>
        <a:p>
          <a:endParaRPr lang="en-US"/>
        </a:p>
      </dgm:t>
    </dgm:pt>
    <dgm:pt modelId="{667497FC-FED1-47A3-8BA6-49F0E3EA7216}">
      <dgm:prSet phldrT="[Text]" custT="1"/>
      <dgm:spPr>
        <a:xfrm>
          <a:off x="3460877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вопросам ежегодного бюджета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FE704767-79A7-4FC4-A7F4-B7EBEF7DE2C9}" type="parTrans" cxnId="{189E5E86-2462-418B-8611-70079DEC0B85}">
      <dgm:prSet/>
      <dgm:spPr/>
      <dgm:t>
        <a:bodyPr/>
        <a:lstStyle/>
        <a:p>
          <a:endParaRPr lang="en-US"/>
        </a:p>
      </dgm:t>
    </dgm:pt>
    <dgm:pt modelId="{ACEBF4C1-5852-41C6-9BC3-C190434BF965}" type="sibTrans" cxnId="{189E5E86-2462-418B-8611-70079DEC0B85}">
      <dgm:prSet/>
      <dgm:spPr/>
      <dgm:t>
        <a:bodyPr/>
        <a:lstStyle/>
        <a:p>
          <a:endParaRPr lang="en-US"/>
        </a:p>
      </dgm:t>
    </dgm:pt>
    <dgm:pt modelId="{332EC548-830A-4AA7-B008-4CFD9213ADD0}">
      <dgm:prSet phldrT="[Text]"/>
      <dgm:spPr>
        <a:xfrm>
          <a:off x="3460877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Внесение законопроектов, касающихся налогообложения, государственных ресурсов и займов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1D5CFB80-29B0-4EB2-B4B4-5BCDED282CFC}" type="parTrans" cxnId="{FCFDEBB3-6EDB-44A3-A906-264ACE0733B6}">
      <dgm:prSet/>
      <dgm:spPr/>
      <dgm:t>
        <a:bodyPr/>
        <a:lstStyle/>
        <a:p>
          <a:endParaRPr lang="en-US"/>
        </a:p>
      </dgm:t>
    </dgm:pt>
    <dgm:pt modelId="{B9D8F7C9-69A0-4C5C-9CE5-C192DE2C3123}" type="sibTrans" cxnId="{FCFDEBB3-6EDB-44A3-A906-264ACE0733B6}">
      <dgm:prSet/>
      <dgm:spPr/>
      <dgm:t>
        <a:bodyPr/>
        <a:lstStyle/>
        <a:p>
          <a:endParaRPr lang="en-US"/>
        </a:p>
      </dgm:t>
    </dgm:pt>
    <dgm:pt modelId="{3ADC2D6F-FEB5-4F59-9F82-6B1E0C15C8A2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Механизмы подачи жалобу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Обратная связь граждан по вопросам государственных услуг</a:t>
          </a:r>
          <a:endParaRPr lang="en-US" sz="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A324F2D-F7F4-4F0A-A0BF-606490B62CEC}" type="parTrans" cxnId="{DFF89A33-07CF-4E7A-ADBA-CE217154D10E}">
      <dgm:prSet/>
      <dgm:spPr/>
      <dgm:t>
        <a:bodyPr/>
        <a:lstStyle/>
        <a:p>
          <a:endParaRPr lang="en-US"/>
        </a:p>
      </dgm:t>
    </dgm:pt>
    <dgm:pt modelId="{33A09DB7-AB76-4A53-80C9-A4D901543953}" type="sibTrans" cxnId="{DFF89A33-07CF-4E7A-ADBA-CE217154D10E}">
      <dgm:prSet/>
      <dgm:spPr/>
      <dgm:t>
        <a:bodyPr/>
        <a:lstStyle/>
        <a:p>
          <a:endParaRPr lang="en-US"/>
        </a:p>
      </dgm:t>
    </dgm:pt>
    <dgm:pt modelId="{89A03898-D1B9-49B4-ACC5-07B7A04B4B17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3B09376-AEA2-43FA-8680-848E1CC4CF69}" type="parTrans" cxnId="{4D279ADB-BC52-4841-BA98-35D2B3E8881D}">
      <dgm:prSet/>
      <dgm:spPr/>
      <dgm:t>
        <a:bodyPr/>
        <a:lstStyle/>
        <a:p>
          <a:endParaRPr lang="en-US"/>
        </a:p>
      </dgm:t>
    </dgm:pt>
    <dgm:pt modelId="{F0FAFF42-5879-4F02-8715-29D8841B1C86}" type="sibTrans" cxnId="{4D279ADB-BC52-4841-BA98-35D2B3E8881D}">
      <dgm:prSet/>
      <dgm:spPr/>
      <dgm:t>
        <a:bodyPr/>
        <a:lstStyle/>
        <a:p>
          <a:endParaRPr lang="en-US"/>
        </a:p>
      </dgm:t>
    </dgm:pt>
    <dgm:pt modelId="{AE3546B9-41D0-4FDB-9C7E-23FDAD73D706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1C3CDE9-58D4-411C-A440-3C93E3870543}" type="parTrans" cxnId="{3DCFD9C0-F1DB-48F9-A72F-51D4983F4678}">
      <dgm:prSet/>
      <dgm:spPr/>
      <dgm:t>
        <a:bodyPr/>
        <a:lstStyle/>
        <a:p>
          <a:endParaRPr lang="en-US"/>
        </a:p>
      </dgm:t>
    </dgm:pt>
    <dgm:pt modelId="{38F235A9-AD66-4207-8E50-E63522C46601}" type="sibTrans" cxnId="{3DCFD9C0-F1DB-48F9-A72F-51D4983F4678}">
      <dgm:prSet/>
      <dgm:spPr/>
      <dgm:t>
        <a:bodyPr/>
        <a:lstStyle/>
        <a:p>
          <a:endParaRPr lang="en-US"/>
        </a:p>
      </dgm:t>
    </dgm:pt>
    <dgm:pt modelId="{3F67CAC2-66AA-4393-8E86-AEE97AB2A0F4}">
      <dgm:prSet phldrT="[Text]" custT="1"/>
      <dgm:spPr>
        <a:xfrm>
          <a:off x="3460877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Анализ и консультации по вопросам налоговой политики и политики в области расходов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516D430B-D6C7-4493-87C8-2578D76B41EC}" type="parTrans" cxnId="{E5E2E085-06DB-4F73-8769-A9E31F5C483C}">
      <dgm:prSet/>
      <dgm:spPr/>
      <dgm:t>
        <a:bodyPr/>
        <a:lstStyle/>
        <a:p>
          <a:endParaRPr lang="en-US"/>
        </a:p>
      </dgm:t>
    </dgm:pt>
    <dgm:pt modelId="{22690887-7B5B-4985-8D22-4424983314EB}" type="sibTrans" cxnId="{E5E2E085-06DB-4F73-8769-A9E31F5C483C}">
      <dgm:prSet/>
      <dgm:spPr/>
      <dgm:t>
        <a:bodyPr/>
        <a:lstStyle/>
        <a:p>
          <a:endParaRPr lang="en-US"/>
        </a:p>
      </dgm:t>
    </dgm:pt>
    <dgm:pt modelId="{2808A157-501E-45A1-80C8-93ABDBB7CD6C}">
      <dgm:prSet phldrT="[Text]" custT="1"/>
      <dgm:spPr>
        <a:xfrm>
          <a:off x="3460877" y="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Привлечение населения к обсуждению потребностей в государственных услугах  и о экспертизе инвестиционных проектов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1B00D4B-8719-4002-856E-5CAD5ECDDFC5}" type="parTrans" cxnId="{1263A422-79EF-4641-93DC-9EBC9115A94E}">
      <dgm:prSet/>
      <dgm:spPr/>
      <dgm:t>
        <a:bodyPr/>
        <a:lstStyle/>
        <a:p>
          <a:endParaRPr lang="en-US"/>
        </a:p>
      </dgm:t>
    </dgm:pt>
    <dgm:pt modelId="{DB007ECF-E0EC-4D93-AAC1-49E0E117EA2A}" type="sibTrans" cxnId="{1263A422-79EF-4641-93DC-9EBC9115A94E}">
      <dgm:prSet/>
      <dgm:spPr/>
      <dgm:t>
        <a:bodyPr/>
        <a:lstStyle/>
        <a:p>
          <a:endParaRPr lang="en-US"/>
        </a:p>
      </dgm:t>
    </dgm:pt>
    <dgm:pt modelId="{22C593FE-5C6B-4DEC-80A1-9F4303E7F864}">
      <dgm:prSet phldrT="[Text]" custT="1"/>
      <dgm:spPr>
        <a:xfrm>
          <a:off x="31749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Мониторинг гражданами государственных закупок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>
            <a:buChar char="•"/>
          </a:pPr>
          <a:r>
            <a:rPr lang="ru-RU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Участие граждан в управлении процессом оказания отдельных услуг (например, школы)_</a:t>
          </a: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>
            <a:buNone/>
          </a:pPr>
          <a:endParaRPr lang="en-US" sz="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6541C74-2E49-4092-8B32-4EDBB2893B5F}" type="parTrans" cxnId="{2C227BDF-4F81-4C14-B677-487161E5C820}">
      <dgm:prSet/>
      <dgm:spPr/>
      <dgm:t>
        <a:bodyPr/>
        <a:lstStyle/>
        <a:p>
          <a:endParaRPr lang="en-US"/>
        </a:p>
      </dgm:t>
    </dgm:pt>
    <dgm:pt modelId="{AE0EE56F-51F6-4A54-BD3F-BF79B51BB775}" type="sibTrans" cxnId="{2C227BDF-4F81-4C14-B677-487161E5C820}">
      <dgm:prSet/>
      <dgm:spPr/>
      <dgm:t>
        <a:bodyPr/>
        <a:lstStyle/>
        <a:p>
          <a:endParaRPr lang="en-US"/>
        </a:p>
      </dgm:t>
    </dgm:pt>
    <dgm:pt modelId="{3EEC3B33-F78A-4DF5-A6EF-7251AA229C88}">
      <dgm:prSet phldrT="[Text]"/>
      <dgm:spPr>
        <a:xfrm>
          <a:off x="3460877" y="2893060"/>
          <a:ext cx="2101723" cy="136144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ru-RU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Независимые бюджетные учреждения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3DEE6348-D527-41DC-92B4-D90460CF1A8C}" type="parTrans" cxnId="{687B0269-30B7-483D-96AC-6C637C004D4A}">
      <dgm:prSet/>
      <dgm:spPr/>
    </dgm:pt>
    <dgm:pt modelId="{35EA0490-7CBE-4D07-8338-A6293DD258AA}" type="sibTrans" cxnId="{687B0269-30B7-483D-96AC-6C637C004D4A}">
      <dgm:prSet/>
      <dgm:spPr/>
    </dgm:pt>
    <dgm:pt modelId="{8D1CCD64-E584-4E39-BE4A-4A67D33BA71A}" type="pres">
      <dgm:prSet presAssocID="{DA06D191-F7AC-4CA1-836B-A39567A4C66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7793C6E-2077-49B2-9E7C-D506159561F5}" type="pres">
      <dgm:prSet presAssocID="{DA06D191-F7AC-4CA1-836B-A39567A4C669}" presName="children" presStyleCnt="0"/>
      <dgm:spPr/>
    </dgm:pt>
    <dgm:pt modelId="{753D5173-EC48-43E6-97E2-E8D85264BF53}" type="pres">
      <dgm:prSet presAssocID="{DA06D191-F7AC-4CA1-836B-A39567A4C669}" presName="child1group" presStyleCnt="0"/>
      <dgm:spPr/>
    </dgm:pt>
    <dgm:pt modelId="{BC3CED0C-C7FD-4ED1-98DA-93F983AD8804}" type="pres">
      <dgm:prSet presAssocID="{DA06D191-F7AC-4CA1-836B-A39567A4C669}" presName="child1" presStyleLbl="bgAcc1" presStyleIdx="0" presStyleCnt="4" custLinFactNeighborX="-1511" custLinFactNeighborY="-4583"/>
      <dgm:spPr>
        <a:prstGeom prst="roundRect">
          <a:avLst>
            <a:gd name="adj" fmla="val 10000"/>
          </a:avLst>
        </a:prstGeom>
      </dgm:spPr>
    </dgm:pt>
    <dgm:pt modelId="{FFFE291B-DF2C-4CDA-9AA7-424F68291551}" type="pres">
      <dgm:prSet presAssocID="{DA06D191-F7AC-4CA1-836B-A39567A4C669}" presName="child1Text" presStyleLbl="bgAcc1" presStyleIdx="0" presStyleCnt="4">
        <dgm:presLayoutVars>
          <dgm:bulletEnabled val="1"/>
        </dgm:presLayoutVars>
      </dgm:prSet>
      <dgm:spPr/>
    </dgm:pt>
    <dgm:pt modelId="{0D610EB5-7079-45A3-88BC-D46AE212747D}" type="pres">
      <dgm:prSet presAssocID="{DA06D191-F7AC-4CA1-836B-A39567A4C669}" presName="child2group" presStyleCnt="0"/>
      <dgm:spPr/>
    </dgm:pt>
    <dgm:pt modelId="{841AF87A-6A08-494C-9497-1A80CED7700D}" type="pres">
      <dgm:prSet presAssocID="{DA06D191-F7AC-4CA1-836B-A39567A4C669}" presName="child2" presStyleLbl="bgAcc1" presStyleIdx="1" presStyleCnt="4" custScaleY="110731" custLinFactNeighborX="21727" custLinFactNeighborY="-2967"/>
      <dgm:spPr>
        <a:prstGeom prst="roundRect">
          <a:avLst>
            <a:gd name="adj" fmla="val 10000"/>
          </a:avLst>
        </a:prstGeom>
      </dgm:spPr>
    </dgm:pt>
    <dgm:pt modelId="{F05B5450-5494-4FBA-84AF-E754E9C5C986}" type="pres">
      <dgm:prSet presAssocID="{DA06D191-F7AC-4CA1-836B-A39567A4C669}" presName="child2Text" presStyleLbl="bgAcc1" presStyleIdx="1" presStyleCnt="4">
        <dgm:presLayoutVars>
          <dgm:bulletEnabled val="1"/>
        </dgm:presLayoutVars>
      </dgm:prSet>
      <dgm:spPr/>
    </dgm:pt>
    <dgm:pt modelId="{208CD692-DA61-4B08-80DE-1BE90D1CCAA0}" type="pres">
      <dgm:prSet presAssocID="{DA06D191-F7AC-4CA1-836B-A39567A4C669}" presName="child3group" presStyleCnt="0"/>
      <dgm:spPr/>
    </dgm:pt>
    <dgm:pt modelId="{08E346B6-3CC9-4619-8209-FC81BC2F2189}" type="pres">
      <dgm:prSet presAssocID="{DA06D191-F7AC-4CA1-836B-A39567A4C669}" presName="child3" presStyleLbl="bgAcc1" presStyleIdx="2" presStyleCnt="4" custLinFactNeighborX="8047" custLinFactNeighborY="3935"/>
      <dgm:spPr>
        <a:prstGeom prst="roundRect">
          <a:avLst>
            <a:gd name="adj" fmla="val 10000"/>
          </a:avLst>
        </a:prstGeom>
      </dgm:spPr>
    </dgm:pt>
    <dgm:pt modelId="{EEC7F23B-3923-4BE8-81C1-ACBF3A6536B1}" type="pres">
      <dgm:prSet presAssocID="{DA06D191-F7AC-4CA1-836B-A39567A4C669}" presName="child3Text" presStyleLbl="bgAcc1" presStyleIdx="2" presStyleCnt="4">
        <dgm:presLayoutVars>
          <dgm:bulletEnabled val="1"/>
        </dgm:presLayoutVars>
      </dgm:prSet>
      <dgm:spPr/>
    </dgm:pt>
    <dgm:pt modelId="{FCEAFF85-8FBD-4E47-919C-A53490A9DA11}" type="pres">
      <dgm:prSet presAssocID="{DA06D191-F7AC-4CA1-836B-A39567A4C669}" presName="child4group" presStyleCnt="0"/>
      <dgm:spPr/>
    </dgm:pt>
    <dgm:pt modelId="{1F250CCE-6473-40DA-9EFD-7318CA96212D}" type="pres">
      <dgm:prSet presAssocID="{DA06D191-F7AC-4CA1-836B-A39567A4C669}" presName="child4" presStyleLbl="bgAcc1" presStyleIdx="3" presStyleCnt="4" custScaleY="121224" custLinFactNeighborX="-4362" custLinFactNeighborY="-7938"/>
      <dgm:spPr>
        <a:prstGeom prst="roundRect">
          <a:avLst>
            <a:gd name="adj" fmla="val 10000"/>
          </a:avLst>
        </a:prstGeom>
      </dgm:spPr>
    </dgm:pt>
    <dgm:pt modelId="{5C12EF8D-FFFA-4854-92E3-F906BB8D505C}" type="pres">
      <dgm:prSet presAssocID="{DA06D191-F7AC-4CA1-836B-A39567A4C669}" presName="child4Text" presStyleLbl="bgAcc1" presStyleIdx="3" presStyleCnt="4">
        <dgm:presLayoutVars>
          <dgm:bulletEnabled val="1"/>
        </dgm:presLayoutVars>
      </dgm:prSet>
      <dgm:spPr/>
    </dgm:pt>
    <dgm:pt modelId="{3ED99203-7CF3-455E-AC18-5DD4DC732001}" type="pres">
      <dgm:prSet presAssocID="{DA06D191-F7AC-4CA1-836B-A39567A4C669}" presName="childPlaceholder" presStyleCnt="0"/>
      <dgm:spPr/>
    </dgm:pt>
    <dgm:pt modelId="{A037AD45-D0DC-4A9D-95C6-49F37F503511}" type="pres">
      <dgm:prSet presAssocID="{DA06D191-F7AC-4CA1-836B-A39567A4C669}" presName="circle" presStyleCnt="0"/>
      <dgm:spPr/>
    </dgm:pt>
    <dgm:pt modelId="{BCCC1D97-8F47-43EF-9A34-509686FCCFCB}" type="pres">
      <dgm:prSet presAssocID="{DA06D191-F7AC-4CA1-836B-A39567A4C669}" presName="quadrant1" presStyleLbl="node1" presStyleIdx="0" presStyleCnt="4" custLinFactNeighborX="-1514" custLinFactNeighborY="-1514">
        <dgm:presLayoutVars>
          <dgm:chMax val="1"/>
          <dgm:bulletEnabled val="1"/>
        </dgm:presLayoutVars>
      </dgm:prSet>
      <dgm:spPr>
        <a:prstGeom prst="pieWedge">
          <a:avLst/>
        </a:prstGeom>
      </dgm:spPr>
    </dgm:pt>
    <dgm:pt modelId="{646996FA-ED0B-4942-825E-E4A5F6C84460}" type="pres">
      <dgm:prSet presAssocID="{DA06D191-F7AC-4CA1-836B-A39567A4C669}" presName="quadrant2" presStyleLbl="node1" presStyleIdx="1" presStyleCnt="4" custLinFactNeighborX="-5807" custLinFactNeighborY="-1558">
        <dgm:presLayoutVars>
          <dgm:chMax val="1"/>
          <dgm:bulletEnabled val="1"/>
        </dgm:presLayoutVars>
      </dgm:prSet>
      <dgm:spPr>
        <a:prstGeom prst="pieWedge">
          <a:avLst/>
        </a:prstGeom>
      </dgm:spPr>
    </dgm:pt>
    <dgm:pt modelId="{1142F58D-266C-4806-A5E0-A469571C4F24}" type="pres">
      <dgm:prSet presAssocID="{DA06D191-F7AC-4CA1-836B-A39567A4C669}" presName="quadrant3" presStyleLbl="node1" presStyleIdx="2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</dgm:pt>
    <dgm:pt modelId="{797FAB98-536B-42F9-B8E7-71B0BA2E92C2}" type="pres">
      <dgm:prSet presAssocID="{DA06D191-F7AC-4CA1-836B-A39567A4C669}" presName="quadrant4" presStyleLbl="node1" presStyleIdx="3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</dgm:pt>
    <dgm:pt modelId="{BED26B3B-7944-4754-B74B-2C85D60451EA}" type="pres">
      <dgm:prSet presAssocID="{DA06D191-F7AC-4CA1-836B-A39567A4C669}" presName="quadrantPlaceholder" presStyleCnt="0"/>
      <dgm:spPr/>
    </dgm:pt>
    <dgm:pt modelId="{01E7A100-8D38-4D5D-B1C3-55C61F6C81B8}" type="pres">
      <dgm:prSet presAssocID="{DA06D191-F7AC-4CA1-836B-A39567A4C669}" presName="center1" presStyleLbl="fgShp" presStyleIdx="0" presStyleCnt="2"/>
      <dgm:spPr>
        <a:xfrm>
          <a:off x="2479151" y="1744345"/>
          <a:ext cx="636047" cy="553085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45FB82D4-57F2-41AF-B178-AF9152BE72ED}" type="pres">
      <dgm:prSet presAssocID="{DA06D191-F7AC-4CA1-836B-A39567A4C669}" presName="center2" presStyleLbl="fgShp" presStyleIdx="1" presStyleCnt="2"/>
      <dgm:spPr>
        <a:xfrm rot="10800000">
          <a:off x="2479151" y="1957070"/>
          <a:ext cx="636047" cy="553085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</dgm:ptLst>
  <dgm:cxnLst>
    <dgm:cxn modelId="{162BAA01-186B-4D2D-9FC2-732F96AAFA3E}" srcId="{DA06D191-F7AC-4CA1-836B-A39567A4C669}" destId="{4E97F0F3-9CC5-429A-A936-56B914641B43}" srcOrd="1" destOrd="0" parTransId="{B2581139-1A69-4D71-8E1B-F520EA444A0F}" sibTransId="{6548B08A-1713-4CF5-AE90-918D2EFFCBF8}"/>
    <dgm:cxn modelId="{BB47FC04-59C4-45AB-B8BF-1FEC7B5008B8}" type="presOf" srcId="{703564F1-B058-4C68-865D-B420A79A7E79}" destId="{1F250CCE-6473-40DA-9EFD-7318CA96212D}" srcOrd="0" destOrd="4" presId="urn:microsoft.com/office/officeart/2005/8/layout/cycle4#1"/>
    <dgm:cxn modelId="{66256A08-7162-42C8-AE7C-CA6C60DBA5E9}" type="presOf" srcId="{3EEC3B33-F78A-4DF5-A6EF-7251AA229C88}" destId="{08E346B6-3CC9-4619-8209-FC81BC2F2189}" srcOrd="0" destOrd="2" presId="urn:microsoft.com/office/officeart/2005/8/layout/cycle4#1"/>
    <dgm:cxn modelId="{EA635E0A-7068-416C-92C8-2BA7ADD05390}" srcId="{DA06D191-F7AC-4CA1-836B-A39567A4C669}" destId="{CE8D4C6D-E1C2-4BFF-A6A0-CCC76B3134DB}" srcOrd="0" destOrd="0" parTransId="{22238D34-7CCA-410E-833B-4270B5C98198}" sibTransId="{DE119ED9-2AD6-4C19-BA5B-2147C4ABAF5B}"/>
    <dgm:cxn modelId="{481BF40F-82F1-457A-ACB2-E06FDF060C47}" type="presOf" srcId="{0264F594-C1CC-4644-96E3-5D4611D59236}" destId="{5C12EF8D-FFFA-4854-92E3-F906BB8D505C}" srcOrd="1" destOrd="3" presId="urn:microsoft.com/office/officeart/2005/8/layout/cycle4#1"/>
    <dgm:cxn modelId="{94A52610-B252-48CC-9889-96996DB7F9B5}" type="presOf" srcId="{89A03898-D1B9-49B4-ACC5-07B7A04B4B17}" destId="{1F250CCE-6473-40DA-9EFD-7318CA96212D}" srcOrd="0" destOrd="5" presId="urn:microsoft.com/office/officeart/2005/8/layout/cycle4#1"/>
    <dgm:cxn modelId="{1263A422-79EF-4641-93DC-9EBC9115A94E}" srcId="{4E97F0F3-9CC5-429A-A936-56B914641B43}" destId="{2808A157-501E-45A1-80C8-93ABDBB7CD6C}" srcOrd="3" destOrd="0" parTransId="{B1B00D4B-8719-4002-856E-5CAD5ECDDFC5}" sibTransId="{DB007ECF-E0EC-4D93-AAC1-49E0E117EA2A}"/>
    <dgm:cxn modelId="{FB453023-82D4-4A66-97AB-A2D8D769A457}" type="presOf" srcId="{4ABAF0DC-F3ED-4FBC-8676-99C3FC7506A8}" destId="{BC3CED0C-C7FD-4ED1-98DA-93F983AD8804}" srcOrd="0" destOrd="0" presId="urn:microsoft.com/office/officeart/2005/8/layout/cycle4#1"/>
    <dgm:cxn modelId="{C132C525-79CD-46A9-9FFB-453B3317F563}" type="presOf" srcId="{89A03898-D1B9-49B4-ACC5-07B7A04B4B17}" destId="{5C12EF8D-FFFA-4854-92E3-F906BB8D505C}" srcOrd="1" destOrd="5" presId="urn:microsoft.com/office/officeart/2005/8/layout/cycle4#1"/>
    <dgm:cxn modelId="{C9CF352C-FE8A-4B7A-ABAD-0313F01F4AFE}" type="presOf" srcId="{CF3FCDE8-691E-43B0-9E2B-F7C3F11DF003}" destId="{FFFE291B-DF2C-4CDA-9AA7-424F68291551}" srcOrd="1" destOrd="2" presId="urn:microsoft.com/office/officeart/2005/8/layout/cycle4#1"/>
    <dgm:cxn modelId="{3626D12C-1497-4977-90FE-8147D7CCC778}" type="presOf" srcId="{0FA5306A-9FF6-4DCA-B95C-6B4D5A907466}" destId="{FFFE291B-DF2C-4CDA-9AA7-424F68291551}" srcOrd="1" destOrd="1" presId="urn:microsoft.com/office/officeart/2005/8/layout/cycle4#1"/>
    <dgm:cxn modelId="{494D4331-DB51-47DC-AA35-128B9CD01B24}" type="presOf" srcId="{22C593FE-5C6B-4DEC-80A1-9F4303E7F864}" destId="{5C12EF8D-FFFA-4854-92E3-F906BB8D505C}" srcOrd="1" destOrd="1" presId="urn:microsoft.com/office/officeart/2005/8/layout/cycle4#1"/>
    <dgm:cxn modelId="{DFF89A33-07CF-4E7A-ADBA-CE217154D10E}" srcId="{5547AF0A-8A7B-4736-8AC1-60BF420E71DA}" destId="{3ADC2D6F-FEB5-4F59-9F82-6B1E0C15C8A2}" srcOrd="0" destOrd="0" parTransId="{EA324F2D-F7F4-4F0A-A0BF-606490B62CEC}" sibTransId="{33A09DB7-AB76-4A53-80C9-A4D901543953}"/>
    <dgm:cxn modelId="{D9AF9938-7D96-4A8C-A011-8F0F184F1F03}" type="presOf" srcId="{0597FB5C-96FD-4733-8BA9-748423CDC95F}" destId="{F05B5450-5494-4FBA-84AF-E754E9C5C986}" srcOrd="1" destOrd="0" presId="urn:microsoft.com/office/officeart/2005/8/layout/cycle4#1"/>
    <dgm:cxn modelId="{D9205741-647F-4129-BD9C-6691A572D347}" type="presOf" srcId="{703564F1-B058-4C68-865D-B420A79A7E79}" destId="{5C12EF8D-FFFA-4854-92E3-F906BB8D505C}" srcOrd="1" destOrd="4" presId="urn:microsoft.com/office/officeart/2005/8/layout/cycle4#1"/>
    <dgm:cxn modelId="{1FA8BE41-BD13-4CC0-B72D-F0E9757E4F41}" type="presOf" srcId="{AE3546B9-41D0-4FDB-9C7E-23FDAD73D706}" destId="{5C12EF8D-FFFA-4854-92E3-F906BB8D505C}" srcOrd="1" destOrd="2" presId="urn:microsoft.com/office/officeart/2005/8/layout/cycle4#1"/>
    <dgm:cxn modelId="{F6713E42-10C7-4CF4-AB5F-16F2294E698E}" type="presOf" srcId="{332EC548-830A-4AA7-B008-4CFD9213ADD0}" destId="{08E346B6-3CC9-4619-8209-FC81BC2F2189}" srcOrd="0" destOrd="1" presId="urn:microsoft.com/office/officeart/2005/8/layout/cycle4#1"/>
    <dgm:cxn modelId="{B2435743-2229-49EE-B239-9AA2A487E18A}" type="presOf" srcId="{3EEC3B33-F78A-4DF5-A6EF-7251AA229C88}" destId="{EEC7F23B-3923-4BE8-81C1-ACBF3A6536B1}" srcOrd="1" destOrd="2" presId="urn:microsoft.com/office/officeart/2005/8/layout/cycle4#1"/>
    <dgm:cxn modelId="{817F7D67-B3C1-4412-B880-EFF5F82A84DB}" srcId="{CE8D4C6D-E1C2-4BFF-A6A0-CCC76B3134DB}" destId="{4ABAF0DC-F3ED-4FBC-8676-99C3FC7506A8}" srcOrd="0" destOrd="0" parTransId="{6410BE6F-56E4-4D3B-97A5-DB0C7786C01B}" sibTransId="{E0BF134B-7A3A-4E8A-BC70-A569AAA9AE11}"/>
    <dgm:cxn modelId="{687B0269-30B7-483D-96AC-6C637C004D4A}" srcId="{A2E5443E-111C-45DF-9DD4-AC464F9A630D}" destId="{3EEC3B33-F78A-4DF5-A6EF-7251AA229C88}" srcOrd="2" destOrd="0" parTransId="{3DEE6348-D527-41DC-92B4-D90460CF1A8C}" sibTransId="{35EA0490-7CBE-4D07-8338-A6293DD258AA}"/>
    <dgm:cxn modelId="{FD3E136C-2F2E-4101-B67C-B048BC5349A7}" srcId="{DA06D191-F7AC-4CA1-836B-A39567A4C669}" destId="{5547AF0A-8A7B-4736-8AC1-60BF420E71DA}" srcOrd="3" destOrd="0" parTransId="{BF5FD782-21CB-469F-8F63-61A21891A217}" sibTransId="{4F28A984-5B23-4E4D-B348-7DE1BB13FE93}"/>
    <dgm:cxn modelId="{93827B4E-1782-4488-A475-2924B7F7ECBF}" type="presOf" srcId="{CF3FCDE8-691E-43B0-9E2B-F7C3F11DF003}" destId="{BC3CED0C-C7FD-4ED1-98DA-93F983AD8804}" srcOrd="0" destOrd="2" presId="urn:microsoft.com/office/officeart/2005/8/layout/cycle4#1"/>
    <dgm:cxn modelId="{78EC944E-1548-4853-B178-F52DDE6148A2}" type="presOf" srcId="{2808A157-501E-45A1-80C8-93ABDBB7CD6C}" destId="{841AF87A-6A08-494C-9497-1A80CED7700D}" srcOrd="0" destOrd="3" presId="urn:microsoft.com/office/officeart/2005/8/layout/cycle4#1"/>
    <dgm:cxn modelId="{77BC336F-291E-4C64-A4A9-759DDC5B894B}" type="presOf" srcId="{CE8D4C6D-E1C2-4BFF-A6A0-CCC76B3134DB}" destId="{BCCC1D97-8F47-43EF-9A34-509686FCCFCB}" srcOrd="0" destOrd="0" presId="urn:microsoft.com/office/officeart/2005/8/layout/cycle4#1"/>
    <dgm:cxn modelId="{A204D471-AEB7-49EE-9F48-6B8AD66FFC6B}" type="presOf" srcId="{667497FC-FED1-47A3-8BA6-49F0E3EA7216}" destId="{F05B5450-5494-4FBA-84AF-E754E9C5C986}" srcOrd="1" destOrd="1" presId="urn:microsoft.com/office/officeart/2005/8/layout/cycle4#1"/>
    <dgm:cxn modelId="{DF83BE74-4B8E-493A-888F-F63F76D26B2D}" type="presOf" srcId="{0FA5306A-9FF6-4DCA-B95C-6B4D5A907466}" destId="{BC3CED0C-C7FD-4ED1-98DA-93F983AD8804}" srcOrd="0" destOrd="1" presId="urn:microsoft.com/office/officeart/2005/8/layout/cycle4#1"/>
    <dgm:cxn modelId="{C5E44758-D408-4A33-A51C-3CC754045BAD}" type="presOf" srcId="{3ADC2D6F-FEB5-4F59-9F82-6B1E0C15C8A2}" destId="{1F250CCE-6473-40DA-9EFD-7318CA96212D}" srcOrd="0" destOrd="0" presId="urn:microsoft.com/office/officeart/2005/8/layout/cycle4#1"/>
    <dgm:cxn modelId="{17846B79-8355-4A52-AAAA-BB9DDBC4BC4C}" type="presOf" srcId="{A2E5443E-111C-45DF-9DD4-AC464F9A630D}" destId="{1142F58D-266C-4806-A5E0-A469571C4F24}" srcOrd="0" destOrd="0" presId="urn:microsoft.com/office/officeart/2005/8/layout/cycle4#1"/>
    <dgm:cxn modelId="{251AFE59-34E0-4E9B-8925-DCDE9988B9A6}" type="presOf" srcId="{DA06D191-F7AC-4CA1-836B-A39567A4C669}" destId="{8D1CCD64-E584-4E39-BE4A-4A67D33BA71A}" srcOrd="0" destOrd="0" presId="urn:microsoft.com/office/officeart/2005/8/layout/cycle4#1"/>
    <dgm:cxn modelId="{1F587D7A-7373-40D0-BFB2-C9D4C2382848}" type="presOf" srcId="{3ADC2D6F-FEB5-4F59-9F82-6B1E0C15C8A2}" destId="{5C12EF8D-FFFA-4854-92E3-F906BB8D505C}" srcOrd="1" destOrd="0" presId="urn:microsoft.com/office/officeart/2005/8/layout/cycle4#1"/>
    <dgm:cxn modelId="{30BF8C82-DA5F-4301-97F8-5282B8D125C7}" srcId="{DA06D191-F7AC-4CA1-836B-A39567A4C669}" destId="{A2E5443E-111C-45DF-9DD4-AC464F9A630D}" srcOrd="2" destOrd="0" parTransId="{FC3C6F06-531D-49FF-9A49-ABC3FFBCE023}" sibTransId="{FF2ECBFC-85B9-42B9-ADB5-04A94FF6989C}"/>
    <dgm:cxn modelId="{0C928D82-73FC-42F1-99EF-7FCF014C9178}" type="presOf" srcId="{AE3546B9-41D0-4FDB-9C7E-23FDAD73D706}" destId="{1F250CCE-6473-40DA-9EFD-7318CA96212D}" srcOrd="0" destOrd="2" presId="urn:microsoft.com/office/officeart/2005/8/layout/cycle4#1"/>
    <dgm:cxn modelId="{E5E2E085-06DB-4F73-8769-A9E31F5C483C}" srcId="{4E97F0F3-9CC5-429A-A936-56B914641B43}" destId="{3F67CAC2-66AA-4393-8E86-AEE97AB2A0F4}" srcOrd="2" destOrd="0" parTransId="{516D430B-D6C7-4493-87C8-2578D76B41EC}" sibTransId="{22690887-7B5B-4985-8D22-4424983314EB}"/>
    <dgm:cxn modelId="{189E5E86-2462-418B-8611-70079DEC0B85}" srcId="{4E97F0F3-9CC5-429A-A936-56B914641B43}" destId="{667497FC-FED1-47A3-8BA6-49F0E3EA7216}" srcOrd="1" destOrd="0" parTransId="{FE704767-79A7-4FC4-A7F4-B7EBEF7DE2C9}" sibTransId="{ACEBF4C1-5852-41C6-9BC3-C190434BF965}"/>
    <dgm:cxn modelId="{056B5F8E-9D51-425F-88FE-4BE836448DE4}" srcId="{5547AF0A-8A7B-4736-8AC1-60BF420E71DA}" destId="{0264F594-C1CC-4644-96E3-5D4611D59236}" srcOrd="3" destOrd="0" parTransId="{EE5E878F-3609-4D10-BFE6-1D96B10D24A9}" sibTransId="{C4CC0EB2-C640-4BBF-ABF2-2643340A6717}"/>
    <dgm:cxn modelId="{C3230793-B9E4-4FC9-8FDD-EBE70400C08C}" srcId="{CE8D4C6D-E1C2-4BFF-A6A0-CCC76B3134DB}" destId="{0FA5306A-9FF6-4DCA-B95C-6B4D5A907466}" srcOrd="1" destOrd="0" parTransId="{C77236EC-B73F-4C10-8BB7-EFAB5F4A0D44}" sibTransId="{2FB43CF9-6B59-4B8E-BCF5-B2389FAE5A87}"/>
    <dgm:cxn modelId="{9FDD6D94-CC80-4D5A-96DE-CA69985A5A96}" type="presOf" srcId="{5547AF0A-8A7B-4736-8AC1-60BF420E71DA}" destId="{797FAB98-536B-42F9-B8E7-71B0BA2E92C2}" srcOrd="0" destOrd="0" presId="urn:microsoft.com/office/officeart/2005/8/layout/cycle4#1"/>
    <dgm:cxn modelId="{1B70069A-676F-4307-B4D3-3B9C402F15EF}" type="presOf" srcId="{3F67CAC2-66AA-4393-8E86-AEE97AB2A0F4}" destId="{F05B5450-5494-4FBA-84AF-E754E9C5C986}" srcOrd="1" destOrd="2" presId="urn:microsoft.com/office/officeart/2005/8/layout/cycle4#1"/>
    <dgm:cxn modelId="{E514E99E-FC68-4F46-82ED-4F5F6EE46121}" type="presOf" srcId="{22C593FE-5C6B-4DEC-80A1-9F4303E7F864}" destId="{1F250CCE-6473-40DA-9EFD-7318CA96212D}" srcOrd="0" destOrd="1" presId="urn:microsoft.com/office/officeart/2005/8/layout/cycle4#1"/>
    <dgm:cxn modelId="{7BE65DA4-1AE5-476B-BD51-8CD38D3F3254}" type="presOf" srcId="{2808A157-501E-45A1-80C8-93ABDBB7CD6C}" destId="{F05B5450-5494-4FBA-84AF-E754E9C5C986}" srcOrd="1" destOrd="3" presId="urn:microsoft.com/office/officeart/2005/8/layout/cycle4#1"/>
    <dgm:cxn modelId="{3C4D05A9-231E-4255-A2CA-15AFBCF395E1}" type="presOf" srcId="{332EC548-830A-4AA7-B008-4CFD9213ADD0}" destId="{EEC7F23B-3923-4BE8-81C1-ACBF3A6536B1}" srcOrd="1" destOrd="1" presId="urn:microsoft.com/office/officeart/2005/8/layout/cycle4#1"/>
    <dgm:cxn modelId="{FCFDEBB3-6EDB-44A3-A906-264ACE0733B6}" srcId="{A2E5443E-111C-45DF-9DD4-AC464F9A630D}" destId="{332EC548-830A-4AA7-B008-4CFD9213ADD0}" srcOrd="1" destOrd="0" parTransId="{1D5CFB80-29B0-4EB2-B4B4-5BCDED282CFC}" sibTransId="{B9D8F7C9-69A0-4C5C-9CE5-C192DE2C3123}"/>
    <dgm:cxn modelId="{171479B6-553D-459E-9990-1BDE4F9FC0C2}" type="presOf" srcId="{FFC6E00A-1EF6-44E7-9391-82E79841D686}" destId="{08E346B6-3CC9-4619-8209-FC81BC2F2189}" srcOrd="0" destOrd="0" presId="urn:microsoft.com/office/officeart/2005/8/layout/cycle4#1"/>
    <dgm:cxn modelId="{3DCFD9C0-F1DB-48F9-A72F-51D4983F4678}" srcId="{5547AF0A-8A7B-4736-8AC1-60BF420E71DA}" destId="{AE3546B9-41D0-4FDB-9C7E-23FDAD73D706}" srcOrd="2" destOrd="0" parTransId="{41C3CDE9-58D4-411C-A440-3C93E3870543}" sibTransId="{38F235A9-AD66-4207-8E50-E63522C46601}"/>
    <dgm:cxn modelId="{37EBABC3-2146-488A-8FA3-274486769CF9}" srcId="{A2E5443E-111C-45DF-9DD4-AC464F9A630D}" destId="{FFC6E00A-1EF6-44E7-9391-82E79841D686}" srcOrd="0" destOrd="0" parTransId="{C21B4098-08E8-4D15-928E-972B3F232293}" sibTransId="{A71B945C-DEDE-4B18-BFA4-48BD857CE3D7}"/>
    <dgm:cxn modelId="{F14DB5C3-71D8-4365-95F9-6D1682625BB3}" type="presOf" srcId="{FFC6E00A-1EF6-44E7-9391-82E79841D686}" destId="{EEC7F23B-3923-4BE8-81C1-ACBF3A6536B1}" srcOrd="1" destOrd="0" presId="urn:microsoft.com/office/officeart/2005/8/layout/cycle4#1"/>
    <dgm:cxn modelId="{05786CC9-4B76-4545-8A38-BA1EEE4DA895}" type="presOf" srcId="{4ABAF0DC-F3ED-4FBC-8676-99C3FC7506A8}" destId="{FFFE291B-DF2C-4CDA-9AA7-424F68291551}" srcOrd="1" destOrd="0" presId="urn:microsoft.com/office/officeart/2005/8/layout/cycle4#1"/>
    <dgm:cxn modelId="{354A50D6-6CD5-458B-B447-DE3BCDC1D1AC}" type="presOf" srcId="{667497FC-FED1-47A3-8BA6-49F0E3EA7216}" destId="{841AF87A-6A08-494C-9497-1A80CED7700D}" srcOrd="0" destOrd="1" presId="urn:microsoft.com/office/officeart/2005/8/layout/cycle4#1"/>
    <dgm:cxn modelId="{F20C86DA-4952-4200-A092-217A523E9F09}" type="presOf" srcId="{0264F594-C1CC-4644-96E3-5D4611D59236}" destId="{1F250CCE-6473-40DA-9EFD-7318CA96212D}" srcOrd="0" destOrd="3" presId="urn:microsoft.com/office/officeart/2005/8/layout/cycle4#1"/>
    <dgm:cxn modelId="{239E82DB-4437-4183-8546-78B46F118706}" srcId="{4E97F0F3-9CC5-429A-A936-56B914641B43}" destId="{0597FB5C-96FD-4733-8BA9-748423CDC95F}" srcOrd="0" destOrd="0" parTransId="{00BA657D-22C7-4DBE-8660-5B3B64EFBC6E}" sibTransId="{8D591078-79EA-4484-8585-9E5E072EA537}"/>
    <dgm:cxn modelId="{4D279ADB-BC52-4841-BA98-35D2B3E8881D}" srcId="{5547AF0A-8A7B-4736-8AC1-60BF420E71DA}" destId="{89A03898-D1B9-49B4-ACC5-07B7A04B4B17}" srcOrd="5" destOrd="0" parTransId="{43B09376-AEA2-43FA-8680-848E1CC4CF69}" sibTransId="{F0FAFF42-5879-4F02-8715-29D8841B1C86}"/>
    <dgm:cxn modelId="{1E1E67DF-3D70-4906-AA33-A200E2A6ABFC}" srcId="{5547AF0A-8A7B-4736-8AC1-60BF420E71DA}" destId="{703564F1-B058-4C68-865D-B420A79A7E79}" srcOrd="4" destOrd="0" parTransId="{32AB480C-533F-42D8-87A2-D8B78BF7067D}" sibTransId="{5EE84C65-1EBE-4B47-9989-A9902F999CCF}"/>
    <dgm:cxn modelId="{2C227BDF-4F81-4C14-B677-487161E5C820}" srcId="{5547AF0A-8A7B-4736-8AC1-60BF420E71DA}" destId="{22C593FE-5C6B-4DEC-80A1-9F4303E7F864}" srcOrd="1" destOrd="0" parTransId="{96541C74-2E49-4092-8B32-4EDBB2893B5F}" sibTransId="{AE0EE56F-51F6-4A54-BD3F-BF79B51BB775}"/>
    <dgm:cxn modelId="{793D06E6-1C5C-417E-BF9B-3FE0E50C563E}" srcId="{CE8D4C6D-E1C2-4BFF-A6A0-CCC76B3134DB}" destId="{CF3FCDE8-691E-43B0-9E2B-F7C3F11DF003}" srcOrd="2" destOrd="0" parTransId="{ACD2C0F0-2692-4BA5-B202-75ADC8F1E9B1}" sibTransId="{2F0C8934-D1C4-4ED2-AC15-A30CE6D4990C}"/>
    <dgm:cxn modelId="{6043E7ED-3575-4EAF-8C54-20F37E9F2F31}" type="presOf" srcId="{4E97F0F3-9CC5-429A-A936-56B914641B43}" destId="{646996FA-ED0B-4942-825E-E4A5F6C84460}" srcOrd="0" destOrd="0" presId="urn:microsoft.com/office/officeart/2005/8/layout/cycle4#1"/>
    <dgm:cxn modelId="{D3DA9BFB-7B10-40A9-B6D5-7A74311E4948}" type="presOf" srcId="{0597FB5C-96FD-4733-8BA9-748423CDC95F}" destId="{841AF87A-6A08-494C-9497-1A80CED7700D}" srcOrd="0" destOrd="0" presId="urn:microsoft.com/office/officeart/2005/8/layout/cycle4#1"/>
    <dgm:cxn modelId="{34BEBEFB-035D-4052-9142-9AC4A78B719B}" type="presOf" srcId="{3F67CAC2-66AA-4393-8E86-AEE97AB2A0F4}" destId="{841AF87A-6A08-494C-9497-1A80CED7700D}" srcOrd="0" destOrd="2" presId="urn:microsoft.com/office/officeart/2005/8/layout/cycle4#1"/>
    <dgm:cxn modelId="{3EBDBF0D-9A3C-44AD-ABD2-53E71BC92EB4}" type="presParOf" srcId="{8D1CCD64-E584-4E39-BE4A-4A67D33BA71A}" destId="{A7793C6E-2077-49B2-9E7C-D506159561F5}" srcOrd="0" destOrd="0" presId="urn:microsoft.com/office/officeart/2005/8/layout/cycle4#1"/>
    <dgm:cxn modelId="{E2F4F5E1-FB79-4D12-B527-623A6601E3A1}" type="presParOf" srcId="{A7793C6E-2077-49B2-9E7C-D506159561F5}" destId="{753D5173-EC48-43E6-97E2-E8D85264BF53}" srcOrd="0" destOrd="0" presId="urn:microsoft.com/office/officeart/2005/8/layout/cycle4#1"/>
    <dgm:cxn modelId="{4FA8DD9B-93F9-42F7-8E90-698BF9484751}" type="presParOf" srcId="{753D5173-EC48-43E6-97E2-E8D85264BF53}" destId="{BC3CED0C-C7FD-4ED1-98DA-93F983AD8804}" srcOrd="0" destOrd="0" presId="urn:microsoft.com/office/officeart/2005/8/layout/cycle4#1"/>
    <dgm:cxn modelId="{C7919835-7FF7-4EDA-BEB7-4EA8094CCEFB}" type="presParOf" srcId="{753D5173-EC48-43E6-97E2-E8D85264BF53}" destId="{FFFE291B-DF2C-4CDA-9AA7-424F68291551}" srcOrd="1" destOrd="0" presId="urn:microsoft.com/office/officeart/2005/8/layout/cycle4#1"/>
    <dgm:cxn modelId="{13CAC8EC-15D2-4D4C-90EE-E0212EF4C279}" type="presParOf" srcId="{A7793C6E-2077-49B2-9E7C-D506159561F5}" destId="{0D610EB5-7079-45A3-88BC-D46AE212747D}" srcOrd="1" destOrd="0" presId="urn:microsoft.com/office/officeart/2005/8/layout/cycle4#1"/>
    <dgm:cxn modelId="{E22A75F6-7FA6-424E-81AC-6F3F6F7A82C5}" type="presParOf" srcId="{0D610EB5-7079-45A3-88BC-D46AE212747D}" destId="{841AF87A-6A08-494C-9497-1A80CED7700D}" srcOrd="0" destOrd="0" presId="urn:microsoft.com/office/officeart/2005/8/layout/cycle4#1"/>
    <dgm:cxn modelId="{259A25C2-9990-450B-8A73-6132C60C1FDD}" type="presParOf" srcId="{0D610EB5-7079-45A3-88BC-D46AE212747D}" destId="{F05B5450-5494-4FBA-84AF-E754E9C5C986}" srcOrd="1" destOrd="0" presId="urn:microsoft.com/office/officeart/2005/8/layout/cycle4#1"/>
    <dgm:cxn modelId="{863CD831-1873-4F1A-94F5-B1BFD6DC5961}" type="presParOf" srcId="{A7793C6E-2077-49B2-9E7C-D506159561F5}" destId="{208CD692-DA61-4B08-80DE-1BE90D1CCAA0}" srcOrd="2" destOrd="0" presId="urn:microsoft.com/office/officeart/2005/8/layout/cycle4#1"/>
    <dgm:cxn modelId="{04674F1E-EFA0-40BE-A2C6-A92E6F54740C}" type="presParOf" srcId="{208CD692-DA61-4B08-80DE-1BE90D1CCAA0}" destId="{08E346B6-3CC9-4619-8209-FC81BC2F2189}" srcOrd="0" destOrd="0" presId="urn:microsoft.com/office/officeart/2005/8/layout/cycle4#1"/>
    <dgm:cxn modelId="{AA2EF07D-E556-4BFF-9816-BC7A8F92F1EB}" type="presParOf" srcId="{208CD692-DA61-4B08-80DE-1BE90D1CCAA0}" destId="{EEC7F23B-3923-4BE8-81C1-ACBF3A6536B1}" srcOrd="1" destOrd="0" presId="urn:microsoft.com/office/officeart/2005/8/layout/cycle4#1"/>
    <dgm:cxn modelId="{B14A0318-3B67-477C-A27D-DF2984812ED8}" type="presParOf" srcId="{A7793C6E-2077-49B2-9E7C-D506159561F5}" destId="{FCEAFF85-8FBD-4E47-919C-A53490A9DA11}" srcOrd="3" destOrd="0" presId="urn:microsoft.com/office/officeart/2005/8/layout/cycle4#1"/>
    <dgm:cxn modelId="{6E059A2E-69B4-4FEA-A76D-3FBDA891997B}" type="presParOf" srcId="{FCEAFF85-8FBD-4E47-919C-A53490A9DA11}" destId="{1F250CCE-6473-40DA-9EFD-7318CA96212D}" srcOrd="0" destOrd="0" presId="urn:microsoft.com/office/officeart/2005/8/layout/cycle4#1"/>
    <dgm:cxn modelId="{4D4017F5-2523-4621-920A-D8CB8DCDA69B}" type="presParOf" srcId="{FCEAFF85-8FBD-4E47-919C-A53490A9DA11}" destId="{5C12EF8D-FFFA-4854-92E3-F906BB8D505C}" srcOrd="1" destOrd="0" presId="urn:microsoft.com/office/officeart/2005/8/layout/cycle4#1"/>
    <dgm:cxn modelId="{10DF26CB-C01D-4B7C-BB0E-586E5DAA8329}" type="presParOf" srcId="{A7793C6E-2077-49B2-9E7C-D506159561F5}" destId="{3ED99203-7CF3-455E-AC18-5DD4DC732001}" srcOrd="4" destOrd="0" presId="urn:microsoft.com/office/officeart/2005/8/layout/cycle4#1"/>
    <dgm:cxn modelId="{C2778AEA-C814-466C-8CA2-BD56610C3C99}" type="presParOf" srcId="{8D1CCD64-E584-4E39-BE4A-4A67D33BA71A}" destId="{A037AD45-D0DC-4A9D-95C6-49F37F503511}" srcOrd="1" destOrd="0" presId="urn:microsoft.com/office/officeart/2005/8/layout/cycle4#1"/>
    <dgm:cxn modelId="{BD4D5516-8272-4561-98D2-1C52ABE7A1AB}" type="presParOf" srcId="{A037AD45-D0DC-4A9D-95C6-49F37F503511}" destId="{BCCC1D97-8F47-43EF-9A34-509686FCCFCB}" srcOrd="0" destOrd="0" presId="urn:microsoft.com/office/officeart/2005/8/layout/cycle4#1"/>
    <dgm:cxn modelId="{61646105-08A2-402B-9926-4B2F9E18BC71}" type="presParOf" srcId="{A037AD45-D0DC-4A9D-95C6-49F37F503511}" destId="{646996FA-ED0B-4942-825E-E4A5F6C84460}" srcOrd="1" destOrd="0" presId="urn:microsoft.com/office/officeart/2005/8/layout/cycle4#1"/>
    <dgm:cxn modelId="{C2A5B155-33B2-4D65-89E2-BB41743F7865}" type="presParOf" srcId="{A037AD45-D0DC-4A9D-95C6-49F37F503511}" destId="{1142F58D-266C-4806-A5E0-A469571C4F24}" srcOrd="2" destOrd="0" presId="urn:microsoft.com/office/officeart/2005/8/layout/cycle4#1"/>
    <dgm:cxn modelId="{BB344A70-5D05-4493-A256-91BA52D82C1C}" type="presParOf" srcId="{A037AD45-D0DC-4A9D-95C6-49F37F503511}" destId="{797FAB98-536B-42F9-B8E7-71B0BA2E92C2}" srcOrd="3" destOrd="0" presId="urn:microsoft.com/office/officeart/2005/8/layout/cycle4#1"/>
    <dgm:cxn modelId="{FA1BF438-E908-4D0D-B98F-F319FF527660}" type="presParOf" srcId="{A037AD45-D0DC-4A9D-95C6-49F37F503511}" destId="{BED26B3B-7944-4754-B74B-2C85D60451EA}" srcOrd="4" destOrd="0" presId="urn:microsoft.com/office/officeart/2005/8/layout/cycle4#1"/>
    <dgm:cxn modelId="{3A0B1865-976C-470C-93F1-58B58AFBBB4E}" type="presParOf" srcId="{8D1CCD64-E584-4E39-BE4A-4A67D33BA71A}" destId="{01E7A100-8D38-4D5D-B1C3-55C61F6C81B8}" srcOrd="2" destOrd="0" presId="urn:microsoft.com/office/officeart/2005/8/layout/cycle4#1"/>
    <dgm:cxn modelId="{DF9E8916-3022-41B6-AA3F-002C42DE605B}" type="presParOf" srcId="{8D1CCD64-E584-4E39-BE4A-4A67D33BA71A}" destId="{45FB82D4-57F2-41AF-B178-AF9152BE72ED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346B6-3CC9-4619-8209-FC81BC2F2189}">
      <dsp:nvSpPr>
        <dsp:cNvPr id="0" name=""/>
        <dsp:cNvSpPr/>
      </dsp:nvSpPr>
      <dsp:spPr>
        <a:xfrm>
          <a:off x="4492673" y="3200725"/>
          <a:ext cx="2296878" cy="148785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бюджетной стратегии и законопроекту о годовому бюджете</a:t>
          </a:r>
          <a:endParaRPr lang="en-US" sz="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Внесение законопроектов, касающихся налогообложения, государственных ресурсов и займов</a:t>
          </a:r>
          <a:endParaRPr lang="en-US" sz="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Независимые бюджетные учреждения</a:t>
          </a:r>
          <a:endParaRPr lang="en-US" sz="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5214420" y="3605372"/>
        <a:ext cx="1542449" cy="1050526"/>
      </dsp:txXfrm>
    </dsp:sp>
    <dsp:sp modelId="{1F250CCE-6473-40DA-9EFD-7318CA96212D}">
      <dsp:nvSpPr>
        <dsp:cNvPr id="0" name=""/>
        <dsp:cNvSpPr/>
      </dsp:nvSpPr>
      <dsp:spPr>
        <a:xfrm>
          <a:off x="460115" y="2866182"/>
          <a:ext cx="2296878" cy="180363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Механизмы подачи жалобу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Обратная связь граждан по вопросам государственных услуг</a:t>
          </a:r>
          <a:endParaRPr lang="en-US" sz="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Мониторинг гражданами государственных закупок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Участие граждан в управлении процессом оказания отдельных услуг (например, школы)_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499735" y="3356712"/>
        <a:ext cx="1528575" cy="1273489"/>
      </dsp:txXfrm>
    </dsp:sp>
    <dsp:sp modelId="{841AF87A-6A08-494C-9497-1A80CED7700D}">
      <dsp:nvSpPr>
        <dsp:cNvPr id="0" name=""/>
        <dsp:cNvSpPr/>
      </dsp:nvSpPr>
      <dsp:spPr>
        <a:xfrm>
          <a:off x="4806886" y="-99346"/>
          <a:ext cx="2296878" cy="164751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вопросам национального планирования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по вопросам ежегодного бюджета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Анализ и консультации по вопросам налоговой политики и политики в области расходов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Привлечение населения к обсуждению потребностей в государственных услугах  и о экспертизе инвестиционных проектов</a:t>
          </a: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5532141" y="-63155"/>
        <a:ext cx="1535433" cy="1163256"/>
      </dsp:txXfrm>
    </dsp:sp>
    <dsp:sp modelId="{BC3CED0C-C7FD-4ED1-98DA-93F983AD8804}">
      <dsp:nvSpPr>
        <dsp:cNvPr id="0" name=""/>
        <dsp:cNvSpPr/>
      </dsp:nvSpPr>
      <dsp:spPr>
        <a:xfrm>
          <a:off x="525599" y="-19515"/>
          <a:ext cx="2296878" cy="148785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Вовлечение высших органов финансового контроля в планирование и проведение аудита</a:t>
          </a:r>
          <a:endParaRPr lang="en-US" sz="1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Консультации с законодательными органами по вопросам ведомственных проверок</a:t>
          </a:r>
          <a:endParaRPr lang="en-US" sz="1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Социальный аудит доходов и расходов</a:t>
          </a:r>
          <a:endParaRPr lang="en-US" sz="1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558282" y="13168"/>
        <a:ext cx="1542449" cy="1050526"/>
      </dsp:txXfrm>
    </dsp:sp>
    <dsp:sp modelId="{BCCC1D97-8F47-43EF-9A34-509686FCCFCB}">
      <dsp:nvSpPr>
        <dsp:cNvPr id="0" name=""/>
        <dsp:cNvSpPr/>
      </dsp:nvSpPr>
      <dsp:spPr>
        <a:xfrm>
          <a:off x="1492281" y="254058"/>
          <a:ext cx="2013255" cy="2013255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Аудит и надзор</a:t>
          </a:r>
          <a:endParaRPr lang="en-US" sz="13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081950" y="843727"/>
        <a:ext cx="1423586" cy="1423586"/>
      </dsp:txXfrm>
    </dsp:sp>
    <dsp:sp modelId="{646996FA-ED0B-4942-825E-E4A5F6C84460}">
      <dsp:nvSpPr>
        <dsp:cNvPr id="0" name=""/>
        <dsp:cNvSpPr/>
      </dsp:nvSpPr>
      <dsp:spPr>
        <a:xfrm rot="5400000">
          <a:off x="3512099" y="253173"/>
          <a:ext cx="2013255" cy="2013255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Подготовка бюджетного законопроекта</a:t>
          </a:r>
          <a:endParaRPr lang="en-US" sz="13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3512099" y="842842"/>
        <a:ext cx="1423586" cy="1423586"/>
      </dsp:txXfrm>
    </dsp:sp>
    <dsp:sp modelId="{1142F58D-266C-4806-A5E0-A469571C4F24}">
      <dsp:nvSpPr>
        <dsp:cNvPr id="0" name=""/>
        <dsp:cNvSpPr/>
      </dsp:nvSpPr>
      <dsp:spPr>
        <a:xfrm rot="10800000">
          <a:off x="3629009" y="2390786"/>
          <a:ext cx="2013255" cy="2013255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Законодательное утверждение</a:t>
          </a:r>
          <a:endParaRPr lang="en-US" sz="13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3629009" y="2390786"/>
        <a:ext cx="1423586" cy="1423586"/>
      </dsp:txXfrm>
    </dsp:sp>
    <dsp:sp modelId="{797FAB98-536B-42F9-B8E7-71B0BA2E92C2}">
      <dsp:nvSpPr>
        <dsp:cNvPr id="0" name=""/>
        <dsp:cNvSpPr/>
      </dsp:nvSpPr>
      <dsp:spPr>
        <a:xfrm rot="16200000">
          <a:off x="1522762" y="2390786"/>
          <a:ext cx="2013255" cy="2013255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Исполнение бюджета</a:t>
          </a:r>
          <a:endParaRPr lang="en-US" sz="13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5400000">
        <a:off x="2112431" y="2390786"/>
        <a:ext cx="1423586" cy="1423586"/>
      </dsp:txXfrm>
    </dsp:sp>
    <dsp:sp modelId="{01E7A100-8D38-4D5D-B1C3-55C61F6C81B8}">
      <dsp:nvSpPr>
        <dsp:cNvPr id="0" name=""/>
        <dsp:cNvSpPr/>
      </dsp:nvSpPr>
      <dsp:spPr>
        <a:xfrm>
          <a:off x="3234960" y="1925831"/>
          <a:ext cx="695107" cy="604441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B82D4-57F2-41AF-B178-AF9152BE72ED}">
      <dsp:nvSpPr>
        <dsp:cNvPr id="0" name=""/>
        <dsp:cNvSpPr/>
      </dsp:nvSpPr>
      <dsp:spPr>
        <a:xfrm rot="10800000">
          <a:off x="3234960" y="2158308"/>
          <a:ext cx="695107" cy="604441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vertAlign" val="none"/>
                  <dgm:param type="horz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59" y="4715253"/>
            <a:ext cx="5439358" cy="4469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02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590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91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"/>
            <a:ext cx="9906000" cy="7210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862" y="6029012"/>
            <a:ext cx="832996" cy="51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jpeg"/><Relationship Id="rId4" Type="http://schemas.openxmlformats.org/officeDocument/2006/relationships/hyperlink" Target="mailto:Anna.Belenchuk@minfin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60450" y="1417982"/>
            <a:ext cx="8528050" cy="2362200"/>
          </a:xfrm>
        </p:spPr>
        <p:txBody>
          <a:bodyPr/>
          <a:lstStyle/>
          <a:p>
            <a:pPr algn="l"/>
            <a:r>
              <a:rPr lang="ru-RU" sz="3500" dirty="0">
                <a:solidFill>
                  <a:srgbClr val="002060"/>
                </a:solidFill>
              </a:rPr>
              <a:t>Общественное участие в бюджетной политике и бюджетном процессе: совершенствование «продуктов знаний» для стран </a:t>
            </a:r>
            <a:r>
              <a:rPr lang="en-US" sz="3500" dirty="0">
                <a:solidFill>
                  <a:srgbClr val="002060"/>
                </a:solidFill>
              </a:rPr>
              <a:t>PEMPAL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474265"/>
            <a:ext cx="6934200" cy="7620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 сообщество (БС)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endParaRPr lang="ru-RU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по бюджетной грамотности и прозрачности бюджета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476500" y="5791200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22 мая</a:t>
            </a:r>
            <a:r>
              <a:rPr lang="bs-Latn-BA" b="1" dirty="0">
                <a:latin typeface="Calibri" pitchFamily="34" charset="0"/>
              </a:rPr>
              <a:t> 201</a:t>
            </a:r>
            <a:r>
              <a:rPr lang="ru-RU" b="1" dirty="0">
                <a:latin typeface="Calibri" pitchFamily="34" charset="0"/>
              </a:rPr>
              <a:t>9 г. </a:t>
            </a:r>
            <a:endParaRPr lang="bs-Latn-BA" b="1" dirty="0">
              <a:latin typeface="Calibr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16175" y="5068669"/>
            <a:ext cx="5432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Calibri" pitchFamily="34" charset="0"/>
                <a:ea typeface="+mj-ea"/>
                <a:cs typeface="+mj-cs"/>
              </a:rPr>
              <a:t>видеоконференция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2583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31849" y="948683"/>
            <a:ext cx="8816951" cy="7433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Казначейство согласует программу с отраслевыми экспертами и ОГО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Программы становятся более подробными, вопросы заранее согласуются для более адресного охвата участников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Казначейство финансирует 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рамках базовых ассигнований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аренду помещения 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если мероприятие проводится не в государственном учреждении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),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организацию питания, командировочные расходы сотрудников и представителей ОГО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печать документов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Ранее Казначейству требовалось 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6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месяцев для организации мероприятия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сейчас сроки сократились в среднем до 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3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месяцев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Появились новые ОГО, позволившие вновь проводить плодотворные консультации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Например,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IMALI YETHU,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 коалиция гражданского общества – была создана в целях прямого взаимодействия с Казначейском для разработки бюджетного портала он-лайн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www.vulekamali.gov.za.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Результаты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улучшилось понимание роли Казначейства и компромиссов, необходимых в процессе бюджетирования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новые формы взаимодействия между Казначейством и ОГО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Можно использовать больше инструментов ИКТ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больше социального аудита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предложения от ОГО с учетом опыта</a:t>
            </a:r>
            <a:r>
              <a:rPr lang="en-NZ" altLang="en-US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endParaRPr lang="en-NZ" altLang="en-US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endParaRPr lang="en-NZ" altLang="en-US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endParaRPr lang="en-NZ" altLang="en-US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charset="0"/>
              <a:cs typeface="Times New Roman" panose="02020603050405020304" charset="0"/>
              <a:sym typeface="+mn-ea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10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86844" y="359529"/>
            <a:ext cx="6532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4.B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ЮАР</a:t>
            </a:r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 ежегодный семинар по вопросам бюджета с ОГО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6059269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/>
              <a:t>Источник:</a:t>
            </a:r>
          </a:p>
          <a:p>
            <a:r>
              <a:rPr lang="ru-RU" sz="1200" i="1" dirty="0"/>
              <a:t>презентация М. Петри «Участие граждан в бюджетной политике на национальном уровне: примеры отдельных стран» </a:t>
            </a:r>
            <a:r>
              <a:rPr lang="en-US" sz="1200" i="1" dirty="0"/>
              <a:t>,</a:t>
            </a:r>
            <a:r>
              <a:rPr lang="ru-RU" sz="1200" i="1" dirty="0"/>
              <a:t>Ташкент, 18 марта 2019 г. </a:t>
            </a:r>
          </a:p>
        </p:txBody>
      </p:sp>
    </p:spTree>
    <p:extLst>
      <p:ext uri="{BB962C8B-B14F-4D97-AF65-F5344CB8AC3E}">
        <p14:creationId xmlns:p14="http://schemas.microsoft.com/office/powerpoint/2010/main" val="531173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4902" y="1458218"/>
            <a:ext cx="8816951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общем или бюджетном законодательстве установлено требование проводить консультации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Годовой бюджетный цикл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	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Двухэтапный бюджетный процесс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консультации по макрофинансовой политике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Письмо для внесения бюджетных предложений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Эффективный учет новых расходных инициатив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Анализ важных налогов или расходов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Выбор консультаций с участием экспертов, под руководством ОГО или широкой общественности или их сочетание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Возможности использования новых инструментов ИКТ 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для проведения консультаций и мониторинга со стороны граждан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БОР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КПЭ, оценивающие участие и удовлетворенность граждан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Работа с министрами финансов-реформаторами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Взаимодействие с отраслевыми министерствами-реформаторами</a:t>
            </a:r>
            <a:endParaRPr lang="en-NZ" sz="1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11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79887" y="381000"/>
            <a:ext cx="57462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Прямое вовлечение общественности Минфином: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основные рычаги и инструменты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NZ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6059269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/>
              <a:t>Источник:</a:t>
            </a:r>
          </a:p>
          <a:p>
            <a:r>
              <a:rPr lang="ru-RU" sz="1200" i="1" dirty="0"/>
              <a:t>презентация М. Петри «Участие граждан в бюджетной политике на национальном уровне: примеры отдельных стран» </a:t>
            </a:r>
            <a:r>
              <a:rPr lang="en-US" sz="1200" i="1" dirty="0"/>
              <a:t>,</a:t>
            </a:r>
            <a:r>
              <a:rPr lang="ru-RU" sz="1200" i="1" dirty="0"/>
              <a:t>Ташкент, 18 марта 2019 г. </a:t>
            </a:r>
          </a:p>
        </p:txBody>
      </p:sp>
    </p:spTree>
    <p:extLst>
      <p:ext uri="{BB962C8B-B14F-4D97-AF65-F5344CB8AC3E}">
        <p14:creationId xmlns:p14="http://schemas.microsoft.com/office/powerpoint/2010/main" val="64573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4902" y="1524000"/>
            <a:ext cx="8816951" cy="434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Какие конкретные примеры механизмов вовлечения общественности в странах наиболее актуальны для Вашей страны и почему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Какова, с Вашей точки зрения, наиболее адекватная роль Минфина в Вашей стране в отличие от роли правительства,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законодательного органа, отраслевых министерств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Каков потенциал Минфина в Вашей стране по вовлечению общественности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Каковы условия деятельности ОГО в Вашей стране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?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Например, количество и роль ОГО; наличие «зонтичных» национальных ОГО, уровни полномочий, характер взаимоотношений между государством и гражданским обществом</a:t>
            </a:r>
            <a:r>
              <a:rPr lang="en-NZ" sz="1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Вы видите основные препятствия для более широкого вовлечения общественности и привлечения новых участников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Каковы, с Вашей точки зрения, ключевые требования для внедрения новых конкретных механизмов привлечения общественности в Вашей стране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Какую роль мог бы сыграть 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GIFT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поддержки ваших усилий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12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58190" y="434272"/>
            <a:ext cx="5810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Прямое вовлечение общественности Минфином: </a:t>
            </a:r>
          </a:p>
          <a:p>
            <a:pPr algn="ctr"/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некоторые вопросы для обсуждения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6059269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/>
              <a:t>Источник:</a:t>
            </a:r>
          </a:p>
          <a:p>
            <a:r>
              <a:rPr lang="ru-RU" sz="1200" i="1" dirty="0"/>
              <a:t>презентация М. Петри «Участие граждан в бюджетной политике на национальном уровне: примеры отдельных стран» </a:t>
            </a:r>
            <a:r>
              <a:rPr lang="en-US" sz="1200" i="1" dirty="0"/>
              <a:t>,</a:t>
            </a:r>
            <a:r>
              <a:rPr lang="ru-RU" sz="1200" i="1" dirty="0"/>
              <a:t>Ташкент, 18 марта 2019 г. </a:t>
            </a:r>
          </a:p>
        </p:txBody>
      </p:sp>
    </p:spTree>
    <p:extLst>
      <p:ext uri="{BB962C8B-B14F-4D97-AF65-F5344CB8AC3E}">
        <p14:creationId xmlns:p14="http://schemas.microsoft.com/office/powerpoint/2010/main" val="981881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8305799" cy="533400"/>
          </a:xfrm>
        </p:spPr>
        <p:txBody>
          <a:bodyPr/>
          <a:lstStyle/>
          <a:p>
            <a:r>
              <a:rPr lang="ru-RU" sz="2200" b="1" dirty="0"/>
              <a:t>Разработка следующих «продуктов знаний» РГБГ по вопросам участия общественности. Развилка</a:t>
            </a:r>
            <a:endParaRPr lang="en-US" sz="2200" b="1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0"/>
            <a:ext cx="8153400" cy="4495800"/>
          </a:xfrm>
        </p:spPr>
        <p:txBody>
          <a:bodyPr/>
          <a:lstStyle/>
          <a:p>
            <a:pPr marL="457200" lvl="0" indent="-45720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900" b="1" dirty="0">
                <a:solidFill>
                  <a:srgbClr val="000000"/>
                </a:solidFill>
              </a:rPr>
              <a:t>Участие общественности в бюджетной политике и бюджетном процессе в международной практике чаще всего внедряется на основе двух подходов: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ru-RU" sz="1800" dirty="0"/>
              <a:t>«сверху» - на национальном уровне,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ru-RU" sz="1800" dirty="0"/>
              <a:t>и «снизу» – на уровне муниципальных бюджетов - </a:t>
            </a:r>
            <a:r>
              <a:rPr lang="ru-RU" sz="1800" dirty="0" err="1"/>
              <a:t>партисипаторное</a:t>
            </a:r>
            <a:r>
              <a:rPr lang="ru-RU" sz="1800" dirty="0"/>
              <a:t> (инициативное) бюджетирование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900" b="1" dirty="0">
                <a:solidFill>
                  <a:srgbClr val="000000"/>
                </a:solidFill>
              </a:rPr>
              <a:t>Участникам РГБГ предстоит определиться, по какому пути пойти на данном этапе:</a:t>
            </a:r>
          </a:p>
          <a:p>
            <a:pPr marL="857250" lvl="1" indent="-4572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</a:rPr>
              <a:t>Продолжить углубленное исследование инструментов привлечения общественности на национальном уровне</a:t>
            </a:r>
          </a:p>
          <a:p>
            <a:pPr marL="857250" lvl="1" indent="-4572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</a:rPr>
              <a:t>Сместить акцент работы РГБГ на </a:t>
            </a:r>
            <a:r>
              <a:rPr lang="ru-RU" sz="1800" dirty="0" err="1">
                <a:solidFill>
                  <a:srgbClr val="000000"/>
                </a:solidFill>
              </a:rPr>
              <a:t>партисипаторные</a:t>
            </a:r>
            <a:r>
              <a:rPr lang="ru-RU" sz="1800" dirty="0">
                <a:solidFill>
                  <a:srgbClr val="000000"/>
                </a:solidFill>
              </a:rPr>
              <a:t> практики муниципального уровня (инициативное бюджетирование)</a:t>
            </a:r>
            <a:endParaRPr lang="en-GB" sz="18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US" sz="15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25" y="5410200"/>
            <a:ext cx="86868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b="1" dirty="0">
                <a:solidFill>
                  <a:srgbClr val="FF0000"/>
                </a:solidFill>
              </a:rPr>
              <a:t>В зависимости от выбора стран-участниц РГБГ следующий продукт знаний будет посвящен либо инструментам вовлечения общественности на национальном уровне, либо </a:t>
            </a:r>
            <a:r>
              <a:rPr lang="ru-RU" sz="1600" b="1" dirty="0" err="1">
                <a:solidFill>
                  <a:srgbClr val="FF0000"/>
                </a:solidFill>
              </a:rPr>
              <a:t>партисипаторному</a:t>
            </a:r>
            <a:r>
              <a:rPr lang="ru-RU" sz="1600" b="1" dirty="0">
                <a:solidFill>
                  <a:srgbClr val="FF0000"/>
                </a:solidFill>
              </a:rPr>
              <a:t> (инициативному) бюджетированию.</a:t>
            </a:r>
          </a:p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b="1" dirty="0">
                <a:solidFill>
                  <a:srgbClr val="FF0000"/>
                </a:solidFill>
              </a:rPr>
              <a:t>На следующем мероприятии РГБГ можно будет обсуждать структуру нового продукта знаний. 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857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8305799" cy="533400"/>
          </a:xfrm>
        </p:spPr>
        <p:txBody>
          <a:bodyPr/>
          <a:lstStyle/>
          <a:p>
            <a:r>
              <a:rPr lang="ru-RU" sz="2200" b="1" dirty="0"/>
              <a:t>Обсуждение мероприятий по развитию деятельности РГБГ</a:t>
            </a:r>
            <a:endParaRPr lang="en-US" sz="2200" b="1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0"/>
            <a:ext cx="8153400" cy="4495800"/>
          </a:xfrm>
        </p:spPr>
        <p:txBody>
          <a:bodyPr/>
          <a:lstStyle/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900" dirty="0">
                <a:solidFill>
                  <a:srgbClr val="000000"/>
                </a:solidFill>
              </a:rPr>
              <a:t>Возможно Рабочей группе нужно привлечь профессионального консультанта с просьбой выработать рекомендации по тематическому и организационному развитию дальнейшей деятельности на среднесрочный период?</a:t>
            </a:r>
          </a:p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900" dirty="0">
                <a:solidFill>
                  <a:srgbClr val="000000"/>
                </a:solidFill>
              </a:rPr>
              <a:t>Консультации также могут касаться методологии Международного бюджетного партнерства и ГИФТ по оценке открытости и участия общественности, </a:t>
            </a:r>
            <a:r>
              <a:rPr lang="ru-RU" sz="1900" dirty="0" err="1">
                <a:solidFill>
                  <a:srgbClr val="000000"/>
                </a:solidFill>
              </a:rPr>
              <a:t>тк</a:t>
            </a:r>
            <a:r>
              <a:rPr lang="ru-RU" sz="1900" dirty="0">
                <a:solidFill>
                  <a:srgbClr val="000000"/>
                </a:solidFill>
              </a:rPr>
              <a:t> РГБГ ставит одной из  своих задач рост индексов МБП в этой сфере.</a:t>
            </a:r>
          </a:p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800" dirty="0"/>
              <a:t>Поиск возможных путей взаимодействия внутри ПЕМПАЛ с другими сообществами или РГ по программно-целевому бюджетированию.</a:t>
            </a:r>
          </a:p>
          <a:p>
            <a:pPr marL="457200" lvl="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800" dirty="0"/>
              <a:t>Другие предложения от участников заседания РГБГ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en-US" sz="15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001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990600"/>
            <a:ext cx="8337550" cy="57150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000000"/>
                </a:solidFill>
              </a:rPr>
              <a:t>Спасибо за внимание</a:t>
            </a:r>
            <a:r>
              <a:rPr lang="en-US" sz="3600" dirty="0">
                <a:solidFill>
                  <a:srgbClr val="000000"/>
                </a:solidFill>
              </a:rPr>
              <a:t>!</a:t>
            </a:r>
            <a:endParaRPr lang="bs-Latn-BA" sz="36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</a:rPr>
              <a:t>Анна Беленчук, Руководитель рабочей группы </a:t>
            </a:r>
            <a:r>
              <a:rPr lang="en-US" sz="2000" dirty="0">
                <a:solidFill>
                  <a:srgbClr val="000000"/>
                </a:solidFill>
              </a:rPr>
              <a:t>PEMPAL </a:t>
            </a:r>
            <a:r>
              <a:rPr lang="ru-RU" sz="2000" dirty="0">
                <a:solidFill>
                  <a:srgbClr val="000000"/>
                </a:solidFill>
              </a:rPr>
              <a:t>по бюджетной прозрачности и грамотности </a:t>
            </a: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hlinkClick r:id="rId4"/>
              </a:rPr>
              <a:t>Anna.Belenchuk@minfin.ru</a:t>
            </a:r>
            <a:r>
              <a:rPr lang="en-US" sz="2000" dirty="0"/>
              <a:t> 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0" y="533400"/>
            <a:ext cx="5153023" cy="533400"/>
          </a:xfrm>
        </p:spPr>
        <p:txBody>
          <a:bodyPr/>
          <a:lstStyle/>
          <a:p>
            <a:r>
              <a:rPr lang="ru-RU" sz="2500" b="1" dirty="0"/>
              <a:t>Цель и задачи видеоконференции</a:t>
            </a:r>
            <a:endParaRPr lang="en-US" sz="2500" b="1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1333C6-C391-4475-BB4F-000C1E63ED6A}"/>
              </a:ext>
            </a:extLst>
          </p:cNvPr>
          <p:cNvSpPr txBox="1"/>
          <p:nvPr/>
        </p:nvSpPr>
        <p:spPr>
          <a:xfrm>
            <a:off x="914400" y="990600"/>
            <a:ext cx="8499475" cy="48320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Цель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en-US" sz="1000" dirty="0">
              <a:latin typeface="+mn-lt"/>
            </a:endParaRPr>
          </a:p>
          <a:p>
            <a:r>
              <a:rPr lang="ru-RU" dirty="0">
                <a:latin typeface="+mn-lt"/>
              </a:rPr>
              <a:t>Продолжение и углубление дискуссии об участии общественности в бюджетной политике на национальном государственном уровне, состоявшейся в ходе пленарного заседания БС в марте 2019 года.</a:t>
            </a:r>
            <a:endParaRPr lang="en-US" dirty="0">
              <a:latin typeface="+mn-lt"/>
            </a:endParaRPr>
          </a:p>
          <a:p>
            <a:endParaRPr lang="en-US" dirty="0"/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Задачи</a:t>
            </a:r>
          </a:p>
          <a:p>
            <a:endParaRPr lang="en-US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altLang="en-US" kern="0" dirty="0">
                <a:solidFill>
                  <a:srgbClr val="000000"/>
                </a:solidFill>
                <a:latin typeface="+mn-lt"/>
                <a:ea typeface="MS PGothic" charset="-128"/>
                <a:cs typeface="Arial" charset="0"/>
              </a:rPr>
              <a:t>Обсуждение завершения доработки справочного продукта знаний об участии общественности в бюджетном процессе на национальном уровне с помощью профессионального консультанта (необходима интеграция в текст опыта стран ПЕМПАЛ).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altLang="en-US" kern="0" dirty="0">
                <a:solidFill>
                  <a:srgbClr val="000000"/>
                </a:solidFill>
                <a:latin typeface="+mn-lt"/>
                <a:ea typeface="MS PGothic" charset="-128"/>
                <a:cs typeface="Arial" charset="0"/>
              </a:rPr>
              <a:t>Формулирование извлеченных уроков и их практическое применение в рамках деятельности РГБГ.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altLang="en-US" kern="0" dirty="0">
                <a:solidFill>
                  <a:srgbClr val="000000"/>
                </a:solidFill>
                <a:latin typeface="+mn-lt"/>
                <a:ea typeface="MS PGothic" charset="-128"/>
                <a:cs typeface="Arial" charset="0"/>
              </a:rPr>
              <a:t>Определение целей следующего продукта знаний, посвященного участию общественности в бюджетной политике, разработка которого запланирована РГБГ.</a:t>
            </a:r>
            <a:endParaRPr lang="en-US" kern="0" dirty="0">
              <a:solidFill>
                <a:srgbClr val="000000"/>
              </a:solidFill>
              <a:latin typeface="+mn-lt"/>
              <a:ea typeface="MS PGothic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06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8305799" cy="533400"/>
          </a:xfrm>
        </p:spPr>
        <p:txBody>
          <a:bodyPr/>
          <a:lstStyle/>
          <a:p>
            <a:r>
              <a:rPr lang="ru-RU" sz="2200" b="1" dirty="0"/>
              <a:t>Этапы финальной доработки основного «продукта знаний» РГБГ по вопросам участия общественности</a:t>
            </a:r>
            <a:endParaRPr lang="en-US" sz="2200" b="1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47800"/>
            <a:ext cx="8153400" cy="4495800"/>
          </a:xfrm>
        </p:spPr>
        <p:txBody>
          <a:bodyPr/>
          <a:lstStyle/>
          <a:p>
            <a:pPr lvl="0" algn="just">
              <a:spcBef>
                <a:spcPts val="0"/>
              </a:spcBef>
            </a:pPr>
            <a:r>
              <a:rPr lang="ru-RU" sz="1900" b="1" dirty="0">
                <a:solidFill>
                  <a:srgbClr val="000000"/>
                </a:solidFill>
              </a:rPr>
              <a:t>Интеграция последних материалов и знаний, </a:t>
            </a:r>
            <a:r>
              <a:rPr lang="ru-RU" sz="1900" dirty="0">
                <a:solidFill>
                  <a:srgbClr val="000000"/>
                </a:solidFill>
              </a:rPr>
              <a:t>которые появились в ходе таких ключевых заседаний, как в </a:t>
            </a:r>
            <a:r>
              <a:rPr lang="ru-RU" sz="1900" dirty="0" err="1">
                <a:solidFill>
                  <a:srgbClr val="000000"/>
                </a:solidFill>
              </a:rPr>
              <a:t>Кашкайше</a:t>
            </a:r>
            <a:r>
              <a:rPr lang="ru-RU" sz="1900" dirty="0">
                <a:solidFill>
                  <a:srgbClr val="000000"/>
                </a:solidFill>
              </a:rPr>
              <a:t> и Ташкенте </a:t>
            </a:r>
            <a:endParaRPr lang="en-US" sz="19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GB" sz="1500" dirty="0">
              <a:solidFill>
                <a:srgbClr val="000000"/>
              </a:solidFill>
            </a:endParaRPr>
          </a:p>
          <a:p>
            <a:pPr lvl="0" algn="just"/>
            <a:r>
              <a:rPr lang="ru-RU" sz="1900" b="1" dirty="0"/>
              <a:t>Интеграция примеров стран ПЕМПАЛ, </a:t>
            </a:r>
            <a:r>
              <a:rPr lang="ru-RU" sz="1900" dirty="0"/>
              <a:t>полученных в ходе опроса 2017-18 годов, а также в ходе презентаций на эту тему на мероприятиях ПЕМПАЛ (Хорватия, Грузия, Киргизская Республика, Румыния, Узбекистан и другие)</a:t>
            </a:r>
          </a:p>
          <a:p>
            <a:pPr lvl="0" algn="just"/>
            <a:endParaRPr lang="ru-RU" sz="1500" dirty="0"/>
          </a:p>
          <a:p>
            <a:pPr lvl="0" algn="just"/>
            <a:r>
              <a:rPr lang="ru-RU" sz="1900" b="1" dirty="0"/>
              <a:t>Обновление и дополнение текста продукта знаний </a:t>
            </a:r>
            <a:r>
              <a:rPr lang="ru-RU" sz="1900" dirty="0"/>
              <a:t>информацией из последних презентаций ГИФТ с лучшими примерами из международного опыта (Новой Зеландии, например)</a:t>
            </a:r>
          </a:p>
          <a:p>
            <a:pPr lvl="0" algn="just"/>
            <a:endParaRPr lang="ru-RU" sz="1500" dirty="0"/>
          </a:p>
          <a:p>
            <a:pPr lvl="0" algn="just"/>
            <a:r>
              <a:rPr lang="ru-RU" sz="1900" b="1" dirty="0"/>
              <a:t>Дополнение примеров стран </a:t>
            </a:r>
            <a:r>
              <a:rPr lang="ru-RU" sz="1900" dirty="0"/>
              <a:t>актуальной информаций </a:t>
            </a:r>
            <a:r>
              <a:rPr lang="ru-RU" sz="1900" b="1" dirty="0"/>
              <a:t>из базы данных МБП по Индексу участия общественности</a:t>
            </a:r>
            <a:r>
              <a:rPr lang="ru-RU" sz="1900" dirty="0"/>
              <a:t> (методология 2017 года)</a:t>
            </a:r>
            <a:endParaRPr lang="en-GB" sz="1900" dirty="0"/>
          </a:p>
          <a:p>
            <a:pPr marL="0" lvl="0" indent="0" algn="just">
              <a:spcBef>
                <a:spcPts val="0"/>
              </a:spcBef>
              <a:buNone/>
            </a:pPr>
            <a:endParaRPr lang="en-US" sz="15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FF0000"/>
                </a:solidFill>
              </a:rPr>
              <a:t>Только после интеграции всех имеющихся в распоряжении РГБГ материалов об опыте стран ПЕМПАЛ продукт знаний можно считать завершенным.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39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285" y="838200"/>
            <a:ext cx="8715029" cy="432154"/>
          </a:xfrm>
        </p:spPr>
        <p:txBody>
          <a:bodyPr/>
          <a:lstStyle/>
          <a:p>
            <a:r>
              <a:rPr lang="ru-RU" sz="2200" b="1" dirty="0"/>
              <a:t>Источники информации для финальной доработки продукта знаний</a:t>
            </a:r>
            <a:endParaRPr lang="en-US" sz="2200" b="1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282527"/>
            <a:ext cx="2863850" cy="253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46A0F3-1D62-4AA0-937B-54029172D76D}"/>
              </a:ext>
            </a:extLst>
          </p:cNvPr>
          <p:cNvSpPr txBox="1"/>
          <p:nvPr/>
        </p:nvSpPr>
        <p:spPr>
          <a:xfrm>
            <a:off x="1066800" y="1219200"/>
            <a:ext cx="838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GB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000" dirty="0">
                <a:latin typeface="+mn-lt"/>
              </a:rPr>
              <a:t>Материалы</a:t>
            </a:r>
            <a:r>
              <a:rPr lang="ru-RU" sz="2000" b="1" dirty="0">
                <a:latin typeface="+mn-lt"/>
              </a:rPr>
              <a:t> последних выступлений международных организаций     </a:t>
            </a:r>
            <a:r>
              <a:rPr lang="ru-RU" sz="2000" dirty="0">
                <a:latin typeface="+mn-lt"/>
              </a:rPr>
              <a:t>(на 2-х пленарных заседания БС в Вене и Ташкенте, а также обучающем визите в </a:t>
            </a:r>
            <a:r>
              <a:rPr lang="ru-RU" sz="2000" dirty="0" err="1">
                <a:latin typeface="+mn-lt"/>
              </a:rPr>
              <a:t>Кашкайш</a:t>
            </a:r>
            <a:r>
              <a:rPr lang="ru-RU" sz="2000" dirty="0">
                <a:latin typeface="+mn-lt"/>
              </a:rPr>
              <a:t> и семинаре ГИФТ в Загребе)</a:t>
            </a:r>
            <a:endParaRPr lang="en-NZ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endParaRPr lang="en-GB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000" dirty="0">
                <a:latin typeface="+mn-lt"/>
              </a:rPr>
              <a:t>Презентация </a:t>
            </a:r>
            <a:r>
              <a:rPr lang="ru-RU" sz="2000" dirty="0" err="1">
                <a:latin typeface="+mn-lt"/>
              </a:rPr>
              <a:t>Х.Масуд</a:t>
            </a:r>
            <a:r>
              <a:rPr lang="ru-RU" sz="2000" dirty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по итогам опроса стран ПЕМПАЛ </a:t>
            </a:r>
            <a:r>
              <a:rPr lang="ru-RU" sz="2000" dirty="0">
                <a:latin typeface="+mn-lt"/>
              </a:rPr>
              <a:t>(пленарное заседание БС в Вене)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+mn-lt"/>
              </a:rPr>
              <a:t>дополнение к ней: презентации участников стран ПЕМПАЛ по теме участия общественности за последние 2 года</a:t>
            </a:r>
            <a:endParaRPr lang="en-NZ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endParaRPr lang="en-GB" sz="20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000" b="1" dirty="0">
                <a:latin typeface="+mn-lt"/>
              </a:rPr>
              <a:t>База данных </a:t>
            </a:r>
            <a:r>
              <a:rPr lang="ru-RU" sz="2000" dirty="0">
                <a:latin typeface="+mn-lt"/>
              </a:rPr>
              <a:t>Международного бюджетного партнерства по индексу участия общественности: </a:t>
            </a:r>
            <a:r>
              <a:rPr lang="en-US" sz="1400" dirty="0">
                <a:latin typeface="+mn-lt"/>
              </a:rPr>
              <a:t>http://survey.internationalbudget.org/#profile/AL</a:t>
            </a:r>
          </a:p>
          <a:p>
            <a:pPr marL="342900" lvl="0" indent="-342900">
              <a:buFont typeface="Arial"/>
              <a:buChar char="•"/>
            </a:pPr>
            <a:endParaRPr lang="en-GB" sz="2000" dirty="0"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ru-RU" sz="2000" b="1" dirty="0">
                <a:latin typeface="+mn-lt"/>
              </a:rPr>
              <a:t>Презентация М. Петри «Участие граждан в бюджетной политике на национальном уровне: примеры отдельных стран», </a:t>
            </a:r>
            <a:r>
              <a:rPr lang="ru-RU" sz="2000" dirty="0">
                <a:latin typeface="+mn-lt"/>
              </a:rPr>
              <a:t>Ташкент</a:t>
            </a:r>
            <a:r>
              <a:rPr lang="en-GB" sz="2000" dirty="0">
                <a:latin typeface="+mn-lt"/>
              </a:rPr>
              <a:t>, </a:t>
            </a:r>
            <a:r>
              <a:rPr lang="ru-RU" sz="2000" dirty="0">
                <a:latin typeface="+mn-lt"/>
              </a:rPr>
              <a:t>18 марта 2019 г.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[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далее – </a:t>
            </a:r>
            <a:r>
              <a:rPr lang="ru-RU" sz="2000">
                <a:solidFill>
                  <a:srgbClr val="FF0000"/>
                </a:solidFill>
                <a:latin typeface="+mn-lt"/>
              </a:rPr>
              <a:t>слайды 5-12</a:t>
            </a:r>
            <a:r>
              <a:rPr lang="en-US" sz="2000">
                <a:solidFill>
                  <a:srgbClr val="FF0000"/>
                </a:solidFill>
                <a:latin typeface="+mn-lt"/>
              </a:rPr>
              <a:t>]</a:t>
            </a:r>
            <a:endParaRPr lang="en-GB" sz="2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1428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44549" y="1447800"/>
            <a:ext cx="881695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ru-RU" sz="1600" dirty="0">
                <a:latin typeface="Arial" panose="020B0604020202020204"/>
                <a:cs typeface="Arial" panose="020B0604020202020204"/>
                <a:sym typeface="+mn-ea"/>
              </a:rPr>
              <a:t>Мировой финансовый кризис</a:t>
            </a:r>
            <a:r>
              <a:rPr lang="en-NZ" altLang="en-US" sz="1600" dirty="0">
                <a:latin typeface="Arial" panose="020B0604020202020204"/>
                <a:cs typeface="Arial" panose="020B0604020202020204"/>
                <a:sym typeface="+mn-ea"/>
              </a:rPr>
              <a:t>: </a:t>
            </a:r>
            <a:r>
              <a:rPr lang="ru-RU" alt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публикации информации недостаточно для обеспечения подотчетности</a:t>
            </a:r>
            <a:endParaRPr lang="en-US" sz="1600" b="1" dirty="0">
              <a:solidFill>
                <a:srgbClr val="FF6900"/>
              </a:solidFill>
              <a:latin typeface="Arial" panose="020B0604020202020204"/>
              <a:cs typeface="Arial" panose="020B0604020202020204"/>
              <a:sym typeface="+mn-ea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Для получения информации и мнений граждан, делового сообщества и экспертов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Для улучшения процедуры разработки и реализации политики в области налогообложения и государственных расходов</a:t>
            </a: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Для повышения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эффективности и результативности отраслевых министров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.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Для повышения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легитимности, доверия к государству и готовности платить налоги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.</a:t>
            </a:r>
            <a:r>
              <a:rPr lang="en-NZ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 </a:t>
            </a:r>
            <a:endParaRPr lang="en-US" sz="1600" b="1" dirty="0">
              <a:solidFill>
                <a:srgbClr val="FF6900"/>
              </a:solidFill>
              <a:latin typeface="Arial" panose="020B0604020202020204"/>
              <a:cs typeface="Arial" panose="020B0604020202020204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dirty="0">
                <a:latin typeface="Arial" panose="020B0604020202020204"/>
                <a:cs typeface="Arial" panose="020B0604020202020204"/>
                <a:sym typeface="+mn-ea"/>
              </a:rPr>
              <a:t>Участие общественности – ключевое условие достижения </a:t>
            </a:r>
            <a:r>
              <a:rPr lang="ru-RU" sz="1600" b="1" dirty="0">
                <a:latin typeface="Arial" panose="020B0604020202020204"/>
                <a:cs typeface="Arial" panose="020B0604020202020204"/>
                <a:sym typeface="+mn-ea"/>
              </a:rPr>
              <a:t>Целей устойчивого развития</a:t>
            </a:r>
            <a:r>
              <a:rPr lang="en-US" sz="1600" b="1" dirty="0">
                <a:latin typeface="Arial" panose="020B0604020202020204"/>
                <a:cs typeface="Arial" panose="020B0604020202020204"/>
                <a:sym typeface="+mn-ea"/>
              </a:rPr>
              <a:t>: 1-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сокращение бедности</a:t>
            </a:r>
            <a:r>
              <a:rPr lang="en-US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en-US" sz="1600" b="1" dirty="0">
                <a:latin typeface="Arial" panose="020B0604020202020204"/>
                <a:cs typeface="Arial" panose="020B0604020202020204"/>
                <a:sym typeface="+mn-ea"/>
              </a:rPr>
              <a:t>5-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гендерное равенство</a:t>
            </a:r>
            <a:r>
              <a:rPr lang="en-US" sz="1600" dirty="0"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en-US" sz="1600" b="1" dirty="0">
                <a:latin typeface="Arial" panose="020B0604020202020204"/>
                <a:cs typeface="Arial" panose="020B0604020202020204"/>
                <a:sym typeface="+mn-ea"/>
              </a:rPr>
              <a:t>10-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сокращение неравенства</a:t>
            </a:r>
            <a:r>
              <a:rPr lang="en-US" sz="1600" dirty="0"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en-US" sz="1600" b="1" dirty="0">
                <a:latin typeface="Arial" panose="020B0604020202020204"/>
                <a:cs typeface="Arial" panose="020B0604020202020204"/>
                <a:sym typeface="+mn-ea"/>
              </a:rPr>
              <a:t>16-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достижение мира</a:t>
            </a:r>
            <a:r>
              <a:rPr lang="ru-RU" sz="1600" b="1" dirty="0">
                <a:latin typeface="Arial" panose="020B0604020202020204"/>
                <a:cs typeface="Arial" panose="020B0604020202020204"/>
                <a:sym typeface="+mn-ea"/>
              </a:rPr>
              <a:t>,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  <a:sym typeface="+mn-ea"/>
              </a:rPr>
              <a:t>справедливости и создание </a:t>
            </a:r>
            <a:r>
              <a:rPr lang="ru-RU" sz="1600" b="1" dirty="0">
                <a:solidFill>
                  <a:srgbClr val="FF6900"/>
                </a:solidFill>
                <a:latin typeface="Arial" panose="020B0604020202020204"/>
                <a:cs typeface="Arial" panose="020B0604020202020204"/>
              </a:rPr>
              <a:t>основанных на широком участии учреждений</a:t>
            </a:r>
            <a:endParaRPr lang="en-US" sz="1600" b="1" dirty="0">
              <a:solidFill>
                <a:srgbClr val="FF6900"/>
              </a:solidFill>
              <a:latin typeface="Arial" panose="020B0604020202020204"/>
              <a:cs typeface="Arial" panose="020B0604020202020204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dirty="0">
                <a:latin typeface="Arial" panose="020B0604020202020204"/>
                <a:cs typeface="Arial" panose="020B0604020202020204"/>
                <a:sym typeface="+mn-ea"/>
              </a:rPr>
              <a:t>Доступные государственные данные</a:t>
            </a:r>
            <a:r>
              <a:rPr lang="es-MX" sz="1600" dirty="0">
                <a:latin typeface="Arial" panose="020B0604020202020204"/>
                <a:cs typeface="Arial" panose="020B0604020202020204"/>
                <a:sym typeface="+mn-ea"/>
              </a:rPr>
              <a:t>: </a:t>
            </a:r>
            <a:r>
              <a:rPr lang="ru-RU" sz="1600" b="1" dirty="0">
                <a:latin typeface="Arial" panose="020B0604020202020204"/>
                <a:cs typeface="Arial" panose="020B0604020202020204"/>
                <a:sym typeface="+mn-ea"/>
              </a:rPr>
              <a:t>большие данные, открытые данные </a:t>
            </a:r>
            <a:r>
              <a:rPr lang="ru-RU" sz="1600" dirty="0">
                <a:latin typeface="Arial" panose="020B0604020202020204"/>
                <a:cs typeface="Arial" panose="020B0604020202020204"/>
                <a:sym typeface="+mn-ea"/>
              </a:rPr>
              <a:t>и информационные технологии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5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19994" y="721618"/>
            <a:ext cx="7866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Зачем напрямую привлекать общественность</a:t>
            </a:r>
            <a:endParaRPr lang="en-NZ" altLang="en-US" sz="28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5944790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/>
              <a:t>Источник:</a:t>
            </a:r>
          </a:p>
          <a:p>
            <a:r>
              <a:rPr lang="ru-RU" sz="1200" i="1" dirty="0"/>
              <a:t>презентация М. Петри «Участие граждан в бюджетной политике на национальном уровне: примеры отдельных стран» </a:t>
            </a:r>
            <a:r>
              <a:rPr lang="en-US" sz="1200" i="1" dirty="0"/>
              <a:t>,</a:t>
            </a:r>
            <a:r>
              <a:rPr lang="ru-RU" sz="1200" i="1" dirty="0"/>
              <a:t>Ташкент, 18 марта 2019 г. </a:t>
            </a:r>
          </a:p>
        </p:txBody>
      </p:sp>
    </p:spTree>
    <p:extLst>
      <p:ext uri="{BB962C8B-B14F-4D97-AF65-F5344CB8AC3E}">
        <p14:creationId xmlns:p14="http://schemas.microsoft.com/office/powerpoint/2010/main" val="1695512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4902" y="1770845"/>
            <a:ext cx="8816951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6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28800" y="429022"/>
            <a:ext cx="74147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en-US" sz="28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Механизмы участия в бюджетной политике</a:t>
            </a:r>
            <a:endParaRPr lang="en-NZ" altLang="en-US" sz="28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3"/>
          <p:cNvGraphicFramePr/>
          <p:nvPr>
            <p:extLst>
              <p:ext uri="{D42A27DB-BD31-4B8C-83A1-F6EECF244321}">
                <p14:modId xmlns:p14="http://schemas.microsoft.com/office/powerpoint/2010/main" val="1141555402"/>
              </p:ext>
            </p:extLst>
          </p:nvPr>
        </p:nvGraphicFramePr>
        <p:xfrm>
          <a:off x="1858058" y="1251765"/>
          <a:ext cx="7165028" cy="4688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371600" y="6059269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/>
              <a:t>Источник:</a:t>
            </a:r>
          </a:p>
          <a:p>
            <a:r>
              <a:rPr lang="ru-RU" sz="1200" i="1" dirty="0"/>
              <a:t>презентация М. Петри «Участие граждан в бюджетной политике на национальном уровне: примеры отдельных стран» </a:t>
            </a:r>
            <a:r>
              <a:rPr lang="en-US" sz="1200" i="1" dirty="0"/>
              <a:t>,</a:t>
            </a:r>
            <a:r>
              <a:rPr lang="ru-RU" sz="1200" i="1" dirty="0"/>
              <a:t>Ташкент, 18 марта 2019 г. </a:t>
            </a:r>
          </a:p>
        </p:txBody>
      </p:sp>
    </p:spTree>
    <p:extLst>
      <p:ext uri="{BB962C8B-B14F-4D97-AF65-F5344CB8AC3E}">
        <p14:creationId xmlns:p14="http://schemas.microsoft.com/office/powerpoint/2010/main" val="226044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4902" y="1770845"/>
            <a:ext cx="8816951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  <a:buFont typeface="+mj-lt"/>
              <a:buNone/>
            </a:pPr>
            <a:r>
              <a:rPr lang="en-N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7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438400" y="457200"/>
            <a:ext cx="51813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Казначейство Новой Зеландии</a:t>
            </a:r>
            <a:r>
              <a:rPr lang="en-NZ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ru-RU" altLang="en-US" sz="20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механизмы привлечения общественности</a:t>
            </a:r>
            <a:endParaRPr lang="en-NZ" altLang="en-US" sz="20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/>
          <p:nvPr>
            <p:extLst>
              <p:ext uri="{D42A27DB-BD31-4B8C-83A1-F6EECF244321}">
                <p14:modId xmlns:p14="http://schemas.microsoft.com/office/powerpoint/2010/main" val="2139503249"/>
              </p:ext>
            </p:extLst>
          </p:nvPr>
        </p:nvGraphicFramePr>
        <p:xfrm>
          <a:off x="990600" y="1524000"/>
          <a:ext cx="8525164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6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7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200" dirty="0"/>
                        <a:t>Название механизма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200" dirty="0"/>
                        <a:t>Этап цикла государственной политики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200" dirty="0"/>
                        <a:t>Вид механизма</a:t>
                      </a:r>
                      <a:endParaRPr lang="en-NZ" altLang="en-US" sz="12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A. </a:t>
                      </a:r>
                      <a:r>
                        <a:rPr lang="ru-RU" altLang="en-US" sz="1200" dirty="0"/>
                        <a:t>Совет по социальным инвестициям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Подготовка бюджета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Регулярные консультации в течение года</a:t>
                      </a:r>
                      <a:endParaRPr lang="en-NZ" altLang="en-US" sz="12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B. </a:t>
                      </a:r>
                      <a:r>
                        <a:rPr lang="ru-RU" altLang="en-US" sz="1200" dirty="0"/>
                        <a:t>Совет по капитальным инвестициям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Подготовка бюджета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Регулярные консультации в течение года</a:t>
                      </a:r>
                      <a:endParaRPr lang="en-NZ" altLang="en-US" sz="12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C. </a:t>
                      </a:r>
                      <a:r>
                        <a:rPr lang="ru-RU" altLang="en-US" sz="1200" dirty="0"/>
                        <a:t>Новое инфраструктурное ведомство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Разработка государственной политики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Однократная консультация</a:t>
                      </a:r>
                      <a:endParaRPr lang="en-NZ" altLang="en-US" sz="12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D. </a:t>
                      </a:r>
                      <a:r>
                        <a:rPr lang="ru-RU" altLang="en-US" sz="1200" dirty="0"/>
                        <a:t>Открытый бюджет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Подготовка бюджета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Однократная консультация</a:t>
                      </a:r>
                      <a:endParaRPr lang="en-NZ" altLang="en-US" sz="12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97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E. </a:t>
                      </a:r>
                      <a:r>
                        <a:rPr lang="ru-RU" altLang="en-US" sz="1200" dirty="0"/>
                        <a:t>Проверка работы Комиссии по землетрясениям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en-US" sz="1200" dirty="0"/>
                        <a:t>Разработка и внедрение государственной политики</a:t>
                      </a:r>
                      <a:endParaRPr lang="en-NZ" altLang="en-US" sz="1200" dirty="0"/>
                    </a:p>
                    <a:p>
                      <a:pPr>
                        <a:buNone/>
                      </a:pP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Многолетние консультации</a:t>
                      </a:r>
                      <a:endParaRPr lang="en-NZ" altLang="en-US" sz="12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F. </a:t>
                      </a:r>
                      <a:r>
                        <a:rPr lang="ru-RU" altLang="en-US" sz="1200" dirty="0"/>
                        <a:t>Налоговая реформа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Разработка государственной политики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>
                          <a:sym typeface="+mn-ea"/>
                        </a:rPr>
                        <a:t>Чрезвычайная рабочая группа</a:t>
                      </a:r>
                      <a:endParaRPr lang="en-US" sz="12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67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G. </a:t>
                      </a:r>
                      <a:r>
                        <a:rPr lang="ru-RU" altLang="en-US" sz="1200" dirty="0"/>
                        <a:t>Независимые бюджетные учреждения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Разработка государственной политики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Однократная консультация</a:t>
                      </a:r>
                      <a:endParaRPr lang="en-NZ" altLang="en-US" sz="12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NZ" altLang="en-US" sz="1200" dirty="0"/>
                        <a:t>H. </a:t>
                      </a:r>
                      <a:r>
                        <a:rPr lang="ru-RU" altLang="en-US" sz="1200" dirty="0"/>
                        <a:t>Прочее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Разные</a:t>
                      </a:r>
                      <a:endParaRPr lang="en-NZ" altLang="en-US" sz="12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200" dirty="0"/>
                        <a:t>Разные</a:t>
                      </a:r>
                      <a:endParaRPr lang="en-NZ" altLang="en-US" sz="12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371600" y="6059269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/>
              <a:t>Источник:</a:t>
            </a:r>
          </a:p>
          <a:p>
            <a:r>
              <a:rPr lang="ru-RU" sz="1200" i="1" dirty="0"/>
              <a:t>презентация М. Петри «Участие граждан в бюджетной политике на национальном уровне: примеры отдельных стран» </a:t>
            </a:r>
            <a:r>
              <a:rPr lang="en-US" sz="1200" i="1" dirty="0"/>
              <a:t>,</a:t>
            </a:r>
            <a:r>
              <a:rPr lang="ru-RU" sz="1200" i="1" dirty="0"/>
              <a:t>Ташкент, 18 марта 2019 г. </a:t>
            </a:r>
          </a:p>
        </p:txBody>
      </p:sp>
    </p:spTree>
    <p:extLst>
      <p:ext uri="{BB962C8B-B14F-4D97-AF65-F5344CB8AC3E}">
        <p14:creationId xmlns:p14="http://schemas.microsoft.com/office/powerpoint/2010/main" val="2046737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73534" y="1090950"/>
            <a:ext cx="887756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Широкий набор механизмов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одноразовые/институциональные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одноэтапные/многоэтапные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неформальные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требования, закреплённые в законе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привлечением экспертов и широкой общественности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макро-бюджетных, налоговых вопросов, расходов, инвестиций, охватывающих более одного бюджетного цикла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Роль Казначейства в отличие от роли правительства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Немногочисленные централизованные инструкции для сотрудников, опора на опытных сотрудников и культуру обсуждения в рамках всего Казначейства, обмен опытом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Нередко поводятся в сжатые сроки, но иногда затягиваются в силу политических факторов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Проводятся с участием известных представителей негосударственного сектора с использованием механизмов взаимодействия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Адресные меры и механизмы для привлечение представителей коренного народа маори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Отсрочки (иногда продолжительные) публикации предложений и обобщений поданных предложений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Большая часть работы проводится сотрудниками Казначейства в рамках базовых бюджетных ассигнований, иногда привлекаются сторонние организации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Ясные процедуры в части конфиденциальности информации</a:t>
            </a:r>
            <a:r>
              <a:rPr lang="en-N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потенциальных конфликтов интересов и пр.</a:t>
            </a: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8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56352" y="448244"/>
            <a:ext cx="7831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en-US" sz="16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Используемые Казначейством НЗ механизмы привлечения общественности</a:t>
            </a:r>
            <a:r>
              <a:rPr lang="en-NZ" altLang="en-US" sz="16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: </a:t>
            </a:r>
            <a:endParaRPr lang="ru-RU" altLang="en-US" sz="16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ru-RU" altLang="en-US" sz="1600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итоговые наблюдения</a:t>
            </a:r>
            <a:endParaRPr lang="en-NZ" altLang="en-US" sz="1600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6059269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/>
              <a:t>Источник:</a:t>
            </a:r>
          </a:p>
          <a:p>
            <a:r>
              <a:rPr lang="ru-RU" sz="1200" i="1" dirty="0"/>
              <a:t>презентация М. Петри «Участие граждан в бюджетной политике на национальном уровне: примеры отдельных стран» </a:t>
            </a:r>
            <a:r>
              <a:rPr lang="en-US" sz="1200" i="1" dirty="0"/>
              <a:t>,</a:t>
            </a:r>
            <a:r>
              <a:rPr lang="ru-RU" sz="1200" i="1" dirty="0"/>
              <a:t>Ташкент, 18 марта 2019 г. </a:t>
            </a:r>
          </a:p>
        </p:txBody>
      </p:sp>
    </p:spTree>
    <p:extLst>
      <p:ext uri="{BB962C8B-B14F-4D97-AF65-F5344CB8AC3E}">
        <p14:creationId xmlns:p14="http://schemas.microsoft.com/office/powerpoint/2010/main" val="2385952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4902" y="1371600"/>
            <a:ext cx="8816951" cy="5829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ЮАР: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идеи для министра.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Широкой общественности предлагается вносить предложения для включения в бюджет следующего года через интернет-страницу Казначейства или лично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В год вносится более 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500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предложений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Сотрудники отдела связей с общественностью Казначейства проверяют их, формируют короткий список из 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10 </a:t>
            </a:r>
            <a:r>
              <a:rPr lang="ru-RU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предложений и направляют руководству Казначейства. Министр рассматривает предложения, которые в наибольшей степени соответствуют приоритетам правительства, и упоминает их в Бюджетном послании</a:t>
            </a:r>
            <a:r>
              <a:rPr lang="en-NZ" altLang="en-US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endParaRPr lang="en-NZ" altLang="en-US" sz="16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ru-RU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Канада</a:t>
            </a:r>
            <a:r>
              <a:rPr lang="en-NZ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 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1990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-х гг. Министерство финансов проводит предварительные бюджетные консультации с общественностью для сбора информации 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приоритетах бюджета на следующий год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</a:p>
          <a:p>
            <a:pPr indent="0"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Используются социальные сети 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Google Hangouts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Facebook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), </a:t>
            </a: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специальные интернет-страниц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</a:t>
            </a:r>
          </a:p>
          <a:p>
            <a:pPr marL="0" lvl="1" indent="0" algn="l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Цель, охват и процедура описаны в пресс-релизе накануне проведения консультаций</a:t>
            </a:r>
            <a:r>
              <a:rPr lang="en-NZ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buFont typeface="Arial" panose="020B0604020202020204" pitchFamily="34" charset="0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buFont typeface="Arial" panose="020B0604020202020204" pitchFamily="34" charset="0"/>
              <a:buNone/>
            </a:pPr>
            <a:endParaRPr lang="en-US" sz="1600" dirty="0"/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  <a:buFont typeface="+mj-lt"/>
              <a:buNone/>
            </a:pPr>
            <a:endParaRPr lang="en-N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/>
          <p:cNvSpPr txBox="1"/>
          <p:nvPr/>
        </p:nvSpPr>
        <p:spPr>
          <a:xfrm>
            <a:off x="495300" y="6275179"/>
            <a:ext cx="74295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7D98CA-1D08-404D-9717-662EFCF3D727}" type="slidenum">
              <a:rPr lang="en-US" sz="1100" smtClean="0">
                <a:solidFill>
                  <a:srgbClr val="7F7F7F"/>
                </a:solidFill>
                <a:latin typeface="Arial" panose="020B0604020202020204"/>
                <a:cs typeface="Arial" panose="020B0604020202020204"/>
              </a:rPr>
              <a:t>9</a:t>
            </a:fld>
            <a:endParaRPr lang="en-US" sz="1100" dirty="0">
              <a:solidFill>
                <a:srgbClr val="7F7F7F"/>
              </a:solidFill>
              <a:latin typeface="Arial" panose="020B0604020202020204"/>
              <a:cs typeface="Arial" panose="020B060402020202020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54902" y="6407474"/>
            <a:ext cx="350272" cy="0"/>
          </a:xfrm>
          <a:prstGeom prst="line">
            <a:avLst/>
          </a:prstGeom>
          <a:ln>
            <a:solidFill>
              <a:srgbClr val="FB530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70323" y="722800"/>
            <a:ext cx="5350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3.A </a:t>
            </a:r>
            <a:r>
              <a:rPr lang="ru-RU" altLang="en-US" dirty="0">
                <a:solidFill>
                  <a:srgbClr val="FF69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Предварительные бюджетные консультации</a:t>
            </a:r>
            <a:endParaRPr lang="en-NZ" altLang="en-US" dirty="0">
              <a:solidFill>
                <a:srgbClr val="FF69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6059269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/>
              <a:t>Источник:</a:t>
            </a:r>
          </a:p>
          <a:p>
            <a:r>
              <a:rPr lang="ru-RU" sz="1200" i="1" dirty="0"/>
              <a:t>презентация М. Петри «Участие граждан в бюджетной политике на национальном уровне: примеры отдельных стран» </a:t>
            </a:r>
            <a:r>
              <a:rPr lang="en-US" sz="1200" i="1" dirty="0"/>
              <a:t>,</a:t>
            </a:r>
            <a:r>
              <a:rPr lang="ru-RU" sz="1200" i="1" dirty="0"/>
              <a:t>Ташкент, 18 марта 2019 г. </a:t>
            </a:r>
          </a:p>
        </p:txBody>
      </p:sp>
    </p:spTree>
    <p:extLst>
      <p:ext uri="{BB962C8B-B14F-4D97-AF65-F5344CB8AC3E}">
        <p14:creationId xmlns:p14="http://schemas.microsoft.com/office/powerpoint/2010/main" val="3709756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20201</TotalTime>
  <Words>1793</Words>
  <Application>Microsoft Office PowerPoint</Application>
  <PresentationFormat>A4 Paper (210x297 mm)</PresentationFormat>
  <Paragraphs>209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PGothic</vt:lpstr>
      <vt:lpstr>Arial</vt:lpstr>
      <vt:lpstr>Calibri</vt:lpstr>
      <vt:lpstr>Times New Roman</vt:lpstr>
      <vt:lpstr>Wingdings</vt:lpstr>
      <vt:lpstr>Office Theme</vt:lpstr>
      <vt:lpstr>Общественное участие в бюджетной политике и бюджетном процессе: совершенствование «продуктов знаний» для стран PEMPAL</vt:lpstr>
      <vt:lpstr>Цель и задачи видеоконференции</vt:lpstr>
      <vt:lpstr>Этапы финальной доработки основного «продукта знаний» РГБГ по вопросам участия общественности</vt:lpstr>
      <vt:lpstr>Источники информации для финальной доработки продукта знаний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Разработка следующих «продуктов знаний» РГБГ по вопросам участия общественности. Развилка</vt:lpstr>
      <vt:lpstr>Обсуждение мероприятий по развитию деятельности РГБГ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creator>Deanna Aubrey</dc:creator>
  <cp:keywords>BCOP Budget Literacy and Transparency Working Group</cp:keywords>
  <cp:lastModifiedBy>Ksenia Malafeeva</cp:lastModifiedBy>
  <cp:revision>1019</cp:revision>
  <cp:lastPrinted>2018-03-09T10:51:08Z</cp:lastPrinted>
  <dcterms:created xsi:type="dcterms:W3CDTF">2010-10-04T16:57:49Z</dcterms:created>
  <dcterms:modified xsi:type="dcterms:W3CDTF">2019-05-17T13:52:36Z</dcterms:modified>
  <cp:category>PEMPAL</cp:category>
</cp:coreProperties>
</file>