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17"/>
  </p:notesMasterIdLst>
  <p:handoutMasterIdLst>
    <p:handoutMasterId r:id="rId18"/>
  </p:handoutMasterIdLst>
  <p:sldIdLst>
    <p:sldId id="530" r:id="rId2"/>
    <p:sldId id="531" r:id="rId3"/>
    <p:sldId id="532" r:id="rId4"/>
    <p:sldId id="533" r:id="rId5"/>
    <p:sldId id="534" r:id="rId6"/>
    <p:sldId id="535" r:id="rId7"/>
    <p:sldId id="536" r:id="rId8"/>
    <p:sldId id="537" r:id="rId9"/>
    <p:sldId id="538" r:id="rId10"/>
    <p:sldId id="539" r:id="rId11"/>
    <p:sldId id="540" r:id="rId12"/>
    <p:sldId id="541" r:id="rId13"/>
    <p:sldId id="528" r:id="rId14"/>
    <p:sldId id="529" r:id="rId15"/>
    <p:sldId id="542" r:id="rId16"/>
  </p:sldIdLst>
  <p:sldSz cx="9906000" cy="6858000" type="A4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ena Mondo" initials="EM" lastIdx="9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429" autoAdjust="0"/>
    <p:restoredTop sz="68966" autoAdjust="0"/>
  </p:normalViewPr>
  <p:slideViewPr>
    <p:cSldViewPr>
      <p:cViewPr varScale="1">
        <p:scale>
          <a:sx n="112" d="100"/>
          <a:sy n="112" d="100"/>
        </p:scale>
        <p:origin x="-78" y="-432"/>
      </p:cViewPr>
      <p:guideLst>
        <p:guide orient="horz" pos="2160"/>
        <p:guide pos="288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9" d="100"/>
          <a:sy n="49" d="100"/>
        </p:scale>
        <p:origin x="2624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#2">
  <dgm:title val=""/>
  <dgm:desc val=""/>
  <dgm:catLst>
    <dgm:cat type="accent6" pri="11200"/>
  </dgm:catLst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A06D191-F7AC-4CA1-836B-A39567A4C669}" type="doc">
      <dgm:prSet loTypeId="urn:microsoft.com/office/officeart/2005/8/layout/cycle4#1" loCatId="cycle" qsTypeId="urn:microsoft.com/office/officeart/2005/8/quickstyle/simple1#1" qsCatId="simple" csTypeId="urn:microsoft.com/office/officeart/2005/8/colors/accent6_2#2" csCatId="accent6" phldr="1"/>
      <dgm:spPr/>
      <dgm:t>
        <a:bodyPr/>
        <a:lstStyle/>
        <a:p>
          <a:endParaRPr lang="en-US"/>
        </a:p>
      </dgm:t>
    </dgm:pt>
    <dgm:pt modelId="{CE8D4C6D-E1C2-4BFF-A6A0-CCC76B3134DB}">
      <dgm:prSet phldrT="[Text]"/>
      <dgm:spPr>
        <a:xfrm>
          <a:off x="912431" y="242506"/>
          <a:ext cx="1842198" cy="1842198"/>
        </a:xfrm>
        <a:solidFill>
          <a:srgbClr val="FF6900"/>
        </a:solidFill>
      </dgm:spPr>
      <dgm:t>
        <a:bodyPr/>
        <a:lstStyle/>
        <a:p>
          <a:pPr>
            <a:buNone/>
          </a:pPr>
          <a:r>
            <a:rPr lang="hr-HR" b="1">
              <a:latin typeface="Calibri" panose="020F0502020204030204"/>
            </a:rPr>
            <a:t>Revizija i nadzor</a:t>
          </a:r>
        </a:p>
      </dgm:t>
    </dgm:pt>
    <dgm:pt modelId="{22238D34-7CCA-410E-833B-4270B5C98198}" type="parTrans" cxnId="{EA635E0A-7068-416C-92C8-2BA7ADD05390}">
      <dgm:prSet/>
      <dgm:spPr/>
      <dgm:t>
        <a:bodyPr/>
        <a:lstStyle/>
        <a:p>
          <a:endParaRPr lang="en-US"/>
        </a:p>
      </dgm:t>
    </dgm:pt>
    <dgm:pt modelId="{DE119ED9-2AD6-4C19-BA5B-2147C4ABAF5B}" type="sibTrans" cxnId="{EA635E0A-7068-416C-92C8-2BA7ADD05390}">
      <dgm:prSet/>
      <dgm:spPr/>
      <dgm:t>
        <a:bodyPr/>
        <a:lstStyle/>
        <a:p>
          <a:endParaRPr lang="en-US"/>
        </a:p>
      </dgm:t>
    </dgm:pt>
    <dgm:pt modelId="{4ABAF0DC-F3ED-4FBC-8676-99C3FC7506A8}">
      <dgm:prSet phldrT="[Text]"/>
      <dgm:spPr>
        <a:xfrm>
          <a:off x="31749" y="0"/>
          <a:ext cx="2101723" cy="1361440"/>
        </a:xfrm>
      </dgm:spPr>
      <dgm:t>
        <a:bodyPr/>
        <a:lstStyle/>
        <a:p>
          <a:pPr>
            <a:buChar char="•"/>
          </a:pPr>
          <a:r>
            <a:rPr lang="hr-HR" dirty="0">
              <a:latin typeface="Calibri" panose="020F0502020204030204"/>
            </a:rPr>
            <a:t> Uključenost VRI-ja u planiranje revizije te provođenje revizija</a:t>
          </a:r>
        </a:p>
      </dgm:t>
    </dgm:pt>
    <dgm:pt modelId="{6410BE6F-56E4-4D3B-97A5-DB0C7786C01B}" type="parTrans" cxnId="{817F7D67-B3C1-4412-B880-EFF5F82A84DB}">
      <dgm:prSet/>
      <dgm:spPr/>
      <dgm:t>
        <a:bodyPr/>
        <a:lstStyle/>
        <a:p>
          <a:endParaRPr lang="en-US"/>
        </a:p>
      </dgm:t>
    </dgm:pt>
    <dgm:pt modelId="{E0BF134B-7A3A-4E8A-BC70-A569AAA9AE11}" type="sibTrans" cxnId="{817F7D67-B3C1-4412-B880-EFF5F82A84DB}">
      <dgm:prSet/>
      <dgm:spPr/>
      <dgm:t>
        <a:bodyPr/>
        <a:lstStyle/>
        <a:p>
          <a:endParaRPr lang="en-US"/>
        </a:p>
      </dgm:t>
    </dgm:pt>
    <dgm:pt modelId="{4E97F0F3-9CC5-429A-A936-56B914641B43}">
      <dgm:prSet phldrT="[Text]"/>
      <dgm:spPr>
        <a:xfrm rot="5400000">
          <a:off x="2789096" y="242506"/>
          <a:ext cx="1842198" cy="1842198"/>
        </a:xfrm>
        <a:solidFill>
          <a:srgbClr val="FF6900"/>
        </a:solidFill>
      </dgm:spPr>
      <dgm:t>
        <a:bodyPr/>
        <a:lstStyle/>
        <a:p>
          <a:pPr>
            <a:buNone/>
          </a:pPr>
          <a:r>
            <a:rPr lang="hr-HR" b="1">
              <a:latin typeface="Calibri" panose="020F0502020204030204"/>
            </a:rPr>
            <a:t>Priprema proračuna izvršne vlasti</a:t>
          </a:r>
        </a:p>
      </dgm:t>
    </dgm:pt>
    <dgm:pt modelId="{B2581139-1A69-4D71-8E1B-F520EA444A0F}" type="parTrans" cxnId="{162BAA01-186B-4D2D-9FC2-732F96AAFA3E}">
      <dgm:prSet/>
      <dgm:spPr/>
      <dgm:t>
        <a:bodyPr/>
        <a:lstStyle/>
        <a:p>
          <a:endParaRPr lang="en-US"/>
        </a:p>
      </dgm:t>
    </dgm:pt>
    <dgm:pt modelId="{6548B08A-1713-4CF5-AE90-918D2EFFCBF8}" type="sibTrans" cxnId="{162BAA01-186B-4D2D-9FC2-732F96AAFA3E}">
      <dgm:prSet/>
      <dgm:spPr/>
      <dgm:t>
        <a:bodyPr/>
        <a:lstStyle/>
        <a:p>
          <a:endParaRPr lang="en-US"/>
        </a:p>
      </dgm:t>
    </dgm:pt>
    <dgm:pt modelId="{0597FB5C-96FD-4733-8BA9-748423CDC95F}">
      <dgm:prSet phldrT="[Text]"/>
      <dgm:spPr>
        <a:xfrm>
          <a:off x="3460877" y="0"/>
          <a:ext cx="2101723" cy="1361440"/>
        </a:xfrm>
      </dgm:spPr>
      <dgm:t>
        <a:bodyPr/>
        <a:lstStyle/>
        <a:p>
          <a:pPr>
            <a:buChar char="•"/>
          </a:pPr>
          <a:r>
            <a:t> </a:t>
          </a:r>
          <a:r>
            <a:rPr lang="hr-HR" dirty="0">
              <a:latin typeface="Calibri" panose="020F0502020204030204"/>
            </a:rPr>
            <a:t>Savjetovanje o nacionalnom planiranju</a:t>
          </a:r>
        </a:p>
      </dgm:t>
    </dgm:pt>
    <dgm:pt modelId="{00BA657D-22C7-4DBE-8660-5B3B64EFBC6E}" type="parTrans" cxnId="{239E82DB-4437-4183-8546-78B46F118706}">
      <dgm:prSet/>
      <dgm:spPr/>
      <dgm:t>
        <a:bodyPr/>
        <a:lstStyle/>
        <a:p>
          <a:endParaRPr lang="en-US"/>
        </a:p>
      </dgm:t>
    </dgm:pt>
    <dgm:pt modelId="{8D591078-79EA-4484-8585-9E5E072EA537}" type="sibTrans" cxnId="{239E82DB-4437-4183-8546-78B46F118706}">
      <dgm:prSet/>
      <dgm:spPr/>
      <dgm:t>
        <a:bodyPr/>
        <a:lstStyle/>
        <a:p>
          <a:endParaRPr lang="en-US"/>
        </a:p>
      </dgm:t>
    </dgm:pt>
    <dgm:pt modelId="{A2E5443E-111C-45DF-9DD4-AC464F9A630D}">
      <dgm:prSet phldrT="[Text]"/>
      <dgm:spPr>
        <a:xfrm rot="10800000">
          <a:off x="2839720" y="2169795"/>
          <a:ext cx="1842198" cy="1842198"/>
        </a:xfrm>
        <a:solidFill>
          <a:srgbClr val="FF6900"/>
        </a:solidFill>
      </dgm:spPr>
      <dgm:t>
        <a:bodyPr/>
        <a:lstStyle/>
        <a:p>
          <a:pPr>
            <a:buNone/>
          </a:pPr>
          <a:r>
            <a:rPr lang="hr-HR" b="1" dirty="0">
              <a:latin typeface="Calibri" panose="020F0502020204030204"/>
            </a:rPr>
            <a:t>Odobrenje</a:t>
          </a:r>
        </a:p>
        <a:p>
          <a:pPr>
            <a:buNone/>
          </a:pPr>
          <a:r>
            <a:rPr lang="hr-HR" b="1" dirty="0">
              <a:latin typeface="Calibri" panose="020F0502020204030204"/>
            </a:rPr>
            <a:t>zakonodavstva</a:t>
          </a:r>
        </a:p>
      </dgm:t>
    </dgm:pt>
    <dgm:pt modelId="{FC3C6F06-531D-49FF-9A49-ABC3FFBCE023}" type="parTrans" cxnId="{30BF8C82-DA5F-4301-97F8-5282B8D125C7}">
      <dgm:prSet/>
      <dgm:spPr/>
      <dgm:t>
        <a:bodyPr/>
        <a:lstStyle/>
        <a:p>
          <a:endParaRPr lang="en-US"/>
        </a:p>
      </dgm:t>
    </dgm:pt>
    <dgm:pt modelId="{FF2ECBFC-85B9-42B9-ADB5-04A94FF6989C}" type="sibTrans" cxnId="{30BF8C82-DA5F-4301-97F8-5282B8D125C7}">
      <dgm:prSet/>
      <dgm:spPr/>
      <dgm:t>
        <a:bodyPr/>
        <a:lstStyle/>
        <a:p>
          <a:endParaRPr lang="en-US"/>
        </a:p>
      </dgm:t>
    </dgm:pt>
    <dgm:pt modelId="{FFC6E00A-1EF6-44E7-9391-82E79841D686}">
      <dgm:prSet phldrT="[Text]"/>
      <dgm:spPr>
        <a:xfrm>
          <a:off x="3460877" y="2893060"/>
          <a:ext cx="2101723" cy="1361440"/>
        </a:xfrm>
      </dgm:spPr>
      <dgm:t>
        <a:bodyPr/>
        <a:lstStyle/>
        <a:p>
          <a:pPr>
            <a:buChar char="•"/>
          </a:pPr>
          <a:r>
            <a:rPr lang="hr-HR">
              <a:latin typeface="Calibri" panose="020F0502020204030204"/>
            </a:rPr>
            <a:t> Savjetovanje o izvještaju o proračunskoj politici te prijedlog godišnjeg proračuna</a:t>
          </a:r>
        </a:p>
      </dgm:t>
    </dgm:pt>
    <dgm:pt modelId="{C21B4098-08E8-4D15-928E-972B3F232293}" type="parTrans" cxnId="{37EBABC3-2146-488A-8FA3-274486769CF9}">
      <dgm:prSet/>
      <dgm:spPr/>
      <dgm:t>
        <a:bodyPr/>
        <a:lstStyle/>
        <a:p>
          <a:endParaRPr lang="en-US"/>
        </a:p>
      </dgm:t>
    </dgm:pt>
    <dgm:pt modelId="{A71B945C-DEDE-4B18-BFA4-48BD857CE3D7}" type="sibTrans" cxnId="{37EBABC3-2146-488A-8FA3-274486769CF9}">
      <dgm:prSet/>
      <dgm:spPr/>
      <dgm:t>
        <a:bodyPr/>
        <a:lstStyle/>
        <a:p>
          <a:endParaRPr lang="en-US"/>
        </a:p>
      </dgm:t>
    </dgm:pt>
    <dgm:pt modelId="{5547AF0A-8A7B-4736-8AC1-60BF420E71DA}">
      <dgm:prSet phldrT="[Text]"/>
      <dgm:spPr>
        <a:xfrm rot="16200000">
          <a:off x="912431" y="2169795"/>
          <a:ext cx="1842198" cy="1842198"/>
        </a:xfrm>
        <a:solidFill>
          <a:srgbClr val="FF6900"/>
        </a:solidFill>
      </dgm:spPr>
      <dgm:t>
        <a:bodyPr/>
        <a:lstStyle/>
        <a:p>
          <a:pPr>
            <a:buNone/>
          </a:pPr>
          <a:r>
            <a:rPr lang="hr-HR" b="1" dirty="0">
              <a:latin typeface="Calibri" panose="020F0502020204030204"/>
            </a:rPr>
            <a:t>Provedba proračuna</a:t>
          </a:r>
        </a:p>
      </dgm:t>
    </dgm:pt>
    <dgm:pt modelId="{BF5FD782-21CB-469F-8F63-61A21891A217}" type="parTrans" cxnId="{FD3E136C-2F2E-4101-B67C-B048BC5349A7}">
      <dgm:prSet/>
      <dgm:spPr/>
      <dgm:t>
        <a:bodyPr/>
        <a:lstStyle/>
        <a:p>
          <a:endParaRPr lang="en-US"/>
        </a:p>
      </dgm:t>
    </dgm:pt>
    <dgm:pt modelId="{4F28A984-5B23-4E4D-B348-7DE1BB13FE93}" type="sibTrans" cxnId="{FD3E136C-2F2E-4101-B67C-B048BC5349A7}">
      <dgm:prSet/>
      <dgm:spPr/>
      <dgm:t>
        <a:bodyPr/>
        <a:lstStyle/>
        <a:p>
          <a:endParaRPr lang="en-US"/>
        </a:p>
      </dgm:t>
    </dgm:pt>
    <dgm:pt modelId="{0264F594-C1CC-4644-96E3-5D4611D59236}">
      <dgm:prSet phldrT="[Text]"/>
      <dgm:spPr>
        <a:xfrm>
          <a:off x="31749" y="2893060"/>
          <a:ext cx="2101723" cy="1361440"/>
        </a:xfrm>
      </dgm:spPr>
      <dgm:t>
        <a:bodyPr/>
        <a:lstStyle/>
        <a:p>
          <a:pPr>
            <a:buChar char="•"/>
          </a:pPr>
          <a:r>
            <a:rPr lang="hr-HR">
              <a:latin typeface="Calibri" panose="020F0502020204030204"/>
            </a:rPr>
            <a:t>Povratne informacije građana o javnim uslugama</a:t>
          </a:r>
        </a:p>
      </dgm:t>
    </dgm:pt>
    <dgm:pt modelId="{EE5E878F-3609-4D10-BFE6-1D96B10D24A9}" type="parTrans" cxnId="{056B5F8E-9D51-425F-88FE-4BE836448DE4}">
      <dgm:prSet/>
      <dgm:spPr/>
      <dgm:t>
        <a:bodyPr/>
        <a:lstStyle/>
        <a:p>
          <a:endParaRPr lang="en-US"/>
        </a:p>
      </dgm:t>
    </dgm:pt>
    <dgm:pt modelId="{C4CC0EB2-C640-4BBF-ABF2-2643340A6717}" type="sibTrans" cxnId="{056B5F8E-9D51-425F-88FE-4BE836448DE4}">
      <dgm:prSet/>
      <dgm:spPr/>
      <dgm:t>
        <a:bodyPr/>
        <a:lstStyle/>
        <a:p>
          <a:endParaRPr lang="en-US"/>
        </a:p>
      </dgm:t>
    </dgm:pt>
    <dgm:pt modelId="{703564F1-B058-4C68-865D-B420A79A7E79}">
      <dgm:prSet phldrT="[Text]"/>
      <dgm:spPr>
        <a:xfrm>
          <a:off x="31749" y="2893060"/>
          <a:ext cx="2101723" cy="1361440"/>
        </a:xfrm>
      </dgm:spPr>
      <dgm:t>
        <a:bodyPr/>
        <a:lstStyle/>
        <a:p>
          <a:pPr>
            <a:buChar char="•"/>
          </a:pPr>
          <a:r>
            <a:rPr lang="hr-HR">
              <a:latin typeface="Calibri" panose="020F0502020204030204"/>
            </a:rPr>
            <a:t> Građansko praćenje nabave</a:t>
          </a:r>
        </a:p>
      </dgm:t>
    </dgm:pt>
    <dgm:pt modelId="{32AB480C-533F-42D8-87A2-D8B78BF7067D}" type="parTrans" cxnId="{1E1E67DF-3D70-4906-AA33-A200E2A6ABFC}">
      <dgm:prSet/>
      <dgm:spPr/>
      <dgm:t>
        <a:bodyPr/>
        <a:lstStyle/>
        <a:p>
          <a:endParaRPr lang="en-US"/>
        </a:p>
      </dgm:t>
    </dgm:pt>
    <dgm:pt modelId="{5EE84C65-1EBE-4B47-9989-A9902F999CCF}" type="sibTrans" cxnId="{1E1E67DF-3D70-4906-AA33-A200E2A6ABFC}">
      <dgm:prSet/>
      <dgm:spPr/>
      <dgm:t>
        <a:bodyPr/>
        <a:lstStyle/>
        <a:p>
          <a:endParaRPr lang="en-US"/>
        </a:p>
      </dgm:t>
    </dgm:pt>
    <dgm:pt modelId="{CF3FCDE8-691E-43B0-9E2B-F7C3F11DF003}">
      <dgm:prSet phldrT="[Text]"/>
      <dgm:spPr>
        <a:xfrm>
          <a:off x="31749" y="0"/>
          <a:ext cx="2101723" cy="1361440"/>
        </a:xfrm>
      </dgm:spPr>
      <dgm:t>
        <a:bodyPr/>
        <a:lstStyle/>
        <a:p>
          <a:pPr>
            <a:buChar char="•"/>
          </a:pPr>
          <a:r>
            <a:rPr lang="hr-HR" dirty="0">
              <a:latin typeface="Calibri" panose="020F0502020204030204"/>
            </a:rPr>
            <a:t>Socijalne revizije prihoda i rashoda</a:t>
          </a:r>
        </a:p>
      </dgm:t>
    </dgm:pt>
    <dgm:pt modelId="{ACD2C0F0-2692-4BA5-B202-75ADC8F1E9B1}" type="parTrans" cxnId="{793D06E6-1C5C-417E-BF9B-3FE0E50C563E}">
      <dgm:prSet/>
      <dgm:spPr/>
      <dgm:t>
        <a:bodyPr/>
        <a:lstStyle/>
        <a:p>
          <a:endParaRPr lang="en-US"/>
        </a:p>
      </dgm:t>
    </dgm:pt>
    <dgm:pt modelId="{2F0C8934-D1C4-4ED2-AC15-A30CE6D4990C}" type="sibTrans" cxnId="{793D06E6-1C5C-417E-BF9B-3FE0E50C563E}">
      <dgm:prSet/>
      <dgm:spPr/>
      <dgm:t>
        <a:bodyPr/>
        <a:lstStyle/>
        <a:p>
          <a:endParaRPr lang="en-US"/>
        </a:p>
      </dgm:t>
    </dgm:pt>
    <dgm:pt modelId="{0FA5306A-9FF6-4DCA-B95C-6B4D5A907466}">
      <dgm:prSet phldrT="[Text]"/>
      <dgm:spPr>
        <a:xfrm>
          <a:off x="31749" y="0"/>
          <a:ext cx="2101723" cy="1361440"/>
        </a:xfrm>
      </dgm:spPr>
      <dgm:t>
        <a:bodyPr/>
        <a:lstStyle/>
        <a:p>
          <a:pPr>
            <a:buChar char="•"/>
          </a:pPr>
          <a:r>
            <a:rPr lang="hr-HR" dirty="0">
              <a:latin typeface="Calibri" panose="020F0502020204030204"/>
            </a:rPr>
            <a:t>Zakonodavno savjetovanje o revizijama po odjelima</a:t>
          </a:r>
        </a:p>
      </dgm:t>
    </dgm:pt>
    <dgm:pt modelId="{C77236EC-B73F-4C10-8BB7-EFAB5F4A0D44}" type="parTrans" cxnId="{C3230793-B9E4-4FC9-8FDD-EBE70400C08C}">
      <dgm:prSet/>
      <dgm:spPr/>
      <dgm:t>
        <a:bodyPr/>
        <a:lstStyle/>
        <a:p>
          <a:endParaRPr lang="en-US"/>
        </a:p>
      </dgm:t>
    </dgm:pt>
    <dgm:pt modelId="{2FB43CF9-6B59-4B8E-BCF5-B2389FAE5A87}" type="sibTrans" cxnId="{C3230793-B9E4-4FC9-8FDD-EBE70400C08C}">
      <dgm:prSet/>
      <dgm:spPr/>
      <dgm:t>
        <a:bodyPr/>
        <a:lstStyle/>
        <a:p>
          <a:endParaRPr lang="en-US"/>
        </a:p>
      </dgm:t>
    </dgm:pt>
    <dgm:pt modelId="{667497FC-FED1-47A3-8BA6-49F0E3EA7216}">
      <dgm:prSet phldrT="[Text]"/>
      <dgm:spPr>
        <a:xfrm>
          <a:off x="3460877" y="0"/>
          <a:ext cx="2101723" cy="1361440"/>
        </a:xfrm>
      </dgm:spPr>
      <dgm:t>
        <a:bodyPr/>
        <a:lstStyle/>
        <a:p>
          <a:pPr>
            <a:buChar char="•"/>
          </a:pPr>
          <a:r>
            <a:t> </a:t>
          </a:r>
          <a:r>
            <a:rPr lang="hr-HR" dirty="0">
              <a:latin typeface="Calibri" panose="020F0502020204030204"/>
            </a:rPr>
            <a:t>Savjetovanje o godišnjem proračunu</a:t>
          </a:r>
        </a:p>
      </dgm:t>
    </dgm:pt>
    <dgm:pt modelId="{FE704767-79A7-4FC4-A7F4-B7EBEF7DE2C9}" type="parTrans" cxnId="{189E5E86-2462-418B-8611-70079DEC0B85}">
      <dgm:prSet/>
      <dgm:spPr/>
      <dgm:t>
        <a:bodyPr/>
        <a:lstStyle/>
        <a:p>
          <a:endParaRPr lang="en-US"/>
        </a:p>
      </dgm:t>
    </dgm:pt>
    <dgm:pt modelId="{ACEBF4C1-5852-41C6-9BC3-C190434BF965}" type="sibTrans" cxnId="{189E5E86-2462-418B-8611-70079DEC0B85}">
      <dgm:prSet/>
      <dgm:spPr/>
      <dgm:t>
        <a:bodyPr/>
        <a:lstStyle/>
        <a:p>
          <a:endParaRPr lang="en-US"/>
        </a:p>
      </dgm:t>
    </dgm:pt>
    <dgm:pt modelId="{332EC548-830A-4AA7-B008-4CFD9213ADD0}">
      <dgm:prSet phldrT="[Text]"/>
      <dgm:spPr>
        <a:xfrm>
          <a:off x="3460877" y="2893060"/>
          <a:ext cx="2101723" cy="1361440"/>
        </a:xfrm>
      </dgm:spPr>
      <dgm:t>
        <a:bodyPr/>
        <a:lstStyle/>
        <a:p>
          <a:pPr>
            <a:buChar char="•"/>
          </a:pPr>
          <a:r>
            <a:rPr lang="hr-HR" dirty="0">
              <a:latin typeface="Calibri" panose="020F0502020204030204"/>
            </a:rPr>
            <a:t>Prijedlozi za nacrt financijskog zakona</a:t>
          </a:r>
        </a:p>
      </dgm:t>
    </dgm:pt>
    <dgm:pt modelId="{1D5CFB80-29B0-4EB2-B4B4-5BCDED282CFC}" type="parTrans" cxnId="{FCFDEBB3-6EDB-44A3-A906-264ACE0733B6}">
      <dgm:prSet/>
      <dgm:spPr/>
      <dgm:t>
        <a:bodyPr/>
        <a:lstStyle/>
        <a:p>
          <a:endParaRPr lang="en-US"/>
        </a:p>
      </dgm:t>
    </dgm:pt>
    <dgm:pt modelId="{B9D8F7C9-69A0-4C5C-9CE5-C192DE2C3123}" type="sibTrans" cxnId="{FCFDEBB3-6EDB-44A3-A906-264ACE0733B6}">
      <dgm:prSet/>
      <dgm:spPr/>
      <dgm:t>
        <a:bodyPr/>
        <a:lstStyle/>
        <a:p>
          <a:endParaRPr lang="en-US"/>
        </a:p>
      </dgm:t>
    </dgm:pt>
    <dgm:pt modelId="{3ADC2D6F-FEB5-4F59-9F82-6B1E0C15C8A2}">
      <dgm:prSet phldrT="[Text]"/>
      <dgm:spPr>
        <a:xfrm>
          <a:off x="31749" y="2893060"/>
          <a:ext cx="2101723" cy="1361440"/>
        </a:xfrm>
      </dgm:spPr>
      <dgm:t>
        <a:bodyPr/>
        <a:lstStyle/>
        <a:p>
          <a:pPr>
            <a:buChar char="•"/>
          </a:pPr>
          <a:endParaRPr lang="en-US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gm:t>
    </dgm:pt>
    <dgm:pt modelId="{EA324F2D-F7F4-4F0A-A0BF-606490B62CEC}" type="parTrans" cxnId="{DFF89A33-07CF-4E7A-ADBA-CE217154D10E}">
      <dgm:prSet/>
      <dgm:spPr/>
      <dgm:t>
        <a:bodyPr/>
        <a:lstStyle/>
        <a:p>
          <a:endParaRPr lang="en-US"/>
        </a:p>
      </dgm:t>
    </dgm:pt>
    <dgm:pt modelId="{33A09DB7-AB76-4A53-80C9-A4D901543953}" type="sibTrans" cxnId="{DFF89A33-07CF-4E7A-ADBA-CE217154D10E}">
      <dgm:prSet/>
      <dgm:spPr/>
      <dgm:t>
        <a:bodyPr/>
        <a:lstStyle/>
        <a:p>
          <a:endParaRPr lang="en-US"/>
        </a:p>
      </dgm:t>
    </dgm:pt>
    <dgm:pt modelId="{A025AC72-E96A-43FC-BB98-316647D7B51D}">
      <dgm:prSet phldrT="[Text]"/>
      <dgm:spPr>
        <a:xfrm>
          <a:off x="3460877" y="0"/>
          <a:ext cx="2101723" cy="1361440"/>
        </a:xfrm>
      </dgm:spPr>
      <dgm:t>
        <a:bodyPr/>
        <a:lstStyle/>
        <a:p>
          <a:pPr>
            <a:buChar char="•"/>
          </a:pPr>
          <a:r>
            <a:rPr lang="hr-HR" dirty="0">
              <a:latin typeface="Calibri" panose="020F0502020204030204"/>
            </a:rPr>
            <a:t>Sudjelovanje javnosti u pogledu potreba za javnim uslugama te ocjenjivanju investicijskih projekata</a:t>
          </a:r>
        </a:p>
      </dgm:t>
    </dgm:pt>
    <dgm:pt modelId="{91DDA90B-F667-41EB-911F-283FC06BE96A}" type="parTrans" cxnId="{AF1AC730-B131-4298-93AF-4A00FEBB00E3}">
      <dgm:prSet/>
      <dgm:spPr/>
      <dgm:t>
        <a:bodyPr/>
        <a:lstStyle/>
        <a:p>
          <a:endParaRPr lang="en-US"/>
        </a:p>
      </dgm:t>
    </dgm:pt>
    <dgm:pt modelId="{E775672C-0845-437C-8815-79F7109F5E01}" type="sibTrans" cxnId="{AF1AC730-B131-4298-93AF-4A00FEBB00E3}">
      <dgm:prSet/>
      <dgm:spPr/>
      <dgm:t>
        <a:bodyPr/>
        <a:lstStyle/>
        <a:p>
          <a:endParaRPr lang="en-US"/>
        </a:p>
      </dgm:t>
    </dgm:pt>
    <dgm:pt modelId="{959C112C-0CFE-4862-B1F8-B14C2A71EEF4}">
      <dgm:prSet phldrT="[Text]"/>
      <dgm:spPr>
        <a:xfrm>
          <a:off x="3460877" y="0"/>
          <a:ext cx="2101723" cy="1361440"/>
        </a:xfrm>
      </dgm:spPr>
      <dgm:t>
        <a:bodyPr/>
        <a:lstStyle/>
        <a:p>
          <a:pPr>
            <a:buChar char="•"/>
          </a:pPr>
          <a:r>
            <a:rPr lang="hr-HR" dirty="0">
              <a:latin typeface="Calibri" panose="020F0502020204030204"/>
            </a:rPr>
            <a:t>Revizija i savjetovanje o poreznoj politici i politici rashoda</a:t>
          </a:r>
        </a:p>
      </dgm:t>
    </dgm:pt>
    <dgm:pt modelId="{56002034-5F18-431D-81FC-D4F471D988B1}" type="parTrans" cxnId="{BE7B2F61-314B-4D02-82FC-86DEDC12B168}">
      <dgm:prSet/>
      <dgm:spPr/>
      <dgm:t>
        <a:bodyPr/>
        <a:lstStyle/>
        <a:p>
          <a:endParaRPr lang="en-US"/>
        </a:p>
      </dgm:t>
    </dgm:pt>
    <dgm:pt modelId="{942939F1-1EAE-4666-8030-7C24037ED04C}" type="sibTrans" cxnId="{BE7B2F61-314B-4D02-82FC-86DEDC12B168}">
      <dgm:prSet/>
      <dgm:spPr/>
      <dgm:t>
        <a:bodyPr/>
        <a:lstStyle/>
        <a:p>
          <a:endParaRPr lang="en-US"/>
        </a:p>
      </dgm:t>
    </dgm:pt>
    <dgm:pt modelId="{89A03898-D1B9-49B4-ACC5-07B7A04B4B17}">
      <dgm:prSet phldrT="[Text]"/>
      <dgm:spPr>
        <a:xfrm>
          <a:off x="31749" y="2893060"/>
          <a:ext cx="2101723" cy="1361440"/>
        </a:xfrm>
      </dgm:spPr>
      <dgm:t>
        <a:bodyPr/>
        <a:lstStyle/>
        <a:p>
          <a:pPr>
            <a:buChar char="•"/>
          </a:pPr>
          <a:r>
            <a:rPr lang="hr-HR">
              <a:latin typeface="Calibri" panose="020F0502020204030204"/>
            </a:rPr>
            <a:t>Uključenost građana u upravljanje pojedinačnim jedinicama za pružanje usluga, npr. školama</a:t>
          </a:r>
        </a:p>
      </dgm:t>
    </dgm:pt>
    <dgm:pt modelId="{43B09376-AEA2-43FA-8680-848E1CC4CF69}" type="parTrans" cxnId="{4D279ADB-BC52-4841-BA98-35D2B3E8881D}">
      <dgm:prSet/>
      <dgm:spPr/>
      <dgm:t>
        <a:bodyPr/>
        <a:lstStyle/>
        <a:p>
          <a:endParaRPr lang="en-US"/>
        </a:p>
      </dgm:t>
    </dgm:pt>
    <dgm:pt modelId="{F0FAFF42-5879-4F02-8715-29D8841B1C86}" type="sibTrans" cxnId="{4D279ADB-BC52-4841-BA98-35D2B3E8881D}">
      <dgm:prSet/>
      <dgm:spPr/>
      <dgm:t>
        <a:bodyPr/>
        <a:lstStyle/>
        <a:p>
          <a:endParaRPr lang="en-US"/>
        </a:p>
      </dgm:t>
    </dgm:pt>
    <dgm:pt modelId="{AE3546B9-41D0-4FDB-9C7E-23FDAD73D706}">
      <dgm:prSet phldrT="[Text]"/>
      <dgm:spPr>
        <a:xfrm>
          <a:off x="31749" y="2893060"/>
          <a:ext cx="2101723" cy="1361440"/>
        </a:xfrm>
      </dgm:spPr>
      <dgm:t>
        <a:bodyPr/>
        <a:lstStyle/>
        <a:p>
          <a:pPr>
            <a:buChar char="•"/>
          </a:pPr>
          <a:r>
            <a:rPr lang="hr-HR">
              <a:latin typeface="Calibri" panose="020F0502020204030204"/>
            </a:rPr>
            <a:t>Mehanizmi građanskih pritužbi</a:t>
          </a:r>
        </a:p>
      </dgm:t>
    </dgm:pt>
    <dgm:pt modelId="{41C3CDE9-58D4-411C-A440-3C93E3870543}" type="parTrans" cxnId="{3DCFD9C0-F1DB-48F9-A72F-51D4983F4678}">
      <dgm:prSet/>
      <dgm:spPr/>
      <dgm:t>
        <a:bodyPr/>
        <a:lstStyle/>
        <a:p>
          <a:endParaRPr lang="en-US"/>
        </a:p>
      </dgm:t>
    </dgm:pt>
    <dgm:pt modelId="{38F235A9-AD66-4207-8E50-E63522C46601}" type="sibTrans" cxnId="{3DCFD9C0-F1DB-48F9-A72F-51D4983F4678}">
      <dgm:prSet/>
      <dgm:spPr/>
      <dgm:t>
        <a:bodyPr/>
        <a:lstStyle/>
        <a:p>
          <a:endParaRPr lang="en-US"/>
        </a:p>
      </dgm:t>
    </dgm:pt>
    <dgm:pt modelId="{70DA6CC8-9E42-4003-827E-C99AF6BDEB02}">
      <dgm:prSet phldrT="[Text]"/>
      <dgm:spPr>
        <a:xfrm>
          <a:off x="3460877" y="2893060"/>
          <a:ext cx="2101723" cy="1361440"/>
        </a:xfrm>
      </dgm:spPr>
      <dgm:t>
        <a:bodyPr/>
        <a:lstStyle/>
        <a:p>
          <a:pPr>
            <a:buChar char="•"/>
          </a:pPr>
          <a:r>
            <a:rPr lang="hr-HR">
              <a:latin typeface="Calibri" panose="020F0502020204030204"/>
            </a:rPr>
            <a:t>Neovisne fiskalne institucije</a:t>
          </a:r>
        </a:p>
      </dgm:t>
    </dgm:pt>
    <dgm:pt modelId="{A1CFA957-7CE3-44F5-B362-D6DD13561889}" type="parTrans" cxnId="{982FB6BA-3469-4CB9-99AB-4F3558CC7764}">
      <dgm:prSet/>
      <dgm:spPr/>
      <dgm:t>
        <a:bodyPr/>
        <a:lstStyle/>
        <a:p>
          <a:endParaRPr lang="en-US"/>
        </a:p>
      </dgm:t>
    </dgm:pt>
    <dgm:pt modelId="{0409FF19-A4DC-4703-864C-10A916B51F2D}" type="sibTrans" cxnId="{982FB6BA-3469-4CB9-99AB-4F3558CC7764}">
      <dgm:prSet/>
      <dgm:spPr/>
      <dgm:t>
        <a:bodyPr/>
        <a:lstStyle/>
        <a:p>
          <a:endParaRPr lang="en-US"/>
        </a:p>
      </dgm:t>
    </dgm:pt>
    <dgm:pt modelId="{8D1CCD64-E584-4E39-BE4A-4A67D33BA71A}" type="pres">
      <dgm:prSet presAssocID="{DA06D191-F7AC-4CA1-836B-A39567A4C669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A7793C6E-2077-49B2-9E7C-D506159561F5}" type="pres">
      <dgm:prSet presAssocID="{DA06D191-F7AC-4CA1-836B-A39567A4C669}" presName="children" presStyleCnt="0"/>
      <dgm:spPr/>
    </dgm:pt>
    <dgm:pt modelId="{753D5173-EC48-43E6-97E2-E8D85264BF53}" type="pres">
      <dgm:prSet presAssocID="{DA06D191-F7AC-4CA1-836B-A39567A4C669}" presName="child1group" presStyleCnt="0"/>
      <dgm:spPr/>
    </dgm:pt>
    <dgm:pt modelId="{BC3CED0C-C7FD-4ED1-98DA-93F983AD8804}" type="pres">
      <dgm:prSet presAssocID="{DA06D191-F7AC-4CA1-836B-A39567A4C669}" presName="child1" presStyleLbl="bgAcc1" presStyleIdx="0" presStyleCnt="4"/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hr-HR"/>
        </a:p>
      </dgm:t>
    </dgm:pt>
    <dgm:pt modelId="{FFFE291B-DF2C-4CDA-9AA7-424F68291551}" type="pres">
      <dgm:prSet presAssocID="{DA06D191-F7AC-4CA1-836B-A39567A4C669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0D610EB5-7079-45A3-88BC-D46AE212747D}" type="pres">
      <dgm:prSet presAssocID="{DA06D191-F7AC-4CA1-836B-A39567A4C669}" presName="child2group" presStyleCnt="0"/>
      <dgm:spPr/>
    </dgm:pt>
    <dgm:pt modelId="{841AF87A-6A08-494C-9497-1A80CED7700D}" type="pres">
      <dgm:prSet presAssocID="{DA06D191-F7AC-4CA1-836B-A39567A4C669}" presName="child2" presStyleLbl="bgAcc1" presStyleIdx="1" presStyleCnt="4" custLinFactNeighborX="9014" custLinFactNeighborY="1838"/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hr-HR"/>
        </a:p>
      </dgm:t>
    </dgm:pt>
    <dgm:pt modelId="{F05B5450-5494-4FBA-84AF-E754E9C5C986}" type="pres">
      <dgm:prSet presAssocID="{DA06D191-F7AC-4CA1-836B-A39567A4C669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208CD692-DA61-4B08-80DE-1BE90D1CCAA0}" type="pres">
      <dgm:prSet presAssocID="{DA06D191-F7AC-4CA1-836B-A39567A4C669}" presName="child3group" presStyleCnt="0"/>
      <dgm:spPr/>
    </dgm:pt>
    <dgm:pt modelId="{08E346B6-3CC9-4619-8209-FC81BC2F2189}" type="pres">
      <dgm:prSet presAssocID="{DA06D191-F7AC-4CA1-836B-A39567A4C669}" presName="child3" presStyleLbl="bgAcc1" presStyleIdx="2" presStyleCnt="4" custLinFactNeighborX="9014" custLinFactNeighborY="2025"/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hr-HR"/>
        </a:p>
      </dgm:t>
    </dgm:pt>
    <dgm:pt modelId="{EEC7F23B-3923-4BE8-81C1-ACBF3A6536B1}" type="pres">
      <dgm:prSet presAssocID="{DA06D191-F7AC-4CA1-836B-A39567A4C669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FCEAFF85-8FBD-4E47-919C-A53490A9DA11}" type="pres">
      <dgm:prSet presAssocID="{DA06D191-F7AC-4CA1-836B-A39567A4C669}" presName="child4group" presStyleCnt="0"/>
      <dgm:spPr/>
    </dgm:pt>
    <dgm:pt modelId="{1F250CCE-6473-40DA-9EFD-7318CA96212D}" type="pres">
      <dgm:prSet presAssocID="{DA06D191-F7AC-4CA1-836B-A39567A4C669}" presName="child4" presStyleLbl="bgAcc1" presStyleIdx="3" presStyleCnt="4"/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hr-HR"/>
        </a:p>
      </dgm:t>
    </dgm:pt>
    <dgm:pt modelId="{5C12EF8D-FFFA-4854-92E3-F906BB8D505C}" type="pres">
      <dgm:prSet presAssocID="{DA06D191-F7AC-4CA1-836B-A39567A4C669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3ED99203-7CF3-455E-AC18-5DD4DC732001}" type="pres">
      <dgm:prSet presAssocID="{DA06D191-F7AC-4CA1-836B-A39567A4C669}" presName="childPlaceholder" presStyleCnt="0"/>
      <dgm:spPr/>
    </dgm:pt>
    <dgm:pt modelId="{A037AD45-D0DC-4A9D-95C6-49F37F503511}" type="pres">
      <dgm:prSet presAssocID="{DA06D191-F7AC-4CA1-836B-A39567A4C669}" presName="circle" presStyleCnt="0"/>
      <dgm:spPr/>
    </dgm:pt>
    <dgm:pt modelId="{BCCC1D97-8F47-43EF-9A34-509686FCCFCB}" type="pres">
      <dgm:prSet presAssocID="{DA06D191-F7AC-4CA1-836B-A39567A4C669}" presName="quadrant1" presStyleLbl="node1" presStyleIdx="0" presStyleCnt="4">
        <dgm:presLayoutVars>
          <dgm:chMax val="1"/>
          <dgm:bulletEnabled val="1"/>
        </dgm:presLayoutVars>
      </dgm:prSet>
      <dgm:spPr>
        <a:prstGeom prst="pieWedge">
          <a:avLst/>
        </a:prstGeom>
      </dgm:spPr>
      <dgm:t>
        <a:bodyPr/>
        <a:lstStyle/>
        <a:p>
          <a:endParaRPr lang="hr-HR"/>
        </a:p>
      </dgm:t>
    </dgm:pt>
    <dgm:pt modelId="{646996FA-ED0B-4942-825E-E4A5F6C84460}" type="pres">
      <dgm:prSet presAssocID="{DA06D191-F7AC-4CA1-836B-A39567A4C669}" presName="quadrant2" presStyleLbl="node1" presStyleIdx="1" presStyleCnt="4" custLinFactNeighborX="-2748">
        <dgm:presLayoutVars>
          <dgm:chMax val="1"/>
          <dgm:bulletEnabled val="1"/>
        </dgm:presLayoutVars>
      </dgm:prSet>
      <dgm:spPr>
        <a:prstGeom prst="pieWedge">
          <a:avLst/>
        </a:prstGeom>
      </dgm:spPr>
      <dgm:t>
        <a:bodyPr/>
        <a:lstStyle/>
        <a:p>
          <a:endParaRPr lang="hr-HR"/>
        </a:p>
      </dgm:t>
    </dgm:pt>
    <dgm:pt modelId="{1142F58D-266C-4806-A5E0-A469571C4F24}" type="pres">
      <dgm:prSet presAssocID="{DA06D191-F7AC-4CA1-836B-A39567A4C669}" presName="quadrant3" presStyleLbl="node1" presStyleIdx="2" presStyleCnt="4">
        <dgm:presLayoutVars>
          <dgm:chMax val="1"/>
          <dgm:bulletEnabled val="1"/>
        </dgm:presLayoutVars>
      </dgm:prSet>
      <dgm:spPr>
        <a:prstGeom prst="pieWedge">
          <a:avLst/>
        </a:prstGeom>
      </dgm:spPr>
      <dgm:t>
        <a:bodyPr/>
        <a:lstStyle/>
        <a:p>
          <a:endParaRPr lang="hr-HR"/>
        </a:p>
      </dgm:t>
    </dgm:pt>
    <dgm:pt modelId="{797FAB98-536B-42F9-B8E7-71B0BA2E92C2}" type="pres">
      <dgm:prSet presAssocID="{DA06D191-F7AC-4CA1-836B-A39567A4C669}" presName="quadrant4" presStyleLbl="node1" presStyleIdx="3" presStyleCnt="4">
        <dgm:presLayoutVars>
          <dgm:chMax val="1"/>
          <dgm:bulletEnabled val="1"/>
        </dgm:presLayoutVars>
      </dgm:prSet>
      <dgm:spPr>
        <a:prstGeom prst="pieWedge">
          <a:avLst/>
        </a:prstGeom>
      </dgm:spPr>
      <dgm:t>
        <a:bodyPr/>
        <a:lstStyle/>
        <a:p>
          <a:endParaRPr lang="hr-HR"/>
        </a:p>
      </dgm:t>
    </dgm:pt>
    <dgm:pt modelId="{BED26B3B-7944-4754-B74B-2C85D60451EA}" type="pres">
      <dgm:prSet presAssocID="{DA06D191-F7AC-4CA1-836B-A39567A4C669}" presName="quadrantPlaceholder" presStyleCnt="0"/>
      <dgm:spPr/>
    </dgm:pt>
    <dgm:pt modelId="{01E7A100-8D38-4D5D-B1C3-55C61F6C81B8}" type="pres">
      <dgm:prSet presAssocID="{DA06D191-F7AC-4CA1-836B-A39567A4C669}" presName="center1" presStyleLbl="fgShp" presStyleIdx="0" presStyleCnt="2"/>
      <dgm:spPr>
        <a:xfrm>
          <a:off x="2479151" y="1744345"/>
          <a:ext cx="636047" cy="553085"/>
        </a:xfrm>
        <a:prstGeom prst="circularArrow">
          <a:avLst/>
        </a:prstGeom>
      </dgm:spPr>
    </dgm:pt>
    <dgm:pt modelId="{45FB82D4-57F2-41AF-B178-AF9152BE72ED}" type="pres">
      <dgm:prSet presAssocID="{DA06D191-F7AC-4CA1-836B-A39567A4C669}" presName="center2" presStyleLbl="fgShp" presStyleIdx="1" presStyleCnt="2"/>
      <dgm:spPr>
        <a:xfrm rot="10800000">
          <a:off x="2479151" y="1957070"/>
          <a:ext cx="636047" cy="553085"/>
        </a:xfrm>
        <a:prstGeom prst="circularArrow">
          <a:avLst/>
        </a:prstGeom>
      </dgm:spPr>
    </dgm:pt>
  </dgm:ptLst>
  <dgm:cxnLst>
    <dgm:cxn modelId="{FA1AF026-E300-4DFB-B855-42794D884AB0}" type="presOf" srcId="{89A03898-D1B9-49B4-ACC5-07B7A04B4B17}" destId="{1F250CCE-6473-40DA-9EFD-7318CA96212D}" srcOrd="0" destOrd="4" presId="urn:microsoft.com/office/officeart/2005/8/layout/cycle4#1"/>
    <dgm:cxn modelId="{6DCDB967-897C-4116-AB99-04E244CE9135}" type="presOf" srcId="{CE8D4C6D-E1C2-4BFF-A6A0-CCC76B3134DB}" destId="{BCCC1D97-8F47-43EF-9A34-509686FCCFCB}" srcOrd="0" destOrd="0" presId="urn:microsoft.com/office/officeart/2005/8/layout/cycle4#1"/>
    <dgm:cxn modelId="{63C18952-B549-4C26-88FC-B3A5A4C34A77}" type="presOf" srcId="{A025AC72-E96A-43FC-BB98-316647D7B51D}" destId="{841AF87A-6A08-494C-9497-1A80CED7700D}" srcOrd="0" destOrd="3" presId="urn:microsoft.com/office/officeart/2005/8/layout/cycle4#1"/>
    <dgm:cxn modelId="{9E354E4C-5715-4E50-90CD-F9C215698230}" type="presOf" srcId="{0264F594-C1CC-4644-96E3-5D4611D59236}" destId="{5C12EF8D-FFFA-4854-92E3-F906BB8D505C}" srcOrd="1" destOrd="2" presId="urn:microsoft.com/office/officeart/2005/8/layout/cycle4#1"/>
    <dgm:cxn modelId="{059B4B1C-E803-46BE-8CF5-9E5F2A669612}" type="presOf" srcId="{703564F1-B058-4C68-865D-B420A79A7E79}" destId="{5C12EF8D-FFFA-4854-92E3-F906BB8D505C}" srcOrd="1" destOrd="3" presId="urn:microsoft.com/office/officeart/2005/8/layout/cycle4#1"/>
    <dgm:cxn modelId="{EDE8B98A-C5A2-4EC5-AF43-BA2007426332}" type="presOf" srcId="{667497FC-FED1-47A3-8BA6-49F0E3EA7216}" destId="{F05B5450-5494-4FBA-84AF-E754E9C5C986}" srcOrd="1" destOrd="1" presId="urn:microsoft.com/office/officeart/2005/8/layout/cycle4#1"/>
    <dgm:cxn modelId="{4D279ADB-BC52-4841-BA98-35D2B3E8881D}" srcId="{5547AF0A-8A7B-4736-8AC1-60BF420E71DA}" destId="{89A03898-D1B9-49B4-ACC5-07B7A04B4B17}" srcOrd="4" destOrd="0" parTransId="{43B09376-AEA2-43FA-8680-848E1CC4CF69}" sibTransId="{F0FAFF42-5879-4F02-8715-29D8841B1C86}"/>
    <dgm:cxn modelId="{5CD87D1E-403C-4ABE-93ED-03B495676960}" type="presOf" srcId="{3ADC2D6F-FEB5-4F59-9F82-6B1E0C15C8A2}" destId="{5C12EF8D-FFFA-4854-92E3-F906BB8D505C}" srcOrd="1" destOrd="0" presId="urn:microsoft.com/office/officeart/2005/8/layout/cycle4#1"/>
    <dgm:cxn modelId="{DFF89A33-07CF-4E7A-ADBA-CE217154D10E}" srcId="{5547AF0A-8A7B-4736-8AC1-60BF420E71DA}" destId="{3ADC2D6F-FEB5-4F59-9F82-6B1E0C15C8A2}" srcOrd="0" destOrd="0" parTransId="{EA324F2D-F7F4-4F0A-A0BF-606490B62CEC}" sibTransId="{33A09DB7-AB76-4A53-80C9-A4D901543953}"/>
    <dgm:cxn modelId="{91A4D4AD-BF5F-416B-8D0A-5AB668A3289A}" type="presOf" srcId="{70DA6CC8-9E42-4003-827E-C99AF6BDEB02}" destId="{08E346B6-3CC9-4619-8209-FC81BC2F2189}" srcOrd="0" destOrd="2" presId="urn:microsoft.com/office/officeart/2005/8/layout/cycle4#1"/>
    <dgm:cxn modelId="{AF1AC730-B131-4298-93AF-4A00FEBB00E3}" srcId="{4E97F0F3-9CC5-429A-A936-56B914641B43}" destId="{A025AC72-E96A-43FC-BB98-316647D7B51D}" srcOrd="3" destOrd="0" parTransId="{91DDA90B-F667-41EB-911F-283FC06BE96A}" sibTransId="{E775672C-0845-437C-8815-79F7109F5E01}"/>
    <dgm:cxn modelId="{2E8C0D0C-478D-45E8-B184-E8735537AEAD}" type="presOf" srcId="{0597FB5C-96FD-4733-8BA9-748423CDC95F}" destId="{F05B5450-5494-4FBA-84AF-E754E9C5C986}" srcOrd="1" destOrd="0" presId="urn:microsoft.com/office/officeart/2005/8/layout/cycle4#1"/>
    <dgm:cxn modelId="{239E82DB-4437-4183-8546-78B46F118706}" srcId="{4E97F0F3-9CC5-429A-A936-56B914641B43}" destId="{0597FB5C-96FD-4733-8BA9-748423CDC95F}" srcOrd="0" destOrd="0" parTransId="{00BA657D-22C7-4DBE-8660-5B3B64EFBC6E}" sibTransId="{8D591078-79EA-4484-8585-9E5E072EA537}"/>
    <dgm:cxn modelId="{BE7B2F61-314B-4D02-82FC-86DEDC12B168}" srcId="{4E97F0F3-9CC5-429A-A936-56B914641B43}" destId="{959C112C-0CFE-4862-B1F8-B14C2A71EEF4}" srcOrd="2" destOrd="0" parTransId="{56002034-5F18-431D-81FC-D4F471D988B1}" sibTransId="{942939F1-1EAE-4666-8030-7C24037ED04C}"/>
    <dgm:cxn modelId="{260F7E5F-542D-4F3B-8C95-C7DD4526ACA6}" type="presOf" srcId="{4E97F0F3-9CC5-429A-A936-56B914641B43}" destId="{646996FA-ED0B-4942-825E-E4A5F6C84460}" srcOrd="0" destOrd="0" presId="urn:microsoft.com/office/officeart/2005/8/layout/cycle4#1"/>
    <dgm:cxn modelId="{9382986C-F83D-41B2-89A1-C82D0705D996}" type="presOf" srcId="{0264F594-C1CC-4644-96E3-5D4611D59236}" destId="{1F250CCE-6473-40DA-9EFD-7318CA96212D}" srcOrd="0" destOrd="2" presId="urn:microsoft.com/office/officeart/2005/8/layout/cycle4#1"/>
    <dgm:cxn modelId="{C3230793-B9E4-4FC9-8FDD-EBE70400C08C}" srcId="{CE8D4C6D-E1C2-4BFF-A6A0-CCC76B3134DB}" destId="{0FA5306A-9FF6-4DCA-B95C-6B4D5A907466}" srcOrd="1" destOrd="0" parTransId="{C77236EC-B73F-4C10-8BB7-EFAB5F4A0D44}" sibTransId="{2FB43CF9-6B59-4B8E-BCF5-B2389FAE5A87}"/>
    <dgm:cxn modelId="{EA635E0A-7068-416C-92C8-2BA7ADD05390}" srcId="{DA06D191-F7AC-4CA1-836B-A39567A4C669}" destId="{CE8D4C6D-E1C2-4BFF-A6A0-CCC76B3134DB}" srcOrd="0" destOrd="0" parTransId="{22238D34-7CCA-410E-833B-4270B5C98198}" sibTransId="{DE119ED9-2AD6-4C19-BA5B-2147C4ABAF5B}"/>
    <dgm:cxn modelId="{1EF58264-C2AA-4CB1-A5B2-88E7671AB94B}" type="presOf" srcId="{AE3546B9-41D0-4FDB-9C7E-23FDAD73D706}" destId="{5C12EF8D-FFFA-4854-92E3-F906BB8D505C}" srcOrd="1" destOrd="1" presId="urn:microsoft.com/office/officeart/2005/8/layout/cycle4#1"/>
    <dgm:cxn modelId="{8EF78C6A-54BF-41FA-A27A-E1655B0C4AB6}" type="presOf" srcId="{AE3546B9-41D0-4FDB-9C7E-23FDAD73D706}" destId="{1F250CCE-6473-40DA-9EFD-7318CA96212D}" srcOrd="0" destOrd="1" presId="urn:microsoft.com/office/officeart/2005/8/layout/cycle4#1"/>
    <dgm:cxn modelId="{8D2F7972-5CFD-42B2-9317-2724197DFC73}" type="presOf" srcId="{FFC6E00A-1EF6-44E7-9391-82E79841D686}" destId="{08E346B6-3CC9-4619-8209-FC81BC2F2189}" srcOrd="0" destOrd="0" presId="urn:microsoft.com/office/officeart/2005/8/layout/cycle4#1"/>
    <dgm:cxn modelId="{1E1E67DF-3D70-4906-AA33-A200E2A6ABFC}" srcId="{5547AF0A-8A7B-4736-8AC1-60BF420E71DA}" destId="{703564F1-B058-4C68-865D-B420A79A7E79}" srcOrd="3" destOrd="0" parTransId="{32AB480C-533F-42D8-87A2-D8B78BF7067D}" sibTransId="{5EE84C65-1EBE-4B47-9989-A9902F999CCF}"/>
    <dgm:cxn modelId="{F2061914-A16E-4C2F-BC55-0F5AB2DE923F}" type="presOf" srcId="{70DA6CC8-9E42-4003-827E-C99AF6BDEB02}" destId="{EEC7F23B-3923-4BE8-81C1-ACBF3A6536B1}" srcOrd="1" destOrd="2" presId="urn:microsoft.com/office/officeart/2005/8/layout/cycle4#1"/>
    <dgm:cxn modelId="{E0CED03E-A14D-4CEF-B888-72BCDF4D0B10}" type="presOf" srcId="{332EC548-830A-4AA7-B008-4CFD9213ADD0}" destId="{08E346B6-3CC9-4619-8209-FC81BC2F2189}" srcOrd="0" destOrd="1" presId="urn:microsoft.com/office/officeart/2005/8/layout/cycle4#1"/>
    <dgm:cxn modelId="{EC05CFBA-A7F0-431C-B2FE-8E1BB840F2B2}" type="presOf" srcId="{4ABAF0DC-F3ED-4FBC-8676-99C3FC7506A8}" destId="{FFFE291B-DF2C-4CDA-9AA7-424F68291551}" srcOrd="1" destOrd="0" presId="urn:microsoft.com/office/officeart/2005/8/layout/cycle4#1"/>
    <dgm:cxn modelId="{5C81742D-791D-4445-8692-29F4F6387B3F}" type="presOf" srcId="{3ADC2D6F-FEB5-4F59-9F82-6B1E0C15C8A2}" destId="{1F250CCE-6473-40DA-9EFD-7318CA96212D}" srcOrd="0" destOrd="0" presId="urn:microsoft.com/office/officeart/2005/8/layout/cycle4#1"/>
    <dgm:cxn modelId="{FCFDEBB3-6EDB-44A3-A906-264ACE0733B6}" srcId="{A2E5443E-111C-45DF-9DD4-AC464F9A630D}" destId="{332EC548-830A-4AA7-B008-4CFD9213ADD0}" srcOrd="1" destOrd="0" parTransId="{1D5CFB80-29B0-4EB2-B4B4-5BCDED282CFC}" sibTransId="{B9D8F7C9-69A0-4C5C-9CE5-C192DE2C3123}"/>
    <dgm:cxn modelId="{9F623836-4B49-44FF-AABF-58ABA43DF06F}" type="presOf" srcId="{5547AF0A-8A7B-4736-8AC1-60BF420E71DA}" destId="{797FAB98-536B-42F9-B8E7-71B0BA2E92C2}" srcOrd="0" destOrd="0" presId="urn:microsoft.com/office/officeart/2005/8/layout/cycle4#1"/>
    <dgm:cxn modelId="{CEDF15E9-93CB-4BA0-8AA3-C0863801DD7C}" type="presOf" srcId="{959C112C-0CFE-4862-B1F8-B14C2A71EEF4}" destId="{841AF87A-6A08-494C-9497-1A80CED7700D}" srcOrd="0" destOrd="2" presId="urn:microsoft.com/office/officeart/2005/8/layout/cycle4#1"/>
    <dgm:cxn modelId="{982FB6BA-3469-4CB9-99AB-4F3558CC7764}" srcId="{A2E5443E-111C-45DF-9DD4-AC464F9A630D}" destId="{70DA6CC8-9E42-4003-827E-C99AF6BDEB02}" srcOrd="2" destOrd="0" parTransId="{A1CFA957-7CE3-44F5-B362-D6DD13561889}" sibTransId="{0409FF19-A4DC-4703-864C-10A916B51F2D}"/>
    <dgm:cxn modelId="{2CBCDB7D-37B9-44E7-87D9-224736AB57BF}" type="presOf" srcId="{DA06D191-F7AC-4CA1-836B-A39567A4C669}" destId="{8D1CCD64-E584-4E39-BE4A-4A67D33BA71A}" srcOrd="0" destOrd="0" presId="urn:microsoft.com/office/officeart/2005/8/layout/cycle4#1"/>
    <dgm:cxn modelId="{FD3E136C-2F2E-4101-B67C-B048BC5349A7}" srcId="{DA06D191-F7AC-4CA1-836B-A39567A4C669}" destId="{5547AF0A-8A7B-4736-8AC1-60BF420E71DA}" srcOrd="3" destOrd="0" parTransId="{BF5FD782-21CB-469F-8F63-61A21891A217}" sibTransId="{4F28A984-5B23-4E4D-B348-7DE1BB13FE93}"/>
    <dgm:cxn modelId="{437DBB66-0891-4AE9-9F08-75CC85FC7D7E}" type="presOf" srcId="{89A03898-D1B9-49B4-ACC5-07B7A04B4B17}" destId="{5C12EF8D-FFFA-4854-92E3-F906BB8D505C}" srcOrd="1" destOrd="4" presId="urn:microsoft.com/office/officeart/2005/8/layout/cycle4#1"/>
    <dgm:cxn modelId="{3DCFD9C0-F1DB-48F9-A72F-51D4983F4678}" srcId="{5547AF0A-8A7B-4736-8AC1-60BF420E71DA}" destId="{AE3546B9-41D0-4FDB-9C7E-23FDAD73D706}" srcOrd="1" destOrd="0" parTransId="{41C3CDE9-58D4-411C-A440-3C93E3870543}" sibTransId="{38F235A9-AD66-4207-8E50-E63522C46601}"/>
    <dgm:cxn modelId="{056B5F8E-9D51-425F-88FE-4BE836448DE4}" srcId="{5547AF0A-8A7B-4736-8AC1-60BF420E71DA}" destId="{0264F594-C1CC-4644-96E3-5D4611D59236}" srcOrd="2" destOrd="0" parTransId="{EE5E878F-3609-4D10-BFE6-1D96B10D24A9}" sibTransId="{C4CC0EB2-C640-4BBF-ABF2-2643340A6717}"/>
    <dgm:cxn modelId="{A755ADC0-D8C7-4678-B857-CBA9ED81F030}" type="presOf" srcId="{A025AC72-E96A-43FC-BB98-316647D7B51D}" destId="{F05B5450-5494-4FBA-84AF-E754E9C5C986}" srcOrd="1" destOrd="3" presId="urn:microsoft.com/office/officeart/2005/8/layout/cycle4#1"/>
    <dgm:cxn modelId="{162BAA01-186B-4D2D-9FC2-732F96AAFA3E}" srcId="{DA06D191-F7AC-4CA1-836B-A39567A4C669}" destId="{4E97F0F3-9CC5-429A-A936-56B914641B43}" srcOrd="1" destOrd="0" parTransId="{B2581139-1A69-4D71-8E1B-F520EA444A0F}" sibTransId="{6548B08A-1713-4CF5-AE90-918D2EFFCBF8}"/>
    <dgm:cxn modelId="{30F6EE00-0CDB-40AC-B7B6-2A708149A44A}" type="presOf" srcId="{959C112C-0CFE-4862-B1F8-B14C2A71EEF4}" destId="{F05B5450-5494-4FBA-84AF-E754E9C5C986}" srcOrd="1" destOrd="2" presId="urn:microsoft.com/office/officeart/2005/8/layout/cycle4#1"/>
    <dgm:cxn modelId="{B0681754-12F0-47F8-9E51-63ACD03D4655}" type="presOf" srcId="{FFC6E00A-1EF6-44E7-9391-82E79841D686}" destId="{EEC7F23B-3923-4BE8-81C1-ACBF3A6536B1}" srcOrd="1" destOrd="0" presId="urn:microsoft.com/office/officeart/2005/8/layout/cycle4#1"/>
    <dgm:cxn modelId="{30BF8C82-DA5F-4301-97F8-5282B8D125C7}" srcId="{DA06D191-F7AC-4CA1-836B-A39567A4C669}" destId="{A2E5443E-111C-45DF-9DD4-AC464F9A630D}" srcOrd="2" destOrd="0" parTransId="{FC3C6F06-531D-49FF-9A49-ABC3FFBCE023}" sibTransId="{FF2ECBFC-85B9-42B9-ADB5-04A94FF6989C}"/>
    <dgm:cxn modelId="{84B66591-02CE-41AB-B428-9867F925E8DF}" type="presOf" srcId="{667497FC-FED1-47A3-8BA6-49F0E3EA7216}" destId="{841AF87A-6A08-494C-9497-1A80CED7700D}" srcOrd="0" destOrd="1" presId="urn:microsoft.com/office/officeart/2005/8/layout/cycle4#1"/>
    <dgm:cxn modelId="{37EBABC3-2146-488A-8FA3-274486769CF9}" srcId="{A2E5443E-111C-45DF-9DD4-AC464F9A630D}" destId="{FFC6E00A-1EF6-44E7-9391-82E79841D686}" srcOrd="0" destOrd="0" parTransId="{C21B4098-08E8-4D15-928E-972B3F232293}" sibTransId="{A71B945C-DEDE-4B18-BFA4-48BD857CE3D7}"/>
    <dgm:cxn modelId="{DB4C069B-25AF-408F-B5EA-734767BE6065}" type="presOf" srcId="{0FA5306A-9FF6-4DCA-B95C-6B4D5A907466}" destId="{BC3CED0C-C7FD-4ED1-98DA-93F983AD8804}" srcOrd="0" destOrd="1" presId="urn:microsoft.com/office/officeart/2005/8/layout/cycle4#1"/>
    <dgm:cxn modelId="{817F7D67-B3C1-4412-B880-EFF5F82A84DB}" srcId="{CE8D4C6D-E1C2-4BFF-A6A0-CCC76B3134DB}" destId="{4ABAF0DC-F3ED-4FBC-8676-99C3FC7506A8}" srcOrd="0" destOrd="0" parTransId="{6410BE6F-56E4-4D3B-97A5-DB0C7786C01B}" sibTransId="{E0BF134B-7A3A-4E8A-BC70-A569AAA9AE11}"/>
    <dgm:cxn modelId="{189E5E86-2462-418B-8611-70079DEC0B85}" srcId="{4E97F0F3-9CC5-429A-A936-56B914641B43}" destId="{667497FC-FED1-47A3-8BA6-49F0E3EA7216}" srcOrd="1" destOrd="0" parTransId="{FE704767-79A7-4FC4-A7F4-B7EBEF7DE2C9}" sibTransId="{ACEBF4C1-5852-41C6-9BC3-C190434BF965}"/>
    <dgm:cxn modelId="{79365820-48A2-407F-8451-58AAB292223E}" type="presOf" srcId="{0597FB5C-96FD-4733-8BA9-748423CDC95F}" destId="{841AF87A-6A08-494C-9497-1A80CED7700D}" srcOrd="0" destOrd="0" presId="urn:microsoft.com/office/officeart/2005/8/layout/cycle4#1"/>
    <dgm:cxn modelId="{CA640EB5-FE83-4B8A-8873-004D111F5EF2}" type="presOf" srcId="{4ABAF0DC-F3ED-4FBC-8676-99C3FC7506A8}" destId="{BC3CED0C-C7FD-4ED1-98DA-93F983AD8804}" srcOrd="0" destOrd="0" presId="urn:microsoft.com/office/officeart/2005/8/layout/cycle4#1"/>
    <dgm:cxn modelId="{A451F777-B644-400C-AED6-211E1BDD7FA8}" type="presOf" srcId="{0FA5306A-9FF6-4DCA-B95C-6B4D5A907466}" destId="{FFFE291B-DF2C-4CDA-9AA7-424F68291551}" srcOrd="1" destOrd="1" presId="urn:microsoft.com/office/officeart/2005/8/layout/cycle4#1"/>
    <dgm:cxn modelId="{C15117E6-6923-4A55-872D-FBFA68C4BFB7}" type="presOf" srcId="{A2E5443E-111C-45DF-9DD4-AC464F9A630D}" destId="{1142F58D-266C-4806-A5E0-A469571C4F24}" srcOrd="0" destOrd="0" presId="urn:microsoft.com/office/officeart/2005/8/layout/cycle4#1"/>
    <dgm:cxn modelId="{793D06E6-1C5C-417E-BF9B-3FE0E50C563E}" srcId="{CE8D4C6D-E1C2-4BFF-A6A0-CCC76B3134DB}" destId="{CF3FCDE8-691E-43B0-9E2B-F7C3F11DF003}" srcOrd="2" destOrd="0" parTransId="{ACD2C0F0-2692-4BA5-B202-75ADC8F1E9B1}" sibTransId="{2F0C8934-D1C4-4ED2-AC15-A30CE6D4990C}"/>
    <dgm:cxn modelId="{B14815CD-EF8A-4BEB-8F12-9618E24B2730}" type="presOf" srcId="{703564F1-B058-4C68-865D-B420A79A7E79}" destId="{1F250CCE-6473-40DA-9EFD-7318CA96212D}" srcOrd="0" destOrd="3" presId="urn:microsoft.com/office/officeart/2005/8/layout/cycle4#1"/>
    <dgm:cxn modelId="{3AA60821-239F-4C03-ADF0-023304903B65}" type="presOf" srcId="{CF3FCDE8-691E-43B0-9E2B-F7C3F11DF003}" destId="{BC3CED0C-C7FD-4ED1-98DA-93F983AD8804}" srcOrd="0" destOrd="2" presId="urn:microsoft.com/office/officeart/2005/8/layout/cycle4#1"/>
    <dgm:cxn modelId="{301BCF5D-1A96-454C-B3ED-F89982E0E547}" type="presOf" srcId="{332EC548-830A-4AA7-B008-4CFD9213ADD0}" destId="{EEC7F23B-3923-4BE8-81C1-ACBF3A6536B1}" srcOrd="1" destOrd="1" presId="urn:microsoft.com/office/officeart/2005/8/layout/cycle4#1"/>
    <dgm:cxn modelId="{6D080376-0442-4F30-B159-0C8CF41BDC45}" type="presOf" srcId="{CF3FCDE8-691E-43B0-9E2B-F7C3F11DF003}" destId="{FFFE291B-DF2C-4CDA-9AA7-424F68291551}" srcOrd="1" destOrd="2" presId="urn:microsoft.com/office/officeart/2005/8/layout/cycle4#1"/>
    <dgm:cxn modelId="{51BF4B42-7322-473A-B111-643494E28D3E}" type="presParOf" srcId="{8D1CCD64-E584-4E39-BE4A-4A67D33BA71A}" destId="{A7793C6E-2077-49B2-9E7C-D506159561F5}" srcOrd="0" destOrd="0" presId="urn:microsoft.com/office/officeart/2005/8/layout/cycle4#1"/>
    <dgm:cxn modelId="{63E5D76A-9FF9-4623-A5D1-DF8BA8900999}" type="presParOf" srcId="{A7793C6E-2077-49B2-9E7C-D506159561F5}" destId="{753D5173-EC48-43E6-97E2-E8D85264BF53}" srcOrd="0" destOrd="0" presId="urn:microsoft.com/office/officeart/2005/8/layout/cycle4#1"/>
    <dgm:cxn modelId="{96316B89-9BFF-4B7B-B6C2-C7C7106F5A45}" type="presParOf" srcId="{753D5173-EC48-43E6-97E2-E8D85264BF53}" destId="{BC3CED0C-C7FD-4ED1-98DA-93F983AD8804}" srcOrd="0" destOrd="0" presId="urn:microsoft.com/office/officeart/2005/8/layout/cycle4#1"/>
    <dgm:cxn modelId="{24B48C32-7C54-4E83-9D78-1B44BE463416}" type="presParOf" srcId="{753D5173-EC48-43E6-97E2-E8D85264BF53}" destId="{FFFE291B-DF2C-4CDA-9AA7-424F68291551}" srcOrd="1" destOrd="0" presId="urn:microsoft.com/office/officeart/2005/8/layout/cycle4#1"/>
    <dgm:cxn modelId="{3D1D9EE2-F9CB-4DE9-B247-C9371D77B32D}" type="presParOf" srcId="{A7793C6E-2077-49B2-9E7C-D506159561F5}" destId="{0D610EB5-7079-45A3-88BC-D46AE212747D}" srcOrd="1" destOrd="0" presId="urn:microsoft.com/office/officeart/2005/8/layout/cycle4#1"/>
    <dgm:cxn modelId="{36863F3C-2F07-4870-92AE-6314EF1C4865}" type="presParOf" srcId="{0D610EB5-7079-45A3-88BC-D46AE212747D}" destId="{841AF87A-6A08-494C-9497-1A80CED7700D}" srcOrd="0" destOrd="0" presId="urn:microsoft.com/office/officeart/2005/8/layout/cycle4#1"/>
    <dgm:cxn modelId="{DFC0BE71-C911-4BD5-A24C-DAB693EB35BB}" type="presParOf" srcId="{0D610EB5-7079-45A3-88BC-D46AE212747D}" destId="{F05B5450-5494-4FBA-84AF-E754E9C5C986}" srcOrd="1" destOrd="0" presId="urn:microsoft.com/office/officeart/2005/8/layout/cycle4#1"/>
    <dgm:cxn modelId="{D284510E-347F-4270-8DC4-80D95E21AE6A}" type="presParOf" srcId="{A7793C6E-2077-49B2-9E7C-D506159561F5}" destId="{208CD692-DA61-4B08-80DE-1BE90D1CCAA0}" srcOrd="2" destOrd="0" presId="urn:microsoft.com/office/officeart/2005/8/layout/cycle4#1"/>
    <dgm:cxn modelId="{0C31F96E-11B3-4FAA-964C-86279B48840B}" type="presParOf" srcId="{208CD692-DA61-4B08-80DE-1BE90D1CCAA0}" destId="{08E346B6-3CC9-4619-8209-FC81BC2F2189}" srcOrd="0" destOrd="0" presId="urn:microsoft.com/office/officeart/2005/8/layout/cycle4#1"/>
    <dgm:cxn modelId="{7B8B2C80-9834-41C0-A7B1-8FFE64217F7D}" type="presParOf" srcId="{208CD692-DA61-4B08-80DE-1BE90D1CCAA0}" destId="{EEC7F23B-3923-4BE8-81C1-ACBF3A6536B1}" srcOrd="1" destOrd="0" presId="urn:microsoft.com/office/officeart/2005/8/layout/cycle4#1"/>
    <dgm:cxn modelId="{CB421ADA-5B47-4D9E-B633-C853B9F238D5}" type="presParOf" srcId="{A7793C6E-2077-49B2-9E7C-D506159561F5}" destId="{FCEAFF85-8FBD-4E47-919C-A53490A9DA11}" srcOrd="3" destOrd="0" presId="urn:microsoft.com/office/officeart/2005/8/layout/cycle4#1"/>
    <dgm:cxn modelId="{01C472E0-0FCF-41FB-81EC-D8FDB9CFAF4A}" type="presParOf" srcId="{FCEAFF85-8FBD-4E47-919C-A53490A9DA11}" destId="{1F250CCE-6473-40DA-9EFD-7318CA96212D}" srcOrd="0" destOrd="0" presId="urn:microsoft.com/office/officeart/2005/8/layout/cycle4#1"/>
    <dgm:cxn modelId="{90A0AE8D-A18F-4315-8E43-D69F44EE90B4}" type="presParOf" srcId="{FCEAFF85-8FBD-4E47-919C-A53490A9DA11}" destId="{5C12EF8D-FFFA-4854-92E3-F906BB8D505C}" srcOrd="1" destOrd="0" presId="urn:microsoft.com/office/officeart/2005/8/layout/cycle4#1"/>
    <dgm:cxn modelId="{F7970FCA-9AE4-4E47-9CBF-565838FBF4B0}" type="presParOf" srcId="{A7793C6E-2077-49B2-9E7C-D506159561F5}" destId="{3ED99203-7CF3-455E-AC18-5DD4DC732001}" srcOrd="4" destOrd="0" presId="urn:microsoft.com/office/officeart/2005/8/layout/cycle4#1"/>
    <dgm:cxn modelId="{BA8A0F84-83FD-48C3-AB48-1E71DCC6D6DE}" type="presParOf" srcId="{8D1CCD64-E584-4E39-BE4A-4A67D33BA71A}" destId="{A037AD45-D0DC-4A9D-95C6-49F37F503511}" srcOrd="1" destOrd="0" presId="urn:microsoft.com/office/officeart/2005/8/layout/cycle4#1"/>
    <dgm:cxn modelId="{F19DE0F3-6C67-475A-A859-36B6D51C2287}" type="presParOf" srcId="{A037AD45-D0DC-4A9D-95C6-49F37F503511}" destId="{BCCC1D97-8F47-43EF-9A34-509686FCCFCB}" srcOrd="0" destOrd="0" presId="urn:microsoft.com/office/officeart/2005/8/layout/cycle4#1"/>
    <dgm:cxn modelId="{FB4A2A74-7E5A-43B8-8FED-CF9CEDE3DDE4}" type="presParOf" srcId="{A037AD45-D0DC-4A9D-95C6-49F37F503511}" destId="{646996FA-ED0B-4942-825E-E4A5F6C84460}" srcOrd="1" destOrd="0" presId="urn:microsoft.com/office/officeart/2005/8/layout/cycle4#1"/>
    <dgm:cxn modelId="{076A94BA-7413-492C-A07E-378CEDBE7C4A}" type="presParOf" srcId="{A037AD45-D0DC-4A9D-95C6-49F37F503511}" destId="{1142F58D-266C-4806-A5E0-A469571C4F24}" srcOrd="2" destOrd="0" presId="urn:microsoft.com/office/officeart/2005/8/layout/cycle4#1"/>
    <dgm:cxn modelId="{290F98B2-BC8A-40C4-844D-D3D0CF87678E}" type="presParOf" srcId="{A037AD45-D0DC-4A9D-95C6-49F37F503511}" destId="{797FAB98-536B-42F9-B8E7-71B0BA2E92C2}" srcOrd="3" destOrd="0" presId="urn:microsoft.com/office/officeart/2005/8/layout/cycle4#1"/>
    <dgm:cxn modelId="{10169D2D-A738-43DA-BEE7-DF8BC06BC510}" type="presParOf" srcId="{A037AD45-D0DC-4A9D-95C6-49F37F503511}" destId="{BED26B3B-7944-4754-B74B-2C85D60451EA}" srcOrd="4" destOrd="0" presId="urn:microsoft.com/office/officeart/2005/8/layout/cycle4#1"/>
    <dgm:cxn modelId="{EE9D8904-13BB-4E0C-9004-F7A985B397A2}" type="presParOf" srcId="{8D1CCD64-E584-4E39-BE4A-4A67D33BA71A}" destId="{01E7A100-8D38-4D5D-B1C3-55C61F6C81B8}" srcOrd="2" destOrd="0" presId="urn:microsoft.com/office/officeart/2005/8/layout/cycle4#1"/>
    <dgm:cxn modelId="{CD0A7C0D-D16A-47F9-BF99-96D1578FCFA6}" type="presParOf" srcId="{8D1CCD64-E584-4E39-BE4A-4A67D33BA71A}" destId="{45FB82D4-57F2-41AF-B178-AF9152BE72ED}" srcOrd="3" destOrd="0" presId="urn:microsoft.com/office/officeart/2005/8/layout/cycle4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E346B6-3CC9-4619-8209-FC81BC2F2189}">
      <dsp:nvSpPr>
        <dsp:cNvPr id="0" name=""/>
        <dsp:cNvSpPr/>
      </dsp:nvSpPr>
      <dsp:spPr>
        <a:xfrm>
          <a:off x="3883424" y="2893059"/>
          <a:ext cx="2101723" cy="13614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57150" lvl="1" indent="-57150" algn="l" defTabSz="266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600" kern="1200">
              <a:latin typeface="Calibri" panose="020F0502020204030204"/>
            </a:rPr>
            <a:t> Savjetovanje o izvještaju o proračunskoj politici te prijedlog godišnjeg proračuna</a:t>
          </a:r>
        </a:p>
        <a:p>
          <a:pPr marL="57150" lvl="1" indent="-57150" algn="l" defTabSz="266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600" kern="1200" dirty="0">
              <a:latin typeface="Calibri" panose="020F0502020204030204"/>
            </a:rPr>
            <a:t>Prijedlozi za nacrt financijskog zakona</a:t>
          </a:r>
        </a:p>
        <a:p>
          <a:pPr marL="57150" lvl="1" indent="-57150" algn="l" defTabSz="266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600" kern="1200">
              <a:latin typeface="Calibri" panose="020F0502020204030204"/>
            </a:rPr>
            <a:t>Neovisne fiskalne institucije</a:t>
          </a:r>
        </a:p>
      </dsp:txBody>
      <dsp:txXfrm>
        <a:off x="4543847" y="3263325"/>
        <a:ext cx="1411394" cy="961268"/>
      </dsp:txXfrm>
    </dsp:sp>
    <dsp:sp modelId="{1F250CCE-6473-40DA-9EFD-7318CA96212D}">
      <dsp:nvSpPr>
        <dsp:cNvPr id="0" name=""/>
        <dsp:cNvSpPr/>
      </dsp:nvSpPr>
      <dsp:spPr>
        <a:xfrm>
          <a:off x="264848" y="2893060"/>
          <a:ext cx="2101723" cy="13614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57150" lvl="1" indent="-57150" algn="l" defTabSz="266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6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  <a:p>
          <a:pPr marL="57150" lvl="1" indent="-57150" algn="l" defTabSz="266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600" kern="1200">
              <a:latin typeface="Calibri" panose="020F0502020204030204"/>
            </a:rPr>
            <a:t>Mehanizmi građanskih pritužbi</a:t>
          </a:r>
        </a:p>
        <a:p>
          <a:pPr marL="57150" lvl="1" indent="-57150" algn="l" defTabSz="266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600" kern="1200">
              <a:latin typeface="Calibri" panose="020F0502020204030204"/>
            </a:rPr>
            <a:t>Povratne informacije građana o javnim uslugama</a:t>
          </a:r>
        </a:p>
        <a:p>
          <a:pPr marL="57150" lvl="1" indent="-57150" algn="l" defTabSz="266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600" kern="1200">
              <a:latin typeface="Calibri" panose="020F0502020204030204"/>
            </a:rPr>
            <a:t> Građansko praćenje nabave</a:t>
          </a:r>
        </a:p>
        <a:p>
          <a:pPr marL="57150" lvl="1" indent="-57150" algn="l" defTabSz="266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600" kern="1200">
              <a:latin typeface="Calibri" panose="020F0502020204030204"/>
            </a:rPr>
            <a:t>Uključenost građana u upravljanje pojedinačnim jedinicama za pružanje usluga, npr. školama</a:t>
          </a:r>
        </a:p>
      </dsp:txBody>
      <dsp:txXfrm>
        <a:off x="294754" y="3263326"/>
        <a:ext cx="1411394" cy="961268"/>
      </dsp:txXfrm>
    </dsp:sp>
    <dsp:sp modelId="{841AF87A-6A08-494C-9497-1A80CED7700D}">
      <dsp:nvSpPr>
        <dsp:cNvPr id="0" name=""/>
        <dsp:cNvSpPr/>
      </dsp:nvSpPr>
      <dsp:spPr>
        <a:xfrm>
          <a:off x="3883424" y="25023"/>
          <a:ext cx="2101723" cy="13614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57150" lvl="1" indent="-57150" algn="l" defTabSz="266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sz="600" kern="1200"/>
            <a:t> </a:t>
          </a:r>
          <a:r>
            <a:rPr lang="hr-HR" sz="600" kern="1200" dirty="0">
              <a:latin typeface="Calibri" panose="020F0502020204030204"/>
            </a:rPr>
            <a:t>Savjetovanje o nacionalnom planiranju</a:t>
          </a:r>
        </a:p>
        <a:p>
          <a:pPr marL="57150" lvl="1" indent="-57150" algn="l" defTabSz="266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sz="600" kern="1200"/>
            <a:t> </a:t>
          </a:r>
          <a:r>
            <a:rPr lang="hr-HR" sz="600" kern="1200" dirty="0">
              <a:latin typeface="Calibri" panose="020F0502020204030204"/>
            </a:rPr>
            <a:t>Savjetovanje o godišnjem proračunu</a:t>
          </a:r>
        </a:p>
        <a:p>
          <a:pPr marL="57150" lvl="1" indent="-57150" algn="l" defTabSz="266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600" kern="1200" dirty="0">
              <a:latin typeface="Calibri" panose="020F0502020204030204"/>
            </a:rPr>
            <a:t>Revizija i savjetovanje o poreznoj politici i politici rashoda</a:t>
          </a:r>
        </a:p>
        <a:p>
          <a:pPr marL="57150" lvl="1" indent="-57150" algn="l" defTabSz="266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600" kern="1200" dirty="0">
              <a:latin typeface="Calibri" panose="020F0502020204030204"/>
            </a:rPr>
            <a:t>Sudjelovanje javnosti u pogledu potreba za javnim uslugama te ocjenjivanju investicijskih projekata</a:t>
          </a:r>
        </a:p>
      </dsp:txBody>
      <dsp:txXfrm>
        <a:off x="4543847" y="54929"/>
        <a:ext cx="1411394" cy="961268"/>
      </dsp:txXfrm>
    </dsp:sp>
    <dsp:sp modelId="{BC3CED0C-C7FD-4ED1-98DA-93F983AD8804}">
      <dsp:nvSpPr>
        <dsp:cNvPr id="0" name=""/>
        <dsp:cNvSpPr/>
      </dsp:nvSpPr>
      <dsp:spPr>
        <a:xfrm>
          <a:off x="264848" y="0"/>
          <a:ext cx="2101723" cy="13614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57150" lvl="1" indent="-57150" algn="l" defTabSz="266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600" kern="1200" dirty="0">
              <a:latin typeface="Calibri" panose="020F0502020204030204"/>
            </a:rPr>
            <a:t> Uključenost VRI-ja u planiranje revizije te provođenje revizija</a:t>
          </a:r>
        </a:p>
        <a:p>
          <a:pPr marL="57150" lvl="1" indent="-57150" algn="l" defTabSz="266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600" kern="1200" dirty="0">
              <a:latin typeface="Calibri" panose="020F0502020204030204"/>
            </a:rPr>
            <a:t>Zakonodavno savjetovanje o revizijama po odjelima</a:t>
          </a:r>
        </a:p>
        <a:p>
          <a:pPr marL="57150" lvl="1" indent="-57150" algn="l" defTabSz="266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600" kern="1200" dirty="0">
              <a:latin typeface="Calibri" panose="020F0502020204030204"/>
            </a:rPr>
            <a:t>Socijalne revizije prihoda i rashoda</a:t>
          </a:r>
        </a:p>
      </dsp:txBody>
      <dsp:txXfrm>
        <a:off x="294754" y="29906"/>
        <a:ext cx="1411394" cy="961268"/>
      </dsp:txXfrm>
    </dsp:sp>
    <dsp:sp modelId="{BCCC1D97-8F47-43EF-9A34-509686FCCFCB}">
      <dsp:nvSpPr>
        <dsp:cNvPr id="0" name=""/>
        <dsp:cNvSpPr/>
      </dsp:nvSpPr>
      <dsp:spPr>
        <a:xfrm>
          <a:off x="1145529" y="242506"/>
          <a:ext cx="1842198" cy="1842198"/>
        </a:xfrm>
        <a:prstGeom prst="pieWedge">
          <a:avLst/>
        </a:prstGeom>
        <a:solidFill>
          <a:srgbClr val="FF69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400" b="1" kern="1200">
              <a:latin typeface="Calibri" panose="020F0502020204030204"/>
            </a:rPr>
            <a:t>Revizija i nadzor</a:t>
          </a:r>
        </a:p>
      </dsp:txBody>
      <dsp:txXfrm>
        <a:off x="1685096" y="782073"/>
        <a:ext cx="1302631" cy="1302631"/>
      </dsp:txXfrm>
    </dsp:sp>
    <dsp:sp modelId="{646996FA-ED0B-4942-825E-E4A5F6C84460}">
      <dsp:nvSpPr>
        <dsp:cNvPr id="0" name=""/>
        <dsp:cNvSpPr/>
      </dsp:nvSpPr>
      <dsp:spPr>
        <a:xfrm rot="5400000">
          <a:off x="3022194" y="242506"/>
          <a:ext cx="1842198" cy="1842198"/>
        </a:xfrm>
        <a:prstGeom prst="pieWedge">
          <a:avLst/>
        </a:prstGeom>
        <a:solidFill>
          <a:srgbClr val="FF69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400" b="1" kern="1200">
              <a:latin typeface="Calibri" panose="020F0502020204030204"/>
            </a:rPr>
            <a:t>Priprema proračuna izvršne vlasti</a:t>
          </a:r>
        </a:p>
      </dsp:txBody>
      <dsp:txXfrm rot="-5400000">
        <a:off x="3022194" y="782073"/>
        <a:ext cx="1302631" cy="1302631"/>
      </dsp:txXfrm>
    </dsp:sp>
    <dsp:sp modelId="{1142F58D-266C-4806-A5E0-A469571C4F24}">
      <dsp:nvSpPr>
        <dsp:cNvPr id="0" name=""/>
        <dsp:cNvSpPr/>
      </dsp:nvSpPr>
      <dsp:spPr>
        <a:xfrm rot="10800000">
          <a:off x="3072818" y="2169795"/>
          <a:ext cx="1842198" cy="1842198"/>
        </a:xfrm>
        <a:prstGeom prst="pieWedge">
          <a:avLst/>
        </a:prstGeom>
        <a:solidFill>
          <a:srgbClr val="FF69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400" b="1" kern="1200" dirty="0">
              <a:latin typeface="Calibri" panose="020F0502020204030204"/>
            </a:rPr>
            <a:t>Odobrenje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400" b="1" kern="1200" dirty="0">
              <a:latin typeface="Calibri" panose="020F0502020204030204"/>
            </a:rPr>
            <a:t>zakonodavstva</a:t>
          </a:r>
        </a:p>
      </dsp:txBody>
      <dsp:txXfrm rot="10800000">
        <a:off x="3072818" y="2169795"/>
        <a:ext cx="1302631" cy="1302631"/>
      </dsp:txXfrm>
    </dsp:sp>
    <dsp:sp modelId="{797FAB98-536B-42F9-B8E7-71B0BA2E92C2}">
      <dsp:nvSpPr>
        <dsp:cNvPr id="0" name=""/>
        <dsp:cNvSpPr/>
      </dsp:nvSpPr>
      <dsp:spPr>
        <a:xfrm rot="16200000">
          <a:off x="1145529" y="2169795"/>
          <a:ext cx="1842198" cy="1842198"/>
        </a:xfrm>
        <a:prstGeom prst="pieWedge">
          <a:avLst/>
        </a:prstGeom>
        <a:solidFill>
          <a:srgbClr val="FF69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400" b="1" kern="1200" dirty="0">
              <a:latin typeface="Calibri" panose="020F0502020204030204"/>
            </a:rPr>
            <a:t>Provedba proračuna</a:t>
          </a:r>
        </a:p>
      </dsp:txBody>
      <dsp:txXfrm rot="5400000">
        <a:off x="1685096" y="2169795"/>
        <a:ext cx="1302631" cy="1302631"/>
      </dsp:txXfrm>
    </dsp:sp>
    <dsp:sp modelId="{01E7A100-8D38-4D5D-B1C3-55C61F6C81B8}">
      <dsp:nvSpPr>
        <dsp:cNvPr id="0" name=""/>
        <dsp:cNvSpPr/>
      </dsp:nvSpPr>
      <dsp:spPr>
        <a:xfrm>
          <a:off x="2712249" y="1744345"/>
          <a:ext cx="636047" cy="553085"/>
        </a:xfrm>
        <a:prstGeom prst="circularArrow">
          <a:avLst/>
        </a:prstGeom>
        <a:solidFill>
          <a:schemeClr val="accent6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FB82D4-57F2-41AF-B178-AF9152BE72ED}">
      <dsp:nvSpPr>
        <dsp:cNvPr id="0" name=""/>
        <dsp:cNvSpPr/>
      </dsp:nvSpPr>
      <dsp:spPr>
        <a:xfrm rot="10800000">
          <a:off x="2712249" y="1957070"/>
          <a:ext cx="636047" cy="553085"/>
        </a:xfrm>
        <a:prstGeom prst="circularArrow">
          <a:avLst/>
        </a:prstGeom>
        <a:solidFill>
          <a:schemeClr val="accent6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#1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>
          <dgm:prSet qsTypeId="urn:microsoft.com/office/officeart/2005/8/quickstyle/simple5"/>
        </dgm:pt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vertAlign" val="none"/>
                  <dgm:param type="horz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vertAlign" val="none"/>
                  <dgm:param type="horz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vertAlign" val="none"/>
                  <dgm:param type="horz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vertAlign" val="none"/>
                  <dgm:param type="horz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050" cy="4959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1103" y="0"/>
            <a:ext cx="2945050" cy="4959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3DEF46C-3B29-459B-AD1C-1E45D54687AF}" type="datetimeFigureOut">
              <a:rPr lang="en-US"/>
              <a:pPr>
                <a:defRPr/>
              </a:pPr>
              <a:t>5/20/2019</a:t>
            </a:fld>
            <a:endParaRPr lang="hr-H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30503"/>
            <a:ext cx="2945050" cy="495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1103" y="9430503"/>
            <a:ext cx="2945050" cy="495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3FA3048-62B1-4C44-B29A-EA0FED456B63}" type="slidenum">
              <a:rPr lang="en-US"/>
              <a:pPr>
                <a:defRPr/>
              </a:pPr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522772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050" cy="4959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1103" y="0"/>
            <a:ext cx="2945050" cy="4959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11A730C-CD51-46F1-A484-178E442E2468}" type="datetimeFigureOut">
              <a:rPr lang="en-US"/>
              <a:pPr>
                <a:defRPr/>
              </a:pPr>
              <a:t>5/20/2019</a:t>
            </a:fld>
            <a:endParaRPr lang="hr-HR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744538"/>
            <a:ext cx="53752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159" y="4715253"/>
            <a:ext cx="5439358" cy="44690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0503"/>
            <a:ext cx="2945050" cy="495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1103" y="9430503"/>
            <a:ext cx="2945050" cy="495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228C16A-6598-4F59-8139-79C5FA12BCDD}" type="slidenum">
              <a:rPr lang="en-US"/>
              <a:pPr>
                <a:defRPr/>
              </a:pPr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9453305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11200" y="744538"/>
            <a:ext cx="537527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4C88DE2-B501-4DB1-B8EA-01C094CFBE0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5250283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11200" y="744538"/>
            <a:ext cx="537527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4C88DE2-B501-4DB1-B8EA-01C094CFBE0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2935906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11200" y="744538"/>
            <a:ext cx="537527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4C88DE2-B501-4DB1-B8EA-01C094CFBE09}" type="slidenum">
              <a:rPr lang="en-US">
                <a:solidFill>
                  <a:prstClr val="black"/>
                </a:solidFill>
              </a:rPr>
              <a:pPr/>
              <a:t>3</a:t>
            </a:fld>
            <a:endParaRPr lang="hr-H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38372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11200" y="744538"/>
            <a:ext cx="537527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4C88DE2-B501-4DB1-B8EA-01C094CFBE0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9391917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11200" y="744538"/>
            <a:ext cx="537527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4C88DE2-B501-4DB1-B8EA-01C094CFBE0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6838372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11200" y="744538"/>
            <a:ext cx="537527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4C88DE2-B501-4DB1-B8EA-01C094CFBE0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6838372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11200" y="744538"/>
            <a:ext cx="537527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/>
          </a:p>
        </p:txBody>
      </p:sp>
      <p:sp>
        <p:nvSpPr>
          <p:cNvPr id="757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754396D-8E82-4941-B4DF-1193D24FEC3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134744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6F157D-0FE5-4D95-AB37-4E3753C6F189}" type="datetime1">
              <a:rPr lang="en-US" smtClean="0"/>
              <a:t>5/20/2019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3BBAE-7D5F-41AB-BD10-EF89A677EBB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D6FD87-F777-4F21-86AA-AD999FDB0D36}" type="datetime1">
              <a:rPr lang="en-US" smtClean="0"/>
              <a:t>5/20/2019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C1B2B7-ED7E-40C8-AB88-99064FB57AA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41"/>
            <a:ext cx="222885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41"/>
            <a:ext cx="652145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FA334F-7B53-4A07-82FA-3A2DCE548049}" type="datetime1">
              <a:rPr lang="en-US" smtClean="0"/>
              <a:t>5/20/2019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53A031-8C87-495F-8161-33479F35BD7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ody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1"/>
            <a:ext cx="9906000" cy="72104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6862" y="6029012"/>
            <a:ext cx="832996" cy="510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C85734-BA97-4719-9BA3-0E90EB54F14F}" type="datetime1">
              <a:rPr lang="en-US" smtClean="0"/>
              <a:t>5/20/2019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413107-B301-4006-969E-82B6FA1BE5A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2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6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8CEE33-6DAB-42FC-9A81-0C2D958F86F9}" type="datetime1">
              <a:rPr lang="en-US" smtClean="0"/>
              <a:t>5/20/2019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C421D5-AC61-48EB-AF70-CE986F164A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DFD58E-6F89-4FAC-A4EE-9FE2BBAF1810}" type="datetime1">
              <a:rPr lang="en-US" smtClean="0"/>
              <a:t>5/20/2019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11DB5-DA54-486C-AE6D-D01447F372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1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1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8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CB2201-CE9E-4484-BCA2-8AE74979D169}" type="datetime1">
              <a:rPr lang="en-US" smtClean="0"/>
              <a:t>5/20/2019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5DFB1F-0932-40E9-9FC8-4685FCBBE7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A25AA9-24EF-4BAB-A7EA-C2EBDEFDE5B6}" type="datetime1">
              <a:rPr lang="en-US" smtClean="0"/>
              <a:t>5/20/2019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F5FB05-52CC-4A02-A181-5157D23A47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CE3F1D-0C62-4285-A968-01C142C5F6B1}" type="datetime1">
              <a:rPr lang="en-US" smtClean="0"/>
              <a:t>5/20/2019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F6CF5-24BC-4CD1-8A80-386CB6D2FE5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2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3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2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098252-BD15-432E-91B1-169055F0E9E8}" type="datetime1">
              <a:rPr lang="en-US" smtClean="0"/>
              <a:t>5/20/2019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D6CB80-B3E8-45F9-8241-913BB41D16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1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5A939A-F997-4FF8-AD0A-926870443F91}" type="datetime1">
              <a:rPr lang="en-US" smtClean="0"/>
              <a:t>5/20/2019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F8177A-534F-4E47-9536-CA6A7610BE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95300" y="1600203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E9BD8AF-1CA2-4078-A7DE-0AA870B1545C}" type="datetime1">
              <a:rPr lang="en-US" smtClean="0"/>
              <a:t>5/20/2019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33BEA64-BD09-492F-8F95-6EA01CA143B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gif"/><Relationship Id="rId5" Type="http://schemas.openxmlformats.org/officeDocument/2006/relationships/image" Target="../media/image2.jpeg"/><Relationship Id="rId4" Type="http://schemas.openxmlformats.org/officeDocument/2006/relationships/hyperlink" Target="mailto:Anna.Belenchuk@minfin.ru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1060450" y="1417982"/>
            <a:ext cx="8528050" cy="2362200"/>
          </a:xfrm>
        </p:spPr>
        <p:txBody>
          <a:bodyPr/>
          <a:lstStyle/>
          <a:p>
            <a:pPr algn="l"/>
            <a:r>
              <a:rPr lang="hr-HR" sz="3500" dirty="0">
                <a:solidFill>
                  <a:srgbClr val="002060"/>
                </a:solidFill>
              </a:rPr>
              <a:t>Popularizacija sudjelovanja javnosti u fiskalnoj politici i proračunskim procesima: razvoj „proizvoda znanja” u zemljama PEMPAL-a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4474265"/>
            <a:ext cx="6934200" cy="762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r-HR" sz="16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PEMPAL-ova Zajednica prakse za proračun (BCOP)</a:t>
            </a:r>
          </a:p>
          <a:p>
            <a:pPr fontAlgn="auto">
              <a:spcAft>
                <a:spcPts val="0"/>
              </a:spcAft>
              <a:defRPr/>
            </a:pPr>
            <a:r>
              <a:rPr lang="hr-HR" sz="16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Radna skupina za proračunsku pismenost i transparentnost (WGBL)</a:t>
            </a:r>
          </a:p>
        </p:txBody>
      </p:sp>
      <p:pic>
        <p:nvPicPr>
          <p:cNvPr id="15363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Рисунок 15" descr="pempal-logo-top.gi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84550" y="381000"/>
            <a:ext cx="387985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5" name="TextBox 5"/>
          <p:cNvSpPr txBox="1">
            <a:spLocks noChangeArrowheads="1"/>
          </p:cNvSpPr>
          <p:nvPr/>
        </p:nvSpPr>
        <p:spPr bwMode="auto">
          <a:xfrm>
            <a:off x="2476500" y="5791200"/>
            <a:ext cx="4953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t">
            <a:spAutoFit/>
          </a:bodyPr>
          <a:lstStyle/>
          <a:p>
            <a:pPr algn="ctr"/>
            <a:r>
              <a:rPr lang="hr-HR" b="1" dirty="0">
                <a:latin typeface="Calibri" pitchFamily="34" charset="0"/>
              </a:rPr>
              <a:t>22. svibnja 2019.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416175" y="5068669"/>
            <a:ext cx="54324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r-HR" sz="2400" dirty="0">
                <a:solidFill>
                  <a:prstClr val="black"/>
                </a:solidFill>
                <a:latin typeface="Calibri" pitchFamily="34" charset="0"/>
              </a:rPr>
              <a:t>Videokonferencija</a:t>
            </a:r>
            <a:endParaRPr lang="hr-HR" sz="2400" dirty="0"/>
          </a:p>
        </p:txBody>
      </p:sp>
    </p:spTree>
    <p:extLst>
      <p:ext uri="{BB962C8B-B14F-4D97-AF65-F5344CB8AC3E}">
        <p14:creationId xmlns:p14="http://schemas.microsoft.com/office/powerpoint/2010/main" val="2268721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554902" y="1770844"/>
            <a:ext cx="8816951" cy="39303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l">
              <a:lnSpc>
                <a:spcPct val="150000"/>
              </a:lnSpc>
              <a:buFont typeface="+mj-lt"/>
              <a:buAutoNum type="arabicPeriod"/>
            </a:pPr>
            <a:r>
              <a:rPr lang="hr-HR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sym typeface="+mn-ea"/>
              </a:rPr>
              <a:t>Program su dogovorili riznica, sektorski stručnjaci i organizacije civilnog društva.</a:t>
            </a:r>
          </a:p>
          <a:p>
            <a:pPr marL="342900" indent="-342900" algn="l">
              <a:lnSpc>
                <a:spcPct val="150000"/>
              </a:lnSpc>
              <a:buFont typeface="+mj-lt"/>
              <a:buAutoNum type="arabicPeriod"/>
            </a:pPr>
            <a:r>
              <a:rPr lang="hr-HR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sym typeface="+mn-ea"/>
              </a:rPr>
              <a:t>Detaljni dnevni red, pitanja se prethodno dogovaraju, namijenjeno ciljnom uključivanju građana.</a:t>
            </a:r>
          </a:p>
          <a:p>
            <a:pPr marL="342900" indent="-342900" algn="l">
              <a:lnSpc>
                <a:spcPct val="150000"/>
              </a:lnSpc>
              <a:buFont typeface="+mj-lt"/>
              <a:buAutoNum type="arabicPeriod"/>
            </a:pPr>
            <a:r>
              <a:rPr lang="hr-HR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sym typeface="+mn-ea"/>
              </a:rPr>
              <a:t>Sredstva riznice (unutar osnovnih okvira), najam prostora (ako javni prostor nije dostupan), ugostiteljske usluge, putni troškovi i smještaj za osoblje i organizacije civilnog društva, ispis dokumentacije. </a:t>
            </a:r>
          </a:p>
          <a:p>
            <a:pPr marL="342900" indent="-342900" algn="l">
              <a:lnSpc>
                <a:spcPct val="150000"/>
              </a:lnSpc>
              <a:buFont typeface="+mj-lt"/>
              <a:buAutoNum type="arabicPeriod"/>
            </a:pPr>
            <a:r>
              <a:rPr lang="hr-HR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sym typeface="+mn-ea"/>
              </a:rPr>
              <a:t>Riznici je obično trebalo oko šest mjeseci da sve organizira, sad se to smanjilo na prosječno tri mjeseca.</a:t>
            </a:r>
          </a:p>
          <a:p>
            <a:pPr marL="342900" indent="-342900" algn="l">
              <a:lnSpc>
                <a:spcPct val="150000"/>
              </a:lnSpc>
              <a:buFont typeface="+mj-lt"/>
              <a:buAutoNum type="arabicPeriod"/>
            </a:pPr>
            <a:r>
              <a:rPr lang="hr-HR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sym typeface="+mn-ea"/>
              </a:rPr>
              <a:t>Razvoj novih struktura organizacija civilnog društva omogućio je ponovno značajno sudjelovanje građana. Na primjer, IMALI YETHU, koalicija civilnog društva osnovana je kao izravan partner riznice u svrhu razvoja proračunskog portala na internetu, www.vulekamali.gov.za. </a:t>
            </a:r>
          </a:p>
          <a:p>
            <a:pPr marL="342900" indent="-342900" algn="l">
              <a:lnSpc>
                <a:spcPct val="150000"/>
              </a:lnSpc>
              <a:buFont typeface="+mj-lt"/>
              <a:buAutoNum type="arabicPeriod"/>
            </a:pPr>
            <a:r>
              <a:rPr lang="hr-HR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sym typeface="+mn-ea"/>
              </a:rPr>
              <a:t>Rezultati: bolje razumijevanje uloge riznice i potrebnih kompromisa u procesu planiranja proračuna; nova i dublja suradnja između riznice i organizacija civilnog društva. </a:t>
            </a:r>
          </a:p>
          <a:p>
            <a:pPr marL="342900" indent="-342900" algn="l">
              <a:lnSpc>
                <a:spcPct val="150000"/>
              </a:lnSpc>
              <a:buFont typeface="+mj-lt"/>
              <a:buAutoNum type="arabicPeriod"/>
            </a:pPr>
            <a:r>
              <a:rPr lang="hr-HR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sym typeface="+mn-ea"/>
              </a:rPr>
              <a:t>Trebalo bi se više služiti IKT alatima; provoditi socijalne revizije; slati podneske organizacija civilnog društva temeljene na dokazima.</a:t>
            </a:r>
          </a:p>
        </p:txBody>
      </p:sp>
      <p:sp>
        <p:nvSpPr>
          <p:cNvPr id="3" name="Marcador de número de diapositiva 2"/>
          <p:cNvSpPr txBox="1"/>
          <p:nvPr/>
        </p:nvSpPr>
        <p:spPr>
          <a:xfrm>
            <a:off x="495300" y="6275179"/>
            <a:ext cx="742950" cy="365125"/>
          </a:xfrm>
          <a:prstGeom prst="rect">
            <a:avLst/>
          </a:prstGeom>
          <a:ln>
            <a:noFill/>
          </a:ln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9E7D98CA-1D08-404D-9717-662EFCF3D727}" type="slidenum">
              <a:rPr lang="en-US" sz="1100" smtClean="0">
                <a:solidFill>
                  <a:srgbClr val="7F7F7F"/>
                </a:solidFill>
                <a:latin typeface="Arial" panose="020B0604020202020204"/>
                <a:cs typeface="Arial" panose="020B0604020202020204"/>
              </a:rPr>
              <a:t>10</a:t>
            </a:fld>
            <a:endParaRPr lang="hr-HR" sz="1100" dirty="0">
              <a:solidFill>
                <a:srgbClr val="7F7F7F"/>
              </a:solidFill>
              <a:latin typeface="Arial" panose="020B0604020202020204"/>
              <a:cs typeface="Arial" panose="020B0604020202020204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554902" y="6407474"/>
            <a:ext cx="350272" cy="0"/>
          </a:xfrm>
          <a:prstGeom prst="line">
            <a:avLst/>
          </a:prstGeom>
          <a:ln>
            <a:solidFill>
              <a:srgbClr val="FB5308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568636" y="721619"/>
            <a:ext cx="876874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altLang="en-US" sz="2000" dirty="0">
                <a:solidFill>
                  <a:srgbClr val="FF6900"/>
                </a:solidFill>
                <a:latin typeface="Arial" panose="020B0604020202020204" pitchFamily="34" charset="0"/>
                <a:sym typeface="+mn-ea"/>
              </a:rPr>
              <a:t>4.B Južna Afrika:</a:t>
            </a:r>
          </a:p>
          <a:p>
            <a:pPr algn="ctr"/>
            <a:r>
              <a:rPr lang="hr-HR" altLang="en-US" sz="2000" dirty="0">
                <a:solidFill>
                  <a:srgbClr val="FF6900"/>
                </a:solidFill>
                <a:latin typeface="Arial" panose="020B0604020202020204" pitchFamily="34" charset="0"/>
                <a:sym typeface="+mn-ea"/>
              </a:rPr>
              <a:t>godišnja radionica za proračun namijenjena organizacijama civilnog društva</a:t>
            </a:r>
            <a:endParaRPr lang="hr-HR" altLang="en-US" sz="2000" dirty="0">
              <a:solidFill>
                <a:srgbClr val="FF6900"/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0AFFC192-BB68-4076-928D-6461816ED56C}"/>
              </a:ext>
            </a:extLst>
          </p:cNvPr>
          <p:cNvSpPr txBox="1"/>
          <p:nvPr/>
        </p:nvSpPr>
        <p:spPr>
          <a:xfrm>
            <a:off x="1238250" y="6136382"/>
            <a:ext cx="6421951" cy="854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050" dirty="0"/>
              <a:t>Izvor:</a:t>
            </a:r>
          </a:p>
          <a:p>
            <a:r>
              <a:rPr lang="hr-HR" sz="1050" dirty="0"/>
              <a:t>Murray Petrie, „Sudjelovanje javnosti u fiskalnoj politici na nacionalnoj razini:  odabrani primjeri zemalja”, Taškent, 18. ožujka 2019.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2907997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554902" y="1869456"/>
            <a:ext cx="8816951" cy="3607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r-HR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sym typeface="+mn-ea"/>
              </a:rPr>
              <a:t>Bilo koji opći ili konkretni regulatorni ili pravni zahtjevi fiskalne politike o kojima treba raspravljati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r-HR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sym typeface="+mn-ea"/>
              </a:rPr>
              <a:t>Godišnji proračunski ciklus: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sym typeface="+mn-ea"/>
              </a:rPr>
              <a:t>	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r-HR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sym typeface="+mn-ea"/>
              </a:rPr>
              <a:t>proračunski proces u dvije faze, savjetovanje o makrofiskalnoj politici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r-HR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sym typeface="+mn-ea"/>
              </a:rPr>
              <a:t>proračunski cirkular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r-HR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sym typeface="+mn-ea"/>
              </a:rPr>
              <a:t>Prednost u pogledu novih potrošačkih inicijativa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r-HR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sym typeface="+mn-ea"/>
              </a:rPr>
              <a:t>Veće analize poreza i rashoda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r-HR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sym typeface="+mn-ea"/>
              </a:rPr>
              <a:t>Odabir stručnjaka, organizacija civilnog društva ili opće javnosti ili, oboje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r-HR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sym typeface="+mn-ea"/>
              </a:rPr>
              <a:t>Prilike za upotrebu novih IKT alata (da se građanima omogući lakše praćenje i savjetovanje)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r-HR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sym typeface="+mn-ea"/>
              </a:rPr>
              <a:t>Planiranje proračuna prema učinku: KPI-jevi o zadovoljstvu građana i njihovom sudjelovanju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r-HR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sym typeface="+mn-ea"/>
              </a:rPr>
              <a:t>Rad s ministrima financija koji su usmjereni na reforme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r-HR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sym typeface="+mn-ea"/>
              </a:rPr>
              <a:t>Suradnja s resornim ministarstvima koja su usmjerena na reforme</a:t>
            </a:r>
          </a:p>
        </p:txBody>
      </p:sp>
      <p:sp>
        <p:nvSpPr>
          <p:cNvPr id="3" name="Marcador de número de diapositiva 2"/>
          <p:cNvSpPr txBox="1"/>
          <p:nvPr/>
        </p:nvSpPr>
        <p:spPr>
          <a:xfrm>
            <a:off x="495300" y="6275179"/>
            <a:ext cx="742950" cy="365125"/>
          </a:xfrm>
          <a:prstGeom prst="rect">
            <a:avLst/>
          </a:prstGeom>
          <a:ln>
            <a:noFill/>
          </a:ln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9E7D98CA-1D08-404D-9717-662EFCF3D727}" type="slidenum">
              <a:rPr lang="en-US" sz="1100" smtClean="0">
                <a:solidFill>
                  <a:srgbClr val="7F7F7F"/>
                </a:solidFill>
                <a:latin typeface="Arial" panose="020B0604020202020204"/>
                <a:cs typeface="Arial" panose="020B0604020202020204"/>
              </a:rPr>
              <a:t>11</a:t>
            </a:fld>
            <a:endParaRPr lang="hr-HR" sz="1100" dirty="0">
              <a:solidFill>
                <a:srgbClr val="7F7F7F"/>
              </a:solidFill>
              <a:latin typeface="Arial" panose="020B0604020202020204"/>
              <a:cs typeface="Arial" panose="020B0604020202020204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554902" y="6407474"/>
            <a:ext cx="350272" cy="0"/>
          </a:xfrm>
          <a:prstGeom prst="line">
            <a:avLst/>
          </a:prstGeom>
          <a:ln>
            <a:solidFill>
              <a:srgbClr val="FB5308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792527" y="721619"/>
            <a:ext cx="6320961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altLang="en-US" sz="2800" dirty="0">
                <a:solidFill>
                  <a:srgbClr val="FF6900"/>
                </a:solidFill>
                <a:latin typeface="Arial" panose="020B0604020202020204" pitchFamily="34" charset="0"/>
              </a:rPr>
              <a:t>5. Izravna sudjelovanja javnosti</a:t>
            </a:r>
            <a:r>
              <a:rPr lang="hr-HR" altLang="en-US" sz="2800" dirty="0">
                <a:solidFill>
                  <a:srgbClr val="FF6900"/>
                </a:solidFill>
                <a:latin typeface="Arial" panose="020B0604020202020204" pitchFamily="34" charset="0"/>
                <a:sym typeface="+mn-ea"/>
              </a:rPr>
              <a:t> koja pokreće MF:</a:t>
            </a:r>
          </a:p>
          <a:p>
            <a:pPr algn="ctr"/>
            <a:r>
              <a:rPr lang="hr-HR" altLang="en-US" sz="2800" dirty="0">
                <a:solidFill>
                  <a:srgbClr val="FF6900"/>
                </a:solidFill>
                <a:latin typeface="Arial" panose="020B0604020202020204" pitchFamily="34" charset="0"/>
                <a:sym typeface="+mn-ea"/>
              </a:rPr>
              <a:t>glavni pokretači i alati </a:t>
            </a:r>
            <a:endParaRPr lang="hr-HR" altLang="en-US" sz="2800" dirty="0">
              <a:solidFill>
                <a:srgbClr val="FF6900"/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hr-HR" smtClean="0"/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3DFFCF49-B24B-4663-9969-4EF5B70EFB21}"/>
              </a:ext>
            </a:extLst>
          </p:cNvPr>
          <p:cNvSpPr txBox="1"/>
          <p:nvPr/>
        </p:nvSpPr>
        <p:spPr>
          <a:xfrm>
            <a:off x="1238250" y="6136382"/>
            <a:ext cx="6421951" cy="854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050" dirty="0"/>
              <a:t>Izvor:</a:t>
            </a:r>
          </a:p>
          <a:p>
            <a:r>
              <a:rPr lang="hr-HR" sz="1050" dirty="0"/>
              <a:t>Murray Petrie, „Sudjelovanje javnosti u fiskalnoj politici na nacionalnoj razini:  odabrani primjeri zemalja”, Taškent, 18. ožujka 2019.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4408529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554902" y="1887385"/>
            <a:ext cx="8816951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r-H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sym typeface="+mn-ea"/>
              </a:rPr>
              <a:t>Koji su primjeri konkretnih mehanizama sudjelovanja najrelevantniji za vašu zemlji i zašto?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r-H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sym typeface="+mn-ea"/>
              </a:rPr>
              <a:t>Koja je po vama najprikladnija uloga MF-a u vašoj zemlji, u usporedbi s ulogom vlade; zakonodavstva; resornih ministarstava?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r-H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sym typeface="+mn-ea"/>
              </a:rPr>
              <a:t>Koju razinu kapaciteta ima vaš MF u pogledu sudjelovanja javnosti?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r-H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sym typeface="+mn-ea"/>
              </a:rPr>
              <a:t>Kakav je kontekst što se tiče civilnog društva u vašoj zemlji? Npr. broj i uloga organizacija civilnog društva; prisutnost krovnih nacionalnih organizacija civilnog društva; odnos vlade i civilnog društva.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r-H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rPr>
              <a:t>Koji su glavni izazovi za povećanje ili pokretanje novih oblika sudjelovanja javnosti?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r-H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rPr>
              <a:t>Što mislite, koji su ključni uvjeti za konkretan novi mehanizam sudjelovanja javnosti koji bi se uveo u vašoj zemlji?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r-H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rPr>
              <a:t>Kako vam GIFT može pomoći u vašem radu?</a:t>
            </a:r>
          </a:p>
        </p:txBody>
      </p:sp>
      <p:sp>
        <p:nvSpPr>
          <p:cNvPr id="3" name="Marcador de número de diapositiva 2"/>
          <p:cNvSpPr txBox="1"/>
          <p:nvPr/>
        </p:nvSpPr>
        <p:spPr>
          <a:xfrm>
            <a:off x="495300" y="6275179"/>
            <a:ext cx="742950" cy="365125"/>
          </a:xfrm>
          <a:prstGeom prst="rect">
            <a:avLst/>
          </a:prstGeom>
          <a:ln>
            <a:noFill/>
          </a:ln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9E7D98CA-1D08-404D-9717-662EFCF3D727}" type="slidenum">
              <a:rPr lang="en-US" sz="1100" smtClean="0">
                <a:solidFill>
                  <a:srgbClr val="7F7F7F"/>
                </a:solidFill>
                <a:latin typeface="Arial" panose="020B0604020202020204"/>
                <a:cs typeface="Arial" panose="020B0604020202020204"/>
              </a:rPr>
              <a:t>12</a:t>
            </a:fld>
            <a:endParaRPr lang="hr-HR" sz="1100" dirty="0">
              <a:solidFill>
                <a:srgbClr val="7F7F7F"/>
              </a:solidFill>
              <a:latin typeface="Arial" panose="020B0604020202020204"/>
              <a:cs typeface="Arial" panose="020B0604020202020204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554902" y="6407474"/>
            <a:ext cx="350272" cy="0"/>
          </a:xfrm>
          <a:prstGeom prst="line">
            <a:avLst/>
          </a:prstGeom>
          <a:ln>
            <a:solidFill>
              <a:srgbClr val="FB5308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802845" y="721619"/>
            <a:ext cx="632096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altLang="en-US" sz="2800" dirty="0">
                <a:solidFill>
                  <a:srgbClr val="FF6900"/>
                </a:solidFill>
                <a:latin typeface="Arial" panose="020B0604020202020204" pitchFamily="34" charset="0"/>
              </a:rPr>
              <a:t>5. Izravna sudjelovanja javnosti koja pokreće MF:</a:t>
            </a:r>
          </a:p>
          <a:p>
            <a:pPr algn="ctr"/>
            <a:r>
              <a:rPr lang="hr-HR" altLang="en-US" sz="2800" dirty="0">
                <a:solidFill>
                  <a:srgbClr val="FF6900"/>
                </a:solidFill>
                <a:latin typeface="Arial" panose="020B0604020202020204" pitchFamily="34" charset="0"/>
              </a:rPr>
              <a:t>pitanja za raspravu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76CAF239-4589-41D0-9443-8DC37CF1F4B5}"/>
              </a:ext>
            </a:extLst>
          </p:cNvPr>
          <p:cNvSpPr txBox="1"/>
          <p:nvPr/>
        </p:nvSpPr>
        <p:spPr>
          <a:xfrm>
            <a:off x="1238250" y="6136382"/>
            <a:ext cx="6421951" cy="854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050" dirty="0"/>
              <a:t>Izvor:</a:t>
            </a:r>
          </a:p>
          <a:p>
            <a:r>
              <a:rPr lang="hr-HR" sz="1050" dirty="0"/>
              <a:t>Murray Petrie, „Sudjelovanje javnosti u fiskalnoj politici na nacionalnoj razini:  odabrani primjeri zemalja”, Taškent, 18. ožujka 2019.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1394293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3D1A85E2-1AEE-4F6C-AA5F-7D0DE380D7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609600"/>
            <a:ext cx="8305799" cy="533400"/>
          </a:xfrm>
        </p:spPr>
        <p:txBody>
          <a:bodyPr/>
          <a:lstStyle/>
          <a:p>
            <a:r>
              <a:rPr lang="hr-HR" sz="2200" b="1" dirty="0"/>
              <a:t>Razvoj sljedećih „proizvoda znanja“ BLTWG-a o pitanjima sudjelovanja javnosti. Fork</a:t>
            </a:r>
          </a:p>
        </p:txBody>
      </p:sp>
      <p:pic>
        <p:nvPicPr>
          <p:cNvPr id="15363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Рисунок 15" descr="pempal-logo-top.gi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86200" y="246245"/>
            <a:ext cx="2209801" cy="195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Content Placeholder 1">
            <a:extLst>
              <a:ext uri="{FF2B5EF4-FFF2-40B4-BE49-F238E27FC236}">
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2669ADFF-FF59-4A25-8212-84D689CB85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447800"/>
            <a:ext cx="8153400" cy="4495800"/>
          </a:xfrm>
        </p:spPr>
        <p:txBody>
          <a:bodyPr/>
          <a:lstStyle/>
          <a:p>
            <a:pPr marL="457200" lvl="0" indent="-457200" algn="just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hr-HR" sz="1900" b="1" dirty="0">
                <a:solidFill>
                  <a:srgbClr val="000000"/>
                </a:solidFill>
              </a:rPr>
              <a:t>Sudjelovanje javnosti u fiskalnoj politici i proračunskim procesima najčešće se u međunarodnoj praksi provodi na dva načina: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</a:pPr>
            <a:r>
              <a:rPr lang="hr-HR" sz="1800" dirty="0"/>
              <a:t>na višoj, tj. nacionalnoj razini, 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</a:pPr>
            <a:r>
              <a:rPr lang="hr-HR" sz="1800" dirty="0"/>
              <a:t>na nižoj razini, tj. na razini općinskih proračuna – participativno planiranje proračuna</a:t>
            </a:r>
          </a:p>
          <a:p>
            <a:pPr marL="457200" indent="-457200" algn="just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hr-HR" sz="1900" b="1" dirty="0">
                <a:solidFill>
                  <a:srgbClr val="000000"/>
                </a:solidFill>
              </a:rPr>
              <a:t>Sudionici BLTWG-a će u ovoj fazi morati odlučiti kako dalje:</a:t>
            </a:r>
            <a:endParaRPr lang="hr-HR" sz="1900" b="1" dirty="0">
              <a:solidFill>
                <a:srgbClr val="000000"/>
              </a:solidFill>
            </a:endParaRPr>
          </a:p>
          <a:p>
            <a:pPr marL="857250" lvl="1" indent="-4572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hr-HR" sz="1800" dirty="0">
                <a:solidFill>
                  <a:srgbClr val="000000"/>
                </a:solidFill>
              </a:rPr>
              <a:t>Nastaviti detaljno proučavati alate sudjelovanja javnosti na nacionalnoj razini</a:t>
            </a:r>
          </a:p>
          <a:p>
            <a:pPr marL="857250" lvl="1" indent="-4572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hr-HR" sz="1800" dirty="0">
                <a:solidFill>
                  <a:srgbClr val="000000"/>
                </a:solidFill>
              </a:rPr>
              <a:t>Prebaciti fokus rada BLTWG-a na prakse participativnog sudjelovanja proračuna na općinskoj razini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000125" y="5410200"/>
            <a:ext cx="86868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0" indent="0"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hr-HR" sz="1600" b="1" dirty="0">
                <a:solidFill>
                  <a:srgbClr val="FF0000"/>
                </a:solidFill>
              </a:rPr>
              <a:t>Ovisno o odluci zemalja članica BLTWG-a, idući proizvod znanja bit će posvećen ili alatima sudjelovanja javnosti na nacionalnoj razini ili participativnom planiranju proračuna Na sljedećem sastanku BLTWG će moći raspravljati o strukturi novih proizvoda znanja. 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413107-B301-4006-969E-82B6FA1BE5A4}" type="slidenum">
              <a:rPr lang="en-US" smtClean="0"/>
              <a:pPr>
                <a:defRPr/>
              </a:pPr>
              <a:t>13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5458575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3D1A85E2-1AEE-4F6C-AA5F-7D0DE380D7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609600"/>
            <a:ext cx="8305799" cy="533400"/>
          </a:xfrm>
        </p:spPr>
        <p:txBody>
          <a:bodyPr/>
          <a:lstStyle/>
          <a:p>
            <a:r>
              <a:rPr lang="hr-HR" sz="2200" b="1" dirty="0"/>
              <a:t>Raspraviti o aktivnostima za daljnji razvoj BLTWG-a </a:t>
            </a:r>
          </a:p>
        </p:txBody>
      </p:sp>
      <p:pic>
        <p:nvPicPr>
          <p:cNvPr id="15363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Рисунок 15" descr="pempal-logo-top.gi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86200" y="246245"/>
            <a:ext cx="2209801" cy="195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Content Placeholder 1">
            <a:extLst>
              <a:ext uri="{FF2B5EF4-FFF2-40B4-BE49-F238E27FC236}">
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2669ADFF-FF59-4A25-8212-84D689CB85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447800"/>
            <a:ext cx="8153400" cy="4495800"/>
          </a:xfrm>
        </p:spPr>
        <p:txBody>
          <a:bodyPr/>
          <a:lstStyle/>
          <a:p>
            <a:pPr marL="457200" lvl="0" indent="-457200" algn="just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hr-HR" sz="1900" dirty="0">
                <a:solidFill>
                  <a:srgbClr val="000000"/>
                </a:solidFill>
              </a:rPr>
              <a:t>Možda bismo trebali pozvati stručnog savjetnika u Radnu skupinu koji bi izradio smjernice za tematski i organizacijski razvoj daljnjih aktivnosti u srednjoročnom razdoblju?</a:t>
            </a:r>
          </a:p>
          <a:p>
            <a:pPr marL="457200" lvl="0" indent="-457200" algn="just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hr-HR" sz="1900" dirty="0">
                <a:solidFill>
                  <a:srgbClr val="000000"/>
                </a:solidFill>
              </a:rPr>
              <a:t>Savjetovanje bi se moglo odnositi i na metodologiju Međunarodnog partnerstva za proračun i GIFT-a u pogledu procjene otvorenosti i sudjelovanja javnosti s obzirom na to da se BLTWG namjerava usmjeriti, među ostalim, na rast indeksa IBP-a u tom području.</a:t>
            </a:r>
          </a:p>
          <a:p>
            <a:pPr marL="457200" lvl="0" indent="-457200" algn="just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hr-HR" sz="1900" dirty="0">
                <a:solidFill>
                  <a:srgbClr val="000000"/>
                </a:solidFill>
              </a:rPr>
              <a:t>Pronaći moguće načine interakcije unutar PEMPAL-a s ostalim međunarodnim društvima ili radnim skupinama u pogledu planiranja proračuna prema rezultatima.</a:t>
            </a:r>
          </a:p>
          <a:p>
            <a:pPr marL="457200" lvl="0" indent="-457200" algn="just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hr-HR" sz="1800" dirty="0"/>
              <a:t>Ostali prijedlozi sudionika na sastanku BLTWG-a.</a:t>
            </a:r>
            <a:endParaRPr lang="hr-HR" sz="1800" dirty="0">
              <a:solidFill>
                <a:srgbClr val="000000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413107-B301-4006-969E-82B6FA1BE5A4}" type="slidenum">
              <a:rPr lang="en-US" smtClean="0"/>
              <a:pPr>
                <a:defRPr/>
              </a:pPr>
              <a:t>14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3320018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5150" y="4267200"/>
            <a:ext cx="2113280" cy="19812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3150" y="990600"/>
            <a:ext cx="8337550" cy="57150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endParaRPr lang="hr-HR" sz="3600" dirty="0">
              <a:solidFill>
                <a:srgbClr val="00000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hr-HR" sz="3600" dirty="0">
                <a:solidFill>
                  <a:srgbClr val="000000"/>
                </a:solidFill>
              </a:rPr>
              <a:t>Hvala na pozornosti!</a:t>
            </a:r>
          </a:p>
          <a:p>
            <a:pPr fontAlgn="auto">
              <a:spcAft>
                <a:spcPts val="0"/>
              </a:spcAft>
              <a:defRPr/>
            </a:pPr>
            <a:endParaRPr lang="hr-HR" sz="3600" dirty="0">
              <a:solidFill>
                <a:srgbClr val="000000"/>
              </a:solidFill>
            </a:endParaRPr>
          </a:p>
          <a:p>
            <a:pPr fontAlgn="auto">
              <a:defRPr/>
            </a:pPr>
            <a:r>
              <a:rPr lang="hr-HR" sz="2000" dirty="0">
                <a:solidFill>
                  <a:srgbClr val="000000"/>
                </a:solidFill>
              </a:rPr>
              <a:t>Anna Belenchuk, voditeljica BLTWG-a PEMPAL-a</a:t>
            </a:r>
            <a:endParaRPr lang="hr-HR" dirty="0"/>
          </a:p>
          <a:p>
            <a:pPr fontAlgn="auto">
              <a:defRPr/>
            </a:pPr>
            <a:r>
              <a:rPr lang="hr-HR" sz="2000" dirty="0">
                <a:solidFill>
                  <a:schemeClr val="accent1"/>
                </a:solidFill>
                <a:hlinkClick r:id="rId4"/>
              </a:rPr>
              <a:t>Anna.Belenchuk@minfin.ru</a:t>
            </a:r>
            <a:r>
              <a:rPr lang="hr-HR" smtClean="0"/>
              <a:t> </a:t>
            </a:r>
            <a:endParaRPr lang="hr-HR" dirty="0">
              <a:solidFill>
                <a:schemeClr val="accent1"/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hr-HR" sz="2000" dirty="0">
              <a:solidFill>
                <a:srgbClr val="00000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hr-HR" sz="2000" dirty="0">
              <a:solidFill>
                <a:srgbClr val="00000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hr-HR" sz="2000" dirty="0">
              <a:solidFill>
                <a:srgbClr val="00000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hr-HR" sz="2000" dirty="0">
              <a:solidFill>
                <a:srgbClr val="00000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hr-HR" sz="2000" dirty="0">
              <a:solidFill>
                <a:srgbClr val="00000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hr-HR" sz="2000" dirty="0">
              <a:solidFill>
                <a:srgbClr val="00000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hr-HR" sz="2000" dirty="0">
              <a:solidFill>
                <a:srgbClr val="000000"/>
              </a:solidFill>
            </a:endParaRPr>
          </a:p>
        </p:txBody>
      </p:sp>
      <p:pic>
        <p:nvPicPr>
          <p:cNvPr id="74755" name="Рисунок 11" descr="pempal-logo.jp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4756" name="Рисунок 15" descr="pempal-logo-top.gif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384550" y="381000"/>
            <a:ext cx="387985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495426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3D1A85E2-1AEE-4F6C-AA5F-7D0DE380D7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441547"/>
            <a:ext cx="8534400" cy="549053"/>
          </a:xfrm>
        </p:spPr>
        <p:txBody>
          <a:bodyPr/>
          <a:lstStyle/>
          <a:p>
            <a:r>
              <a:t/>
            </a:r>
            <a:br/>
            <a:r>
              <a:rPr lang="hr-HR" sz="2500" b="1" dirty="0"/>
              <a:t>Ciljevi videokonferencije</a:t>
            </a:r>
            <a:r>
              <a:t/>
            </a:r>
            <a:br/>
            <a:endParaRPr lang="hr-HR" sz="2500" b="1" dirty="0"/>
          </a:p>
        </p:txBody>
      </p:sp>
      <p:pic>
        <p:nvPicPr>
          <p:cNvPr id="15363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Рисунок 15" descr="pempal-logo-top.gi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86200" y="246245"/>
            <a:ext cx="2209801" cy="195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0F1333C6-C391-4475-BB4F-000C1E63ED6A}"/>
              </a:ext>
            </a:extLst>
          </p:cNvPr>
          <p:cNvSpPr txBox="1"/>
          <p:nvPr/>
        </p:nvSpPr>
        <p:spPr>
          <a:xfrm>
            <a:off x="914400" y="990600"/>
            <a:ext cx="8499475" cy="40010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hr-HR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Zadatak</a:t>
            </a:r>
          </a:p>
          <a:p>
            <a:endParaRPr lang="hr-HR" sz="1000" dirty="0">
              <a:latin typeface="+mn-lt"/>
            </a:endParaRPr>
          </a:p>
          <a:p>
            <a:r>
              <a:rPr lang="hr-HR" dirty="0">
                <a:latin typeface="+mn-lt"/>
              </a:rPr>
              <a:t>Nastavak i detaljnija rasprava o sudjelovanju javnosti u proračunskoj politici na nacionalnoj razini, što je bila tema plenarne sjednice BCOP-a održane u ožujku 2019.</a:t>
            </a:r>
          </a:p>
          <a:p>
            <a:endParaRPr lang="hr-HR" dirty="0"/>
          </a:p>
          <a:p>
            <a:r>
              <a:rPr lang="hr-HR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Ciljevi</a:t>
            </a:r>
          </a:p>
          <a:p>
            <a:endParaRPr lang="hr-HR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  <a:p>
            <a:pPr marL="342900" indent="-342900">
              <a:spcAft>
                <a:spcPts val="600"/>
              </a:spcAft>
              <a:buAutoNum type="arabicPeriod"/>
            </a:pPr>
            <a:r>
              <a:rPr lang="hr-HR" altLang="en-US" kern="0" dirty="0">
                <a:solidFill>
                  <a:srgbClr val="000000"/>
                </a:solidFill>
                <a:latin typeface="+mn-lt"/>
              </a:rPr>
              <a:t>Rasprava o dovršetku pozadinskog proizvoda znanja o sudjelovanju javnosti u proračunskom procesu na nacionalnoj razini uz pomoć stručnog savjetnika (potrebna je integracija </a:t>
            </a:r>
            <a:r>
              <a:rPr lang="hr-HR" smtClean="0"/>
              <a:t> </a:t>
            </a:r>
            <a:r>
              <a:rPr lang="hr-HR" altLang="en-US" kern="0" dirty="0">
                <a:solidFill>
                  <a:srgbClr val="000000"/>
                </a:solidFill>
                <a:latin typeface="+mn-lt"/>
              </a:rPr>
              <a:t>u kontekstu iskustva zemalja PEMPAL-a).</a:t>
            </a:r>
          </a:p>
          <a:p>
            <a:pPr marL="342900" indent="-342900">
              <a:spcAft>
                <a:spcPts val="600"/>
              </a:spcAft>
              <a:buAutoNum type="arabicPeriod"/>
            </a:pPr>
            <a:r>
              <a:rPr lang="hr-HR" altLang="en-US" kern="0" dirty="0">
                <a:solidFill>
                  <a:srgbClr val="000000"/>
                </a:solidFill>
                <a:latin typeface="+mn-lt"/>
              </a:rPr>
              <a:t>Sažetak prikupljenog znanja i njegova praktična primjena u radu WGBL-a.</a:t>
            </a:r>
          </a:p>
          <a:p>
            <a:pPr marL="342900" indent="-342900">
              <a:spcAft>
                <a:spcPts val="600"/>
              </a:spcAft>
              <a:buAutoNum type="arabicPeriod"/>
            </a:pPr>
            <a:r>
              <a:rPr lang="hr-HR" altLang="en-US" kern="0" dirty="0">
                <a:solidFill>
                  <a:srgbClr val="000000"/>
                </a:solidFill>
                <a:latin typeface="+mn-lt"/>
              </a:rPr>
              <a:t>Utvrđivanje ciljeva sljedećeg proizvoda znanja posvećenog sudjelovanju javnosti u proračunskoj politici, o čemu WGBL planira raspravljati.</a:t>
            </a:r>
            <a:endParaRPr lang="hr-HR" kern="0" dirty="0">
              <a:solidFill>
                <a:srgbClr val="000000"/>
              </a:solidFill>
              <a:latin typeface="+mn-lt"/>
              <a:ea typeface="MS PGothic" charset="-128"/>
              <a:cs typeface="Arial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413107-B301-4006-969E-82B6FA1BE5A4}" type="slidenum">
              <a:rPr lang="en-US" smtClean="0"/>
              <a:pPr>
                <a:defRPr/>
              </a:pPr>
              <a:t>2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1501501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3D1A85E2-1AEE-4F6C-AA5F-7D0DE380D7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609600"/>
            <a:ext cx="8305799" cy="533400"/>
          </a:xfrm>
        </p:spPr>
        <p:txBody>
          <a:bodyPr/>
          <a:lstStyle/>
          <a:p>
            <a:r>
              <a:rPr lang="hr-HR" sz="2200" b="1" dirty="0"/>
              <a:t>Faze konačnog dovršetka izrade WGBL-ova glavnog proizvoda znanja o sudjelovanju javnosti</a:t>
            </a:r>
          </a:p>
        </p:txBody>
      </p:sp>
      <p:pic>
        <p:nvPicPr>
          <p:cNvPr id="15363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Рисунок 15" descr="pempal-logo-top.gi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86200" y="246245"/>
            <a:ext cx="2209801" cy="195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Content Placeholder 1">
            <a:extLst>
              <a:ext uri="{FF2B5EF4-FFF2-40B4-BE49-F238E27FC236}">
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2669ADFF-FF59-4A25-8212-84D689CB85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447800"/>
            <a:ext cx="8153400" cy="4495800"/>
          </a:xfrm>
        </p:spPr>
        <p:txBody>
          <a:bodyPr/>
          <a:lstStyle/>
          <a:p>
            <a:pPr lvl="0" algn="just">
              <a:spcBef>
                <a:spcPts val="0"/>
              </a:spcBef>
            </a:pPr>
            <a:r>
              <a:rPr lang="hr-HR" sz="2000" b="1" dirty="0" smtClean="0"/>
              <a:t>Integracija najnovijih materijala i informacija</a:t>
            </a:r>
            <a:r>
              <a:rPr lang="hr-HR" sz="2000" dirty="0" smtClean="0"/>
              <a:t> s ključnih sastanaka u </a:t>
            </a:r>
            <a:r>
              <a:rPr lang="hr-HR" sz="2000" dirty="0" err="1" smtClean="0"/>
              <a:t>Cascaisu</a:t>
            </a:r>
            <a:r>
              <a:rPr lang="hr-HR" sz="2000" dirty="0" smtClean="0"/>
              <a:t> i Taškentu</a:t>
            </a:r>
          </a:p>
          <a:p>
            <a:pPr marL="0" lvl="0" indent="0" algn="just">
              <a:spcBef>
                <a:spcPts val="0"/>
              </a:spcBef>
              <a:buNone/>
            </a:pPr>
            <a:endParaRPr lang="hr-HR" sz="1050" dirty="0">
              <a:solidFill>
                <a:srgbClr val="000000"/>
              </a:solidFill>
            </a:endParaRPr>
          </a:p>
          <a:p>
            <a:pPr lvl="0" algn="just"/>
            <a:r>
              <a:rPr lang="hr-HR" sz="2000" b="1" dirty="0" smtClean="0"/>
              <a:t>Integracija primjera zemalja PEMPAL-a</a:t>
            </a:r>
            <a:r>
              <a:rPr lang="hr-HR" sz="2000" dirty="0" smtClean="0"/>
              <a:t> prikupljenih u anketi održanoj 2017. – 2018. i tijekom izlaganja na tu temu na skupovima PEMPAL-a (Hrvatska, Gruzija, </a:t>
            </a:r>
            <a:r>
              <a:rPr lang="hr-HR" sz="2000" dirty="0" err="1" smtClean="0"/>
              <a:t>Kirgiska</a:t>
            </a:r>
            <a:r>
              <a:rPr lang="hr-HR" sz="2000" dirty="0" smtClean="0"/>
              <a:t> Republika, Rumunjska, Uzbekistan i drugi)</a:t>
            </a:r>
            <a:endParaRPr lang="hr-HR" sz="1050" dirty="0"/>
          </a:p>
          <a:p>
            <a:pPr lvl="0" algn="just"/>
            <a:r>
              <a:rPr lang="hr-HR" sz="2000" b="1" dirty="0" smtClean="0"/>
              <a:t>Ažuriranje i nadopunjavanje teksta proizvoda znanja</a:t>
            </a:r>
            <a:r>
              <a:rPr lang="hr-HR" sz="2000" dirty="0" smtClean="0"/>
              <a:t> informacijama dobivenim na zadnjim izlaganjima GIFT-a, uključujući najbolje prakse iz međunarodnog iskustva (na primjer, Novi Zeland)</a:t>
            </a:r>
            <a:endParaRPr lang="hr-HR" sz="1200" dirty="0"/>
          </a:p>
          <a:p>
            <a:pPr lvl="0" algn="just"/>
            <a:endParaRPr lang="hr-HR" sz="1050" dirty="0"/>
          </a:p>
          <a:p>
            <a:pPr lvl="0" algn="just"/>
            <a:r>
              <a:rPr lang="hr-HR" sz="2000" b="1" dirty="0" smtClean="0"/>
              <a:t>Nadopunjavanje primjera zemalja</a:t>
            </a:r>
            <a:r>
              <a:rPr lang="hr-HR" sz="2000" dirty="0" smtClean="0"/>
              <a:t> s najnovijim informacijama iz </a:t>
            </a:r>
            <a:r>
              <a:rPr lang="hr-HR" sz="2000" b="1" dirty="0" smtClean="0"/>
              <a:t>baze podataka Međunarodnog partnerstva za proračun o Indeksu sudjelovanja javnosti </a:t>
            </a:r>
            <a:r>
              <a:rPr lang="hr-HR" sz="2000" dirty="0" smtClean="0"/>
              <a:t>(metodologija, 2017.)</a:t>
            </a:r>
            <a:endParaRPr lang="hr-HR" sz="1200" dirty="0"/>
          </a:p>
          <a:p>
            <a:pPr lvl="0" algn="just">
              <a:spcBef>
                <a:spcPts val="0"/>
              </a:spcBef>
            </a:pPr>
            <a:endParaRPr lang="hr-HR" sz="1200" dirty="0">
              <a:solidFill>
                <a:srgbClr val="000000"/>
              </a:solidFill>
            </a:endParaRPr>
          </a:p>
          <a:p>
            <a:pPr marL="0" lvl="0" indent="0" algn="ctr">
              <a:spcBef>
                <a:spcPts val="0"/>
              </a:spcBef>
              <a:buNone/>
            </a:pPr>
            <a:r>
              <a:rPr lang="hr-HR" sz="1200" b="1" dirty="0">
                <a:solidFill>
                  <a:srgbClr val="FF0000"/>
                </a:solidFill>
              </a:rPr>
              <a:t>Proizvod znanja smatrat će se dovršenim tek nakon integracije svih materijala o iskustvu zemalja PEMPAL-a koji su dostupni WGBL-u. 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413107-B301-4006-969E-82B6FA1BE5A4}" type="slidenum">
              <a:rPr lang="en-US" smtClean="0"/>
              <a:pPr>
                <a:defRPr/>
              </a:pPr>
              <a:t>3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5983057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3D1A85E2-1AEE-4F6C-AA5F-7D0DE380D7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0285" y="838200"/>
            <a:ext cx="8715029" cy="432154"/>
          </a:xfrm>
        </p:spPr>
        <p:txBody>
          <a:bodyPr/>
          <a:lstStyle/>
          <a:p>
            <a:r>
              <a:rPr lang="hr-HR" sz="2200" b="1" dirty="0"/>
              <a:t>Izvori informacija za završnu fazu razvoja proizvoda znanja</a:t>
            </a:r>
          </a:p>
        </p:txBody>
      </p:sp>
      <p:pic>
        <p:nvPicPr>
          <p:cNvPr id="15363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Рисунок 15" descr="pempal-logo-top.gi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962400" y="282527"/>
            <a:ext cx="2863850" cy="253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1F46A0F3-1D62-4AA0-937B-54029172D76D}"/>
              </a:ext>
            </a:extLst>
          </p:cNvPr>
          <p:cNvSpPr txBox="1"/>
          <p:nvPr/>
        </p:nvSpPr>
        <p:spPr>
          <a:xfrm>
            <a:off x="1066800" y="1219200"/>
            <a:ext cx="83820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hr-HR" sz="2000" dirty="0">
              <a:latin typeface="+mn-lt"/>
            </a:endParaRPr>
          </a:p>
          <a:p>
            <a:pPr marL="342900" lvl="0" indent="-342900">
              <a:buFont typeface="Arial"/>
              <a:buChar char="•"/>
            </a:pPr>
            <a:r>
              <a:rPr lang="hr-HR" sz="2000" b="1" dirty="0">
                <a:latin typeface="+mn-lt"/>
              </a:rPr>
              <a:t>Materijali s nedavnih izlaganja međunarodnih organizacija </a:t>
            </a:r>
            <a:r>
              <a:rPr lang="hr-HR" sz="2000" dirty="0">
                <a:latin typeface="+mn-lt"/>
              </a:rPr>
              <a:t>(2 plenarne sjednice BCOP-a u Beču i Taškentu, studijski posjet Cascaisu i GIFT-ov seminar u Zagrebu)</a:t>
            </a:r>
          </a:p>
          <a:p>
            <a:pPr marL="342900" lvl="0" indent="-342900">
              <a:buFont typeface="Arial"/>
              <a:buChar char="•"/>
            </a:pPr>
            <a:r>
              <a:rPr lang="hr-HR" sz="2000" dirty="0">
                <a:latin typeface="+mn-lt"/>
              </a:rPr>
              <a:t>Prezentacija H. Masud </a:t>
            </a:r>
            <a:r>
              <a:rPr lang="hr-HR" sz="2000" b="1" dirty="0">
                <a:latin typeface="+mn-lt"/>
              </a:rPr>
              <a:t>o rezultatima ankete provedene u zemljama PEMPAL-a</a:t>
            </a:r>
            <a:r>
              <a:rPr lang="hr-HR" sz="2000" dirty="0">
                <a:latin typeface="+mn-lt"/>
              </a:rPr>
              <a:t> (plenarna sjednica BCOP-a u Beču) 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hr-HR" sz="2000" dirty="0">
                <a:latin typeface="+mn-lt"/>
              </a:rPr>
              <a:t>uz to: prezentacije zemalja PEMPAL-a na temu sudjelovanja javnosti tijekom protekle dvije godine</a:t>
            </a:r>
            <a:r>
              <a:rPr lang="hr-HR" smtClean="0"/>
              <a:t> </a:t>
            </a:r>
            <a:endParaRPr lang="hr-HR" sz="2000" dirty="0">
              <a:latin typeface="+mn-lt"/>
            </a:endParaRPr>
          </a:p>
          <a:p>
            <a:pPr marL="342900" lvl="0" indent="-342900">
              <a:buFont typeface="Arial"/>
              <a:buChar char="•"/>
            </a:pPr>
            <a:endParaRPr lang="hr-HR" sz="2000" dirty="0">
              <a:latin typeface="+mn-lt"/>
            </a:endParaRPr>
          </a:p>
          <a:p>
            <a:pPr marL="342900" lvl="0" indent="-342900">
              <a:buFont typeface="Arial"/>
              <a:buChar char="•"/>
            </a:pPr>
            <a:r>
              <a:rPr lang="hr-HR" sz="2000" b="1" dirty="0">
                <a:latin typeface="+mn-lt"/>
              </a:rPr>
              <a:t>Baza podataka Međunarodnog partnerstva za proračun o Indeksu sudjelovanja javnosti:</a:t>
            </a:r>
            <a:r>
              <a:rPr lang="hr-HR" sz="2000" dirty="0">
                <a:latin typeface="+mn-lt"/>
              </a:rPr>
              <a:t> </a:t>
            </a:r>
            <a:r>
              <a:rPr lang="hr-HR" sz="1400" dirty="0">
                <a:latin typeface="+mn-lt"/>
              </a:rPr>
              <a:t>http://survey.internationalbudget.org/#profile/AL</a:t>
            </a:r>
          </a:p>
          <a:p>
            <a:pPr marL="342900" lvl="0" indent="-342900">
              <a:buFont typeface="Arial"/>
              <a:buChar char="•"/>
            </a:pPr>
            <a:endParaRPr lang="hr-HR" sz="2000" dirty="0">
              <a:latin typeface="+mn-lt"/>
            </a:endParaRPr>
          </a:p>
          <a:p>
            <a:pPr marL="342900" indent="-342900">
              <a:buFont typeface="Arial"/>
              <a:buChar char="•"/>
            </a:pPr>
            <a:r>
              <a:rPr lang="hr-HR" sz="2000" b="1" dirty="0">
                <a:latin typeface="+mn-lt"/>
              </a:rPr>
              <a:t>Prezentacija M. Petrieja „Sudjelovanje javnosti u fiskalnoj politici na</a:t>
            </a:r>
          </a:p>
          <a:p>
            <a:pPr marL="342900" indent="-342900">
              <a:buFont typeface="Arial"/>
              <a:buChar char="•"/>
            </a:pPr>
            <a:r>
              <a:rPr lang="hr-HR" sz="2000" b="1" dirty="0">
                <a:latin typeface="+mn-lt"/>
              </a:rPr>
              <a:t>na nacionalnoj razini: odabrani primjeri zemalja”, </a:t>
            </a:r>
            <a:r>
              <a:rPr lang="hr-HR" sz="2000" dirty="0">
                <a:latin typeface="+mn-lt"/>
              </a:rPr>
              <a:t>Taškent, 18. ožujka 2019. </a:t>
            </a:r>
            <a:r>
              <a:rPr lang="hr-HR" sz="2000" dirty="0">
                <a:solidFill>
                  <a:srgbClr val="FF0000"/>
                </a:solidFill>
                <a:latin typeface="+mn-lt"/>
              </a:rPr>
              <a:t>[u daljnjem tekstu – slajdovi 5.-12.]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413107-B301-4006-969E-82B6FA1BE5A4}" type="slidenum">
              <a:rPr lang="en-US" smtClean="0"/>
              <a:pPr>
                <a:defRPr/>
              </a:pPr>
              <a:t>4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733535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944021" y="1551498"/>
            <a:ext cx="590430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-106045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hr-H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/>
                <a:sym typeface="+mn-ea"/>
              </a:rPr>
              <a:t>Svjetska financijska kriza: </a:t>
            </a:r>
            <a:r>
              <a:rPr lang="hr-HR" sz="1600" dirty="0">
                <a:solidFill>
                  <a:srgbClr val="FF6900"/>
                </a:solidFill>
                <a:latin typeface="Arial" panose="020B0604020202020204"/>
                <a:sym typeface="+mn-ea"/>
              </a:rPr>
              <a:t>objava informacija nedostatna za odgovornost</a:t>
            </a:r>
          </a:p>
          <a:p>
            <a:pPr marL="0" lvl="1" indent="-106045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hr-HR" sz="1600" dirty="0">
                <a:solidFill>
                  <a:srgbClr val="FF6900"/>
                </a:solidFill>
                <a:latin typeface="Arial" panose="020B0604020202020204"/>
                <a:sym typeface="+mn-ea"/>
              </a:rPr>
              <a:t>Prikupiti informacije i mišljenja</a:t>
            </a:r>
            <a:r>
              <a:rPr lang="hr-H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sym typeface="+mn-ea"/>
              </a:rPr>
              <a:t> od građana, poduzeća, stručnjaka.</a:t>
            </a:r>
          </a:p>
          <a:p>
            <a:pPr marL="0" lvl="1" indent="-106045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hr-HR" sz="1600" dirty="0">
                <a:solidFill>
                  <a:srgbClr val="FF6900"/>
                </a:solidFill>
                <a:latin typeface="Arial" panose="020B0604020202020204"/>
                <a:sym typeface="+mn-ea"/>
              </a:rPr>
              <a:t>Unaprijediti izradu i provedbu </a:t>
            </a:r>
            <a:r>
              <a:rPr lang="hr-H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sym typeface="+mn-ea"/>
              </a:rPr>
              <a:t>politika potrošnje i poreza.</a:t>
            </a:r>
          </a:p>
          <a:p>
            <a:pPr marL="0" lvl="1" indent="-106045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hr-H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sym typeface="+mn-ea"/>
              </a:rPr>
              <a:t>Unaprijediti </a:t>
            </a:r>
            <a:r>
              <a:rPr lang="hr-HR" sz="1600" dirty="0">
                <a:solidFill>
                  <a:srgbClr val="FF6900"/>
                </a:solidFill>
                <a:latin typeface="Arial" panose="020B0604020202020204"/>
                <a:sym typeface="+mn-ea"/>
              </a:rPr>
              <a:t>efikasnost i učinkovitost resornih ministarstava.</a:t>
            </a:r>
            <a:endParaRPr lang="hr-HR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marL="0" lvl="1" indent="-106045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hr-H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sym typeface="+mn-ea"/>
              </a:rPr>
              <a:t>Povećati</a:t>
            </a:r>
            <a:r>
              <a:rPr lang="hr-HR" sz="1600" dirty="0">
                <a:solidFill>
                  <a:srgbClr val="FF6900"/>
                </a:solidFill>
                <a:latin typeface="Arial" panose="020B0604020202020204"/>
                <a:sym typeface="+mn-ea"/>
              </a:rPr>
              <a:t>legitimitet, povjerenje u vladu, spremnost za plaćanje poreza.</a:t>
            </a:r>
            <a:r>
              <a:rPr lang="hr-HR" smtClean="0"/>
              <a:t> </a:t>
            </a:r>
            <a:endParaRPr lang="hr-HR" sz="1600" dirty="0">
              <a:latin typeface="Arial" panose="020B0604020202020204"/>
              <a:cs typeface="Arial" panose="020B0604020202020204"/>
            </a:endParaRPr>
          </a:p>
          <a:p>
            <a:pPr marL="0" lvl="1" indent="-106045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hr-HR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/>
                <a:sym typeface="+mn-ea"/>
              </a:rPr>
              <a:t>Sudjelovanje je ključno za ciljeve održivog razvoja: </a:t>
            </a:r>
            <a:r>
              <a:rPr lang="hr-H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/>
                <a:sym typeface="+mn-ea"/>
              </a:rPr>
              <a:t>1-</a:t>
            </a:r>
            <a:r>
              <a:rPr lang="hr-HR" sz="1600" dirty="0">
                <a:solidFill>
                  <a:srgbClr val="FF6900"/>
                </a:solidFill>
                <a:latin typeface="Arial" panose="020B0604020202020204"/>
                <a:sym typeface="+mn-ea"/>
              </a:rPr>
              <a:t>siromaštvo, </a:t>
            </a:r>
            <a:r>
              <a:rPr lang="hr-H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/>
                <a:sym typeface="+mn-ea"/>
              </a:rPr>
              <a:t>5-</a:t>
            </a:r>
            <a:r>
              <a:rPr lang="hr-HR" sz="1600" dirty="0">
                <a:solidFill>
                  <a:srgbClr val="FF6900"/>
                </a:solidFill>
                <a:latin typeface="Arial" panose="020B0604020202020204"/>
                <a:sym typeface="+mn-ea"/>
              </a:rPr>
              <a:t>rodna</a:t>
            </a:r>
            <a:r>
              <a:rPr lang="hr-H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/>
                <a:sym typeface="+mn-ea"/>
              </a:rPr>
              <a:t> jednakost, 10-smanjenje </a:t>
            </a:r>
            <a:r>
              <a:rPr lang="hr-HR" sz="1600" dirty="0">
                <a:solidFill>
                  <a:srgbClr val="FF6900"/>
                </a:solidFill>
                <a:latin typeface="Arial" panose="020B0604020202020204"/>
                <a:sym typeface="+mn-ea"/>
              </a:rPr>
              <a:t>nejednakosti</a:t>
            </a:r>
            <a:r>
              <a:rPr lang="hr-H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/>
                <a:sym typeface="+mn-ea"/>
              </a:rPr>
              <a:t>, 16-mir, pravda i </a:t>
            </a:r>
            <a:r>
              <a:rPr lang="hr-HR" sz="1600" dirty="0">
                <a:solidFill>
                  <a:srgbClr val="FF6900"/>
                </a:solidFill>
                <a:latin typeface="Arial" panose="020B0604020202020204"/>
                <a:sym typeface="+mn-ea"/>
              </a:rPr>
              <a:t>inkluzivne institucije</a:t>
            </a:r>
            <a:endParaRPr lang="hr-HR" sz="1600" dirty="0">
              <a:latin typeface="Arial" panose="020B0604020202020204"/>
              <a:cs typeface="Arial" panose="020B0604020202020204"/>
            </a:endParaRPr>
          </a:p>
          <a:p>
            <a:pPr marL="0" lvl="1" indent="-106045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hr-H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/>
                <a:sym typeface="+mn-ea"/>
              </a:rPr>
              <a:t>Dostupni vladini podaci: </a:t>
            </a:r>
            <a:r>
              <a:rPr lang="hr-HR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/>
                <a:sym typeface="+mn-ea"/>
              </a:rPr>
              <a:t>velika količina podataka, otvoreni podaci </a:t>
            </a:r>
            <a:r>
              <a:rPr lang="hr-H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/>
                <a:sym typeface="+mn-ea"/>
              </a:rPr>
              <a:t>i </a:t>
            </a:r>
            <a:r>
              <a:rPr lang="hr-HR" sz="1600" dirty="0">
                <a:solidFill>
                  <a:srgbClr val="FF6900"/>
                </a:solidFill>
                <a:latin typeface="Arial" panose="020B0604020202020204"/>
                <a:sym typeface="+mn-ea"/>
              </a:rPr>
              <a:t>informacijske tehnologije.</a:t>
            </a:r>
            <a:endParaRPr lang="hr-HR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número de diapositiva 2"/>
          <p:cNvSpPr txBox="1"/>
          <p:nvPr/>
        </p:nvSpPr>
        <p:spPr>
          <a:xfrm>
            <a:off x="495300" y="6275179"/>
            <a:ext cx="742950" cy="365125"/>
          </a:xfrm>
          <a:prstGeom prst="rect">
            <a:avLst/>
          </a:prstGeom>
          <a:ln>
            <a:noFill/>
          </a:ln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9E7D98CA-1D08-404D-9717-662EFCF3D727}" type="slidenum">
              <a:rPr lang="en-US" sz="1100" smtClean="0">
                <a:solidFill>
                  <a:srgbClr val="7F7F7F"/>
                </a:solidFill>
                <a:latin typeface="Arial" panose="020B0604020202020204"/>
                <a:cs typeface="Arial" panose="020B0604020202020204"/>
              </a:rPr>
              <a:t>5</a:t>
            </a:fld>
            <a:endParaRPr lang="hr-HR" sz="1100" dirty="0">
              <a:solidFill>
                <a:srgbClr val="7F7F7F"/>
              </a:solidFill>
              <a:latin typeface="Arial" panose="020B0604020202020204"/>
              <a:cs typeface="Arial" panose="020B0604020202020204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554902" y="6407474"/>
            <a:ext cx="350272" cy="0"/>
          </a:xfrm>
          <a:prstGeom prst="line">
            <a:avLst/>
          </a:prstGeom>
          <a:ln>
            <a:solidFill>
              <a:srgbClr val="FB5308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742032" y="721618"/>
            <a:ext cx="64219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altLang="en-US" sz="2800" dirty="0">
                <a:solidFill>
                  <a:srgbClr val="FF6900"/>
                </a:solidFill>
                <a:latin typeface="Arial" panose="020B0604020202020204" pitchFamily="34" charset="0"/>
              </a:rPr>
              <a:t>1. Zašto izravno uključiti javnost?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73273" y="2479862"/>
            <a:ext cx="1868382" cy="152175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4C8616D3-E519-421B-97DA-5A92645BEF16}"/>
              </a:ext>
            </a:extLst>
          </p:cNvPr>
          <p:cNvSpPr txBox="1"/>
          <p:nvPr/>
        </p:nvSpPr>
        <p:spPr>
          <a:xfrm>
            <a:off x="1238250" y="6136382"/>
            <a:ext cx="6421951" cy="854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050" dirty="0"/>
              <a:t>Izvor:</a:t>
            </a:r>
          </a:p>
          <a:p>
            <a:r>
              <a:rPr lang="hr-HR" sz="1050" dirty="0"/>
              <a:t>Murray Petrie, „Sudjelovanje javnosti u fiskalnoj politici na nacionalnoj razini:  odabrani primjeri zemalja”, Taškent, 18. ožujka 2019.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1184193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2"/>
          <p:cNvSpPr txBox="1"/>
          <p:nvPr/>
        </p:nvSpPr>
        <p:spPr>
          <a:xfrm>
            <a:off x="495300" y="6275179"/>
            <a:ext cx="742950" cy="365125"/>
          </a:xfrm>
          <a:prstGeom prst="rect">
            <a:avLst/>
          </a:prstGeom>
          <a:ln>
            <a:noFill/>
          </a:ln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9E7D98CA-1D08-404D-9717-662EFCF3D727}" type="slidenum">
              <a:rPr lang="en-US" sz="1100" smtClean="0">
                <a:solidFill>
                  <a:srgbClr val="7F7F7F"/>
                </a:solidFill>
                <a:latin typeface="Arial" panose="020B0604020202020204"/>
                <a:cs typeface="Arial" panose="020B0604020202020204"/>
              </a:rPr>
              <a:t>6</a:t>
            </a:fld>
            <a:endParaRPr lang="hr-HR" sz="1100" dirty="0">
              <a:solidFill>
                <a:srgbClr val="7F7F7F"/>
              </a:solidFill>
              <a:latin typeface="Arial" panose="020B0604020202020204"/>
              <a:cs typeface="Arial" panose="020B0604020202020204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554902" y="6407474"/>
            <a:ext cx="350272" cy="0"/>
          </a:xfrm>
          <a:prstGeom prst="line">
            <a:avLst/>
          </a:prstGeom>
          <a:ln>
            <a:solidFill>
              <a:srgbClr val="FB5308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532840" y="721618"/>
            <a:ext cx="68403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altLang="en-US" sz="2800" dirty="0">
                <a:solidFill>
                  <a:srgbClr val="FF6900"/>
                </a:solidFill>
                <a:latin typeface="Arial" panose="020B0604020202020204" pitchFamily="34" charset="0"/>
              </a:rPr>
              <a:t>1. Mehanizmi sudjelovanja fiskalne politike</a:t>
            </a:r>
          </a:p>
        </p:txBody>
      </p:sp>
      <p:graphicFrame>
        <p:nvGraphicFramePr>
          <p:cNvPr id="6" name="Diagram 3"/>
          <p:cNvGraphicFramePr/>
          <p:nvPr>
            <p:extLst>
              <p:ext uri="{D42A27DB-BD31-4B8C-83A1-F6EECF244321}">
                <p14:modId xmlns:p14="http://schemas.microsoft.com/office/powerpoint/2010/main" val="839860910"/>
              </p:ext>
            </p:extLst>
          </p:nvPr>
        </p:nvGraphicFramePr>
        <p:xfrm>
          <a:off x="2136386" y="1651374"/>
          <a:ext cx="6060546" cy="4254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092002BC-BF3E-4D2A-B44C-21FDDFA760C4}"/>
              </a:ext>
            </a:extLst>
          </p:cNvPr>
          <p:cNvSpPr txBox="1"/>
          <p:nvPr/>
        </p:nvSpPr>
        <p:spPr>
          <a:xfrm>
            <a:off x="1238250" y="6136382"/>
            <a:ext cx="6421951" cy="854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050" dirty="0"/>
              <a:t>Izvor:</a:t>
            </a:r>
          </a:p>
          <a:p>
            <a:r>
              <a:rPr lang="hr-HR" sz="1050" dirty="0"/>
              <a:t>Murray Petrie, „Sudjelovanje javnosti u fiskalnoj politici na nacionalnoj razini:  odabrani primjeri zemalja”, Taškent, 18. ožujka 2019.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9683691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554902" y="1770845"/>
            <a:ext cx="8816951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0">
              <a:lnSpc>
                <a:spcPct val="150000"/>
              </a:lnSpc>
              <a:buFont typeface="+mj-lt"/>
              <a:buNone/>
            </a:pPr>
            <a:r>
              <a:rPr lang="hr-HR" smtClean="0"/>
              <a:t> </a:t>
            </a:r>
            <a:endParaRPr lang="hr-HR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número de diapositiva 2"/>
          <p:cNvSpPr txBox="1"/>
          <p:nvPr/>
        </p:nvSpPr>
        <p:spPr>
          <a:xfrm>
            <a:off x="495300" y="6275179"/>
            <a:ext cx="742950" cy="365125"/>
          </a:xfrm>
          <a:prstGeom prst="rect">
            <a:avLst/>
          </a:prstGeom>
          <a:ln>
            <a:noFill/>
          </a:ln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9E7D98CA-1D08-404D-9717-662EFCF3D727}" type="slidenum">
              <a:rPr lang="en-US" sz="1100" smtClean="0">
                <a:solidFill>
                  <a:srgbClr val="7F7F7F"/>
                </a:solidFill>
                <a:latin typeface="Arial" panose="020B0604020202020204"/>
                <a:cs typeface="Arial" panose="020B0604020202020204"/>
              </a:rPr>
              <a:t>7</a:t>
            </a:fld>
            <a:endParaRPr lang="hr-HR" sz="1100" dirty="0">
              <a:solidFill>
                <a:srgbClr val="7F7F7F"/>
              </a:solidFill>
              <a:latin typeface="Arial" panose="020B0604020202020204"/>
              <a:cs typeface="Arial" panose="020B0604020202020204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554902" y="6407474"/>
            <a:ext cx="350272" cy="0"/>
          </a:xfrm>
          <a:prstGeom prst="line">
            <a:avLst/>
          </a:prstGeom>
          <a:ln>
            <a:solidFill>
              <a:srgbClr val="FB5308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2739849" y="461641"/>
            <a:ext cx="4637808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altLang="en-US" sz="2800" dirty="0">
                <a:solidFill>
                  <a:srgbClr val="FF6900"/>
                </a:solidFill>
                <a:latin typeface="Arial" panose="020B0604020202020204" pitchFamily="34" charset="0"/>
              </a:rPr>
              <a:t>2. Riznica Novog Zelanda:</a:t>
            </a:r>
          </a:p>
          <a:p>
            <a:pPr algn="ctr"/>
            <a:r>
              <a:rPr lang="hr-HR" altLang="en-US" sz="2400" dirty="0">
                <a:solidFill>
                  <a:srgbClr val="FF6900"/>
                </a:solidFill>
                <a:latin typeface="Arial" panose="020B0604020202020204" pitchFamily="34" charset="0"/>
              </a:rPr>
              <a:t>mehanizmi sudjelovanja javnosti</a:t>
            </a:r>
          </a:p>
        </p:txBody>
      </p:sp>
      <p:graphicFrame>
        <p:nvGraphicFramePr>
          <p:cNvPr id="6" name="Table 5"/>
          <p:cNvGraphicFramePr/>
          <p:nvPr/>
        </p:nvGraphicFramePr>
        <p:xfrm>
          <a:off x="730038" y="1770844"/>
          <a:ext cx="8657431" cy="3945452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3212939">
                  <a:extLst>
                    <a:ext uri="{9D8B030D-6E8A-4147-A177-3AD203B41FA5}">
                      <a16:col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0000"/>
                    </a:ext>
                  </a:extLst>
                </a:gridCol>
                <a:gridCol w="2719293">
                  <a:extLst>
                    <a:ext uri="{9D8B030D-6E8A-4147-A177-3AD203B41FA5}">
                      <a16:col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0001"/>
                    </a:ext>
                  </a:extLst>
                </a:gridCol>
                <a:gridCol w="2725199">
                  <a:extLst>
                    <a:ext uri="{9D8B030D-6E8A-4147-A177-3AD203B41FA5}">
                      <a16:col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0002"/>
                    </a:ext>
                  </a:extLst>
                </a:gridCol>
              </a:tblGrid>
              <a:tr h="278597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t>Naziv mehanizma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t>Faza ciklusa politike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t>Vrsta mehanizma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0000"/>
                  </a:ext>
                </a:extLst>
              </a:tr>
              <a:tr h="255381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NZ" alt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A. Panel za socijalne investicije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NZ" alt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Priprema proračuna</a:t>
                      </a:r>
                    </a:p>
                  </a:txBody>
                  <a:tcPr marL="99060" marR="9906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NZ" alt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Redovito savjetovanje tijekom godine</a:t>
                      </a:r>
                    </a:p>
                  </a:txBody>
                  <a:tcPr marL="99060" marR="9906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0001"/>
                  </a:ext>
                </a:extLst>
              </a:tr>
              <a:tr h="255381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NZ" alt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B. Panel za kapitalne investicije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NZ" altLang="en-US" sz="16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Priprema proračuna</a:t>
                      </a:r>
                    </a:p>
                  </a:txBody>
                  <a:tcPr marL="99060" marR="9906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NZ" altLang="en-US" sz="16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Redovito savjetovanje tijekom godine</a:t>
                      </a:r>
                    </a:p>
                  </a:txBody>
                  <a:tcPr marL="99060" marR="9906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0002"/>
                  </a:ext>
                </a:extLst>
              </a:tr>
              <a:tr h="36533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NZ" alt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C. Nova agencija za infrastrukturu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NZ" alt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Izrada politike</a:t>
                      </a:r>
                    </a:p>
                  </a:txBody>
                  <a:tcPr marL="99060" marR="9906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NZ" alt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Jednokratno savjetovanje</a:t>
                      </a:r>
                    </a:p>
                  </a:txBody>
                  <a:tcPr marL="99060" marR="9906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0003"/>
                  </a:ext>
                </a:extLst>
              </a:tr>
              <a:tr h="255381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NZ" alt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D. Otvoreni proračun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NZ" altLang="en-US" sz="16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Priprema proračuna</a:t>
                      </a:r>
                    </a:p>
                  </a:txBody>
                  <a:tcPr marL="99060" marR="9906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NZ" altLang="en-US" sz="16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Jednokratno savjetovanje</a:t>
                      </a:r>
                    </a:p>
                  </a:txBody>
                  <a:tcPr marL="99060" marR="9906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0004"/>
                  </a:ext>
                </a:extLst>
              </a:tr>
              <a:tr h="441112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NZ" alt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E. Analiza Odbora za potrese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NZ" alt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Provedba i izrada politike</a:t>
                      </a:r>
                    </a:p>
                  </a:txBody>
                  <a:tcPr marL="99060" marR="9906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NZ" alt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Višegodišnja savjetovanja</a:t>
                      </a:r>
                    </a:p>
                  </a:txBody>
                  <a:tcPr marL="99060" marR="9906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0005"/>
                  </a:ext>
                </a:extLst>
              </a:tr>
              <a:tr h="441112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NZ" altLang="en-US" sz="16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F. Porezna reforma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NZ" alt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Izrada politike</a:t>
                      </a:r>
                    </a:p>
                  </a:txBody>
                  <a:tcPr marL="99060" marR="9906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NZ" alt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sym typeface="+mn-ea"/>
                        </a:rPr>
                        <a:t>Vremenski ograničena radna skupina</a:t>
                      </a:r>
                      <a:endParaRPr lang="hr-HR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99060" marR="9906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0006"/>
                  </a:ext>
                </a:extLst>
              </a:tr>
              <a:tr h="36533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NZ" alt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G. Neovisna fiskalna institucija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NZ" altLang="en-US" sz="16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Izrada politike</a:t>
                      </a:r>
                    </a:p>
                  </a:txBody>
                  <a:tcPr marL="99060" marR="9906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NZ" alt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Jednokratno savjetovanje</a:t>
                      </a:r>
                    </a:p>
                  </a:txBody>
                  <a:tcPr marL="99060" marR="9906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0007"/>
                  </a:ext>
                </a:extLst>
              </a:tr>
              <a:tr h="255381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NZ" alt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H. Ostalo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NZ" alt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Razno</a:t>
                      </a:r>
                    </a:p>
                  </a:txBody>
                  <a:tcPr marL="99060" marR="9906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NZ" alt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Razno</a:t>
                      </a:r>
                    </a:p>
                  </a:txBody>
                  <a:tcPr marL="99060" marR="9906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0008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5B1B0923-4F06-4AA8-925E-5306A1DC2238}"/>
              </a:ext>
            </a:extLst>
          </p:cNvPr>
          <p:cNvSpPr txBox="1"/>
          <p:nvPr/>
        </p:nvSpPr>
        <p:spPr>
          <a:xfrm>
            <a:off x="1238250" y="6136382"/>
            <a:ext cx="6421951" cy="854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050" dirty="0"/>
              <a:t>Izvor:</a:t>
            </a:r>
          </a:p>
          <a:p>
            <a:r>
              <a:rPr lang="hr-HR" sz="1050" dirty="0"/>
              <a:t>Murray Petrie, „Sudjelovanje javnosti u fiskalnoj politici na nacionalnoj razini:  odabrani primjeri zemalja”, Taškent, 18. ožujka 2019.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1790308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494612" y="1520053"/>
            <a:ext cx="8877565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l">
              <a:lnSpc>
                <a:spcPct val="150000"/>
              </a:lnSpc>
              <a:buFont typeface="+mj-lt"/>
              <a:buAutoNum type="arabicPeriod"/>
            </a:pPr>
            <a:r>
              <a:rPr lang="hr-HR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rPr>
              <a:t>Širok spektar mehanizama sudjelovanja javnosti:</a:t>
            </a:r>
            <a:r>
              <a:rPr sz="1600" dirty="0"/>
              <a:t/>
            </a:r>
            <a:br>
              <a:rPr sz="1600" dirty="0"/>
            </a:br>
            <a:r>
              <a:rPr lang="hr-HR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rPr>
              <a:t>jednokratni/institucionalizirani; u jednoj fazi/u više faza; neslužbeni/zakonski uvjetovani; temeljeni na mišljenjima stručnjaka i javnosti.</a:t>
            </a:r>
          </a:p>
          <a:p>
            <a:pPr marL="457200" indent="-457200" algn="l">
              <a:lnSpc>
                <a:spcPct val="150000"/>
              </a:lnSpc>
              <a:buFont typeface="+mj-lt"/>
              <a:buAutoNum type="arabicPeriod"/>
            </a:pPr>
            <a:r>
              <a:rPr lang="hr-HR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rPr>
              <a:t>Obuhvaća makrofiskalno područje, porez, rashode, investicije; većinom izvan godišnjeg proračuna.</a:t>
            </a:r>
          </a:p>
          <a:p>
            <a:pPr marL="457200" indent="-457200" algn="l">
              <a:lnSpc>
                <a:spcPct val="150000"/>
              </a:lnSpc>
              <a:buFont typeface="+mj-lt"/>
              <a:buAutoNum type="arabicPeriod"/>
            </a:pPr>
            <a:r>
              <a:rPr lang="hr-HR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rPr>
              <a:t>Uloga riznice u odnosu na ulogu vlade.</a:t>
            </a:r>
          </a:p>
          <a:p>
            <a:pPr marL="457200" indent="-457200" algn="l">
              <a:lnSpc>
                <a:spcPct val="150000"/>
              </a:lnSpc>
              <a:buFont typeface="+mj-lt"/>
              <a:buAutoNum type="arabicPeriod"/>
            </a:pPr>
            <a:r>
              <a:rPr lang="hr-HR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sym typeface="+mn-ea"/>
              </a:rPr>
              <a:t>Ograničene smjernice za osoblje na središnjoj razini, pouzdanje u iskusno osoblje i kultura razmjene iskustva i dijaloga s riznicom.</a:t>
            </a:r>
          </a:p>
          <a:p>
            <a:pPr marL="457200" indent="-457200" algn="l">
              <a:lnSpc>
                <a:spcPct val="150000"/>
              </a:lnSpc>
              <a:buFont typeface="+mj-lt"/>
              <a:buAutoNum type="arabicPeriod"/>
            </a:pPr>
            <a:r>
              <a:rPr lang="hr-HR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sym typeface="+mn-ea"/>
              </a:rPr>
              <a:t>Često se radi unutar kratkih vremenskih rokova, ali ponekad se odugovlači zbog političkih čimbenika.</a:t>
            </a:r>
          </a:p>
          <a:p>
            <a:pPr marL="457200" indent="-457200" algn="l">
              <a:lnSpc>
                <a:spcPct val="150000"/>
              </a:lnSpc>
              <a:buFont typeface="+mj-lt"/>
              <a:buAutoNum type="arabicPeriod"/>
            </a:pPr>
            <a:r>
              <a:rPr lang="hr-HR" sz="1600" dirty="0" smtClean="0"/>
              <a:t>Dobro uspostavljeni nevladini akteri i obrasci komunikacije.</a:t>
            </a:r>
          </a:p>
          <a:p>
            <a:pPr marL="457200" indent="-457200" algn="l">
              <a:lnSpc>
                <a:spcPct val="150000"/>
              </a:lnSpc>
              <a:buFont typeface="+mj-lt"/>
              <a:buAutoNum type="arabicPeriod"/>
            </a:pPr>
            <a:r>
              <a:rPr lang="hr-HR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sym typeface="+mn-ea"/>
              </a:rPr>
              <a:t>Konkretni napori i mehanizmi za uključivanje maorske zajednice (autohtonog stanovništva).</a:t>
            </a:r>
          </a:p>
          <a:p>
            <a:pPr marL="457200" indent="-457200" algn="l">
              <a:lnSpc>
                <a:spcPct val="150000"/>
              </a:lnSpc>
              <a:buFont typeface="+mj-lt"/>
              <a:buAutoNum type="arabicPeriod"/>
            </a:pPr>
            <a:r>
              <a:rPr lang="hr-HR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sym typeface="+mn-ea"/>
              </a:rPr>
              <a:t>Odgode (ponekad dugotrajne) objave podnesaka i sažetaka podnesaka.</a:t>
            </a:r>
            <a:endParaRPr lang="hr-HR" sz="14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l">
              <a:lnSpc>
                <a:spcPct val="150000"/>
              </a:lnSpc>
              <a:buFont typeface="+mj-lt"/>
              <a:buAutoNum type="arabicPeriod"/>
            </a:pPr>
            <a:r>
              <a:rPr lang="hr-HR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sym typeface="+mn-ea"/>
              </a:rPr>
              <a:t>Većinu posla obavljaju zaposlenici riznice, unutar osnovnih okvira, ponekad se posao eksternalizira.</a:t>
            </a:r>
          </a:p>
          <a:p>
            <a:pPr marL="457200" indent="-457200" algn="l">
              <a:lnSpc>
                <a:spcPct val="150000"/>
              </a:lnSpc>
              <a:buFont typeface="+mj-lt"/>
              <a:buAutoNum type="arabicPeriod"/>
            </a:pPr>
            <a:r>
              <a:rPr lang="hr-HR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sym typeface="+mn-ea"/>
              </a:rPr>
              <a:t>Jasni postupci upravljanja pitanjima privatnosti; potencijalni sukobi interesa itd.</a:t>
            </a:r>
            <a:endParaRPr lang="hr-HR" sz="14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número de diapositiva 2"/>
          <p:cNvSpPr txBox="1"/>
          <p:nvPr/>
        </p:nvSpPr>
        <p:spPr>
          <a:xfrm>
            <a:off x="495300" y="6275179"/>
            <a:ext cx="742950" cy="365125"/>
          </a:xfrm>
          <a:prstGeom prst="rect">
            <a:avLst/>
          </a:prstGeom>
          <a:ln>
            <a:noFill/>
          </a:ln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9E7D98CA-1D08-404D-9717-662EFCF3D727}" type="slidenum">
              <a:rPr lang="en-US" sz="1100" smtClean="0">
                <a:solidFill>
                  <a:srgbClr val="7F7F7F"/>
                </a:solidFill>
                <a:latin typeface="Arial" panose="020B0604020202020204"/>
                <a:cs typeface="Arial" panose="020B0604020202020204"/>
              </a:rPr>
              <a:t>8</a:t>
            </a:fld>
            <a:endParaRPr lang="hr-HR" sz="1100" dirty="0">
              <a:solidFill>
                <a:srgbClr val="7F7F7F"/>
              </a:solidFill>
              <a:latin typeface="Arial" panose="020B0604020202020204"/>
              <a:cs typeface="Arial" panose="020B0604020202020204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554902" y="6407474"/>
            <a:ext cx="350272" cy="0"/>
          </a:xfrm>
          <a:prstGeom prst="line">
            <a:avLst/>
          </a:prstGeom>
          <a:ln>
            <a:solidFill>
              <a:srgbClr val="FB5308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373069" y="721618"/>
            <a:ext cx="91598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altLang="en-US" sz="2400" dirty="0">
                <a:solidFill>
                  <a:srgbClr val="FF6900"/>
                </a:solidFill>
                <a:latin typeface="Arial" panose="020B0604020202020204" pitchFamily="34" charset="0"/>
              </a:rPr>
              <a:t>2. </a:t>
            </a:r>
            <a:r>
              <a:rPr lang="hr-HR" altLang="en-US" sz="2400" dirty="0">
                <a:solidFill>
                  <a:srgbClr val="FF6900"/>
                </a:solidFill>
                <a:latin typeface="Arial" panose="020B0604020202020204" pitchFamily="34" charset="0"/>
                <a:sym typeface="+mn-ea"/>
              </a:rPr>
              <a:t>Rad novozelandske riznice na sudjelovanju građana: </a:t>
            </a:r>
            <a:r>
              <a:rPr lang="hr-HR" altLang="en-US" sz="2400" dirty="0">
                <a:solidFill>
                  <a:srgbClr val="FF6900"/>
                </a:solidFill>
                <a:latin typeface="Arial" panose="020B0604020202020204" pitchFamily="34" charset="0"/>
              </a:rPr>
              <a:t>zaključci 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3578EA17-9413-40C4-8701-F1E01FBAD0E6}"/>
              </a:ext>
            </a:extLst>
          </p:cNvPr>
          <p:cNvSpPr txBox="1"/>
          <p:nvPr/>
        </p:nvSpPr>
        <p:spPr>
          <a:xfrm>
            <a:off x="1238250" y="6136382"/>
            <a:ext cx="6421951" cy="854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050" dirty="0"/>
              <a:t>Izvor:</a:t>
            </a:r>
          </a:p>
          <a:p>
            <a:r>
              <a:rPr lang="hr-HR" sz="1050" dirty="0"/>
              <a:t>Murray Petrie, „Sudjelovanje javnosti u fiskalnoj politici na nacionalnoj razini:  odabrani primjeri zemalja”, Taškent, 18. ožujka 2019.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6465379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554902" y="1770845"/>
            <a:ext cx="8816951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0" algn="l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hr-HR" alt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sym typeface="+mn-ea"/>
              </a:rPr>
              <a:t>Južna Afrika: </a:t>
            </a:r>
            <a:r>
              <a:rPr lang="hr-HR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sym typeface="+mn-ea"/>
              </a:rPr>
              <a:t>Savjeti za ministra: poziva se šira javnost na podnošenje prijedloga za sljedeći proračun putem </a:t>
            </a:r>
            <a:r>
              <a:rPr lang="hr-HR" altLang="en-US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sym typeface="+mn-ea"/>
              </a:rPr>
              <a:t>web </a:t>
            </a:r>
            <a:r>
              <a:rPr lang="hr-HR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sym typeface="+mn-ea"/>
              </a:rPr>
              <a:t>mjesta riznice ili osobnom dostavom. Godišnje pristiže više od 500 prijedloga. Osoblje za komunikacije u riznici pregledava prijedloge i odabire 10 najrelevantnijih koji se šalju ministru i izvršnom timu riznice. Ministar odabire one koji su najbliži vladinim prioritetima i referira se na njih u svom govoru o proračunu.</a:t>
            </a:r>
          </a:p>
          <a:p>
            <a:pPr indent="0" algn="l">
              <a:lnSpc>
                <a:spcPct val="120000"/>
              </a:lnSpc>
              <a:buFont typeface="Arial" panose="020B0604020202020204" pitchFamily="34" charset="0"/>
              <a:buNone/>
            </a:pPr>
            <a:endParaRPr lang="hr-HR" altLang="en-US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indent="0" algn="l">
              <a:lnSpc>
                <a:spcPct val="120000"/>
              </a:lnSpc>
              <a:buFont typeface="Arial" panose="020B0604020202020204" pitchFamily="34" charset="0"/>
              <a:buNone/>
            </a:pPr>
            <a:endParaRPr lang="hr-HR" altLang="en-US" sz="16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indent="0" algn="l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hr-HR" alt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sym typeface="+mn-ea"/>
              </a:rPr>
              <a:t>Kanada:</a:t>
            </a:r>
            <a:r>
              <a:rPr lang="hr-HR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sym typeface="+mn-ea"/>
              </a:rPr>
              <a:t> od 90-ih održava pretproračunska savjetovanja s građanima koja organizira Ministarstvo financija i koja se bave vladinim interesnim područjima za nadolazeći proračun.</a:t>
            </a:r>
          </a:p>
          <a:p>
            <a:pPr indent="0" algn="l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hr-HR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sym typeface="+mn-ea"/>
              </a:rPr>
              <a:t>Upotreba društvenih mreža (Google Hangouts, Facebook), predodređeno </a:t>
            </a:r>
            <a:r>
              <a:rPr lang="hr-HR" altLang="en-US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sym typeface="+mn-ea"/>
              </a:rPr>
              <a:t>web </a:t>
            </a:r>
            <a:r>
              <a:rPr lang="hr-HR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sym typeface="+mn-ea"/>
              </a:rPr>
              <a:t>mjesto. </a:t>
            </a:r>
          </a:p>
          <a:p>
            <a:pPr marL="0" lvl="1" indent="0" algn="l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hr-HR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sym typeface="+mn-ea"/>
              </a:rPr>
              <a:t>Svrha, obuhvat i postupak ukratko objašnjeni u priopćenju za medije na početku savjetovanja.</a:t>
            </a:r>
            <a:endParaRPr lang="hr-HR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número de diapositiva 2"/>
          <p:cNvSpPr txBox="1"/>
          <p:nvPr/>
        </p:nvSpPr>
        <p:spPr>
          <a:xfrm>
            <a:off x="495300" y="6275179"/>
            <a:ext cx="742950" cy="365125"/>
          </a:xfrm>
          <a:prstGeom prst="rect">
            <a:avLst/>
          </a:prstGeom>
          <a:ln>
            <a:noFill/>
          </a:ln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9E7D98CA-1D08-404D-9717-662EFCF3D727}" type="slidenum">
              <a:rPr lang="en-US" sz="1100" smtClean="0">
                <a:solidFill>
                  <a:srgbClr val="7F7F7F"/>
                </a:solidFill>
                <a:latin typeface="Arial" panose="020B0604020202020204"/>
                <a:cs typeface="Arial" panose="020B0604020202020204"/>
              </a:rPr>
              <a:t>9</a:t>
            </a:fld>
            <a:endParaRPr lang="hr-HR" sz="1100" dirty="0">
              <a:solidFill>
                <a:srgbClr val="7F7F7F"/>
              </a:solidFill>
              <a:latin typeface="Arial" panose="020B0604020202020204"/>
              <a:cs typeface="Arial" panose="020B0604020202020204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554902" y="6407474"/>
            <a:ext cx="350272" cy="0"/>
          </a:xfrm>
          <a:prstGeom prst="line">
            <a:avLst/>
          </a:prstGeom>
          <a:ln>
            <a:solidFill>
              <a:srgbClr val="FB5308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2452453" y="721618"/>
            <a:ext cx="50011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altLang="en-US" sz="2800" dirty="0">
                <a:solidFill>
                  <a:srgbClr val="FF6900"/>
                </a:solidFill>
                <a:latin typeface="Arial" panose="020B0604020202020204" pitchFamily="34" charset="0"/>
              </a:rPr>
              <a:t>3.A Pretproračunska savjetovanja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C339677E-8F25-4B66-AF10-78F48CCE572A}"/>
              </a:ext>
            </a:extLst>
          </p:cNvPr>
          <p:cNvSpPr txBox="1"/>
          <p:nvPr/>
        </p:nvSpPr>
        <p:spPr>
          <a:xfrm>
            <a:off x="1238250" y="6136382"/>
            <a:ext cx="6421951" cy="854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050" dirty="0"/>
              <a:t>Izvor:</a:t>
            </a:r>
          </a:p>
          <a:p>
            <a:r>
              <a:rPr lang="hr-HR" sz="1050" dirty="0"/>
              <a:t>Murray Petrie, „Sudjelovanje javnosti u fiskalnoj politici na nacionalnoj razini:  odabrani primjeri zemalja”, Taškent, 18. ožujka 2019.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6049898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20286</TotalTime>
  <Words>1609</Words>
  <Application>Microsoft Office PowerPoint</Application>
  <PresentationFormat>A4 Paper (210x297 mm)</PresentationFormat>
  <Paragraphs>201</Paragraphs>
  <Slides>15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Popularizacija sudjelovanja javnosti u fiskalnoj politici i proračunskim procesima: razvoj „proizvoda znanja” u zemljama PEMPAL-a</vt:lpstr>
      <vt:lpstr> Ciljevi videokonferencije </vt:lpstr>
      <vt:lpstr>Faze konačnog dovršetka izrade WGBL-ova glavnog proizvoda znanja o sudjelovanju javnosti</vt:lpstr>
      <vt:lpstr>Izvori informacija za završnu fazu razvoja proizvoda znanja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Razvoj sljedećih „proizvoda znanja“ BLTWG-a o pitanjima sudjelovanja javnosti. Fork</vt:lpstr>
      <vt:lpstr>Raspraviti o aktivnostima za daljnji razvoj BLTWG-a </vt:lpstr>
      <vt:lpstr>PowerPoint Presentation</vt:lpstr>
    </vt:vector>
  </TitlesOfParts>
  <Company>The World Bank Group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2017 BCOP plenary</dc:title>
  <dc:creator>Deanna Aubrey</dc:creator>
  <cp:keywords>BCOP Budget Literacy and Transparency Working Group</cp:keywords>
  <cp:lastModifiedBy>Željka</cp:lastModifiedBy>
  <cp:revision>1027</cp:revision>
  <cp:lastPrinted>2018-03-09T10:51:08Z</cp:lastPrinted>
  <dcterms:created xsi:type="dcterms:W3CDTF">2010-10-04T16:57:49Z</dcterms:created>
  <dcterms:modified xsi:type="dcterms:W3CDTF">2019-05-20T14:40:44Z</dcterms:modified>
  <cp:category>PEMPAL</cp:category>
</cp:coreProperties>
</file>