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302" r:id="rId4"/>
    <p:sldId id="290" r:id="rId5"/>
    <p:sldId id="304" r:id="rId6"/>
    <p:sldId id="305" r:id="rId7"/>
    <p:sldId id="306" r:id="rId8"/>
    <p:sldId id="274" r:id="rId9"/>
    <p:sldId id="308" r:id="rId10"/>
    <p:sldId id="294" r:id="rId11"/>
    <p:sldId id="292" r:id="rId12"/>
    <p:sldId id="310" r:id="rId13"/>
    <p:sldId id="309" r:id="rId14"/>
    <p:sldId id="299" r:id="rId15"/>
    <p:sldId id="307" r:id="rId16"/>
    <p:sldId id="311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493" autoAdjust="0"/>
  </p:normalViewPr>
  <p:slideViewPr>
    <p:cSldViewPr>
      <p:cViewPr varScale="1">
        <p:scale>
          <a:sx n="106" d="100"/>
          <a:sy n="106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-AMMMoyses\Desktop\Conaci%20Hungria%20prepara&#231;&#227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-AMMMoyses\Desktop\Conaci%20Hungria%20prepara&#231;&#227;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-AMMMoyses\Desktop\Conaci%20Hungria%20prepara&#231;&#227;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Plan1!$H$8:$H$11</c:f>
              <c:strCache>
                <c:ptCount val="4"/>
                <c:pt idx="0">
                  <c:v>Centralized</c:v>
                </c:pt>
                <c:pt idx="1">
                  <c:v>Integrated</c:v>
                </c:pt>
                <c:pt idx="2">
                  <c:v>Decentralized</c:v>
                </c:pt>
                <c:pt idx="3">
                  <c:v>Shared</c:v>
                </c:pt>
              </c:strCache>
            </c:strRef>
          </c:cat>
          <c:val>
            <c:numRef>
              <c:f>Plan1!$I$8:$I$11</c:f>
              <c:numCache>
                <c:formatCode>0%</c:formatCode>
                <c:ptCount val="4"/>
                <c:pt idx="0">
                  <c:v>0.79</c:v>
                </c:pt>
                <c:pt idx="1">
                  <c:v>0.15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1-4AA1-954D-4EF98FC14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865-47A1-AAFF-908C09A730AE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865-47A1-AAFF-908C09A730A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8865-47A1-AAFF-908C09A730A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865-47A1-AAFF-908C09A730A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865-47A1-AAFF-908C09A730A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865-47A1-AAFF-908C09A730A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Plan1!$G$25:$G$31</c:f>
              <c:strCache>
                <c:ptCount val="7"/>
                <c:pt idx="0">
                  <c:v>Only Posteriori</c:v>
                </c:pt>
                <c:pt idx="1">
                  <c:v>Only Concomitant</c:v>
                </c:pt>
                <c:pt idx="2">
                  <c:v>Only Previously</c:v>
                </c:pt>
                <c:pt idx="3">
                  <c:v>Previously, Concomitant and Posteriori</c:v>
                </c:pt>
                <c:pt idx="4">
                  <c:v>Previously and Concomitant</c:v>
                </c:pt>
                <c:pt idx="5">
                  <c:v>Previously and Posteriori</c:v>
                </c:pt>
                <c:pt idx="6">
                  <c:v>Concomitant and Posteriori</c:v>
                </c:pt>
              </c:strCache>
            </c:strRef>
          </c:cat>
          <c:val>
            <c:numRef>
              <c:f>Plan1!$H$25:$H$31</c:f>
              <c:numCache>
                <c:formatCode>_-* #,##0_-;\-* #,##0_-;_-* "-"??_-;_-@_-</c:formatCode>
                <c:ptCount val="7"/>
                <c:pt idx="0">
                  <c:v>18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65-47A1-AAFF-908C09A73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38592"/>
        <c:axId val="72240128"/>
      </c:barChart>
      <c:catAx>
        <c:axId val="72238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2240128"/>
        <c:crosses val="autoZero"/>
        <c:auto val="1"/>
        <c:lblAlgn val="ctr"/>
        <c:lblOffset val="100"/>
        <c:noMultiLvlLbl val="0"/>
      </c:catAx>
      <c:valAx>
        <c:axId val="72240128"/>
        <c:scaling>
          <c:orientation val="minMax"/>
        </c:scaling>
        <c:delete val="0"/>
        <c:axPos val="b"/>
        <c:majorGridlines/>
        <c:numFmt formatCode="_-* #,##0_-;\-* #,##0_-;_-* &quot;-&quot;??_-;_-@_-" sourceLinked="1"/>
        <c:majorTickMark val="out"/>
        <c:minorTickMark val="none"/>
        <c:tickLblPos val="nextTo"/>
        <c:crossAx val="72238592"/>
        <c:crosses val="autoZero"/>
        <c:crossBetween val="between"/>
      </c:valAx>
    </c:plotArea>
    <c:plotVisOnly val="1"/>
    <c:dispBlanksAs val="gap"/>
    <c:showDLblsOverMax val="0"/>
  </c:chart>
  <c:spPr>
    <a:noFill/>
    <a:ln>
      <a:solidFill>
        <a:srgbClr val="4F81BD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4F81BD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4F81B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9A1-40B8-971F-280854BFD39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4F81B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9A1-40B8-971F-280854BFD39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Plan1!$G$33:$G$35</c:f>
              <c:strCache>
                <c:ptCount val="3"/>
                <c:pt idx="0">
                  <c:v>Posteriori</c:v>
                </c:pt>
                <c:pt idx="1">
                  <c:v>Concomitant</c:v>
                </c:pt>
                <c:pt idx="2">
                  <c:v>Previously</c:v>
                </c:pt>
              </c:strCache>
            </c:strRef>
          </c:cat>
          <c:val>
            <c:numRef>
              <c:f>Plan1!$H$33:$H$35</c:f>
              <c:numCache>
                <c:formatCode>_-* #,##0_-;\-* #,##0_-;_-* "-"??_-;_-@_-</c:formatCode>
                <c:ptCount val="3"/>
                <c:pt idx="0">
                  <c:v>32</c:v>
                </c:pt>
                <c:pt idx="1">
                  <c:v>21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A1-40B8-971F-280854BFD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56896"/>
        <c:axId val="72279168"/>
      </c:barChart>
      <c:catAx>
        <c:axId val="7225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279168"/>
        <c:crosses val="autoZero"/>
        <c:auto val="1"/>
        <c:lblAlgn val="ctr"/>
        <c:lblOffset val="100"/>
        <c:noMultiLvlLbl val="0"/>
      </c:catAx>
      <c:valAx>
        <c:axId val="72279168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72256896"/>
        <c:crosses val="autoZero"/>
        <c:crossBetween val="between"/>
      </c:valAx>
      <c:spPr>
        <a:noFill/>
        <a:ln>
          <a:solidFill>
            <a:srgbClr val="4F81BD"/>
          </a:solidFill>
        </a:ln>
      </c:spPr>
    </c:plotArea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37A-4234-97B9-A7C48C96DB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37A-4234-97B9-A7C48C96DB5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E37A-4234-97B9-A7C48C96DB5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E37A-4234-97B9-A7C48C96DB5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81% - 100%</c:v>
                </c:pt>
                <c:pt idx="1">
                  <c:v>61% - 80%</c:v>
                </c:pt>
                <c:pt idx="2">
                  <c:v>41% - 60%</c:v>
                </c:pt>
                <c:pt idx="3">
                  <c:v>21% - 40%</c:v>
                </c:pt>
                <c:pt idx="4">
                  <c:v>Do not Monitor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7A-4234-97B9-A7C48C96DB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61920"/>
        <c:axId val="22563456"/>
      </c:barChart>
      <c:catAx>
        <c:axId val="22561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2563456"/>
        <c:crosses val="autoZero"/>
        <c:auto val="1"/>
        <c:lblAlgn val="ctr"/>
        <c:lblOffset val="100"/>
        <c:noMultiLvlLbl val="0"/>
      </c:catAx>
      <c:valAx>
        <c:axId val="22563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256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FEDF-B10E-49A3-B971-459946A3A7F0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100F-3EEB-4FFD-A1A1-7B89477B4F9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828E-CE4B-49A9-B044-2F543047DAC1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7B62-CBB1-4B06-8DD0-FAB44596788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ADB2-5938-4F0F-BEC3-323ACB0274E9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ED49-EF55-44FC-915E-ECD8676DBD1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91446-7CC1-43DB-90D6-18FBAFBF95EE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F15D-9909-4F2B-B0D4-06937A517C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19C21-DE03-48D3-B016-31C8A24D9E0E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F2FD-5E9A-4439-80FC-108060FE3BE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0E5E-8844-41A4-AEC5-F154D18D49F0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14F9-3E53-431C-8420-CD627434757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C398-62B2-4F52-9B8D-B1CBF0E9249B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F1E6-60D1-4CBB-92BE-B44D2CEDCD1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688F-AC44-4B31-8E85-950DF01E7DD4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E27E-22FC-4DB5-BC21-B911466832C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60BF-B363-47CC-B0D0-6499485DF8CB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4A37-3458-46D3-84C4-593533E06E2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D6C3-32B1-40CB-A56C-C88E6AA1AC4B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525F-6337-4F78-9320-6734068FF13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C6464-D61E-415C-8461-4601CCD2B713}" type="datetimeFigureOut">
              <a:rPr lang="pt-BR"/>
              <a:pPr>
                <a:defRPr/>
              </a:pPr>
              <a:t>29/03/2017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0E8B8-D384-4F1A-9FA1-F2E04C77754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 bwMode="auto">
          <a:xfrm>
            <a:off x="251520" y="1916832"/>
            <a:ext cx="87489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400" b="1" dirty="0"/>
              <a:t>The role of the senior management in establishing accountability in the centralized and decentralized administration: internal and external factors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Strategy of Internal Control in Brazil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11960" y="4509120"/>
            <a:ext cx="46440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b="1" dirty="0"/>
              <a:t>Gustavo </a:t>
            </a:r>
            <a:r>
              <a:rPr lang="pt-BR" sz="2200" b="1" dirty="0" err="1"/>
              <a:t>Ungaro</a:t>
            </a:r>
            <a:endParaRPr lang="pt-BR" sz="2200" b="1" dirty="0"/>
          </a:p>
          <a:p>
            <a:pPr algn="r"/>
            <a:r>
              <a:rPr lang="en-US" sz="2000" dirty="0"/>
              <a:t>São Paulo State General Ombudsman</a:t>
            </a:r>
            <a:br>
              <a:rPr lang="en-US" sz="2000" dirty="0"/>
            </a:br>
            <a:r>
              <a:rPr lang="en-US" sz="2000" dirty="0"/>
              <a:t>Former President of CONACI - National Council of Internal Control in Brazil 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4" y="548680"/>
            <a:ext cx="6147792" cy="14700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800" dirty="0"/>
              <a:t>PEMPAL/IACOP World Bank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400" dirty="0" err="1"/>
              <a:t>March</a:t>
            </a:r>
            <a:r>
              <a:rPr lang="pt-BR" sz="2400" dirty="0"/>
              <a:t> 29, 2017</a:t>
            </a:r>
            <a:br>
              <a:rPr lang="pt-BR" sz="2400" dirty="0"/>
            </a:br>
            <a:r>
              <a:rPr lang="pt-BR" sz="2400" dirty="0"/>
              <a:t> </a:t>
            </a:r>
            <a:r>
              <a:rPr lang="pt-BR" sz="2400" dirty="0" err="1"/>
              <a:t>Budapest</a:t>
            </a:r>
            <a:r>
              <a:rPr lang="pt-BR" sz="2400" dirty="0"/>
              <a:t>, </a:t>
            </a:r>
            <a:r>
              <a:rPr lang="pt-BR" sz="2400" dirty="0" err="1"/>
              <a:t>Hungary</a:t>
            </a:r>
            <a:r>
              <a:rPr lang="pt-BR" sz="2400" dirty="0"/>
              <a:t> </a:t>
            </a:r>
            <a:br>
              <a:rPr lang="pt-BR" sz="2400" dirty="0"/>
            </a:br>
            <a:endParaRPr lang="pt-BR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l"/>
            <a:r>
              <a:rPr lang="pt-BR" sz="3600" dirty="0" err="1"/>
              <a:t>Implementing</a:t>
            </a:r>
            <a:r>
              <a:rPr lang="pt-BR" sz="3600" dirty="0"/>
              <a:t> </a:t>
            </a:r>
            <a:r>
              <a:rPr lang="pt-BR" sz="3600" dirty="0" err="1"/>
              <a:t>the</a:t>
            </a:r>
            <a:r>
              <a:rPr lang="pt-BR" sz="3600" dirty="0"/>
              <a:t> </a:t>
            </a:r>
            <a:br>
              <a:rPr lang="pt-BR" sz="3600" dirty="0"/>
            </a:br>
            <a:r>
              <a:rPr lang="pt-BR" sz="3600" dirty="0" err="1"/>
              <a:t>Recommendations</a:t>
            </a:r>
            <a:r>
              <a:rPr lang="pt-BR" sz="3600" dirty="0"/>
              <a:t> </a:t>
            </a:r>
            <a:r>
              <a:rPr lang="pt-BR" sz="3600" dirty="0" err="1"/>
              <a:t>after</a:t>
            </a:r>
            <a:r>
              <a:rPr lang="pt-BR" sz="3600" dirty="0"/>
              <a:t> </a:t>
            </a:r>
            <a:r>
              <a:rPr lang="pt-BR" sz="3600" dirty="0" err="1"/>
              <a:t>Audit</a:t>
            </a:r>
            <a:endParaRPr lang="pt-BR" sz="36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773832"/>
            <a:ext cx="8229600" cy="1143000"/>
          </a:xfrm>
        </p:spPr>
        <p:txBody>
          <a:bodyPr/>
          <a:lstStyle/>
          <a:p>
            <a:pPr algn="l"/>
            <a:r>
              <a:rPr lang="pt-BR" dirty="0" err="1"/>
              <a:t>International</a:t>
            </a:r>
            <a:r>
              <a:rPr lang="pt-BR" dirty="0"/>
              <a:t> Standard </a:t>
            </a:r>
            <a:r>
              <a:rPr lang="pt-BR" dirty="0" err="1"/>
              <a:t>Adopted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381642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pt-BR" dirty="0"/>
                        <a:t>INTERNATIONAL STANDARD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pt-BR" dirty="0"/>
                        <a:t>COSO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18,18%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pt-BR" dirty="0"/>
                        <a:t>IA-CM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6,82%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pt-BR" dirty="0"/>
                        <a:t>IA-CM (em implementação)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6,82%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pt-BR" dirty="0"/>
                        <a:t>INTOSAI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6,82%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pt-BR" dirty="0"/>
                        <a:t>Do </a:t>
                      </a:r>
                      <a:r>
                        <a:rPr lang="pt-BR" dirty="0" err="1"/>
                        <a:t>not</a:t>
                      </a:r>
                      <a:r>
                        <a:rPr lang="pt-BR" dirty="0"/>
                        <a:t> use </a:t>
                      </a:r>
                      <a:r>
                        <a:rPr lang="pt-BR" baseline="0" dirty="0" err="1"/>
                        <a:t>international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err="1"/>
                        <a:t>standards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70,45%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4032448" cy="792088"/>
          </a:xfrm>
        </p:spPr>
        <p:txBody>
          <a:bodyPr/>
          <a:lstStyle/>
          <a:p>
            <a:pPr lvl="0"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CONACI IA-CM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112474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dirty="0"/>
              <a:t> IA-CM </a:t>
            </a:r>
            <a:r>
              <a:rPr lang="pt-BR" dirty="0" err="1"/>
              <a:t>evaluation</a:t>
            </a:r>
            <a:r>
              <a:rPr lang="pt-BR" dirty="0"/>
              <a:t> </a:t>
            </a:r>
            <a:r>
              <a:rPr lang="pt-BR" dirty="0" err="1"/>
              <a:t>occurred</a:t>
            </a:r>
            <a:r>
              <a:rPr lang="pt-BR" dirty="0"/>
              <a:t> in 5 System </a:t>
            </a:r>
            <a:r>
              <a:rPr lang="pt-BR" dirty="0" err="1"/>
              <a:t>Control</a:t>
            </a:r>
            <a:r>
              <a:rPr lang="pt-BR" dirty="0"/>
              <a:t> </a:t>
            </a:r>
            <a:r>
              <a:rPr lang="pt-BR" dirty="0" err="1"/>
              <a:t>Entities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different</a:t>
            </a:r>
            <a:r>
              <a:rPr lang="pt-BR" dirty="0"/>
              <a:t> 5 States  (2015): Minas Gerais, Maranhão, Piauí, Distrito Federal </a:t>
            </a:r>
            <a:r>
              <a:rPr lang="pt-BR" dirty="0" err="1"/>
              <a:t>and</a:t>
            </a:r>
            <a:r>
              <a:rPr lang="pt-BR" dirty="0"/>
              <a:t> Mato Grosso do Sul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 </a:t>
            </a:r>
            <a:r>
              <a:rPr lang="pt-BR" dirty="0" err="1"/>
              <a:t>Documents</a:t>
            </a:r>
            <a:r>
              <a:rPr lang="pt-BR" dirty="0"/>
              <a:t> </a:t>
            </a:r>
            <a:r>
              <a:rPr lang="pt-BR" dirty="0" err="1"/>
              <a:t>revision</a:t>
            </a:r>
            <a:r>
              <a:rPr lang="pt-BR" dirty="0"/>
              <a:t>, </a:t>
            </a:r>
            <a:r>
              <a:rPr lang="pt-BR" dirty="0" err="1"/>
              <a:t>ratification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self</a:t>
            </a:r>
            <a:r>
              <a:rPr lang="pt-BR" dirty="0"/>
              <a:t> </a:t>
            </a:r>
            <a:r>
              <a:rPr lang="pt-BR" dirty="0" err="1"/>
              <a:t>evaluations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report</a:t>
            </a:r>
            <a:r>
              <a:rPr lang="pt-BR" dirty="0"/>
              <a:t> </a:t>
            </a:r>
            <a:r>
              <a:rPr lang="pt-BR" dirty="0" err="1"/>
              <a:t>analysis</a:t>
            </a:r>
            <a:r>
              <a:rPr lang="pt-BR" dirty="0"/>
              <a:t> in some cases to </a:t>
            </a:r>
            <a:r>
              <a:rPr lang="pt-BR" dirty="0" err="1"/>
              <a:t>identify</a:t>
            </a:r>
            <a:r>
              <a:rPr lang="pt-BR" dirty="0"/>
              <a:t> </a:t>
            </a:r>
            <a:r>
              <a:rPr lang="pt-BR" dirty="0" err="1"/>
              <a:t>possibility</a:t>
            </a:r>
            <a:r>
              <a:rPr lang="pt-BR" dirty="0"/>
              <a:t> for </a:t>
            </a:r>
            <a:r>
              <a:rPr lang="pt-BR" dirty="0" err="1"/>
              <a:t>improvements</a:t>
            </a:r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2" cstate="print"/>
          <a:srcRect l="17637" t="34169" r="35802" b="8464"/>
          <a:stretch>
            <a:fillRect/>
          </a:stretch>
        </p:blipFill>
        <p:spPr bwMode="auto">
          <a:xfrm>
            <a:off x="4139952" y="2708920"/>
            <a:ext cx="4915222" cy="310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95536" y="3356992"/>
            <a:ext cx="3528392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 err="1"/>
              <a:t>Evaluation</a:t>
            </a:r>
            <a:r>
              <a:rPr lang="pt-BR" b="1" u="sng" dirty="0"/>
              <a:t> </a:t>
            </a:r>
            <a:r>
              <a:rPr lang="pt-BR" b="1" u="sng" dirty="0" err="1"/>
              <a:t>Results</a:t>
            </a:r>
            <a:r>
              <a:rPr lang="pt-BR" dirty="0"/>
              <a:t>: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5 </a:t>
            </a:r>
            <a:r>
              <a:rPr lang="pt-BR" dirty="0" err="1"/>
              <a:t>entities</a:t>
            </a:r>
            <a:r>
              <a:rPr lang="pt-BR" dirty="0"/>
              <a:t> </a:t>
            </a:r>
            <a:r>
              <a:rPr lang="pt-BR" dirty="0" err="1"/>
              <a:t>need</a:t>
            </a:r>
            <a:r>
              <a:rPr lang="pt-BR" dirty="0"/>
              <a:t> </a:t>
            </a:r>
            <a:r>
              <a:rPr lang="pt-BR" dirty="0" err="1"/>
              <a:t>shall</a:t>
            </a:r>
            <a:r>
              <a:rPr lang="pt-BR" dirty="0"/>
              <a:t> </a:t>
            </a:r>
            <a:r>
              <a:rPr lang="pt-BR" dirty="0" err="1"/>
              <a:t>develop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implement</a:t>
            </a:r>
            <a:r>
              <a:rPr lang="pt-BR" dirty="0"/>
              <a:t> </a:t>
            </a:r>
            <a:r>
              <a:rPr lang="pt-BR" dirty="0" err="1"/>
              <a:t>essential</a:t>
            </a:r>
            <a:r>
              <a:rPr lang="pt-BR" dirty="0"/>
              <a:t> processes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activities</a:t>
            </a:r>
            <a:r>
              <a:rPr lang="pt-BR" dirty="0"/>
              <a:t> in </a:t>
            </a:r>
            <a:r>
              <a:rPr lang="pt-BR" dirty="0" err="1"/>
              <a:t>order</a:t>
            </a:r>
            <a:r>
              <a:rPr lang="pt-BR" dirty="0"/>
              <a:t> to </a:t>
            </a:r>
            <a:r>
              <a:rPr lang="pt-BR" dirty="0" err="1"/>
              <a:t>achieve</a:t>
            </a:r>
            <a:r>
              <a:rPr lang="pt-BR" dirty="0"/>
              <a:t> </a:t>
            </a:r>
            <a:r>
              <a:rPr lang="pt-BR" dirty="0" err="1"/>
              <a:t>Level</a:t>
            </a:r>
            <a:r>
              <a:rPr lang="pt-BR" dirty="0"/>
              <a:t> 2 (</a:t>
            </a:r>
            <a:r>
              <a:rPr lang="pt-BR" dirty="0" err="1"/>
              <a:t>Infrastructure</a:t>
            </a:r>
            <a:r>
              <a:rPr lang="pt-BR" dirty="0"/>
              <a:t>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64096"/>
          </a:xfrm>
        </p:spPr>
        <p:txBody>
          <a:bodyPr/>
          <a:lstStyle/>
          <a:p>
            <a:pPr lvl="0" algn="l"/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CONACI Strategic Planning: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2016 - 2018</a:t>
            </a:r>
            <a:endParaRPr lang="pt-BR" sz="2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sz="2000" dirty="0"/>
              <a:t> </a:t>
            </a:r>
            <a:r>
              <a:rPr lang="pt-BR" sz="2000" dirty="0" err="1"/>
              <a:t>Actions</a:t>
            </a:r>
            <a:r>
              <a:rPr lang="pt-BR" sz="2000" dirty="0"/>
              <a:t> to </a:t>
            </a:r>
            <a:r>
              <a:rPr lang="pt-BR" sz="2000" dirty="0" err="1"/>
              <a:t>strenghten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macrofunctions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Internal</a:t>
            </a:r>
            <a:r>
              <a:rPr lang="pt-BR" sz="2000" dirty="0"/>
              <a:t> System </a:t>
            </a:r>
            <a:r>
              <a:rPr lang="pt-BR" sz="2000" dirty="0" err="1"/>
              <a:t>Control</a:t>
            </a:r>
            <a:r>
              <a:rPr lang="pt-BR" sz="2000" dirty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pt-BR" sz="2000" dirty="0" err="1"/>
              <a:t>With</a:t>
            </a:r>
            <a:r>
              <a:rPr lang="pt-BR" sz="2000" dirty="0"/>
              <a:t> </a:t>
            </a:r>
            <a:r>
              <a:rPr lang="pt-BR" sz="2000" dirty="0" err="1"/>
              <a:t>regards</a:t>
            </a:r>
            <a:r>
              <a:rPr lang="pt-BR" sz="2000" dirty="0"/>
              <a:t> </a:t>
            </a:r>
            <a:r>
              <a:rPr lang="pt-BR" sz="2000" dirty="0" err="1"/>
              <a:t>Audit</a:t>
            </a:r>
            <a:r>
              <a:rPr lang="pt-BR" sz="2000" dirty="0"/>
              <a:t>, </a:t>
            </a:r>
            <a:r>
              <a:rPr lang="pt-BR" sz="2000" dirty="0" err="1"/>
              <a:t>main</a:t>
            </a:r>
            <a:r>
              <a:rPr lang="pt-BR" sz="2000" dirty="0"/>
              <a:t> </a:t>
            </a:r>
            <a:r>
              <a:rPr lang="pt-BR" sz="2000" dirty="0" err="1"/>
              <a:t>actions</a:t>
            </a:r>
            <a:r>
              <a:rPr lang="pt-BR" sz="2000" dirty="0"/>
              <a:t>: </a:t>
            </a:r>
            <a:r>
              <a:rPr lang="pt-BR" sz="2000" dirty="0" err="1"/>
              <a:t>ramp</a:t>
            </a:r>
            <a:r>
              <a:rPr lang="pt-BR" sz="2000" dirty="0"/>
              <a:t> </a:t>
            </a:r>
            <a:r>
              <a:rPr lang="pt-BR" sz="2000" dirty="0" err="1"/>
              <a:t>up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World </a:t>
            </a:r>
            <a:r>
              <a:rPr lang="pt-BR" sz="2000" dirty="0" err="1"/>
              <a:t>Bank</a:t>
            </a:r>
            <a:r>
              <a:rPr lang="pt-BR" sz="2000" dirty="0"/>
              <a:t> </a:t>
            </a:r>
            <a:r>
              <a:rPr lang="pt-BR" sz="2000" dirty="0" err="1"/>
              <a:t>partnership</a:t>
            </a:r>
            <a:r>
              <a:rPr lang="pt-BR" sz="2000" dirty="0"/>
              <a:t>, </a:t>
            </a:r>
            <a:r>
              <a:rPr lang="pt-BR" sz="2000" dirty="0" err="1"/>
              <a:t>Improvement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Governmental</a:t>
            </a:r>
            <a:r>
              <a:rPr lang="pt-BR" sz="2000" dirty="0"/>
              <a:t> </a:t>
            </a:r>
            <a:r>
              <a:rPr lang="pt-BR" sz="2000" dirty="0" err="1"/>
              <a:t>Internal</a:t>
            </a:r>
            <a:r>
              <a:rPr lang="pt-BR" sz="2000" dirty="0"/>
              <a:t> </a:t>
            </a:r>
            <a:r>
              <a:rPr lang="pt-BR" sz="2000" dirty="0" err="1"/>
              <a:t>Audit</a:t>
            </a:r>
            <a:r>
              <a:rPr lang="pt-BR" sz="2000" dirty="0"/>
              <a:t> </a:t>
            </a:r>
            <a:r>
              <a:rPr lang="pt-BR" sz="2000" dirty="0" err="1"/>
              <a:t>legislation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frameworks, </a:t>
            </a:r>
            <a:r>
              <a:rPr lang="pt-BR" sz="2000" dirty="0" err="1"/>
              <a:t>Evaluate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Internal</a:t>
            </a:r>
            <a:r>
              <a:rPr lang="pt-BR" sz="2000" dirty="0"/>
              <a:t> </a:t>
            </a:r>
            <a:r>
              <a:rPr lang="pt-BR" sz="2000" dirty="0" err="1"/>
              <a:t>Control</a:t>
            </a:r>
            <a:r>
              <a:rPr lang="pt-BR" sz="2000" dirty="0"/>
              <a:t> System </a:t>
            </a:r>
            <a:r>
              <a:rPr lang="pt-BR" sz="2000" dirty="0" err="1"/>
              <a:t>bodies</a:t>
            </a:r>
            <a:r>
              <a:rPr lang="pt-BR" sz="2000" dirty="0"/>
              <a:t> </a:t>
            </a:r>
            <a:r>
              <a:rPr lang="pt-BR" sz="2000" dirty="0" err="1"/>
              <a:t>based</a:t>
            </a:r>
            <a:r>
              <a:rPr lang="pt-BR" sz="2000" dirty="0"/>
              <a:t> </a:t>
            </a:r>
            <a:r>
              <a:rPr lang="pt-BR" sz="2000" dirty="0" err="1"/>
              <a:t>on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IA-CM </a:t>
            </a:r>
            <a:r>
              <a:rPr lang="pt-BR" sz="2000" dirty="0" err="1"/>
              <a:t>model</a:t>
            </a:r>
            <a:r>
              <a:rPr lang="pt-BR" sz="2000" dirty="0"/>
              <a:t>, </a:t>
            </a:r>
            <a:r>
              <a:rPr lang="pt-BR" sz="2000" dirty="0" err="1"/>
              <a:t>Development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training </a:t>
            </a:r>
            <a:r>
              <a:rPr lang="pt-BR" sz="2000" dirty="0" err="1"/>
              <a:t>programme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certification</a:t>
            </a:r>
            <a:r>
              <a:rPr lang="pt-BR" sz="2000" dirty="0"/>
              <a:t> for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Internal</a:t>
            </a:r>
            <a:r>
              <a:rPr lang="pt-BR" sz="2000" dirty="0"/>
              <a:t> Auditor</a:t>
            </a:r>
          </a:p>
          <a:p>
            <a:pPr>
              <a:buFont typeface="Wingdings" pitchFamily="2" charset="2"/>
              <a:buChar char="q"/>
            </a:pPr>
            <a:endParaRPr lang="pt-B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7088" t="23120" r="27320" b="44960"/>
          <a:stretch>
            <a:fillRect/>
          </a:stretch>
        </p:blipFill>
        <p:spPr bwMode="auto">
          <a:xfrm>
            <a:off x="2195736" y="3429000"/>
            <a:ext cx="6948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WWW.TRANSPARENCIA.GOV.BR</a:t>
            </a:r>
          </a:p>
        </p:txBody>
      </p:sp>
      <p:pic>
        <p:nvPicPr>
          <p:cNvPr id="1035" name="Picture 11" descr="Sede da CGU em Brasília/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098149" cy="449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716016" y="1628800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SFC – Secretaria Federal de </a:t>
            </a:r>
            <a:r>
              <a:rPr lang="pt-BR"/>
              <a:t>Controle Interno</a:t>
            </a:r>
          </a:p>
          <a:p>
            <a:endParaRPr lang="pt-BR" dirty="0"/>
          </a:p>
          <a:p>
            <a:pPr>
              <a:buFont typeface="Wingdings" pitchFamily="2" charset="2"/>
              <a:buChar char="ü"/>
            </a:pPr>
            <a:r>
              <a:rPr lang="pt-BR" dirty="0" err="1"/>
              <a:t>Activities</a:t>
            </a:r>
            <a:r>
              <a:rPr lang="pt-BR" dirty="0"/>
              <a:t> </a:t>
            </a:r>
            <a:r>
              <a:rPr lang="pt-BR" dirty="0" err="1"/>
              <a:t>related</a:t>
            </a:r>
            <a:r>
              <a:rPr lang="pt-BR" dirty="0"/>
              <a:t> to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Internal</a:t>
            </a:r>
            <a:r>
              <a:rPr lang="pt-BR" dirty="0"/>
              <a:t> </a:t>
            </a:r>
            <a:r>
              <a:rPr lang="pt-BR" dirty="0" err="1"/>
              <a:t>Control</a:t>
            </a:r>
            <a:r>
              <a:rPr lang="pt-BR" dirty="0"/>
              <a:t> System (Federal)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err="1"/>
              <a:t>Evaluate</a:t>
            </a:r>
            <a:r>
              <a:rPr lang="pt-BR" dirty="0"/>
              <a:t> </a:t>
            </a:r>
            <a:r>
              <a:rPr lang="pt-BR" dirty="0" err="1"/>
              <a:t>government</a:t>
            </a:r>
            <a:r>
              <a:rPr lang="pt-BR" dirty="0"/>
              <a:t> </a:t>
            </a:r>
            <a:r>
              <a:rPr lang="pt-BR" dirty="0" err="1"/>
              <a:t>programs´</a:t>
            </a:r>
            <a:r>
              <a:rPr lang="pt-BR" dirty="0"/>
              <a:t> </a:t>
            </a:r>
            <a:r>
              <a:rPr lang="pt-BR" dirty="0" err="1"/>
              <a:t>execution</a:t>
            </a:r>
            <a:r>
              <a:rPr lang="pt-BR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err="1"/>
              <a:t>Check</a:t>
            </a:r>
            <a:r>
              <a:rPr lang="pt-BR" dirty="0"/>
              <a:t> </a:t>
            </a:r>
            <a:r>
              <a:rPr lang="pt-BR" dirty="0" err="1"/>
              <a:t>legality</a:t>
            </a:r>
            <a:r>
              <a:rPr lang="pt-BR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err="1"/>
              <a:t>Evaluate</a:t>
            </a:r>
            <a:r>
              <a:rPr lang="pt-BR" dirty="0"/>
              <a:t> </a:t>
            </a:r>
            <a:r>
              <a:rPr lang="pt-BR" dirty="0" err="1"/>
              <a:t>results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regards</a:t>
            </a:r>
            <a:r>
              <a:rPr lang="pt-BR" dirty="0"/>
              <a:t> </a:t>
            </a:r>
            <a:r>
              <a:rPr lang="pt-BR" dirty="0" err="1"/>
              <a:t>efficiency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effectiveness</a:t>
            </a:r>
            <a:endParaRPr lang="pt-BR" dirty="0"/>
          </a:p>
          <a:p>
            <a:pPr>
              <a:buFont typeface="Wingdings" pitchFamily="2" charset="2"/>
              <a:buChar char="ü"/>
            </a:pPr>
            <a:r>
              <a:rPr lang="pt-BR" dirty="0"/>
              <a:t> </a:t>
            </a:r>
            <a:r>
              <a:rPr lang="pt-BR" dirty="0" err="1"/>
              <a:t>Support</a:t>
            </a:r>
            <a:r>
              <a:rPr lang="pt-BR" dirty="0"/>
              <a:t> to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External</a:t>
            </a:r>
            <a:r>
              <a:rPr lang="pt-BR" dirty="0"/>
              <a:t> </a:t>
            </a:r>
            <a:r>
              <a:rPr lang="pt-BR" dirty="0" err="1"/>
              <a:t>Control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202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280920" cy="602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WWW.TRANSPARENCIA.SP.GOV.BR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 bwMode="auto">
          <a:xfrm>
            <a:off x="197514" y="908720"/>
            <a:ext cx="87489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000" dirty="0"/>
              <a:t>The role of the senior management in establishing accountability in the centralized and decentralized administration: internal and external factors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2564904"/>
            <a:ext cx="8460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internal </a:t>
            </a:r>
          </a:p>
          <a:p>
            <a:pPr algn="ctr"/>
            <a:r>
              <a:rPr lang="en-US" sz="2000" dirty="0"/>
              <a:t>eyes and ears, meetings – must show the results </a:t>
            </a:r>
          </a:p>
          <a:p>
            <a:pPr algn="ctr"/>
            <a:r>
              <a:rPr lang="en-US" sz="2000" dirty="0"/>
              <a:t>of an effective internal audit</a:t>
            </a:r>
            <a:r>
              <a:rPr lang="en-US" sz="2000" b="1" dirty="0"/>
              <a:t>: reduce costs, collaborate to hit the targets, detects frauds, prevent corruption, </a:t>
            </a:r>
          </a:p>
          <a:p>
            <a:pPr algn="ctr"/>
            <a:r>
              <a:rPr lang="en-US" sz="2000" b="1" dirty="0"/>
              <a:t>less risk to the chief of the government    </a:t>
            </a:r>
            <a:endParaRPr lang="pt-BR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external  </a:t>
            </a:r>
          </a:p>
          <a:p>
            <a:pPr algn="ctr"/>
            <a:r>
              <a:rPr lang="en-US" sz="2000" b="1" dirty="0"/>
              <a:t>stimulate the citizen participation and </a:t>
            </a:r>
          </a:p>
          <a:p>
            <a:pPr algn="ctr"/>
            <a:r>
              <a:rPr lang="en-US" sz="2000" b="1" dirty="0"/>
              <a:t>the organizations of civil society</a:t>
            </a:r>
          </a:p>
          <a:p>
            <a:pPr algn="ctr"/>
            <a:r>
              <a:rPr lang="en-US" sz="2000" b="1" dirty="0"/>
              <a:t>interact with the parliament and with the media</a:t>
            </a:r>
          </a:p>
          <a:p>
            <a:pPr algn="ctr"/>
            <a:r>
              <a:rPr lang="en-US" sz="2000" b="1" dirty="0"/>
              <a:t>International exchanges</a:t>
            </a:r>
          </a:p>
          <a:p>
            <a:pPr algn="ctr"/>
            <a:endParaRPr lang="en-US" sz="2000" dirty="0"/>
          </a:p>
        </p:txBody>
      </p:sp>
      <p:sp>
        <p:nvSpPr>
          <p:cNvPr id="7" name="Retângulo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4" y="548680"/>
            <a:ext cx="6147792" cy="14700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Strategy of Internal Control in Brazil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8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pic>
        <p:nvPicPr>
          <p:cNvPr id="8" name="Picture 2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832648" cy="583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6012160" y="2060848"/>
            <a:ext cx="313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err="1"/>
              <a:t>Brazil</a:t>
            </a:r>
            <a:endParaRPr lang="pt-BR" sz="2200" b="1" dirty="0"/>
          </a:p>
          <a:p>
            <a:pPr algn="ctr"/>
            <a:endParaRPr lang="pt-BR" sz="2200" b="1" dirty="0"/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206 millions habitants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Democratic Federative Republic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 27 States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 5570 Cities</a:t>
            </a:r>
            <a:endParaRPr lang="pt-B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5" name="Retângulo 4"/>
          <p:cNvSpPr/>
          <p:nvPr/>
        </p:nvSpPr>
        <p:spPr>
          <a:xfrm>
            <a:off x="611560" y="1196752"/>
            <a:ext cx="806489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600" dirty="0"/>
              <a:t>Article 70: 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 Control of accounting, finance, budget, operations and assets 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 Aspects related to the lawfulness, legitimacy, efficiency, subsidies and waiver of revenues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 External Control to be conducted by National Congress. Internal Control to be executed by the Internal Control System of each Constitutional Power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 Accountability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94080" y="497840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Federal Constitution - 1988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55776" y="3501008"/>
            <a:ext cx="633670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600" dirty="0"/>
              <a:t>Article 74: 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 Purpose of the Internal Control System:  establishment and evaluation of objectives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 Financial and Economic evaluation with regards efficiency and effectiveness of the results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 Control of the Credit transactions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 Support to external control</a:t>
            </a:r>
          </a:p>
        </p:txBody>
      </p:sp>
      <p:pic>
        <p:nvPicPr>
          <p:cNvPr id="15362" name="Picture 2" descr="Resultado de imagem para constituição federal de 1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1905000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395536" y="4653136"/>
            <a:ext cx="2088232" cy="1152128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699792" y="2996952"/>
            <a:ext cx="2088232" cy="1152128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5536" y="2996952"/>
            <a:ext cx="2088232" cy="1152128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771800" y="314096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Prosecution</a:t>
            </a:r>
            <a:r>
              <a:rPr lang="pt-BR" dirty="0"/>
              <a:t> - MP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1560" y="494116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Federal </a:t>
            </a:r>
            <a:r>
              <a:rPr lang="pt-BR" dirty="0" err="1"/>
              <a:t>Audit</a:t>
            </a:r>
            <a:r>
              <a:rPr lang="pt-BR" dirty="0"/>
              <a:t> </a:t>
            </a:r>
            <a:r>
              <a:rPr lang="pt-BR" dirty="0" err="1"/>
              <a:t>Court</a:t>
            </a:r>
            <a:r>
              <a:rPr lang="pt-BR" dirty="0"/>
              <a:t> - TCU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1560" y="32849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Congress</a:t>
            </a:r>
            <a:endParaRPr lang="pt-BR" dirty="0"/>
          </a:p>
        </p:txBody>
      </p:sp>
      <p:cxnSp>
        <p:nvCxnSpPr>
          <p:cNvPr id="11" name="Conector reto 10"/>
          <p:cNvCxnSpPr>
            <a:stCxn id="5" idx="2"/>
            <a:endCxn id="3" idx="0"/>
          </p:cNvCxnSpPr>
          <p:nvPr/>
        </p:nvCxnSpPr>
        <p:spPr>
          <a:xfrm>
            <a:off x="1439652" y="4149080"/>
            <a:ext cx="0" cy="504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835696" y="61139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+mj-lt"/>
              </a:rPr>
              <a:t>PUBLIC CONTROL </a:t>
            </a:r>
          </a:p>
          <a:p>
            <a:pPr algn="ctr"/>
            <a:r>
              <a:rPr lang="pt-BR" sz="2800" b="1" dirty="0">
                <a:latin typeface="+mj-lt"/>
              </a:rPr>
              <a:t>at federal level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27584" y="1628800"/>
            <a:ext cx="3456384" cy="86409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19168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EXTERNAL CONTROL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220072" y="1628800"/>
            <a:ext cx="3456384" cy="86409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724128" y="19168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INTERNAL CONTROL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940152" y="2996952"/>
            <a:ext cx="2088232" cy="1152128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084168" y="3111351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General </a:t>
            </a:r>
            <a:r>
              <a:rPr lang="pt-BR" dirty="0" err="1"/>
              <a:t>Controller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Union</a:t>
            </a:r>
            <a:r>
              <a:rPr lang="pt-BR" dirty="0"/>
              <a:t> - CGU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79512" y="332656"/>
            <a:ext cx="8762054" cy="105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800" dirty="0" err="1">
                <a:latin typeface="+mj-lt"/>
              </a:rPr>
              <a:t>Macrofunctions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of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the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Internal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Control</a:t>
            </a:r>
            <a:endParaRPr lang="pt-BR" sz="2800" dirty="0">
              <a:latin typeface="+mj-lt"/>
            </a:endParaRPr>
          </a:p>
          <a:p>
            <a:pPr lvl="0"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PEC nº 45/2009</a:t>
            </a:r>
            <a:r>
              <a:rPr lang="pt-BR" sz="2800" b="1" dirty="0">
                <a:latin typeface="+mj-lt"/>
                <a:ea typeface="+mj-ea"/>
                <a:cs typeface="+mj-cs"/>
              </a:rPr>
              <a:t>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pt-BR" sz="1600" dirty="0" err="1"/>
              <a:t>Proposed</a:t>
            </a:r>
            <a:r>
              <a:rPr lang="pt-BR" sz="1600" dirty="0"/>
              <a:t> </a:t>
            </a:r>
            <a:r>
              <a:rPr lang="pt-BR" sz="1600" dirty="0" err="1"/>
              <a:t>Constitutional</a:t>
            </a:r>
            <a:r>
              <a:rPr lang="pt-BR" sz="1600" dirty="0"/>
              <a:t> </a:t>
            </a:r>
            <a:r>
              <a:rPr lang="pt-BR" sz="1600" dirty="0" err="1"/>
              <a:t>Amendment</a:t>
            </a:r>
            <a:r>
              <a:rPr lang="pt-BR" sz="1600" dirty="0"/>
              <a:t>)</a:t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74052"/>
            <a:ext cx="4803135" cy="417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64088" y="1340768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/>
              <a:t> </a:t>
            </a:r>
            <a:r>
              <a:rPr lang="pt-BR" dirty="0" err="1"/>
              <a:t>Inclusion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item  XXIII to </a:t>
            </a:r>
            <a:r>
              <a:rPr lang="pt-BR" dirty="0" err="1"/>
              <a:t>article</a:t>
            </a:r>
            <a:r>
              <a:rPr lang="pt-BR" dirty="0"/>
              <a:t> 37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Constitution</a:t>
            </a:r>
            <a:r>
              <a:rPr lang="pt-BR" dirty="0"/>
              <a:t>:</a:t>
            </a:r>
          </a:p>
          <a:p>
            <a:endParaRPr lang="pt-BR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Activities of the internal control system (article 74) are essential to the public administration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Following </a:t>
            </a:r>
            <a:r>
              <a:rPr lang="en-US" dirty="0" err="1"/>
              <a:t>macrofunctions</a:t>
            </a:r>
            <a:r>
              <a:rPr lang="en-US" dirty="0"/>
              <a:t> are included in the internal control system: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Ombudsman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Controlling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Government Auditing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Correction</a:t>
            </a:r>
          </a:p>
          <a:p>
            <a:pPr lvl="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/>
              <a:t> Functions to be performed by permanent state bodies, organized into specific careers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01320"/>
            <a:ext cx="8462012" cy="1304134"/>
          </a:xfrm>
          <a:prstGeom prst="rect">
            <a:avLst/>
          </a:prstGeom>
        </p:spPr>
      </p:sp>
      <p:sp>
        <p:nvSpPr>
          <p:cNvPr id="5" name="CustomShape 2"/>
          <p:cNvSpPr/>
          <p:nvPr/>
        </p:nvSpPr>
        <p:spPr>
          <a:xfrm>
            <a:off x="504000" y="1769040"/>
            <a:ext cx="8273929" cy="4533934"/>
          </a:xfrm>
          <a:prstGeom prst="rect">
            <a:avLst/>
          </a:prstGeom>
        </p:spPr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71420" y="763583"/>
            <a:ext cx="793908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r>
              <a:rPr lang="en-US" sz="2400" dirty="0"/>
              <a:t> CONACI (National Council of Internal Control)</a:t>
            </a:r>
          </a:p>
          <a:p>
            <a:pPr algn="just" eaLnBrk="0" hangingPunct="0">
              <a:buFont typeface="Wingdings" pitchFamily="2" charset="2"/>
              <a:buChar char="ü"/>
            </a:pPr>
            <a:r>
              <a:rPr lang="en-US" sz="2400" dirty="0"/>
              <a:t> Civil Association </a:t>
            </a:r>
          </a:p>
          <a:p>
            <a:pPr lvl="1" algn="just" eaLnBrk="0" hangingPunct="0">
              <a:buFont typeface="Courier New" pitchFamily="49" charset="0"/>
              <a:buChar char="o"/>
            </a:pPr>
            <a:r>
              <a:rPr lang="en-US" sz="2400" dirty="0"/>
              <a:t> 46 Members: public internal control agencies of the </a:t>
            </a:r>
            <a:r>
              <a:rPr lang="en-US" sz="2400" u="sng" dirty="0"/>
              <a:t>all 26 States</a:t>
            </a:r>
            <a:r>
              <a:rPr lang="en-US" sz="2400" dirty="0"/>
              <a:t>, the </a:t>
            </a:r>
            <a:r>
              <a:rPr lang="en-US" sz="2400" u="sng" dirty="0"/>
              <a:t>Federal District</a:t>
            </a:r>
            <a:r>
              <a:rPr lang="en-US" sz="2400" dirty="0"/>
              <a:t>, the </a:t>
            </a:r>
            <a:r>
              <a:rPr lang="en-US" sz="2400" u="sng" dirty="0"/>
              <a:t>Union</a:t>
            </a:r>
            <a:r>
              <a:rPr lang="en-US" sz="2400" dirty="0"/>
              <a:t> and </a:t>
            </a:r>
            <a:r>
              <a:rPr lang="en-US" sz="2400" u="sng" dirty="0"/>
              <a:t>18 State Capitals </a:t>
            </a:r>
            <a:endParaRPr lang="pt-BR" sz="2400" b="1" u="sng" dirty="0"/>
          </a:p>
          <a:p>
            <a:pPr lvl="0" algn="just" eaLnBrk="0" hangingPunct="0"/>
            <a:endParaRPr lang="en-US" sz="1600" dirty="0"/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en-US" sz="1600" dirty="0"/>
              <a:t> </a:t>
            </a:r>
            <a:r>
              <a:rPr lang="en-US" sz="2400" dirty="0"/>
              <a:t>Purpose:</a:t>
            </a:r>
          </a:p>
          <a:p>
            <a:pPr lvl="0" algn="just" eaLnBrk="0" hangingPunct="0">
              <a:buFont typeface="Courier New" pitchFamily="49" charset="0"/>
              <a:buChar char="o"/>
            </a:pPr>
            <a:r>
              <a:rPr lang="en-US" sz="1600" dirty="0"/>
              <a:t> Development of an effective performance in the control of public administration</a:t>
            </a:r>
          </a:p>
          <a:p>
            <a:pPr lvl="0" algn="just" eaLnBrk="0" hangingPunct="0">
              <a:buFont typeface="Courier New" pitchFamily="49" charset="0"/>
              <a:buChar char="o"/>
            </a:pPr>
            <a:r>
              <a:rPr lang="en-US" sz="1600" dirty="0"/>
              <a:t> Contributing to the prevention and combating corruption </a:t>
            </a:r>
          </a:p>
          <a:p>
            <a:pPr lvl="0" algn="just" eaLnBrk="0" hangingPunct="0">
              <a:buFont typeface="Courier New" pitchFamily="49" charset="0"/>
              <a:buChar char="o"/>
            </a:pPr>
            <a:r>
              <a:rPr lang="en-US" sz="1600" dirty="0"/>
              <a:t> Striving for greater integration between the Internal Control Agencies aiming: exchange of experiences, knowledge and tools</a:t>
            </a:r>
          </a:p>
          <a:p>
            <a:pPr lvl="0" algn="just" eaLnBrk="0" hangingPunct="0">
              <a:buFont typeface="Courier New" pitchFamily="49" charset="0"/>
              <a:buChar char="o"/>
            </a:pPr>
            <a:r>
              <a:rPr lang="en-US" sz="1600" dirty="0"/>
              <a:t> Effective means strengthening of its institutions and contributing to the full implementation of the democratic rule of law.</a:t>
            </a:r>
          </a:p>
          <a:p>
            <a:pPr lvl="0" algn="just" eaLnBrk="0" hangingPunct="0"/>
            <a:endParaRPr lang="en-US" sz="1600" dirty="0"/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en-US" sz="2400" dirty="0"/>
              <a:t> Recurring Meetings:</a:t>
            </a:r>
          </a:p>
          <a:p>
            <a:pPr lvl="1" algn="just" eaLnBrk="0" hangingPunct="0">
              <a:buFont typeface="Courier New" pitchFamily="49" charset="0"/>
              <a:buChar char="o"/>
            </a:pPr>
            <a:r>
              <a:rPr lang="en-US" sz="1600" dirty="0"/>
              <a:t> Four 2-days technical meetings per year</a:t>
            </a:r>
          </a:p>
          <a:p>
            <a:pPr lvl="1" algn="just" eaLnBrk="0" hangingPunct="0">
              <a:buFont typeface="Courier New" pitchFamily="49" charset="0"/>
              <a:buChar char="o"/>
            </a:pPr>
            <a:r>
              <a:rPr lang="en-US" sz="1600" dirty="0"/>
              <a:t> One 2-days annual seminar (800 participants).</a:t>
            </a:r>
            <a:endParaRPr lang="pt-BR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188640"/>
            <a:ext cx="69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CONACI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251520" y="188640"/>
            <a:ext cx="8762054" cy="105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800" dirty="0" err="1">
                <a:latin typeface="+mj-lt"/>
              </a:rPr>
              <a:t>Macrofunctions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of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the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Internal</a:t>
            </a:r>
            <a:r>
              <a:rPr lang="pt-BR" sz="2800" dirty="0">
                <a:latin typeface="+mj-lt"/>
              </a:rPr>
              <a:t> </a:t>
            </a:r>
            <a:r>
              <a:rPr lang="pt-BR" sz="2800" dirty="0" err="1">
                <a:latin typeface="+mj-lt"/>
              </a:rPr>
              <a:t>Control</a:t>
            </a:r>
            <a:endParaRPr lang="pt-BR" sz="2800" dirty="0">
              <a:latin typeface="+mj-lt"/>
            </a:endParaRPr>
          </a:p>
          <a:p>
            <a:pPr lvl="0"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PEC nº 45/2009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CONACI </a:t>
            </a:r>
            <a:r>
              <a:rPr kumimoji="0" lang="pt-BR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members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31439" t="40215" r="32648" b="22581"/>
          <a:stretch>
            <a:fillRect/>
          </a:stretch>
        </p:blipFill>
        <p:spPr bwMode="auto">
          <a:xfrm>
            <a:off x="5652120" y="3501008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3" cstate="print"/>
          <a:srcRect l="27513" t="37304" r="28395" b="25392"/>
          <a:stretch>
            <a:fillRect/>
          </a:stretch>
        </p:blipFill>
        <p:spPr bwMode="auto">
          <a:xfrm>
            <a:off x="141015" y="2564904"/>
            <a:ext cx="5007049" cy="179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0" y="19168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Macrofunctions</a:t>
            </a:r>
            <a:r>
              <a:rPr lang="pt-BR" dirty="0"/>
              <a:t> </a:t>
            </a:r>
            <a:r>
              <a:rPr lang="pt-BR" dirty="0" err="1"/>
              <a:t>already</a:t>
            </a:r>
            <a:r>
              <a:rPr lang="pt-BR" dirty="0"/>
              <a:t> </a:t>
            </a:r>
            <a:r>
              <a:rPr lang="pt-BR" dirty="0" err="1"/>
              <a:t>organized</a:t>
            </a:r>
            <a:r>
              <a:rPr lang="pt-BR" dirty="0"/>
              <a:t> in formal </a:t>
            </a:r>
            <a:r>
              <a:rPr lang="pt-BR" dirty="0" err="1"/>
              <a:t>structures</a:t>
            </a:r>
            <a:r>
              <a:rPr lang="pt-BR" dirty="0"/>
              <a:t>: 38%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4 </a:t>
            </a:r>
            <a:r>
              <a:rPr lang="pt-BR" dirty="0" err="1"/>
              <a:t>macrofunctions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868144" y="21328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Most common macrofunctions: Internal Audit and Controlling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319486" y="281164"/>
            <a:ext cx="5689939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AUDIT TYPES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83568" y="1541110"/>
            <a:ext cx="4608512" cy="1224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436096" y="1541110"/>
            <a:ext cx="3096344" cy="12241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83568" y="2909262"/>
            <a:ext cx="1512168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267744" y="2909262"/>
            <a:ext cx="1512168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851920" y="2909262"/>
            <a:ext cx="1512168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436096" y="2909262"/>
            <a:ext cx="1512168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020272" y="2909262"/>
            <a:ext cx="1512168" cy="1008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763688" y="190115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DIRECT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940152" y="190115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INDIRECT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83568" y="318800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Centralized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195736" y="318800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Decentralized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851920" y="318800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Integrated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724128" y="31972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Shared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092280" y="319729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Outsourced</a:t>
            </a:r>
            <a:endParaRPr lang="pt-BR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267744" y="4133398"/>
            <a:ext cx="151216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83568" y="4133398"/>
            <a:ext cx="151216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851920" y="4133398"/>
            <a:ext cx="151216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5436096" y="4133398"/>
            <a:ext cx="151216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7020272" y="4133398"/>
            <a:ext cx="151216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11560" y="4424332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performed by crowded servers in the central agency</a:t>
            </a: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267744" y="4526537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performed by the </a:t>
            </a:r>
            <a:r>
              <a:rPr lang="en-US" sz="1600" dirty="0" err="1"/>
              <a:t>sectoral</a:t>
            </a:r>
            <a:r>
              <a:rPr lang="en-US" sz="1600" dirty="0"/>
              <a:t> bodies servers</a:t>
            </a:r>
            <a:endParaRPr lang="pt-BR" sz="16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779912" y="4496340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performed by the central and </a:t>
            </a:r>
            <a:r>
              <a:rPr lang="en-US" sz="1600" dirty="0" err="1"/>
              <a:t>sectoral</a:t>
            </a:r>
            <a:r>
              <a:rPr lang="en-US" sz="1600" dirty="0"/>
              <a:t> agency servers</a:t>
            </a:r>
            <a:endParaRPr lang="pt-BR" sz="16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436096" y="4061390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coordinated by the internal control system with the help of public and private institutions</a:t>
            </a:r>
            <a:endParaRPr lang="pt-BR" sz="16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912768" y="4352324"/>
            <a:ext cx="1691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performed exclusively by non-governmental organization</a:t>
            </a:r>
            <a:endParaRPr lang="pt-BR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conaci.org.br	ouvidoriageral.sp.gov.br	gustavoungaro@sp.gov.br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pPr lvl="0"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AUDIT TYPES – Brazil´s Diagnosis*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(CONACI Members)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323528" y="1268760"/>
          <a:ext cx="410445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79512" y="537321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*Research </a:t>
            </a:r>
            <a:r>
              <a:rPr lang="pt-BR" sz="1200" dirty="0" err="1"/>
              <a:t>conducted</a:t>
            </a:r>
            <a:r>
              <a:rPr lang="pt-BR" sz="1200" dirty="0"/>
              <a:t> </a:t>
            </a:r>
            <a:r>
              <a:rPr lang="pt-BR" sz="1200" dirty="0" err="1"/>
              <a:t>by</a:t>
            </a:r>
            <a:r>
              <a:rPr lang="pt-BR" sz="1200" dirty="0"/>
              <a:t> CONACI </a:t>
            </a:r>
            <a:r>
              <a:rPr lang="pt-BR" sz="1200" dirty="0" err="1"/>
              <a:t>amongst</a:t>
            </a:r>
            <a:r>
              <a:rPr lang="pt-BR" sz="1200" dirty="0"/>
              <a:t> its </a:t>
            </a:r>
            <a:r>
              <a:rPr lang="pt-BR" sz="1200" dirty="0" err="1"/>
              <a:t>members</a:t>
            </a:r>
            <a:r>
              <a:rPr lang="pt-BR" sz="1200" dirty="0"/>
              <a:t> in 2016 (</a:t>
            </a:r>
            <a:r>
              <a:rPr lang="pt-BR" sz="1200" dirty="0" err="1"/>
              <a:t>april</a:t>
            </a:r>
            <a:r>
              <a:rPr lang="pt-BR" sz="1200" dirty="0"/>
              <a:t> to </a:t>
            </a:r>
            <a:r>
              <a:rPr lang="pt-BR" sz="1200" dirty="0" err="1"/>
              <a:t>June</a:t>
            </a:r>
            <a:r>
              <a:rPr lang="pt-BR" sz="1200" dirty="0"/>
              <a:t>). </a:t>
            </a:r>
            <a:r>
              <a:rPr lang="pt-BR" sz="1200" dirty="0" err="1"/>
              <a:t>There</a:t>
            </a:r>
            <a:r>
              <a:rPr lang="pt-BR" sz="1200" dirty="0"/>
              <a:t> </a:t>
            </a:r>
            <a:r>
              <a:rPr lang="pt-BR" sz="1200" dirty="0" err="1"/>
              <a:t>were</a:t>
            </a:r>
            <a:r>
              <a:rPr lang="pt-BR" sz="1200" dirty="0"/>
              <a:t> 44 </a:t>
            </a:r>
            <a:r>
              <a:rPr lang="pt-BR" sz="1200" dirty="0" err="1"/>
              <a:t>members</a:t>
            </a:r>
            <a:r>
              <a:rPr lang="pt-BR" sz="1200" dirty="0"/>
              <a:t> </a:t>
            </a:r>
            <a:r>
              <a:rPr lang="pt-BR" sz="1200" dirty="0" err="1"/>
              <a:t>who</a:t>
            </a:r>
            <a:r>
              <a:rPr lang="pt-BR" sz="1200" dirty="0"/>
              <a:t> </a:t>
            </a:r>
            <a:r>
              <a:rPr lang="pt-BR" sz="1200" dirty="0" err="1"/>
              <a:t>responded</a:t>
            </a:r>
            <a:r>
              <a:rPr lang="pt-BR" sz="1200" dirty="0"/>
              <a:t> to </a:t>
            </a:r>
            <a:r>
              <a:rPr lang="pt-BR" sz="1200" dirty="0" err="1"/>
              <a:t>the</a:t>
            </a:r>
            <a:r>
              <a:rPr lang="pt-BR" sz="1200" dirty="0"/>
              <a:t> research.</a:t>
            </a:r>
          </a:p>
        </p:txBody>
      </p:sp>
      <p:graphicFrame>
        <p:nvGraphicFramePr>
          <p:cNvPr id="14" name="Gráfico 13"/>
          <p:cNvGraphicFramePr/>
          <p:nvPr/>
        </p:nvGraphicFramePr>
        <p:xfrm>
          <a:off x="4788024" y="1268760"/>
          <a:ext cx="41399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/>
          <p:cNvGraphicFramePr/>
          <p:nvPr/>
        </p:nvGraphicFramePr>
        <p:xfrm>
          <a:off x="6012160" y="3861048"/>
          <a:ext cx="252028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851</Words>
  <Application>Microsoft Office PowerPoint</Application>
  <PresentationFormat>On-screen Show (4:3)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AUDIT TYPES – Brazil´s Diagnosis* (CONACI Members) </vt:lpstr>
      <vt:lpstr>Implementing the  Recommendations after Audit</vt:lpstr>
      <vt:lpstr>International Standard Adopted</vt:lpstr>
      <vt:lpstr>CONACI IA-CM </vt:lpstr>
      <vt:lpstr> CONACI Strategic Planning:  2016 - 2018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 Ungaro</dc:creator>
  <cp:lastModifiedBy>SiteKiosk Restricted User Account</cp:lastModifiedBy>
  <cp:revision>187</cp:revision>
  <dcterms:created xsi:type="dcterms:W3CDTF">2013-08-07T20:33:48Z</dcterms:created>
  <dcterms:modified xsi:type="dcterms:W3CDTF">2017-03-29T20:13:39Z</dcterms:modified>
</cp:coreProperties>
</file>