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6" r:id="rId3"/>
    <p:sldId id="344" r:id="rId4"/>
    <p:sldId id="338" r:id="rId5"/>
    <p:sldId id="342" r:id="rId6"/>
    <p:sldId id="341" r:id="rId7"/>
    <p:sldId id="340" r:id="rId8"/>
    <p:sldId id="343" r:id="rId9"/>
    <p:sldId id="337" r:id="rId10"/>
    <p:sldId id="339" r:id="rId11"/>
    <p:sldId id="330" r:id="rId12"/>
    <p:sldId id="331" r:id="rId13"/>
    <p:sldId id="332" r:id="rId14"/>
    <p:sldId id="335" r:id="rId15"/>
    <p:sldId id="336" r:id="rId16"/>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004376"/>
    <a:srgbClr val="481F1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5764" autoAdjust="0"/>
  </p:normalViewPr>
  <p:slideViewPr>
    <p:cSldViewPr>
      <p:cViewPr>
        <p:scale>
          <a:sx n="91" d="100"/>
          <a:sy n="91" d="100"/>
        </p:scale>
        <p:origin x="-492" y="888"/>
      </p:cViewPr>
      <p:guideLst>
        <p:guide orient="horz" pos="2160"/>
        <p:guide pos="2880"/>
      </p:guideLst>
    </p:cSldViewPr>
  </p:slideViewPr>
  <p:outlineViewPr>
    <p:cViewPr>
      <p:scale>
        <a:sx n="33" d="100"/>
        <a:sy n="33" d="100"/>
      </p:scale>
      <p:origin x="0" y="33504"/>
    </p:cViewPr>
  </p:outlineViewPr>
  <p:notesTextViewPr>
    <p:cViewPr>
      <p:scale>
        <a:sx n="100" d="100"/>
        <a:sy n="100" d="100"/>
      </p:scale>
      <p:origin x="0" y="0"/>
    </p:cViewPr>
  </p:notesTextViewPr>
  <p:notesViewPr>
    <p:cSldViewPr>
      <p:cViewPr varScale="1">
        <p:scale>
          <a:sx n="83" d="100"/>
          <a:sy n="83"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5957E-E27E-41D0-9D10-491BD1ABAACF}"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04076-5204-41AD-B226-4B4A1644C8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404076-5204-41AD-B226-4B4A1644C82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rather specific system exists in </a:t>
            </a:r>
            <a:r>
              <a:rPr lang="en-US" sz="1200" i="1" kern="1200" dirty="0" smtClean="0">
                <a:solidFill>
                  <a:schemeClr val="tx1"/>
                </a:solidFill>
                <a:latin typeface="+mn-lt"/>
                <a:ea typeface="+mn-ea"/>
                <a:cs typeface="+mn-cs"/>
              </a:rPr>
              <a:t>Montenegro</a:t>
            </a:r>
            <a:r>
              <a:rPr lang="en-US" sz="1200" kern="1200" dirty="0" smtClean="0">
                <a:solidFill>
                  <a:schemeClr val="tx1"/>
                </a:solidFill>
                <a:latin typeface="+mn-lt"/>
                <a:ea typeface="+mn-ea"/>
                <a:cs typeface="+mn-cs"/>
              </a:rPr>
              <a:t> in this area and it was subject to an assessment by the Bank's team in this fiscal year. Although the projects' designated accounts are held in commercial banks, it could be concluded that to a large extent the country systems are used since all payments flow from the designated accounts through the Single Treasury Account on to respective payees. All payments are thus appropriately captured and recorded in the system which the Treasury uses for its operations. </a:t>
            </a:r>
            <a:endParaRPr lang="en-US" dirty="0"/>
          </a:p>
        </p:txBody>
      </p:sp>
      <p:sp>
        <p:nvSpPr>
          <p:cNvPr id="4" name="Slide Number Placeholder 3"/>
          <p:cNvSpPr>
            <a:spLocks noGrp="1"/>
          </p:cNvSpPr>
          <p:nvPr>
            <p:ph type="sldNum" sz="quarter" idx="10"/>
          </p:nvPr>
        </p:nvSpPr>
        <p:spPr/>
        <p:txBody>
          <a:bodyPr/>
          <a:lstStyle/>
          <a:p>
            <a:fld id="{A6404076-5204-41AD-B226-4B4A1644C82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PEFA indicator PI 16, regarding the availability of funds for commitment of expenditures, is a useful indicator. </a:t>
            </a:r>
          </a:p>
          <a:p>
            <a:pPr marL="228600" indent="-228600">
              <a:buAutoNum type="arabicPeriod"/>
            </a:pPr>
            <a:r>
              <a:rPr lang="en-US" sz="1200" kern="1200" dirty="0" smtClean="0">
                <a:solidFill>
                  <a:schemeClr val="tx1"/>
                </a:solidFill>
                <a:latin typeface="+mn-lt"/>
                <a:ea typeface="+mn-ea"/>
                <a:cs typeface="+mn-cs"/>
              </a:rPr>
              <a:t>Dimension (ii) of PEFA indicator PI 16, regarding the reliability and horizon of periodic in-year information to ministries, departments, and agencies on ceilings for expenditure commitment, is a useful indicator. In addition, CPIA Question 13 Dimension (b) provides useful information on whether budgets are implemented as intended in a controlled and predictable way.</a:t>
            </a:r>
          </a:p>
          <a:p>
            <a:pPr marL="228600" indent="-228600">
              <a:buAutoNum type="arabicPeriod"/>
            </a:pPr>
            <a:r>
              <a:rPr lang="en-US" sz="1200" kern="1200" dirty="0" smtClean="0">
                <a:solidFill>
                  <a:schemeClr val="tx1"/>
                </a:solidFill>
                <a:latin typeface="+mn-lt"/>
                <a:ea typeface="+mn-ea"/>
                <a:cs typeface="+mn-cs"/>
              </a:rPr>
              <a:t>If the Bank’s Procurement Unit finds that the country procurement procedures are not acceptable to the Bank and requires the use of the Bank’s procurement procedures, the treasury may not be able to process payments on contracts. In such situations, the treasury may need to issue a separate communiqué or an order permitting an exception.</a:t>
            </a:r>
            <a:endParaRPr lang="en-US" dirty="0"/>
          </a:p>
        </p:txBody>
      </p:sp>
      <p:sp>
        <p:nvSpPr>
          <p:cNvPr id="4" name="Slide Number Placeholder 3"/>
          <p:cNvSpPr>
            <a:spLocks noGrp="1"/>
          </p:cNvSpPr>
          <p:nvPr>
            <p:ph type="sldNum" sz="quarter" idx="10"/>
          </p:nvPr>
        </p:nvSpPr>
        <p:spPr/>
        <p:txBody>
          <a:bodyPr/>
          <a:lstStyle/>
          <a:p>
            <a:fld id="{A6404076-5204-41AD-B226-4B4A1644C820}"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dirty="0" smtClean="0"/>
              <a:t>(for instance, if 90/10 disbursement percentage was mistakenly set instead of 80/20, whether there is a</a:t>
            </a:r>
            <a:br>
              <a:rPr lang="en-US" sz="1200" dirty="0" smtClean="0"/>
            </a:br>
            <a:r>
              <a:rPr lang="en-US" sz="1200" dirty="0" smtClean="0"/>
              <a:t>procedure to receive the required 10% GCF back).</a:t>
            </a:r>
            <a:endParaRPr lang="en-US" dirty="0"/>
          </a:p>
        </p:txBody>
      </p:sp>
      <p:sp>
        <p:nvSpPr>
          <p:cNvPr id="4" name="Slide Number Placeholder 3"/>
          <p:cNvSpPr>
            <a:spLocks noGrp="1"/>
          </p:cNvSpPr>
          <p:nvPr>
            <p:ph type="sldNum" sz="quarter" idx="10"/>
          </p:nvPr>
        </p:nvSpPr>
        <p:spPr/>
        <p:txBody>
          <a:bodyPr/>
          <a:lstStyle/>
          <a:p>
            <a:fld id="{A6404076-5204-41AD-B226-4B4A1644C82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5DFB1776-6C32-4399-9730-23C671D442F8}" type="datetimeFigureOut">
              <a:rPr lang="fr-FR"/>
              <a:pPr>
                <a:defRPr/>
              </a:pPr>
              <a:t>15/02/2012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EE61F7B-7142-4853-B4D7-76300C600C81}"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7C2E4A1A-6D20-4BFE-80CB-99004E23004F}" type="datetimeFigureOut">
              <a:rPr lang="fr-FR"/>
              <a:pPr>
                <a:defRPr/>
              </a:pPr>
              <a:t>15/02/2012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33A82E9-65D0-490B-8E8A-252D82D77273}"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56E5679-2CDE-43F8-A096-039B43A45E5B}" type="datetimeFigureOut">
              <a:rPr lang="fr-FR"/>
              <a:pPr>
                <a:defRPr/>
              </a:pPr>
              <a:t>15/02/2012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05F4A5D-13D7-4B22-939D-EEC13AF8C9F3}"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D06337-1E09-4E7B-81CD-7877AB58B0E0}" type="datetimeFigureOut">
              <a:rPr lang="fr-FR"/>
              <a:pPr>
                <a:defRPr/>
              </a:pPr>
              <a:t>15/02/2012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D3C8843-E0DA-48B2-8303-E4E35BBBE990}"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90362E09-F0A4-49ED-835E-00F82D4687E9}" type="datetimeFigureOut">
              <a:rPr lang="fr-FR"/>
              <a:pPr>
                <a:defRPr/>
              </a:pPr>
              <a:t>15/02/2012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9AC297D-7E29-43CF-B159-13AAA5D2CC63}"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56A54F5-E8F6-4022-ACE2-80E6CAB4D60C}" type="datetimeFigureOut">
              <a:rPr lang="fr-FR"/>
              <a:pPr>
                <a:defRPr/>
              </a:pPr>
              <a:t>15/02/2012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05E937B-0A9D-4F14-AC30-104B24A58FCF}"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4E1547EB-919F-4299-BCE7-8C511DE579C8}" type="datetimeFigureOut">
              <a:rPr lang="fr-FR"/>
              <a:pPr>
                <a:defRPr/>
              </a:pPr>
              <a:t>15/02/2012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D19A50CB-67B2-49D2-BFEB-C946FE3552FB}"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B533F898-216F-43D0-A1F1-FFD21695F6E6}" type="datetimeFigureOut">
              <a:rPr lang="fr-FR"/>
              <a:pPr>
                <a:defRPr/>
              </a:pPr>
              <a:t>15/02/2012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39FAD96E-1D5F-4610-AC94-922C1CE05A84}"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3D139C8-0FC8-4A99-B5A8-30E1C1974F15}" type="datetimeFigureOut">
              <a:rPr lang="fr-FR"/>
              <a:pPr>
                <a:defRPr/>
              </a:pPr>
              <a:t>15/02/2012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6A2F03A7-00B6-41F8-9BA0-F046E59AF9B7}"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3B58205-6769-4D30-BB92-9F895660BDCC}" type="datetimeFigureOut">
              <a:rPr lang="fr-FR"/>
              <a:pPr>
                <a:defRPr/>
              </a:pPr>
              <a:t>15/02/2012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1585AFB-F934-4C80-BEB6-935E4102E78D}"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D58E6C96-5215-4B60-BF91-F181059ED1B0}" type="datetimeFigureOut">
              <a:rPr lang="fr-FR"/>
              <a:pPr>
                <a:defRPr/>
              </a:pPr>
              <a:t>15/02/2012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D284B7C-7DA2-4AD8-A069-BD0EFF99832A}"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bright="48000" contrast="-63000"/>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03202E0-E0A7-4810-B370-AD4FC1ADF595}" type="datetimeFigureOut">
              <a:rPr lang="fr-FR"/>
              <a:pPr>
                <a:defRPr/>
              </a:pPr>
              <a:t>15/02/2012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1396F6-D78B-4A26-B0C6-BAD98A0A2C1D}"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381000" y="838200"/>
            <a:ext cx="8382000" cy="814388"/>
          </a:xfrm>
        </p:spPr>
        <p:txBody>
          <a:bodyPr/>
          <a:lstStyle/>
          <a:p>
            <a:r>
              <a:rPr lang="en-US" sz="3600" b="1" dirty="0" smtClean="0"/>
              <a:t>Use of Country Systems</a:t>
            </a:r>
            <a:endParaRPr lang="fr-CA" sz="3600" b="1" dirty="0" smtClean="0"/>
          </a:p>
        </p:txBody>
      </p:sp>
      <p:sp>
        <p:nvSpPr>
          <p:cNvPr id="7" name="Subtitle 6"/>
          <p:cNvSpPr>
            <a:spLocks noGrp="1"/>
          </p:cNvSpPr>
          <p:nvPr>
            <p:ph type="subTitle" idx="1"/>
          </p:nvPr>
        </p:nvSpPr>
        <p:spPr>
          <a:xfrm>
            <a:off x="762000" y="2133600"/>
            <a:ext cx="7696200" cy="1752600"/>
          </a:xfrm>
        </p:spPr>
        <p:txBody>
          <a:bodyPr/>
          <a:lstStyle/>
          <a:p>
            <a:r>
              <a:rPr lang="en-US" sz="4400" dirty="0" smtClean="0">
                <a:solidFill>
                  <a:schemeClr val="tx1"/>
                </a:solidFill>
              </a:rPr>
              <a:t>in Europe and Central Asia</a:t>
            </a:r>
          </a:p>
          <a:p>
            <a:endParaRPr lang="en-US" sz="4400" dirty="0" smtClean="0">
              <a:solidFill>
                <a:schemeClr val="tx1"/>
              </a:solidFill>
            </a:endParaRPr>
          </a:p>
          <a:p>
            <a:endParaRPr lang="en-US" sz="4400" dirty="0" smtClean="0">
              <a:solidFill>
                <a:schemeClr val="tx1"/>
              </a:solidFill>
            </a:endParaRPr>
          </a:p>
          <a:p>
            <a:endParaRPr lang="en-US" sz="4400" dirty="0" smtClean="0">
              <a:solidFill>
                <a:schemeClr val="tx1"/>
              </a:solidFill>
            </a:endParaRPr>
          </a:p>
          <a:p>
            <a:r>
              <a:rPr lang="en-US" b="1" dirty="0" smtClean="0">
                <a:solidFill>
                  <a:schemeClr val="accent2">
                    <a:lumMod val="75000"/>
                  </a:schemeClr>
                </a:solidFill>
                <a:latin typeface="Times New Roman" pitchFamily="18" charset="0"/>
                <a:cs typeface="Times New Roman" pitchFamily="18" charset="0"/>
              </a:rPr>
              <a:t>Use of Treasury System for implementation of Bank-financed projects</a:t>
            </a:r>
            <a:endParaRPr lang="en-US" b="1" dirty="0">
              <a:solidFill>
                <a:schemeClr val="accent2">
                  <a:lumMod val="75000"/>
                </a:schemeClr>
              </a:solidFill>
              <a:latin typeface="Times New Roman" pitchFamily="18" charset="0"/>
              <a:cs typeface="Times New Roman" pitchFamily="18" charset="0"/>
            </a:endParaRPr>
          </a:p>
        </p:txBody>
      </p:sp>
      <p:pic>
        <p:nvPicPr>
          <p:cNvPr id="6" name="Picture 4" descr="C:\Program Files\Microsoft Office\MEDIA\CAGCAT10\j0297749.wmf"/>
          <p:cNvPicPr>
            <a:picLocks noChangeAspect="1" noChangeArrowheads="1"/>
          </p:cNvPicPr>
          <p:nvPr/>
        </p:nvPicPr>
        <p:blipFill>
          <a:blip r:embed="rId3" cstate="print"/>
          <a:srcRect/>
          <a:stretch>
            <a:fillRect/>
          </a:stretch>
        </p:blipFill>
        <p:spPr bwMode="auto">
          <a:xfrm>
            <a:off x="2209800" y="3276600"/>
            <a:ext cx="1851660" cy="1762049"/>
          </a:xfrm>
          <a:prstGeom prst="rect">
            <a:avLst/>
          </a:prstGeom>
          <a:noFill/>
        </p:spPr>
      </p:pic>
      <p:pic>
        <p:nvPicPr>
          <p:cNvPr id="9" name="Picture 5" descr="C:\Program Files\Microsoft Office\MEDIA\CAGCAT10\j0149481.wmf"/>
          <p:cNvPicPr>
            <a:picLocks noChangeAspect="1" noChangeArrowheads="1"/>
          </p:cNvPicPr>
          <p:nvPr/>
        </p:nvPicPr>
        <p:blipFill>
          <a:blip r:embed="rId4" cstate="print"/>
          <a:srcRect/>
          <a:stretch>
            <a:fillRect/>
          </a:stretch>
        </p:blipFill>
        <p:spPr bwMode="auto">
          <a:xfrm>
            <a:off x="5105400" y="2971800"/>
            <a:ext cx="2144162" cy="217886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om05_05.jpeg"/>
          <p:cNvPicPr>
            <a:picLocks noChangeAspect="1"/>
          </p:cNvPicPr>
          <p:nvPr/>
        </p:nvPicPr>
        <p:blipFill>
          <a:blip r:embed="rId2" cstate="print"/>
          <a:stretch>
            <a:fillRect/>
          </a:stretch>
        </p:blipFill>
        <p:spPr>
          <a:xfrm>
            <a:off x="4800600" y="4724400"/>
            <a:ext cx="2667000" cy="1600200"/>
          </a:xfrm>
          <a:prstGeom prst="rect">
            <a:avLst/>
          </a:prstGeom>
        </p:spPr>
      </p:pic>
      <p:sp>
        <p:nvSpPr>
          <p:cNvPr id="8194" name="Title 1"/>
          <p:cNvSpPr>
            <a:spLocks noGrp="1"/>
          </p:cNvSpPr>
          <p:nvPr>
            <p:ph type="title"/>
          </p:nvPr>
        </p:nvSpPr>
        <p:spPr>
          <a:xfrm>
            <a:off x="152400" y="0"/>
            <a:ext cx="8229600" cy="1143000"/>
          </a:xfrm>
        </p:spPr>
        <p:txBody>
          <a:bodyPr/>
          <a:lstStyle/>
          <a:p>
            <a:r>
              <a:rPr lang="en-US" dirty="0" smtClean="0">
                <a:solidFill>
                  <a:srgbClr val="004F8A"/>
                </a:solidFill>
              </a:rPr>
              <a:t>Entering point</a:t>
            </a:r>
          </a:p>
        </p:txBody>
      </p:sp>
      <p:sp>
        <p:nvSpPr>
          <p:cNvPr id="8195" name="Content Placeholder 2"/>
          <p:cNvSpPr>
            <a:spLocks noGrp="1"/>
          </p:cNvSpPr>
          <p:nvPr>
            <p:ph idx="1"/>
          </p:nvPr>
        </p:nvSpPr>
        <p:spPr>
          <a:xfrm>
            <a:off x="457200" y="914400"/>
            <a:ext cx="8229600" cy="3810000"/>
          </a:xfrm>
        </p:spPr>
        <p:txBody>
          <a:bodyPr/>
          <a:lstStyle/>
          <a:p>
            <a:r>
              <a:rPr lang="en-US" sz="2800" dirty="0" smtClean="0"/>
              <a:t>CFAA and PEFA to identify weaknesses </a:t>
            </a:r>
          </a:p>
          <a:p>
            <a:r>
              <a:rPr lang="en-US" sz="2800" dirty="0" smtClean="0"/>
              <a:t>Consistent dialogue and assessment of on-going improvements in Treasury</a:t>
            </a:r>
          </a:p>
          <a:p>
            <a:r>
              <a:rPr lang="en-US" sz="2800" dirty="0" smtClean="0"/>
              <a:t>Principal agreement to advance Treasury and transfer all DAs/SAs</a:t>
            </a:r>
          </a:p>
          <a:p>
            <a:r>
              <a:rPr lang="en-US" sz="2800" dirty="0" smtClean="0"/>
              <a:t>Many years of sustained work by the Bank team and Government counterparts in building capacity in government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8458200" cy="1143000"/>
          </a:xfrm>
        </p:spPr>
        <p:txBody>
          <a:bodyPr/>
          <a:lstStyle/>
          <a:p>
            <a:pPr algn="ctr" eaLnBrk="1" hangingPunct="1"/>
            <a:r>
              <a:rPr lang="en-US" sz="4000" dirty="0" smtClean="0">
                <a:solidFill>
                  <a:srgbClr val="004F8A"/>
                </a:solidFill>
              </a:rPr>
              <a:t>The transition process (1)</a:t>
            </a:r>
          </a:p>
        </p:txBody>
      </p:sp>
      <p:sp>
        <p:nvSpPr>
          <p:cNvPr id="9219" name="Rectangle 3"/>
          <p:cNvSpPr>
            <a:spLocks noGrp="1" noChangeArrowheads="1"/>
          </p:cNvSpPr>
          <p:nvPr>
            <p:ph type="body" idx="1"/>
          </p:nvPr>
        </p:nvSpPr>
        <p:spPr>
          <a:xfrm>
            <a:off x="228600" y="1092200"/>
            <a:ext cx="8763000" cy="5181600"/>
          </a:xfrm>
        </p:spPr>
        <p:txBody>
          <a:bodyPr/>
          <a:lstStyle/>
          <a:p>
            <a:pPr marL="457200" indent="-457200" algn="just">
              <a:spcAft>
                <a:spcPts val="288"/>
              </a:spcAft>
              <a:buFont typeface="Times New Roman" pitchFamily="18" charset="0"/>
              <a:buAutoNum type="arabicPeriod"/>
            </a:pPr>
            <a:r>
              <a:rPr lang="en-US" sz="2800" dirty="0" smtClean="0"/>
              <a:t>MOF confirms in writing that (i) all the Bank requirements are complied with, (ii) the changes in Treasury procedures and software had been completed, and (iii) the system is ready for piloting. </a:t>
            </a:r>
          </a:p>
          <a:p>
            <a:pPr marL="457200" indent="-457200" algn="just">
              <a:spcAft>
                <a:spcPts val="288"/>
              </a:spcAft>
              <a:buFont typeface="Times New Roman" pitchFamily="18" charset="0"/>
              <a:buAutoNum type="arabicPeriod"/>
            </a:pPr>
            <a:r>
              <a:rPr lang="en-US" sz="2800" dirty="0" smtClean="0"/>
              <a:t>The Bank assessed those arrangements and provided recommendations addressed before piloting. </a:t>
            </a:r>
          </a:p>
          <a:p>
            <a:pPr marL="457200" indent="-457200" algn="just">
              <a:spcAft>
                <a:spcPts val="24"/>
              </a:spcAft>
              <a:buFont typeface="Times New Roman" pitchFamily="18" charset="0"/>
              <a:buAutoNum type="arabicPeriod"/>
            </a:pPr>
            <a:r>
              <a:rPr lang="en-US" sz="2800" dirty="0" smtClean="0"/>
              <a:t>MOF drafts a Note describing the funds flow procedures (including payments processing, opening of Letter of Credits, currency conversion)                       	which was agreed with the Bank</a:t>
            </a:r>
            <a:r>
              <a:rPr lang="en-US" sz="2400" dirty="0" smtClean="0"/>
              <a:t>.   </a:t>
            </a:r>
          </a:p>
        </p:txBody>
      </p:sp>
      <p:pic>
        <p:nvPicPr>
          <p:cNvPr id="5" name="Picture 4" descr="Capture1.JPG"/>
          <p:cNvPicPr>
            <a:picLocks noChangeAspect="1"/>
          </p:cNvPicPr>
          <p:nvPr/>
        </p:nvPicPr>
        <p:blipFill>
          <a:blip r:embed="rId2" cstate="print"/>
          <a:stretch>
            <a:fillRect/>
          </a:stretch>
        </p:blipFill>
        <p:spPr>
          <a:xfrm>
            <a:off x="6324600" y="4800600"/>
            <a:ext cx="2514600" cy="1863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down)">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458200" cy="1143000"/>
          </a:xfrm>
        </p:spPr>
        <p:txBody>
          <a:bodyPr/>
          <a:lstStyle/>
          <a:p>
            <a:r>
              <a:rPr lang="en-US" sz="4000" dirty="0" smtClean="0">
                <a:solidFill>
                  <a:srgbClr val="004F8A"/>
                </a:solidFill>
              </a:rPr>
              <a:t>The transition process (2)</a:t>
            </a:r>
          </a:p>
        </p:txBody>
      </p:sp>
      <p:sp>
        <p:nvSpPr>
          <p:cNvPr id="10243" name="Rectangle 3"/>
          <p:cNvSpPr>
            <a:spLocks noGrp="1" noChangeArrowheads="1"/>
          </p:cNvSpPr>
          <p:nvPr>
            <p:ph type="body" idx="1"/>
          </p:nvPr>
        </p:nvSpPr>
        <p:spPr>
          <a:xfrm>
            <a:off x="609600" y="1143000"/>
            <a:ext cx="8153400" cy="4724400"/>
          </a:xfrm>
        </p:spPr>
        <p:txBody>
          <a:bodyPr/>
          <a:lstStyle/>
          <a:p>
            <a:pPr marL="457200" indent="-457200">
              <a:buNone/>
            </a:pPr>
            <a:r>
              <a:rPr lang="en-US" sz="2800" dirty="0" smtClean="0"/>
              <a:t>4.  Two pilot projects DAs were transferred to the Treasury based on the evidence of completion of the previous two steps.</a:t>
            </a:r>
          </a:p>
          <a:p>
            <a:pPr marL="457200" indent="-457200">
              <a:buFont typeface="Times New Roman" pitchFamily="18" charset="0"/>
              <a:buAutoNum type="arabicPeriod" startAt="5"/>
            </a:pPr>
            <a:r>
              <a:rPr lang="en-US" sz="2800" dirty="0" smtClean="0"/>
              <a:t>Bank monitored the piloting and provided new recommendations to make the system ready for wider transfer.</a:t>
            </a:r>
          </a:p>
          <a:p>
            <a:pPr marL="457200" indent="-457200">
              <a:spcBef>
                <a:spcPts val="1200"/>
              </a:spcBef>
              <a:spcAft>
                <a:spcPts val="1200"/>
              </a:spcAft>
              <a:buFont typeface="Times New Roman" pitchFamily="18" charset="0"/>
              <a:buAutoNum type="arabicPeriod" startAt="5"/>
            </a:pPr>
            <a:r>
              <a:rPr lang="en-US" sz="2800" dirty="0" smtClean="0"/>
              <a:t>A time bound transition plan was developed for transfer of all the DAs/</a:t>
            </a:r>
            <a:r>
              <a:rPr lang="en-US" sz="2800" dirty="0" err="1" smtClean="0"/>
              <a:t>SAs</a:t>
            </a:r>
            <a:r>
              <a:rPr lang="en-US" sz="2800" dirty="0" smtClean="0"/>
              <a:t>. </a:t>
            </a:r>
          </a:p>
        </p:txBody>
      </p:sp>
      <p:pic>
        <p:nvPicPr>
          <p:cNvPr id="5" name="Picture 4" descr="Capture.JPG"/>
          <p:cNvPicPr>
            <a:picLocks noChangeAspect="1"/>
          </p:cNvPicPr>
          <p:nvPr/>
        </p:nvPicPr>
        <p:blipFill>
          <a:blip r:embed="rId2" cstate="print"/>
          <a:stretch>
            <a:fillRect/>
          </a:stretch>
        </p:blipFill>
        <p:spPr>
          <a:xfrm>
            <a:off x="5410200" y="4648200"/>
            <a:ext cx="2971800" cy="1862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down)">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lstStyle/>
          <a:p>
            <a:r>
              <a:rPr lang="en-US" dirty="0" smtClean="0">
                <a:solidFill>
                  <a:srgbClr val="0070C0"/>
                </a:solidFill>
              </a:rPr>
              <a:t>Key </a:t>
            </a:r>
            <a:r>
              <a:rPr lang="en-US" dirty="0" smtClean="0">
                <a:solidFill>
                  <a:srgbClr val="0070C0"/>
                </a:solidFill>
              </a:rPr>
              <a:t>results </a:t>
            </a:r>
            <a:r>
              <a:rPr lang="en-US" sz="3200" dirty="0" smtClean="0">
                <a:solidFill>
                  <a:srgbClr val="0070C0"/>
                </a:solidFill>
              </a:rPr>
              <a:t>(achieved in several countries)</a:t>
            </a:r>
            <a:endParaRPr lang="en-US" sz="3200" dirty="0">
              <a:solidFill>
                <a:srgbClr val="0070C0"/>
              </a:solidFill>
            </a:endParaRPr>
          </a:p>
        </p:txBody>
      </p:sp>
      <p:sp>
        <p:nvSpPr>
          <p:cNvPr id="3" name="Content Placeholder 2"/>
          <p:cNvSpPr>
            <a:spLocks noGrp="1"/>
          </p:cNvSpPr>
          <p:nvPr>
            <p:ph idx="1"/>
          </p:nvPr>
        </p:nvSpPr>
        <p:spPr>
          <a:xfrm>
            <a:off x="457200" y="914400"/>
            <a:ext cx="8458200" cy="4525963"/>
          </a:xfrm>
        </p:spPr>
        <p:txBody>
          <a:bodyPr/>
          <a:lstStyle/>
          <a:p>
            <a:r>
              <a:rPr lang="en-US" dirty="0" smtClean="0"/>
              <a:t>On-line Treasury Client system is </a:t>
            </a:r>
            <a:r>
              <a:rPr lang="en-US" dirty="0" smtClean="0"/>
              <a:t>now used for </a:t>
            </a:r>
            <a:r>
              <a:rPr lang="en-US" dirty="0" smtClean="0"/>
              <a:t>all the Bank-financed projects (all payments processed within one </a:t>
            </a:r>
            <a:r>
              <a:rPr lang="en-US" dirty="0" smtClean="0"/>
              <a:t>day!)</a:t>
            </a:r>
            <a:endParaRPr lang="en-US" dirty="0" smtClean="0"/>
          </a:p>
          <a:p>
            <a:r>
              <a:rPr lang="en-US" dirty="0" smtClean="0"/>
              <a:t>Most importantly this                                           system is now available for	                           all other budget programs</a:t>
            </a:r>
          </a:p>
          <a:p>
            <a:r>
              <a:rPr lang="en-US" dirty="0" smtClean="0"/>
              <a:t>Substantial saving on operating expenses under projects was achieved (bank fees/charges)</a:t>
            </a:r>
          </a:p>
          <a:p>
            <a:r>
              <a:rPr lang="en-US" dirty="0" smtClean="0"/>
              <a:t>Improved cash management and financial savings to the Government</a:t>
            </a:r>
          </a:p>
          <a:p>
            <a:r>
              <a:rPr lang="en-US" dirty="0" smtClean="0"/>
              <a:t>Enhanced government ownership</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715000" y="1905000"/>
            <a:ext cx="2895600" cy="21887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t>Thank you!</a:t>
            </a:r>
            <a:br>
              <a:rPr lang="en-US" dirty="0" smtClean="0"/>
            </a:br>
            <a:r>
              <a:rPr lang="en-US" dirty="0" smtClean="0"/>
              <a:t/>
            </a:r>
            <a:br>
              <a:rPr lang="en-US" dirty="0" smtClean="0"/>
            </a:br>
            <a:r>
              <a:rPr lang="en-US" dirty="0" smtClean="0"/>
              <a:t>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r>
              <a:rPr lang="en-US" dirty="0" smtClean="0">
                <a:solidFill>
                  <a:srgbClr val="004F8A"/>
                </a:solidFill>
              </a:rPr>
              <a:t>Why Use of Country Systems?</a:t>
            </a:r>
          </a:p>
        </p:txBody>
      </p:sp>
      <p:sp>
        <p:nvSpPr>
          <p:cNvPr id="8195" name="Content Placeholder 2"/>
          <p:cNvSpPr>
            <a:spLocks noGrp="1"/>
          </p:cNvSpPr>
          <p:nvPr>
            <p:ph idx="1"/>
          </p:nvPr>
        </p:nvSpPr>
        <p:spPr>
          <a:xfrm>
            <a:off x="457200" y="1219200"/>
            <a:ext cx="8458200" cy="4800600"/>
          </a:xfrm>
        </p:spPr>
        <p:txBody>
          <a:bodyPr/>
          <a:lstStyle/>
          <a:p>
            <a:r>
              <a:rPr lang="en-US" dirty="0" smtClean="0"/>
              <a:t>Successful development</a:t>
            </a:r>
          </a:p>
          <a:p>
            <a:pPr lvl="2"/>
            <a:r>
              <a:rPr lang="en-US" dirty="0" smtClean="0"/>
              <a:t>Partner governments’ capacity to implement policies and manage public resources through their own institutions and systems</a:t>
            </a:r>
          </a:p>
          <a:p>
            <a:r>
              <a:rPr lang="en-US" dirty="0" smtClean="0"/>
              <a:t>Strengthen rather than bypass country systems</a:t>
            </a:r>
          </a:p>
          <a:p>
            <a:pPr lvl="2"/>
            <a:r>
              <a:rPr lang="en-US" dirty="0" smtClean="0"/>
              <a:t>Better national institutions are the more effective and long-term solution to governance and corruption challenges and to mitigating fiduciary risk</a:t>
            </a:r>
          </a:p>
          <a:p>
            <a:r>
              <a:rPr lang="en-US" dirty="0" smtClean="0"/>
              <a:t>Institutional commitment</a:t>
            </a:r>
          </a:p>
          <a:p>
            <a:pPr lvl="2"/>
            <a:r>
              <a:rPr lang="en-US" dirty="0" smtClean="0"/>
              <a:t>Paris &amp; Accra</a:t>
            </a:r>
          </a:p>
          <a:p>
            <a:pPr lvl="2"/>
            <a:r>
              <a:rPr lang="en-US" dirty="0" smtClean="0"/>
              <a:t>GAC</a:t>
            </a:r>
          </a:p>
          <a:p>
            <a:pPr lvl="0">
              <a:buNone/>
            </a:pPr>
            <a:endParaRPr lang="en-US" sz="2800" dirty="0" smtClean="0"/>
          </a:p>
          <a:p>
            <a:pPr lvl="0">
              <a:buNone/>
            </a:pPr>
            <a:endParaRPr lang="en-US" sz="2800" dirty="0" smtClean="0"/>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r>
              <a:rPr lang="en-US" dirty="0" smtClean="0">
                <a:solidFill>
                  <a:srgbClr val="004F8A"/>
                </a:solidFill>
              </a:rPr>
              <a:t>FM Sector Board Guidance</a:t>
            </a:r>
          </a:p>
        </p:txBody>
      </p:sp>
      <p:sp>
        <p:nvSpPr>
          <p:cNvPr id="8195" name="Content Placeholder 2"/>
          <p:cNvSpPr>
            <a:spLocks noGrp="1"/>
          </p:cNvSpPr>
          <p:nvPr>
            <p:ph idx="1"/>
          </p:nvPr>
        </p:nvSpPr>
        <p:spPr>
          <a:xfrm>
            <a:off x="457200" y="1752600"/>
            <a:ext cx="8458200" cy="4800600"/>
          </a:xfrm>
        </p:spPr>
        <p:txBody>
          <a:bodyPr/>
          <a:lstStyle/>
          <a:p>
            <a:pPr>
              <a:buNone/>
            </a:pPr>
            <a:r>
              <a:rPr lang="en-US" sz="2800" dirty="0" smtClean="0"/>
              <a:t>	"Where feasible, FM staff ensures that the FM requirements for individual projects are adapted to the country’s circumstances, make use of the </a:t>
            </a:r>
            <a:r>
              <a:rPr lang="en-US" sz="2800" b="1" i="1" dirty="0" smtClean="0"/>
              <a:t>country’s normal systems </a:t>
            </a:r>
            <a:r>
              <a:rPr lang="en-US" sz="2800" dirty="0" smtClean="0"/>
              <a:t>where capacity permits...."  Consequently the use of country systems (UCS) is the default position when FM arrangements are considered for projects</a:t>
            </a:r>
            <a:endParaRPr lang="en-US" sz="2800" dirty="0">
              <a:solidFill>
                <a:srgbClr val="004F8A"/>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r>
              <a:rPr lang="en-US" dirty="0" smtClean="0">
                <a:solidFill>
                  <a:srgbClr val="004F8A"/>
                </a:solidFill>
              </a:rPr>
              <a:t>Coverage and Development in the Use of FM systems</a:t>
            </a:r>
          </a:p>
        </p:txBody>
      </p:sp>
      <p:sp>
        <p:nvSpPr>
          <p:cNvPr id="8195" name="Content Placeholder 2"/>
          <p:cNvSpPr>
            <a:spLocks noGrp="1"/>
          </p:cNvSpPr>
          <p:nvPr>
            <p:ph idx="1"/>
          </p:nvPr>
        </p:nvSpPr>
        <p:spPr>
          <a:xfrm>
            <a:off x="457200" y="1371600"/>
            <a:ext cx="8458200" cy="4800600"/>
          </a:xfrm>
        </p:spPr>
        <p:txBody>
          <a:bodyPr/>
          <a:lstStyle/>
          <a:p>
            <a:r>
              <a:rPr lang="en-US" dirty="0" smtClean="0"/>
              <a:t>Budgeting – Armenia, Georgia, Kyrgyz</a:t>
            </a:r>
          </a:p>
          <a:p>
            <a:r>
              <a:rPr lang="en-US" dirty="0" smtClean="0"/>
              <a:t>Funds Flow (Designated Accounts) </a:t>
            </a:r>
          </a:p>
          <a:p>
            <a:pPr lvl="1"/>
            <a:r>
              <a:rPr lang="en-US" sz="2400" dirty="0" smtClean="0"/>
              <a:t>Complete use in Albania, Armenia, Georgia, Moldova, FYR of Macedonia </a:t>
            </a:r>
          </a:p>
          <a:p>
            <a:pPr lvl="1"/>
            <a:r>
              <a:rPr lang="en-US" sz="2400" dirty="0" smtClean="0"/>
              <a:t>Partial use in Kyrgyz Republic, Montenegro and Tajikistan </a:t>
            </a:r>
          </a:p>
          <a:p>
            <a:pPr lvl="1"/>
            <a:r>
              <a:rPr lang="en-US" sz="2400" dirty="0" smtClean="0"/>
              <a:t>Planned in Serbia</a:t>
            </a:r>
          </a:p>
          <a:p>
            <a:r>
              <a:rPr lang="en-US" dirty="0" smtClean="0"/>
              <a:t>Accounting and reporting - limited (Kyrgyz Republic)</a:t>
            </a:r>
          </a:p>
          <a:p>
            <a:r>
              <a:rPr lang="en-US" dirty="0" smtClean="0"/>
              <a:t>Internal control and internal audit - limited</a:t>
            </a:r>
          </a:p>
          <a:p>
            <a:r>
              <a:rPr lang="en-US" dirty="0" smtClean="0"/>
              <a:t>External Audit - Turkey Treasury Controllers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7" end="7"/>
                                            </p:txEl>
                                          </p:spTgt>
                                        </p:tgtEl>
                                        <p:attrNameLst>
                                          <p:attrName>style.visibility</p:attrName>
                                        </p:attrNameLst>
                                      </p:cBhvr>
                                      <p:to>
                                        <p:strVal val="visible"/>
                                      </p:to>
                                    </p:set>
                                    <p:anim calcmode="lin" valueType="num">
                                      <p:cBhvr additive="base">
                                        <p:cTn id="43"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r>
              <a:rPr lang="en-US" dirty="0" smtClean="0">
                <a:solidFill>
                  <a:srgbClr val="004F8A"/>
                </a:solidFill>
              </a:rPr>
              <a:t>What indicators say?</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990192" y="884066"/>
            <a:ext cx="4791608" cy="5745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81000"/>
            <a:ext cx="8229600" cy="1143000"/>
          </a:xfrm>
        </p:spPr>
        <p:txBody>
          <a:bodyPr/>
          <a:lstStyle/>
          <a:p>
            <a:r>
              <a:rPr lang="en-US" dirty="0" smtClean="0">
                <a:solidFill>
                  <a:srgbClr val="004F8A"/>
                </a:solidFill>
              </a:rPr>
              <a:t>Bank requirements</a:t>
            </a:r>
            <a:br>
              <a:rPr lang="en-US" dirty="0" smtClean="0">
                <a:solidFill>
                  <a:srgbClr val="004F8A"/>
                </a:solidFill>
              </a:rPr>
            </a:br>
            <a:r>
              <a:rPr lang="en-US" dirty="0" smtClean="0">
                <a:solidFill>
                  <a:srgbClr val="004F8A"/>
                </a:solidFill>
              </a:rPr>
              <a:t>on Accounting or Financial Reporting</a:t>
            </a:r>
          </a:p>
        </p:txBody>
      </p:sp>
      <p:sp>
        <p:nvSpPr>
          <p:cNvPr id="8195" name="Content Placeholder 2"/>
          <p:cNvSpPr>
            <a:spLocks noGrp="1"/>
          </p:cNvSpPr>
          <p:nvPr>
            <p:ph idx="1"/>
          </p:nvPr>
        </p:nvSpPr>
        <p:spPr>
          <a:xfrm>
            <a:off x="457200" y="2286000"/>
            <a:ext cx="8382000" cy="3429000"/>
          </a:xfrm>
        </p:spPr>
        <p:txBody>
          <a:bodyPr/>
          <a:lstStyle/>
          <a:p>
            <a:r>
              <a:rPr lang="en-US" sz="2800" dirty="0" smtClean="0"/>
              <a:t>International Public Sector Accounting Standards (cash basis or accrual)  issued by IPSASB</a:t>
            </a:r>
          </a:p>
          <a:p>
            <a:r>
              <a:rPr lang="en-US" sz="2800" dirty="0" smtClean="0"/>
              <a:t>International Financial Reporting Standards issues by IASB</a:t>
            </a:r>
          </a:p>
          <a:p>
            <a:r>
              <a:rPr lang="en-US" sz="2800" dirty="0" smtClean="0"/>
              <a:t>National standards and Chart of Accounts if do not deviate substantially or provide sufficient information</a:t>
            </a:r>
          </a:p>
          <a:p>
            <a:r>
              <a:rPr lang="en-US" sz="2800" dirty="0" smtClean="0"/>
              <a:t>Documented in Project Financial Management Manual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r>
              <a:rPr lang="en-US" dirty="0" smtClean="0">
                <a:solidFill>
                  <a:srgbClr val="004F8A"/>
                </a:solidFill>
              </a:rPr>
              <a:t>Bank requirements for Funds Flow</a:t>
            </a:r>
          </a:p>
        </p:txBody>
      </p:sp>
      <p:sp>
        <p:nvSpPr>
          <p:cNvPr id="8195" name="Content Placeholder 2"/>
          <p:cNvSpPr>
            <a:spLocks noGrp="1"/>
          </p:cNvSpPr>
          <p:nvPr>
            <p:ph idx="1"/>
          </p:nvPr>
        </p:nvSpPr>
        <p:spPr>
          <a:xfrm>
            <a:off x="457200" y="762000"/>
            <a:ext cx="8458200" cy="4800600"/>
          </a:xfrm>
        </p:spPr>
        <p:txBody>
          <a:bodyPr/>
          <a:lstStyle/>
          <a:p>
            <a:pPr>
              <a:buNone/>
            </a:pPr>
            <a:r>
              <a:rPr lang="en-US" sz="2800" dirty="0" smtClean="0">
                <a:solidFill>
                  <a:srgbClr val="004F8A"/>
                </a:solidFill>
              </a:rPr>
              <a:t>Financial Institution should be:</a:t>
            </a:r>
          </a:p>
          <a:p>
            <a:r>
              <a:rPr lang="en-US" sz="2800" dirty="0" smtClean="0"/>
              <a:t>Financially </a:t>
            </a:r>
            <a:r>
              <a:rPr lang="en-US" sz="2800" b="1" dirty="0" smtClean="0"/>
              <a:t>sound</a:t>
            </a:r>
            <a:endParaRPr lang="en-US" sz="2800" dirty="0" smtClean="0"/>
          </a:p>
          <a:p>
            <a:r>
              <a:rPr lang="en-US" sz="2800" dirty="0" smtClean="0"/>
              <a:t>Authorized to maintain the designated account in the </a:t>
            </a:r>
            <a:r>
              <a:rPr lang="en-US" sz="2800" b="1" dirty="0" smtClean="0"/>
              <a:t>currency</a:t>
            </a:r>
            <a:r>
              <a:rPr lang="en-US" sz="2800" dirty="0" smtClean="0"/>
              <a:t> agreed on by the Bank and the borrower</a:t>
            </a:r>
          </a:p>
          <a:p>
            <a:r>
              <a:rPr lang="en-US" sz="2800" b="1" dirty="0" smtClean="0"/>
              <a:t>Audited</a:t>
            </a:r>
            <a:r>
              <a:rPr lang="en-US" sz="2800" dirty="0" smtClean="0"/>
              <a:t> regularly and receive satisfactory audit reports</a:t>
            </a:r>
          </a:p>
          <a:p>
            <a:r>
              <a:rPr lang="en-US" sz="2800" dirty="0" smtClean="0"/>
              <a:t>Able to execute a large number of transactions </a:t>
            </a:r>
            <a:r>
              <a:rPr lang="en-US" sz="2800" b="1" dirty="0" smtClean="0"/>
              <a:t>promptly</a:t>
            </a:r>
          </a:p>
          <a:p>
            <a:r>
              <a:rPr lang="en-US" sz="2800" dirty="0" smtClean="0"/>
              <a:t>Able to perform a wide range of banking </a:t>
            </a:r>
            <a:r>
              <a:rPr lang="en-US" sz="2800" b="1" dirty="0" smtClean="0"/>
              <a:t>services</a:t>
            </a:r>
            <a:endParaRPr lang="en-US" sz="2800" dirty="0" smtClean="0"/>
          </a:p>
          <a:p>
            <a:r>
              <a:rPr lang="en-US" sz="2800" dirty="0" smtClean="0"/>
              <a:t>Able to provide a detailed </a:t>
            </a:r>
            <a:r>
              <a:rPr lang="en-US" sz="2800" b="1" dirty="0" smtClean="0"/>
              <a:t>statement</a:t>
            </a:r>
            <a:r>
              <a:rPr lang="en-US" sz="2800" dirty="0" smtClean="0"/>
              <a:t> of the DA</a:t>
            </a:r>
          </a:p>
          <a:p>
            <a:r>
              <a:rPr lang="en-US" sz="2800" dirty="0" smtClean="0"/>
              <a:t>Part of a satisfactory correspondent banking </a:t>
            </a:r>
            <a:r>
              <a:rPr lang="en-US" sz="2800" b="1" dirty="0" smtClean="0"/>
              <a:t>network</a:t>
            </a:r>
          </a:p>
          <a:p>
            <a:r>
              <a:rPr lang="en-US" sz="2800" dirty="0" smtClean="0"/>
              <a:t>Charge reasonable </a:t>
            </a:r>
            <a:r>
              <a:rPr lang="en-US" sz="2800" b="1" dirty="0" smtClean="0"/>
              <a:t>fees</a:t>
            </a:r>
            <a:r>
              <a:rPr lang="en-US" sz="2800" dirty="0" smtClean="0"/>
              <a:t> for its services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 calcmode="lin" valueType="num">
                                      <p:cBhvr additive="base">
                                        <p:cTn id="4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195">
                                            <p:txEl>
                                              <p:pRg st="8" end="8"/>
                                            </p:txEl>
                                          </p:spTgt>
                                        </p:tgtEl>
                                        <p:attrNameLst>
                                          <p:attrName>style.visibility</p:attrName>
                                        </p:attrNameLst>
                                      </p:cBhvr>
                                      <p:to>
                                        <p:strVal val="visible"/>
                                      </p:to>
                                    </p:set>
                                    <p:anim calcmode="lin" valueType="num">
                                      <p:cBhvr additive="base">
                                        <p:cTn id="55"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8229600" cy="1143000"/>
          </a:xfrm>
        </p:spPr>
        <p:txBody>
          <a:bodyPr/>
          <a:lstStyle/>
          <a:p>
            <a:r>
              <a:rPr lang="en-US" sz="4000" dirty="0" smtClean="0">
                <a:solidFill>
                  <a:srgbClr val="004F8A"/>
                </a:solidFill>
              </a:rPr>
              <a:t>Major Risks of Funds Flow</a:t>
            </a:r>
            <a:br>
              <a:rPr lang="en-US" sz="4000" dirty="0" smtClean="0">
                <a:solidFill>
                  <a:srgbClr val="004F8A"/>
                </a:solidFill>
              </a:rPr>
            </a:br>
            <a:r>
              <a:rPr lang="en-US" sz="4000" dirty="0" smtClean="0">
                <a:solidFill>
                  <a:srgbClr val="004F8A"/>
                </a:solidFill>
              </a:rPr>
              <a:t>(also escalated by the crisis)</a:t>
            </a:r>
          </a:p>
        </p:txBody>
      </p:sp>
      <p:sp>
        <p:nvSpPr>
          <p:cNvPr id="8195" name="Content Placeholder 2"/>
          <p:cNvSpPr>
            <a:spLocks noGrp="1"/>
          </p:cNvSpPr>
          <p:nvPr>
            <p:ph idx="1"/>
          </p:nvPr>
        </p:nvSpPr>
        <p:spPr>
          <a:xfrm>
            <a:off x="457200" y="1600200"/>
            <a:ext cx="8229600" cy="4343400"/>
          </a:xfrm>
        </p:spPr>
        <p:txBody>
          <a:bodyPr/>
          <a:lstStyle/>
          <a:p>
            <a:r>
              <a:rPr lang="en-US" sz="2800" dirty="0" smtClean="0"/>
              <a:t>Risk that </a:t>
            </a:r>
            <a:r>
              <a:rPr lang="en-US" sz="2800" b="1" dirty="0" smtClean="0"/>
              <a:t>inadequate</a:t>
            </a:r>
            <a:r>
              <a:rPr lang="en-US" sz="2800" dirty="0" smtClean="0"/>
              <a:t> </a:t>
            </a:r>
            <a:r>
              <a:rPr lang="en-US" sz="2800" b="1" dirty="0" smtClean="0"/>
              <a:t>funds</a:t>
            </a:r>
            <a:r>
              <a:rPr lang="en-US" sz="2800" dirty="0" smtClean="0"/>
              <a:t> will be made available for project implementation</a:t>
            </a:r>
          </a:p>
          <a:p>
            <a:r>
              <a:rPr lang="en-US" sz="2800" dirty="0" smtClean="0"/>
              <a:t>Risk of </a:t>
            </a:r>
            <a:r>
              <a:rPr lang="en-US" sz="2800" b="1" dirty="0" smtClean="0"/>
              <a:t>unpredictable</a:t>
            </a:r>
            <a:r>
              <a:rPr lang="en-US" sz="2800" dirty="0" smtClean="0"/>
              <a:t> availability of funds or </a:t>
            </a:r>
            <a:r>
              <a:rPr lang="en-US" sz="2800" b="1" dirty="0" smtClean="0"/>
              <a:t>diversion</a:t>
            </a:r>
            <a:r>
              <a:rPr lang="en-US" sz="2800" dirty="0" smtClean="0"/>
              <a:t> of projects funds</a:t>
            </a:r>
          </a:p>
          <a:p>
            <a:r>
              <a:rPr lang="en-US" sz="2800" dirty="0" smtClean="0"/>
              <a:t>Risk that the treasury is unable to make payments in </a:t>
            </a:r>
            <a:r>
              <a:rPr lang="en-US" sz="2800" b="1" dirty="0" smtClean="0"/>
              <a:t>foreign</a:t>
            </a:r>
            <a:r>
              <a:rPr lang="en-US" sz="2800" dirty="0" smtClean="0"/>
              <a:t> currency or to open a letter of credit</a:t>
            </a:r>
          </a:p>
          <a:p>
            <a:r>
              <a:rPr lang="en-US" sz="2800" dirty="0" smtClean="0"/>
              <a:t>Risk of lapse of unutilized budget allocation for the project at </a:t>
            </a:r>
            <a:r>
              <a:rPr lang="en-US" sz="2800" b="1" dirty="0" smtClean="0"/>
              <a:t>year-end </a:t>
            </a:r>
          </a:p>
          <a:p>
            <a:r>
              <a:rPr lang="en-US" sz="2800" dirty="0" smtClean="0"/>
              <a:t>Risk of mandatory country </a:t>
            </a:r>
            <a:r>
              <a:rPr lang="en-US" sz="2800" b="1" dirty="0" smtClean="0"/>
              <a:t>procurement</a:t>
            </a:r>
            <a:r>
              <a:rPr lang="en-US" sz="2800" dirty="0" smtClean="0"/>
              <a:t> procedures</a:t>
            </a:r>
            <a:r>
              <a:rPr lang="en-US" sz="26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down)">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229600" cy="1143000"/>
          </a:xfrm>
        </p:spPr>
        <p:txBody>
          <a:bodyPr/>
          <a:lstStyle/>
          <a:p>
            <a:r>
              <a:rPr lang="en-US" sz="4000" dirty="0" smtClean="0">
                <a:solidFill>
                  <a:srgbClr val="004F8A"/>
                </a:solidFill>
              </a:rPr>
              <a:t>Practical considerations</a:t>
            </a:r>
          </a:p>
        </p:txBody>
      </p:sp>
      <p:sp>
        <p:nvSpPr>
          <p:cNvPr id="8195" name="Content Placeholder 2"/>
          <p:cNvSpPr>
            <a:spLocks noGrp="1"/>
          </p:cNvSpPr>
          <p:nvPr>
            <p:ph idx="1"/>
          </p:nvPr>
        </p:nvSpPr>
        <p:spPr>
          <a:xfrm>
            <a:off x="457200" y="914400"/>
            <a:ext cx="8229600" cy="5715000"/>
          </a:xfrm>
        </p:spPr>
        <p:txBody>
          <a:bodyPr/>
          <a:lstStyle/>
          <a:p>
            <a:r>
              <a:rPr lang="en-US" sz="2800" dirty="0" smtClean="0"/>
              <a:t>Compulsory vendors database at the Treasury to which the payment orders need to refer</a:t>
            </a:r>
          </a:p>
          <a:p>
            <a:r>
              <a:rPr lang="en-US" sz="2800" dirty="0" smtClean="0"/>
              <a:t>Requirements on payments forecast/cash projections</a:t>
            </a:r>
          </a:p>
          <a:p>
            <a:r>
              <a:rPr lang="en-US" sz="2800" dirty="0" smtClean="0"/>
              <a:t>Payments to various consortium members  under a contract</a:t>
            </a:r>
          </a:p>
          <a:p>
            <a:r>
              <a:rPr lang="en-US" sz="2800" dirty="0" smtClean="0"/>
              <a:t>System of regular generation of the DA statements</a:t>
            </a:r>
          </a:p>
          <a:p>
            <a:r>
              <a:rPr lang="en-US" sz="2800" dirty="0" smtClean="0"/>
              <a:t>Availability of electronic  banking system</a:t>
            </a:r>
          </a:p>
          <a:p>
            <a:r>
              <a:rPr lang="en-US" sz="2800" dirty="0" smtClean="0"/>
              <a:t>The mechanism for recovery of erroneous  payments </a:t>
            </a:r>
          </a:p>
          <a:p>
            <a:r>
              <a:rPr lang="en-US" sz="2800" dirty="0" smtClean="0"/>
              <a:t>Payments falling in different  fiscal years (FY): budgeting </a:t>
            </a:r>
            <a:r>
              <a:rPr lang="en-US" sz="2800" dirty="0" err="1" smtClean="0"/>
              <a:t>vs</a:t>
            </a:r>
            <a:r>
              <a:rPr lang="en-US" sz="2800" dirty="0" smtClean="0"/>
              <a:t> execution</a:t>
            </a:r>
          </a:p>
          <a:p>
            <a:r>
              <a:rPr lang="en-US" sz="2800" dirty="0" smtClean="0"/>
              <a:t>Payments to local as well as to foreign contractors</a:t>
            </a:r>
            <a:br>
              <a:rPr lang="en-US" sz="2800" dirty="0" smtClean="0"/>
            </a:b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down)">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down)">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down)">
                                      <p:cBhvr>
                                        <p:cTn id="37" dur="5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ipe(down)">
                                      <p:cBhvr>
                                        <p:cTn id="4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TW_WorldwideBi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2C722A-A9A1-4E12-801A-F583DE6C0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TW_WorldwideBiz</Template>
  <TotalTime>3714</TotalTime>
  <Words>843</Words>
  <Application>Microsoft Office PowerPoint</Application>
  <PresentationFormat>On-screen Show (4:3)</PresentationFormat>
  <Paragraphs>86</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TW_WorldwideBiz</vt:lpstr>
      <vt:lpstr>Use of Country Systems</vt:lpstr>
      <vt:lpstr>Why Use of Country Systems?</vt:lpstr>
      <vt:lpstr>FM Sector Board Guidance</vt:lpstr>
      <vt:lpstr>Coverage and Development in the Use of FM systems</vt:lpstr>
      <vt:lpstr>What indicators say?</vt:lpstr>
      <vt:lpstr>Bank requirements on Accounting or Financial Reporting</vt:lpstr>
      <vt:lpstr>Bank requirements for Funds Flow</vt:lpstr>
      <vt:lpstr>Major Risks of Funds Flow (also escalated by the crisis)</vt:lpstr>
      <vt:lpstr>Practical considerations</vt:lpstr>
      <vt:lpstr>Entering point</vt:lpstr>
      <vt:lpstr>The transition process (1)</vt:lpstr>
      <vt:lpstr>The transition process (2)</vt:lpstr>
      <vt:lpstr>Key results (achieved in several countries)</vt:lpstr>
      <vt:lpstr>Thank you!  Questions?</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Financial Management During Implementation</dc:title>
  <dc:creator>wb313127</dc:creator>
  <cp:lastModifiedBy>User</cp:lastModifiedBy>
  <cp:revision>451</cp:revision>
  <dcterms:created xsi:type="dcterms:W3CDTF">2011-04-07T09:44:33Z</dcterms:created>
  <dcterms:modified xsi:type="dcterms:W3CDTF">2012-02-15T11:55:49Z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TC103807079990</vt:lpwstr>
  </property>
</Properties>
</file>