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8" r:id="rId3"/>
    <p:sldId id="310" r:id="rId4"/>
    <p:sldId id="318" r:id="rId5"/>
    <p:sldId id="321" r:id="rId6"/>
    <p:sldId id="319" r:id="rId7"/>
    <p:sldId id="322" r:id="rId8"/>
    <p:sldId id="313" r:id="rId9"/>
    <p:sldId id="273" r:id="rId10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sine Ayvazyan" initials="LA" lastIdx="1" clrIdx="0">
    <p:extLst>
      <p:ext uri="{19B8F6BF-5375-455C-9EA6-DF929625EA0E}">
        <p15:presenceInfo xmlns:p15="http://schemas.microsoft.com/office/powerpoint/2012/main" userId="Lusine Ayvazy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54" autoAdjust="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9594A-A9F2-474F-A0F4-52AEA2378A9C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470D4-94F7-4D0A-90B5-47B05BF2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47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470D4-94F7-4D0A-90B5-47B05BF26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7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9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0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6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7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0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r="80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A044-32BD-4439-B889-1724E38C31C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7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486399"/>
          </a:xfrm>
        </p:spPr>
        <p:txBody>
          <a:bodyPr>
            <a:normAutofit fontScale="90000"/>
          </a:bodyPr>
          <a:lstStyle/>
          <a:p>
            <a:br>
              <a:rPr lang="hr-HR"/>
            </a:br>
            <a:r>
              <a:rPr lang="hr-HR" sz="3600">
                <a:solidFill>
                  <a:srgbClr val="0070C0"/>
                </a:solidFill>
              </a:rPr>
              <a:t>Obuhvat sredstava jedinstvenim računom riznice (JRR)</a:t>
            </a:r>
            <a:br>
              <a:rPr lang="hr-HR" sz="3600">
                <a:solidFill>
                  <a:srgbClr val="0070C0"/>
                </a:solidFill>
              </a:rPr>
            </a:br>
            <a:br>
              <a:rPr lang="hr-HR">
                <a:solidFill>
                  <a:srgbClr val="0070C0"/>
                </a:solidFill>
              </a:rPr>
            </a:br>
            <a:br>
              <a:rPr lang="hr-HR">
                <a:solidFill>
                  <a:srgbClr val="0070C0"/>
                </a:solidFill>
              </a:rPr>
            </a:br>
            <a:br>
              <a:rPr lang="hr-HR">
                <a:solidFill>
                  <a:srgbClr val="0070C0"/>
                </a:solidFill>
              </a:rPr>
            </a:br>
            <a:br>
              <a:rPr lang="hr-HR">
                <a:solidFill>
                  <a:srgbClr val="0070C0"/>
                </a:solidFill>
              </a:rPr>
            </a:br>
            <a:r>
              <a:rPr lang="hr-HR" sz="3000" i="1">
                <a:solidFill>
                  <a:srgbClr val="0070C0"/>
                </a:solidFill>
              </a:rPr>
              <a:t>Ministarstvo financija </a:t>
            </a:r>
            <a:br>
              <a:rPr lang="hr-HR" sz="3000" i="1">
                <a:solidFill>
                  <a:srgbClr val="0070C0"/>
                </a:solidFill>
              </a:rPr>
            </a:br>
            <a:r>
              <a:rPr lang="hr-HR" sz="3000" i="1">
                <a:solidFill>
                  <a:srgbClr val="0070C0"/>
                </a:solidFill>
              </a:rPr>
              <a:t>Republika Armenija </a:t>
            </a:r>
            <a:br>
              <a:rPr lang="hr-HR" sz="3000" i="1">
                <a:solidFill>
                  <a:srgbClr val="0070C0"/>
                </a:solidFill>
              </a:rPr>
            </a:br>
            <a:r>
              <a:rPr lang="hr-HR" sz="3000" i="1">
                <a:solidFill>
                  <a:srgbClr val="0070C0"/>
                </a:solidFill>
              </a:rPr>
              <a:t>2023.</a:t>
            </a:r>
          </a:p>
        </p:txBody>
      </p:sp>
    </p:spTree>
    <p:extLst>
      <p:ext uri="{BB962C8B-B14F-4D97-AF65-F5344CB8AC3E}">
        <p14:creationId xmlns:p14="http://schemas.microsoft.com/office/powerpoint/2010/main" val="345715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610600" cy="497637"/>
          </a:xfrm>
        </p:spPr>
        <p:txBody>
          <a:bodyPr>
            <a:normAutofit fontScale="90000"/>
          </a:bodyPr>
          <a:lstStyle/>
          <a:p>
            <a:r>
              <a:rPr lang="hr-HR" b="1">
                <a:solidFill>
                  <a:srgbClr val="FF0000"/>
                </a:solidFill>
              </a:rPr>
              <a:t>Zakoni i propisi </a:t>
            </a:r>
            <a:br>
              <a:rPr lang="hr-HR" b="1">
                <a:solidFill>
                  <a:srgbClr val="FF0000"/>
                </a:solidFill>
              </a:rPr>
            </a:br>
            <a:r>
              <a:rPr lang="hr-HR" sz="2200" b="1">
                <a:solidFill>
                  <a:srgbClr val="FF0000"/>
                </a:solidFill>
              </a:rPr>
              <a:t>(utvrđivanje pravila za jedinstveni račun riznice (JRR) i uređenje podračuna riznice)</a:t>
            </a:r>
            <a:br>
              <a:rPr lang="hr-HR" sz="2200" b="1">
                <a:solidFill>
                  <a:srgbClr val="FF0000"/>
                </a:solidFill>
              </a:rPr>
            </a:br>
            <a:r>
              <a:rPr lang="hr-HR" sz="22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hr-HR" sz="2000"/>
              <a:t>Zakon </a:t>
            </a:r>
            <a:r>
              <a:rPr lang="hr-HR" sz="2000" i="1"/>
              <a:t>o sustavu riznice</a:t>
            </a:r>
            <a:r>
              <a:rPr lang="hr-HR" sz="2000"/>
              <a:t> Republike Armenije</a:t>
            </a:r>
            <a:r>
              <a:rPr lang="hr-HR" sz="2000" i="1"/>
              <a:t> </a:t>
            </a:r>
          </a:p>
          <a:p>
            <a:pPr algn="just"/>
            <a:r>
              <a:rPr lang="hr-HR" sz="2000"/>
              <a:t>Zakon </a:t>
            </a:r>
            <a:r>
              <a:rPr lang="hr-HR" sz="2000" i="1"/>
              <a:t>o proračunskom sustavu u Republici Armeniji</a:t>
            </a:r>
          </a:p>
          <a:p>
            <a:pPr algn="just"/>
            <a:r>
              <a:rPr lang="hr-HR" sz="2000"/>
              <a:t>Odluka br. 706 Vlade Armenije od 15. lipnja/juna 2018. </a:t>
            </a:r>
            <a:r>
              <a:rPr lang="hr-HR" sz="2000" i="1"/>
              <a:t>o odobrenju procesa izvršenja proračuna u Republici Armeniji</a:t>
            </a:r>
            <a:r>
              <a:rPr lang="hr-HR" sz="2000"/>
              <a:t> (državni i općinski proračuni i proračuni vladinih neprofitnih organizacija i drugih pravnih subjekata koji se koriste uslugama riznice)</a:t>
            </a:r>
          </a:p>
          <a:p>
            <a:pPr algn="just"/>
            <a:r>
              <a:rPr lang="hr-HR" sz="2000"/>
              <a:t>Zakon </a:t>
            </a:r>
            <a:r>
              <a:rPr lang="hr-HR" sz="2000" i="1"/>
              <a:t>o državnom proračunu Republike Armenije za 2023.</a:t>
            </a:r>
          </a:p>
          <a:p>
            <a:pPr algn="just"/>
            <a:r>
              <a:rPr lang="hr-HR" sz="2000"/>
              <a:t>Odluka br. 2111 vlade Armenije od 29. prosinca/decembra 2022. </a:t>
            </a:r>
            <a:r>
              <a:rPr lang="hr-HR" sz="2000" i="1"/>
              <a:t>o mjerama za osiguranje izvršenja državnog proračuna Republike Armenije za 2023.</a:t>
            </a:r>
          </a:p>
          <a:p>
            <a:pPr algn="just"/>
            <a:r>
              <a:rPr lang="hr-HR" sz="2000"/>
              <a:t>Ugovor o razini usluga za račun sklopljen između Ministarstva financija Republike Armenije i Središnje banke Armenije br. 11/301261 od 5. siječnja/januara 2007.  </a:t>
            </a:r>
          </a:p>
        </p:txBody>
      </p:sp>
    </p:spTree>
    <p:extLst>
      <p:ext uri="{BB962C8B-B14F-4D97-AF65-F5344CB8AC3E}">
        <p14:creationId xmlns:p14="http://schemas.microsoft.com/office/powerpoint/2010/main" val="44686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2"/>
            <a:ext cx="8229600" cy="1107238"/>
          </a:xfrm>
        </p:spPr>
        <p:txBody>
          <a:bodyPr>
            <a:noAutofit/>
          </a:bodyPr>
          <a:lstStyle/>
          <a:p>
            <a:r>
              <a:rPr lang="hr-HR" sz="2500" b="1">
                <a:solidFill>
                  <a:srgbClr val="FF0000"/>
                </a:solidFill>
              </a:rPr>
              <a:t>Jedinstveni račun riznice (JRR) i podračuni riznice</a:t>
            </a:r>
            <a:br>
              <a:rPr lang="hr-HR" sz="3000" b="1">
                <a:solidFill>
                  <a:srgbClr val="FF0000"/>
                </a:solidFill>
              </a:rPr>
            </a:br>
            <a:endParaRPr lang="hr-HR" sz="3000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2"/>
            <a:ext cx="8229600" cy="505936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hr-HR" sz="4200"/>
              <a:t>      Jedinstveni račun riznice u armenskom dramu otvoren je 1996. u ime Ministarstva financija, a vodi ga Središnja banka Armenije.</a:t>
            </a:r>
          </a:p>
          <a:p>
            <a:pPr marL="0" indent="0" algn="just">
              <a:buNone/>
            </a:pPr>
            <a:endParaRPr lang="ru-RU" sz="4200" dirty="0"/>
          </a:p>
          <a:p>
            <a:pPr marL="0" indent="0">
              <a:buNone/>
            </a:pPr>
            <a:r>
              <a:rPr lang="hr-HR" sz="4200"/>
              <a:t>      Jedinstveni račun riznice uključuje sljedeće podračune:</a:t>
            </a:r>
          </a:p>
          <a:p>
            <a:pPr marL="0" indent="0">
              <a:buNone/>
            </a:pPr>
            <a:endParaRPr lang="ru-RU" sz="4200" dirty="0"/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rgbClr val="00B050"/>
                </a:solidFill>
              </a:rPr>
              <a:t>Podračuni za fondove državnog proračuna Republike Armenije (1996.)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rgbClr val="00B050"/>
                </a:solidFill>
              </a:rPr>
              <a:t>Podračuni za fondove lokalnih proračuna općina Republike Armenije (2000.)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rgbClr val="00B050"/>
                </a:solidFill>
              </a:rPr>
              <a:t>Podračuni za državne i općinske izvanproračunske fondove (2001.)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rgbClr val="00B050"/>
                </a:solidFill>
              </a:rPr>
              <a:t>Podračuni jedinica za provedbu projekta za namjenske zajmove i bespovratna sredstva (koje Armeniji pružaju druge države i međunarodne organizacije), neovisno o njihovom organizacijskom i pravnom statusu (2010.)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rgbClr val="00B050"/>
                </a:solidFill>
              </a:rPr>
              <a:t>Podračuni vladinih neprofitnih organizacija (2018.)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chemeClr val="accent3">
                    <a:lumMod val="75000"/>
                  </a:schemeClr>
                </a:solidFill>
              </a:rPr>
              <a:t>Podračuni fondova koje osnivaju država i općine te pravnih subjekata koje osnivaju ti fondovi (2018., diskrecijski; trenutačno još ima fondova koji nisu prebacili svoje račune iz banaka u riznicu, međutim, diskutira se o nacrtu vladine odluke u skladu s kojim će postati obvezno vođenje računa u riznici)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chemeClr val="accent6">
                    <a:lumMod val="75000"/>
                  </a:schemeClr>
                </a:solidFill>
              </a:rPr>
              <a:t>Podračuni općinskih neprofitnih organizacija (2018., diskrecijski; trenutačno još ima subjekata koji nisu prebacili svoje račune iz banaka)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r-HR" sz="4200">
                <a:solidFill>
                  <a:srgbClr val="C00000"/>
                </a:solidFill>
              </a:rPr>
              <a:t>Podračuni društava u kojima država ili općina drže više od 50 % dionica ili</a:t>
            </a:r>
            <a:r>
              <a:rPr lang="hr-HR" sz="4300">
                <a:solidFill>
                  <a:srgbClr val="C00000"/>
                </a:solidFill>
              </a:rPr>
              <a:t> u kojima država ili općina (ukupno) drže više od 50 % dionica, te pravnih subjekata koje su osnovala ta društva (trenutačno još nisu svi prebacili svoje račune iz banaka; međutim, diskutira se o nacrtu vladine odluke u skladu s kojim bi vođenje računa u riznici trebalo postati obvezno).</a:t>
            </a:r>
          </a:p>
          <a:p>
            <a:pPr marL="742950" indent="-742950" algn="just">
              <a:buFont typeface="+mj-lt"/>
              <a:buAutoNum type="arabicPeriod"/>
            </a:pPr>
            <a:endParaRPr lang="en-US" sz="4300" dirty="0">
              <a:solidFill>
                <a:srgbClr val="C00000"/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endParaRPr lang="ru-RU" sz="4300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3886200" cy="669925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hr-HR" sz="1000">
                <a:solidFill>
                  <a:srgbClr val="33CC33"/>
                </a:solidFill>
              </a:rPr>
              <a:t>Samo u riznici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hr-HR" sz="1000">
                <a:solidFill>
                  <a:schemeClr val="accent3">
                    <a:lumMod val="75000"/>
                  </a:schemeClr>
                </a:solidFill>
              </a:rPr>
              <a:t>Diskrecijski, ali postat će obvezno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hr-HR" sz="1000">
                <a:solidFill>
                  <a:schemeClr val="accent6">
                    <a:lumMod val="75000"/>
                  </a:schemeClr>
                </a:solidFill>
              </a:rPr>
              <a:t>Diskrecijski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hr-HR" sz="1000">
                <a:solidFill>
                  <a:srgbClr val="C00000"/>
                </a:solidFill>
              </a:rPr>
              <a:t>Još nisu prebačeni u riznicu, ali postat će obvezno</a:t>
            </a:r>
          </a:p>
        </p:txBody>
      </p:sp>
    </p:spTree>
    <p:extLst>
      <p:ext uri="{BB962C8B-B14F-4D97-AF65-F5344CB8AC3E}">
        <p14:creationId xmlns:p14="http://schemas.microsoft.com/office/powerpoint/2010/main" val="223556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2"/>
            <a:ext cx="8229600" cy="1107238"/>
          </a:xfrm>
        </p:spPr>
        <p:txBody>
          <a:bodyPr>
            <a:noAutofit/>
          </a:bodyPr>
          <a:lstStyle/>
          <a:p>
            <a:r>
              <a:rPr lang="hr-HR" sz="3000" b="1">
                <a:solidFill>
                  <a:srgbClr val="FF0000"/>
                </a:solidFill>
              </a:rPr>
              <a:t>Broj klijenata riznice</a:t>
            </a:r>
            <a:br>
              <a:rPr lang="hr-HR" sz="3000" b="1">
                <a:solidFill>
                  <a:srgbClr val="FF0000"/>
                </a:solidFill>
              </a:rPr>
            </a:br>
            <a:endParaRPr lang="hr-HR" sz="3000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2"/>
            <a:ext cx="8229600" cy="495299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sz="4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4800"/>
              <a:t>vladina tijela – 101 </a:t>
            </a:r>
          </a:p>
          <a:p>
            <a:pPr algn="just"/>
            <a:r>
              <a:rPr lang="hr-HR" sz="4800" i="1">
                <a:solidFill>
                  <a:schemeClr val="tx2">
                    <a:lumMod val="60000"/>
                    <a:lumOff val="40000"/>
                  </a:schemeClr>
                </a:solidFill>
              </a:rPr>
              <a:t>uključujući regionalna vladina tijela (marzes) – 10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4800"/>
              <a:t>općine – 79, te naselja uključena u općine – 447 </a:t>
            </a:r>
          </a:p>
          <a:p>
            <a:pPr algn="just"/>
            <a:r>
              <a:rPr lang="hr-HR" sz="4800" i="1">
                <a:solidFill>
                  <a:schemeClr val="tx2">
                    <a:lumMod val="60000"/>
                    <a:lumOff val="40000"/>
                  </a:schemeClr>
                </a:solidFill>
              </a:rPr>
              <a:t>općina se sastoji od jednog naselja ili više naselja obuhvaćenih istim područjem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4800"/>
              <a:t>jedinice za provedbu projekta za namjenske zajmove i bespovratna sredstva (koje Armeniji pružaju druge države i međunarodne organizacije) – 45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4800"/>
              <a:t>vladine neprofitne organizacije – 2312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4800"/>
              <a:t>općinske neprofitne organizacije – 3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4800"/>
              <a:t>fondovi koje je osnovala država – 3</a:t>
            </a:r>
          </a:p>
        </p:txBody>
      </p:sp>
    </p:spTree>
    <p:extLst>
      <p:ext uri="{BB962C8B-B14F-4D97-AF65-F5344CB8AC3E}">
        <p14:creationId xmlns:p14="http://schemas.microsoft.com/office/powerpoint/2010/main" val="40335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000" b="1">
                <a:solidFill>
                  <a:srgbClr val="FF0000"/>
                </a:solidFill>
              </a:rPr>
              <a:t>Grafički prikaz klijenata riznice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79748" y="1435222"/>
            <a:ext cx="8930417" cy="4965578"/>
            <a:chOff x="0" y="0"/>
            <a:chExt cx="6590713" cy="3664633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90713" cy="3664633"/>
            </a:xfrm>
            <a:prstGeom prst="rect">
              <a:avLst/>
            </a:prstGeom>
          </p:spPr>
        </p:pic>
        <p:grpSp>
          <p:nvGrpSpPr>
            <p:cNvPr id="6" name="Группа 5"/>
            <p:cNvGrpSpPr/>
            <p:nvPr/>
          </p:nvGrpSpPr>
          <p:grpSpPr>
            <a:xfrm>
              <a:off x="4477043" y="713935"/>
              <a:ext cx="1990578" cy="2096086"/>
              <a:chOff x="4477043" y="713935"/>
              <a:chExt cx="1990578" cy="2096086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4484076" y="713935"/>
                <a:ext cx="1410287" cy="313006"/>
              </a:xfrm>
              <a:prstGeom prst="rect">
                <a:avLst/>
              </a:prstGeom>
              <a:noFill/>
            </p:spPr>
            <p:txBody>
              <a:bodyPr lIns="0" tIns="0" rIns="0" bIns="0">
                <a:noAutofit/>
              </a:bodyPr>
              <a:lstStyle/>
              <a:p>
                <a:pPr indent="0">
                  <a:lnSpc>
                    <a:spcPct val="118000"/>
                  </a:lnSpc>
                </a:pPr>
                <a:r>
                  <a:rPr lang="hr-HR" sz="900">
                    <a:latin typeface="Arial"/>
                  </a:rPr>
                  <a:t>Vladina tijela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4484076" y="1093763"/>
                <a:ext cx="991773" cy="151227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Autofit/>
              </a:bodyPr>
              <a:lstStyle/>
              <a:p>
                <a:pPr indent="0"/>
                <a:r>
                  <a:rPr lang="hr-HR" sz="900">
                    <a:latin typeface="Arial"/>
                  </a:rPr>
                  <a:t>Općine </a:t>
                </a: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4494627" y="1484141"/>
                <a:ext cx="1846385" cy="302455"/>
              </a:xfrm>
              <a:prstGeom prst="rect">
                <a:avLst/>
              </a:prstGeom>
              <a:noFill/>
            </p:spPr>
            <p:txBody>
              <a:bodyPr lIns="0" tIns="0" rIns="0" bIns="0">
                <a:noAutofit/>
              </a:bodyPr>
              <a:lstStyle/>
              <a:p>
                <a:pPr indent="0">
                  <a:lnSpc>
                    <a:spcPct val="118000"/>
                  </a:lnSpc>
                </a:pPr>
                <a:r>
                  <a:rPr lang="hr-HR" sz="900">
                    <a:latin typeface="Arial"/>
                  </a:rPr>
                  <a:t>Jedinice za provedbu projekta za namjenske zajmove i bespovratna sredstva</a:t>
                </a: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4484076" y="1906172"/>
                <a:ext cx="1927274" cy="274320"/>
              </a:xfrm>
              <a:prstGeom prst="rect">
                <a:avLst/>
              </a:prstGeom>
              <a:noFill/>
            </p:spPr>
            <p:txBody>
              <a:bodyPr lIns="0" tIns="0" rIns="0" bIns="0">
                <a:noAutofit/>
              </a:bodyPr>
              <a:lstStyle/>
              <a:p>
                <a:pPr indent="0">
                  <a:lnSpc>
                    <a:spcPct val="118000"/>
                  </a:lnSpc>
                </a:pPr>
                <a:r>
                  <a:rPr lang="hr-HR" sz="900">
                    <a:latin typeface="Arial"/>
                  </a:rPr>
                  <a:t>Vladine neprofitne organizacije</a:t>
                </a: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4477043" y="2286000"/>
                <a:ext cx="1874520" cy="284870"/>
              </a:xfrm>
              <a:prstGeom prst="rect">
                <a:avLst/>
              </a:prstGeom>
              <a:noFill/>
            </p:spPr>
            <p:txBody>
              <a:bodyPr lIns="0" tIns="0" rIns="0" bIns="0">
                <a:noAutofit/>
              </a:bodyPr>
              <a:lstStyle/>
              <a:p>
                <a:pPr indent="0">
                  <a:lnSpc>
                    <a:spcPct val="118000"/>
                  </a:lnSpc>
                </a:pPr>
                <a:r>
                  <a:rPr lang="hr-HR" sz="900">
                    <a:latin typeface="Arial"/>
                  </a:rPr>
                  <a:t>Općinske neprofitne organizacije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4487593" y="2665827"/>
                <a:ext cx="1980028" cy="144194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Autofit/>
              </a:bodyPr>
              <a:lstStyle/>
              <a:p>
                <a:pPr indent="0"/>
                <a:r>
                  <a:rPr lang="hr-HR" sz="900">
                    <a:latin typeface="Arial"/>
                  </a:rPr>
                  <a:t>Fondovi koje je osnovala država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027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8229600" cy="944562"/>
          </a:xfrm>
        </p:spPr>
        <p:txBody>
          <a:bodyPr>
            <a:normAutofit/>
          </a:bodyPr>
          <a:lstStyle/>
          <a:p>
            <a:r>
              <a:rPr lang="hr-HR" sz="3500">
                <a:solidFill>
                  <a:srgbClr val="FF0000"/>
                </a:solidFill>
              </a:rPr>
              <a:t>Informacijski sustavi riznice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algn="just"/>
            <a:r>
              <a:rPr lang="hr-HR" sz="2500">
                <a:solidFill>
                  <a:srgbClr val="FF0000"/>
                </a:solidFill>
              </a:rPr>
              <a:t>Radni dan riznice – 1998. </a:t>
            </a:r>
          </a:p>
          <a:p>
            <a:pPr marL="0" indent="0" algn="just">
              <a:buNone/>
            </a:pPr>
            <a:r>
              <a:rPr lang="hr-HR" sz="2500"/>
              <a:t>Ovaj informacijski sustav riznice upotrebljava se za računovodstvo svih sredstava, upravljanje podračunima riznice i poslovanje riznice (integrirana baza podataka od 2014.).</a:t>
            </a:r>
          </a:p>
          <a:p>
            <a:pPr algn="just"/>
            <a:r>
              <a:rPr lang="hr-HR" sz="2500">
                <a:solidFill>
                  <a:srgbClr val="FF0000"/>
                </a:solidFill>
              </a:rPr>
              <a:t>Klijent– riznica – 2010.</a:t>
            </a:r>
          </a:p>
          <a:p>
            <a:pPr marL="0" indent="0" algn="just">
              <a:buNone/>
            </a:pPr>
            <a:r>
              <a:rPr lang="hr-HR" sz="2500"/>
              <a:t>Informacijski sustav riznice koji omogućuje klijentima riznice da upravljaju svojim računima. Svi dokumenti pohranjuju se u riznici samo u elektroničkom obliku.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209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887682"/>
            <a:ext cx="6858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905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93739"/>
            <a:ext cx="8458200" cy="944562"/>
          </a:xfrm>
        </p:spPr>
        <p:txBody>
          <a:bodyPr>
            <a:normAutofit fontScale="90000"/>
          </a:bodyPr>
          <a:lstStyle/>
          <a:p>
            <a:r>
              <a:rPr lang="hr-HR" sz="3700">
                <a:solidFill>
                  <a:srgbClr val="FF0000"/>
                </a:solidFill>
              </a:rPr>
              <a:t>Ovlast riznice za upravljanje sredstvima na JRR-u </a:t>
            </a:r>
            <a:br>
              <a:rPr lang="hr-HR" sz="3500">
                <a:solidFill>
                  <a:srgbClr val="FF0000"/>
                </a:solidFill>
              </a:rPr>
            </a:br>
            <a:endParaRPr lang="hr-HR" sz="350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8301"/>
            <a:ext cx="8229600" cy="46482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sz="2000"/>
              <a:t>Ako ima raspoloživih salda na drugim podračunima jedinstvenog računa riznice, razlika između priljeva državnom proračunu Republike Armenije i rashoda koji se financiraju iz državnog proračuna na kraju bilo kojeg dana može biti negativna pod uvjetom da: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/>
              <a:t>saldo državnog proračuna Republike Armenije na posljednji dan proračunske godine (izuzev zajmova ili bespovratnih sredstava koje pružaju međunarodne organizacije i druge države te izvanproračunskih fondova) nije negativan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/>
              <a:t>procesi plaćanja za koje se planira da budu izvršeni s drugih podračuna jedinstvenog računa riznice nisu ometani.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hr-HR" sz="2000"/>
              <a:t>Riznica može polagati depozite kod Središnje banke s rokovima od 15 dana do jedne godine.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/>
              <a:t>Trenutačno se diskutira o mogućnosti ulaganja privremeno raspoloživih sredstava na depozitnim računima u poslovnim bankama.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209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dirty="0">
              <a:solidFill>
                <a:srgbClr val="FF0000"/>
              </a:solidFill>
            </a:endParaRPr>
          </a:p>
          <a:p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887682"/>
            <a:ext cx="6858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5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07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44562"/>
          </a:xfrm>
        </p:spPr>
        <p:txBody>
          <a:bodyPr>
            <a:noAutofit/>
          </a:bodyPr>
          <a:lstStyle/>
          <a:p>
            <a:r>
              <a:rPr lang="hr-HR" sz="2800">
                <a:solidFill>
                  <a:srgbClr val="FF0000"/>
                </a:solidFill>
              </a:rPr>
              <a:t>Poteškoće koje se javljaju u vezi s prebacivanjem deviznih računa iz banaka u riznicu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175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600"/>
              <a:t>Kad je riječ o vođenju evidencije o sredstvima klijenata riznice u inozemnim valutama, diskutira se o sljedećim pristupima: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sz="2600"/>
              <a:t>vođenje evidencije isključivo u armenskom dramu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sz="2600"/>
              <a:t>vođenje evidencije i u inozemnim valutama, kao što se sad radi s jedinicama za provedbu projekta za namjenske zajmove i bespovratna sredstva (2010.) i vladinim neprofitnim organizacijama (2018.)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r-HR" sz="2600"/>
              <a:t>razmatranje mogućnosti i uputnosti otvaranja JRR-ova u inozemnoj valuti kod Središnje banke.</a:t>
            </a:r>
          </a:p>
        </p:txBody>
      </p:sp>
    </p:spTree>
    <p:extLst>
      <p:ext uri="{BB962C8B-B14F-4D97-AF65-F5344CB8AC3E}">
        <p14:creationId xmlns:p14="http://schemas.microsoft.com/office/powerpoint/2010/main" val="11282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 anchor="ctr" anchorCtr="0"/>
          <a:lstStyle/>
          <a:p>
            <a:pPr marL="0" indent="0" algn="ctr">
              <a:buNone/>
            </a:pPr>
            <a:r>
              <a:rPr lang="hr-HR" sz="5400">
                <a:solidFill>
                  <a:srgbClr val="FF0000"/>
                </a:solidFill>
              </a:rPr>
              <a:t>ՇՆՈՐՀԱԿԱԼՈՒԹՅՈՒՆ</a:t>
            </a:r>
          </a:p>
          <a:p>
            <a:pPr marL="0" indent="0" algn="ctr">
              <a:buNone/>
            </a:pPr>
            <a:r>
              <a:rPr lang="hr-HR" sz="5400">
                <a:solidFill>
                  <a:srgbClr val="FF0000"/>
                </a:solidFill>
              </a:rPr>
              <a:t>HVALA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30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817</Words>
  <Application>Microsoft Office PowerPoint</Application>
  <PresentationFormat>On-screen Show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 Obuhvat sredstava jedinstvenim računom riznice (JRR)     Ministarstvo financija  Republika Armenija  2023.</vt:lpstr>
      <vt:lpstr>Zakoni i propisi  (utvrđivanje pravila za jedinstveni račun riznice (JRR) i uređenje podračuna riznice)  </vt:lpstr>
      <vt:lpstr>Jedinstveni račun riznice (JRR) i podračuni riznice </vt:lpstr>
      <vt:lpstr>Broj klijenata riznice </vt:lpstr>
      <vt:lpstr>Grafički prikaz klijenata riznice </vt:lpstr>
      <vt:lpstr>Informacijski sustavi riznice</vt:lpstr>
      <vt:lpstr>Ovlast riznice za upravljanje sredstvima na JRR-u  </vt:lpstr>
      <vt:lpstr>Poteškoće koje se javljaju u vezi s prebacivanjem deviznih računa iz banaka u riznicu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Казначейская Система Республики Армения</dc:title>
  <dc:creator>Lusine Ayvazyan</dc:creator>
  <cp:lastModifiedBy>Tetiana Shalkivska</cp:lastModifiedBy>
  <cp:revision>636</cp:revision>
  <cp:lastPrinted>2023-12-14T06:11:25Z</cp:lastPrinted>
  <dcterms:created xsi:type="dcterms:W3CDTF">2016-04-18T12:13:00Z</dcterms:created>
  <dcterms:modified xsi:type="dcterms:W3CDTF">2023-12-20T15:17:04Z</dcterms:modified>
</cp:coreProperties>
</file>