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308" r:id="rId3"/>
    <p:sldId id="310" r:id="rId4"/>
    <p:sldId id="318" r:id="rId5"/>
    <p:sldId id="321" r:id="rId6"/>
    <p:sldId id="319" r:id="rId7"/>
    <p:sldId id="322" r:id="rId8"/>
    <p:sldId id="313" r:id="rId9"/>
    <p:sldId id="273" r:id="rId10"/>
  </p:sldIdLst>
  <p:sldSz cx="9144000" cy="6858000" type="screen4x3"/>
  <p:notesSz cx="6761163" cy="99425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usine Ayvazyan" initials="LA" lastIdx="1" clrIdx="0">
    <p:extLst>
      <p:ext uri="{19B8F6BF-5375-455C-9EA6-DF929625EA0E}">
        <p15:presenceInfo xmlns:p15="http://schemas.microsoft.com/office/powerpoint/2012/main" userId="Lusine Ayvazya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554" autoAdjust="0"/>
  </p:normalViewPr>
  <p:slideViewPr>
    <p:cSldViewPr>
      <p:cViewPr varScale="1">
        <p:scale>
          <a:sx n="61" d="100"/>
          <a:sy n="61" d="100"/>
        </p:scale>
        <p:origin x="1440" y="6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9837" cy="49712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29761" y="0"/>
            <a:ext cx="2929837" cy="497126"/>
          </a:xfrm>
          <a:prstGeom prst="rect">
            <a:avLst/>
          </a:prstGeom>
        </p:spPr>
        <p:txBody>
          <a:bodyPr vert="horz" lIns="91440" tIns="45720" rIns="91440" bIns="45720" rtlCol="0"/>
          <a:lstStyle>
            <a:lvl1pPr algn="r">
              <a:defRPr sz="1200"/>
            </a:lvl1pPr>
          </a:lstStyle>
          <a:p>
            <a:fld id="{7E69594A-A9F2-474F-A0F4-52AEA2378A9C}" type="datetimeFigureOut">
              <a:rPr lang="en-US" smtClean="0"/>
              <a:t>12/17/2023</a:t>
            </a:fld>
            <a:endParaRPr lang="en-US"/>
          </a:p>
        </p:txBody>
      </p:sp>
      <p:sp>
        <p:nvSpPr>
          <p:cNvPr id="4" name="Slide Image Placeholder 3"/>
          <p:cNvSpPr>
            <a:spLocks noGrp="1" noRot="1" noChangeAspect="1"/>
          </p:cNvSpPr>
          <p:nvPr>
            <p:ph type="sldImg" idx="2"/>
          </p:nvPr>
        </p:nvSpPr>
        <p:spPr>
          <a:xfrm>
            <a:off x="896938" y="746125"/>
            <a:ext cx="4967287" cy="37274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6117" y="4722694"/>
            <a:ext cx="5408930" cy="447413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43662"/>
            <a:ext cx="2929837" cy="497126"/>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29761" y="9443662"/>
            <a:ext cx="2929837" cy="497126"/>
          </a:xfrm>
          <a:prstGeom prst="rect">
            <a:avLst/>
          </a:prstGeom>
        </p:spPr>
        <p:txBody>
          <a:bodyPr vert="horz" lIns="91440" tIns="45720" rIns="91440" bIns="45720" rtlCol="0" anchor="b"/>
          <a:lstStyle>
            <a:lvl1pPr algn="r">
              <a:defRPr sz="1200"/>
            </a:lvl1pPr>
          </a:lstStyle>
          <a:p>
            <a:fld id="{F0B470D4-94F7-4D0A-90B5-47B05BF26611}" type="slidenum">
              <a:rPr lang="en-US" smtClean="0"/>
              <a:t>‹#›</a:t>
            </a:fld>
            <a:endParaRPr lang="en-US"/>
          </a:p>
        </p:txBody>
      </p:sp>
    </p:spTree>
    <p:extLst>
      <p:ext uri="{BB962C8B-B14F-4D97-AF65-F5344CB8AC3E}">
        <p14:creationId xmlns:p14="http://schemas.microsoft.com/office/powerpoint/2010/main" val="31293471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0B470D4-94F7-4D0A-90B5-47B05BF26611}" type="slidenum">
              <a:rPr lang="en-US" smtClean="0"/>
              <a:t>1</a:t>
            </a:fld>
            <a:endParaRPr lang="en-US"/>
          </a:p>
        </p:txBody>
      </p:sp>
    </p:spTree>
    <p:extLst>
      <p:ext uri="{BB962C8B-B14F-4D97-AF65-F5344CB8AC3E}">
        <p14:creationId xmlns:p14="http://schemas.microsoft.com/office/powerpoint/2010/main" val="16957913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D17A044-32BD-4439-B889-1724E38C31CD}" type="datetimeFigureOut">
              <a:rPr lang="en-US" smtClean="0"/>
              <a:t>12/17/2023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F89BAB-BA8D-465B-B78B-D4D195D7F220}" type="slidenum">
              <a:rPr lang="en-US" smtClean="0"/>
              <a:t>‹#›</a:t>
            </a:fld>
            <a:endParaRPr lang="en-US"/>
          </a:p>
        </p:txBody>
      </p:sp>
    </p:spTree>
    <p:extLst>
      <p:ext uri="{BB962C8B-B14F-4D97-AF65-F5344CB8AC3E}">
        <p14:creationId xmlns:p14="http://schemas.microsoft.com/office/powerpoint/2010/main" val="31316755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D17A044-32BD-4439-B889-1724E38C31CD}" type="datetimeFigureOut">
              <a:rPr lang="en-US" smtClean="0"/>
              <a:t>12/17/2023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F89BAB-BA8D-465B-B78B-D4D195D7F220}" type="slidenum">
              <a:rPr lang="en-US" smtClean="0"/>
              <a:t>‹#›</a:t>
            </a:fld>
            <a:endParaRPr lang="en-US"/>
          </a:p>
        </p:txBody>
      </p:sp>
    </p:spTree>
    <p:extLst>
      <p:ext uri="{BB962C8B-B14F-4D97-AF65-F5344CB8AC3E}">
        <p14:creationId xmlns:p14="http://schemas.microsoft.com/office/powerpoint/2010/main" val="24519433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D17A044-32BD-4439-B889-1724E38C31CD}" type="datetimeFigureOut">
              <a:rPr lang="en-US" smtClean="0"/>
              <a:t>12/17/2023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F89BAB-BA8D-465B-B78B-D4D195D7F220}" type="slidenum">
              <a:rPr lang="en-US" smtClean="0"/>
              <a:t>‹#›</a:t>
            </a:fld>
            <a:endParaRPr lang="en-US"/>
          </a:p>
        </p:txBody>
      </p:sp>
    </p:spTree>
    <p:extLst>
      <p:ext uri="{BB962C8B-B14F-4D97-AF65-F5344CB8AC3E}">
        <p14:creationId xmlns:p14="http://schemas.microsoft.com/office/powerpoint/2010/main" val="32093042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D17A044-32BD-4439-B889-1724E38C31CD}" type="datetimeFigureOut">
              <a:rPr lang="en-US" smtClean="0"/>
              <a:t>12/17/2023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F89BAB-BA8D-465B-B78B-D4D195D7F220}" type="slidenum">
              <a:rPr lang="en-US" smtClean="0"/>
              <a:t>‹#›</a:t>
            </a:fld>
            <a:endParaRPr lang="en-US"/>
          </a:p>
        </p:txBody>
      </p:sp>
    </p:spTree>
    <p:extLst>
      <p:ext uri="{BB962C8B-B14F-4D97-AF65-F5344CB8AC3E}">
        <p14:creationId xmlns:p14="http://schemas.microsoft.com/office/powerpoint/2010/main" val="3588146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D17A044-32BD-4439-B889-1724E38C31CD}" type="datetimeFigureOut">
              <a:rPr lang="en-US" smtClean="0"/>
              <a:t>12/17/2023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F89BAB-BA8D-465B-B78B-D4D195D7F220}" type="slidenum">
              <a:rPr lang="en-US" smtClean="0"/>
              <a:t>‹#›</a:t>
            </a:fld>
            <a:endParaRPr lang="en-US"/>
          </a:p>
        </p:txBody>
      </p:sp>
    </p:spTree>
    <p:extLst>
      <p:ext uri="{BB962C8B-B14F-4D97-AF65-F5344CB8AC3E}">
        <p14:creationId xmlns:p14="http://schemas.microsoft.com/office/powerpoint/2010/main" val="16019905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D17A044-32BD-4439-B889-1724E38C31CD}" type="datetimeFigureOut">
              <a:rPr lang="en-US" smtClean="0"/>
              <a:t>12/17/2023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F89BAB-BA8D-465B-B78B-D4D195D7F220}" type="slidenum">
              <a:rPr lang="en-US" smtClean="0"/>
              <a:t>‹#›</a:t>
            </a:fld>
            <a:endParaRPr lang="en-US"/>
          </a:p>
        </p:txBody>
      </p:sp>
    </p:spTree>
    <p:extLst>
      <p:ext uri="{BB962C8B-B14F-4D97-AF65-F5344CB8AC3E}">
        <p14:creationId xmlns:p14="http://schemas.microsoft.com/office/powerpoint/2010/main" val="1342836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D17A044-32BD-4439-B889-1724E38C31CD}" type="datetimeFigureOut">
              <a:rPr lang="en-US" smtClean="0"/>
              <a:t>12/17/2023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5F89BAB-BA8D-465B-B78B-D4D195D7F220}" type="slidenum">
              <a:rPr lang="en-US" smtClean="0"/>
              <a:t>‹#›</a:t>
            </a:fld>
            <a:endParaRPr lang="en-US"/>
          </a:p>
        </p:txBody>
      </p:sp>
    </p:spTree>
    <p:extLst>
      <p:ext uri="{BB962C8B-B14F-4D97-AF65-F5344CB8AC3E}">
        <p14:creationId xmlns:p14="http://schemas.microsoft.com/office/powerpoint/2010/main" val="39520087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D17A044-32BD-4439-B889-1724E38C31CD}" type="datetimeFigureOut">
              <a:rPr lang="en-US" smtClean="0"/>
              <a:t>12/17/2023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5F89BAB-BA8D-465B-B78B-D4D195D7F220}" type="slidenum">
              <a:rPr lang="en-US" smtClean="0"/>
              <a:t>‹#›</a:t>
            </a:fld>
            <a:endParaRPr lang="en-US"/>
          </a:p>
        </p:txBody>
      </p:sp>
    </p:spTree>
    <p:extLst>
      <p:ext uri="{BB962C8B-B14F-4D97-AF65-F5344CB8AC3E}">
        <p14:creationId xmlns:p14="http://schemas.microsoft.com/office/powerpoint/2010/main" val="10465687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17A044-32BD-4439-B889-1724E38C31CD}" type="datetimeFigureOut">
              <a:rPr lang="en-US" smtClean="0"/>
              <a:t>12/17/2023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F89BAB-BA8D-465B-B78B-D4D195D7F220}" type="slidenum">
              <a:rPr lang="en-US" smtClean="0"/>
              <a:t>‹#›</a:t>
            </a:fld>
            <a:endParaRPr lang="en-US"/>
          </a:p>
        </p:txBody>
      </p:sp>
    </p:spTree>
    <p:extLst>
      <p:ext uri="{BB962C8B-B14F-4D97-AF65-F5344CB8AC3E}">
        <p14:creationId xmlns:p14="http://schemas.microsoft.com/office/powerpoint/2010/main" val="14169772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D17A044-32BD-4439-B889-1724E38C31CD}" type="datetimeFigureOut">
              <a:rPr lang="en-US" smtClean="0"/>
              <a:t>12/17/2023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F89BAB-BA8D-465B-B78B-D4D195D7F220}" type="slidenum">
              <a:rPr lang="en-US" smtClean="0"/>
              <a:t>‹#›</a:t>
            </a:fld>
            <a:endParaRPr lang="en-US"/>
          </a:p>
        </p:txBody>
      </p:sp>
    </p:spTree>
    <p:extLst>
      <p:ext uri="{BB962C8B-B14F-4D97-AF65-F5344CB8AC3E}">
        <p14:creationId xmlns:p14="http://schemas.microsoft.com/office/powerpoint/2010/main" val="28205267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D17A044-32BD-4439-B889-1724E38C31CD}" type="datetimeFigureOut">
              <a:rPr lang="en-US" smtClean="0"/>
              <a:t>12/17/2023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F89BAB-BA8D-465B-B78B-D4D195D7F220}" type="slidenum">
              <a:rPr lang="en-US" smtClean="0"/>
              <a:t>‹#›</a:t>
            </a:fld>
            <a:endParaRPr lang="en-US"/>
          </a:p>
        </p:txBody>
      </p:sp>
    </p:spTree>
    <p:extLst>
      <p:ext uri="{BB962C8B-B14F-4D97-AF65-F5344CB8AC3E}">
        <p14:creationId xmlns:p14="http://schemas.microsoft.com/office/powerpoint/2010/main" val="956102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48000"/>
            <a:lum/>
          </a:blip>
          <a:srcRect/>
          <a:stretch>
            <a:fillRect r="80000" b="90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17A044-32BD-4439-B889-1724E38C31CD}" type="datetimeFigureOut">
              <a:rPr lang="en-US" smtClean="0"/>
              <a:t>12/17/2023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F89BAB-BA8D-465B-B78B-D4D195D7F220}" type="slidenum">
              <a:rPr lang="en-US" smtClean="0"/>
              <a:t>‹#›</a:t>
            </a:fld>
            <a:endParaRPr lang="en-US"/>
          </a:p>
        </p:txBody>
      </p:sp>
    </p:spTree>
    <p:extLst>
      <p:ext uri="{BB962C8B-B14F-4D97-AF65-F5344CB8AC3E}">
        <p14:creationId xmlns:p14="http://schemas.microsoft.com/office/powerpoint/2010/main" val="389837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0"/>
            <a:ext cx="7772400" cy="5486399"/>
          </a:xfrm>
        </p:spPr>
        <p:txBody>
          <a:bodyPr>
            <a:normAutofit fontScale="90000"/>
          </a:bodyPr>
          <a:lstStyle/>
          <a:p>
            <a:br>
              <a:rPr lang="en-US" dirty="0"/>
            </a:br>
            <a:r>
              <a:rPr lang="en-US" sz="3600" dirty="0">
                <a:solidFill>
                  <a:srgbClr val="0070C0"/>
                </a:solidFill>
              </a:rPr>
              <a:t>Coverage of funds included in the Treasury Single Account (TSA)</a:t>
            </a:r>
            <a:br>
              <a:rPr lang="en-US" sz="3600" dirty="0">
                <a:solidFill>
                  <a:srgbClr val="0070C0"/>
                </a:solidFill>
              </a:rPr>
            </a:br>
            <a:br>
              <a:rPr lang="en-US" dirty="0">
                <a:solidFill>
                  <a:srgbClr val="0070C0"/>
                </a:solidFill>
              </a:rPr>
            </a:br>
            <a:br>
              <a:rPr lang="en-US" dirty="0">
                <a:solidFill>
                  <a:srgbClr val="0070C0"/>
                </a:solidFill>
              </a:rPr>
            </a:br>
            <a:br>
              <a:rPr lang="en-US" dirty="0">
                <a:solidFill>
                  <a:srgbClr val="0070C0"/>
                </a:solidFill>
              </a:rPr>
            </a:br>
            <a:br>
              <a:rPr lang="en-US" dirty="0">
                <a:solidFill>
                  <a:srgbClr val="0070C0"/>
                </a:solidFill>
              </a:rPr>
            </a:br>
            <a:r>
              <a:rPr lang="en-US" sz="3000" i="1" dirty="0">
                <a:solidFill>
                  <a:srgbClr val="0070C0"/>
                </a:solidFill>
              </a:rPr>
              <a:t>Ministry of Finance </a:t>
            </a:r>
            <a:br>
              <a:rPr lang="en-US" sz="3000" i="1" dirty="0">
                <a:solidFill>
                  <a:srgbClr val="0070C0"/>
                </a:solidFill>
              </a:rPr>
            </a:br>
            <a:r>
              <a:rPr lang="en-US" sz="3000" i="1" dirty="0">
                <a:solidFill>
                  <a:srgbClr val="0070C0"/>
                </a:solidFill>
              </a:rPr>
              <a:t>Republic of Armenia </a:t>
            </a:r>
            <a:br>
              <a:rPr lang="en-US" sz="3000" i="1" dirty="0">
                <a:solidFill>
                  <a:srgbClr val="0070C0"/>
                </a:solidFill>
              </a:rPr>
            </a:br>
            <a:r>
              <a:rPr lang="en-US" sz="3000" i="1" dirty="0">
                <a:solidFill>
                  <a:srgbClr val="0070C0"/>
                </a:solidFill>
              </a:rPr>
              <a:t>2023</a:t>
            </a:r>
          </a:p>
        </p:txBody>
      </p:sp>
    </p:spTree>
    <p:extLst>
      <p:ext uri="{BB962C8B-B14F-4D97-AF65-F5344CB8AC3E}">
        <p14:creationId xmlns:p14="http://schemas.microsoft.com/office/powerpoint/2010/main" val="3457157723"/>
      </p:ext>
    </p:extLst>
  </p:cSld>
  <p:clrMapOvr>
    <a:masterClrMapping/>
  </p:clrMapOvr>
  <mc:AlternateContent xmlns:mc="http://schemas.openxmlformats.org/markup-compatibility/2006" xmlns:p14="http://schemas.microsoft.com/office/powerpoint/2010/main">
    <mc:Choice Requires="p14">
      <p:transition spd="slow" p14:dur="3000">
        <p14:prism isContent="1"/>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685800"/>
            <a:ext cx="8610600" cy="497637"/>
          </a:xfrm>
        </p:spPr>
        <p:txBody>
          <a:bodyPr>
            <a:normAutofit fontScale="90000"/>
          </a:bodyPr>
          <a:lstStyle/>
          <a:p>
            <a:r>
              <a:rPr lang="en-US" b="1" dirty="0">
                <a:solidFill>
                  <a:srgbClr val="FF0000"/>
                </a:solidFill>
              </a:rPr>
              <a:t>Laws and regulations </a:t>
            </a:r>
            <a:br>
              <a:rPr lang="en-US" b="1" dirty="0">
                <a:solidFill>
                  <a:srgbClr val="FF0000"/>
                </a:solidFill>
              </a:rPr>
            </a:br>
            <a:r>
              <a:rPr lang="en-US" sz="2200" b="1" dirty="0">
                <a:solidFill>
                  <a:srgbClr val="FF0000"/>
                </a:solidFill>
              </a:rPr>
              <a:t>(defining rules for the Treasury Single Account (TSA) and regulation of Treasury subaccounts)</a:t>
            </a:r>
            <a:br>
              <a:rPr lang="en-US" sz="2200" b="1" dirty="0">
                <a:solidFill>
                  <a:srgbClr val="FF0000"/>
                </a:solidFill>
              </a:rPr>
            </a:br>
            <a:r>
              <a:rPr lang="en-US" sz="2200" b="1" dirty="0">
                <a:solidFill>
                  <a:srgbClr val="FF0000"/>
                </a:solidFill>
              </a:rPr>
              <a:t> </a:t>
            </a:r>
            <a:endParaRPr lang="en-US" sz="2200" dirty="0">
              <a:solidFill>
                <a:srgbClr val="FF0000"/>
              </a:solidFill>
            </a:endParaRPr>
          </a:p>
        </p:txBody>
      </p:sp>
      <p:sp>
        <p:nvSpPr>
          <p:cNvPr id="3" name="Content Placeholder 2"/>
          <p:cNvSpPr>
            <a:spLocks noGrp="1"/>
          </p:cNvSpPr>
          <p:nvPr>
            <p:ph idx="1"/>
          </p:nvPr>
        </p:nvSpPr>
        <p:spPr>
          <a:xfrm>
            <a:off x="457200" y="1600200"/>
            <a:ext cx="8229600" cy="4800600"/>
          </a:xfrm>
        </p:spPr>
        <p:txBody>
          <a:bodyPr>
            <a:normAutofit/>
          </a:bodyPr>
          <a:lstStyle/>
          <a:p>
            <a:r>
              <a:rPr lang="en-US" sz="2000" dirty="0"/>
              <a:t>Republic of Armenia Law </a:t>
            </a:r>
            <a:r>
              <a:rPr lang="en-US" sz="2000" i="1" dirty="0"/>
              <a:t>On the Treasury System </a:t>
            </a:r>
          </a:p>
          <a:p>
            <a:pPr algn="just"/>
            <a:r>
              <a:rPr lang="en-US" sz="2000" dirty="0"/>
              <a:t>Republic of Armenia Law </a:t>
            </a:r>
            <a:r>
              <a:rPr lang="en-US" sz="2000" i="1" dirty="0"/>
              <a:t>On the Budget System in the Republic of Armenia</a:t>
            </a:r>
          </a:p>
          <a:p>
            <a:pPr algn="just"/>
            <a:r>
              <a:rPr lang="en-US" sz="2000" dirty="0"/>
              <a:t>Government of Armenia Decision N 706 dated June 15, 2018, </a:t>
            </a:r>
            <a:r>
              <a:rPr lang="en-US" sz="2000" i="1" dirty="0"/>
              <a:t>On Approval of Budget Execution Processes in the Republic of Armenia </a:t>
            </a:r>
            <a:r>
              <a:rPr lang="en-US" sz="2000" dirty="0"/>
              <a:t>(state and municipal budgets and budgets of governmental non-profit organizations and other legal entities serviced by the Treasury)</a:t>
            </a:r>
          </a:p>
          <a:p>
            <a:pPr algn="just"/>
            <a:r>
              <a:rPr lang="en-US" sz="2000" dirty="0"/>
              <a:t>Republic of Armenia Law </a:t>
            </a:r>
            <a:r>
              <a:rPr lang="en-US" sz="2000" i="1" dirty="0"/>
              <a:t>On the State Budget of the Republic of Armenia for </a:t>
            </a:r>
            <a:r>
              <a:rPr lang="ru-RU" sz="2000" i="1" dirty="0"/>
              <a:t>20</a:t>
            </a:r>
            <a:r>
              <a:rPr lang="en-US" sz="2000" i="1" dirty="0"/>
              <a:t>23</a:t>
            </a:r>
          </a:p>
          <a:p>
            <a:pPr algn="just"/>
            <a:r>
              <a:rPr lang="en-US" sz="2000" dirty="0"/>
              <a:t>Government of Armenia Decision N 2111 dated December 29, 2022 </a:t>
            </a:r>
            <a:r>
              <a:rPr lang="en-US" sz="2000" i="1" dirty="0"/>
              <a:t>On Measures to Ensure Execution of the Republic of Armenia State Budget for </a:t>
            </a:r>
            <a:r>
              <a:rPr lang="ru-RU" sz="2000" i="1" dirty="0"/>
              <a:t>20</a:t>
            </a:r>
            <a:r>
              <a:rPr lang="en-US" sz="2000" i="1" dirty="0"/>
              <a:t>23</a:t>
            </a:r>
          </a:p>
          <a:p>
            <a:pPr algn="just"/>
            <a:r>
              <a:rPr lang="en-US" sz="2000" dirty="0"/>
              <a:t>Account Service Level Agreement between the Ministry of Finance of the Republic of Armenia and Central Bank of Armenia N 11/301261 dated January 5, 2007.  </a:t>
            </a:r>
          </a:p>
        </p:txBody>
      </p:sp>
    </p:spTree>
    <p:extLst>
      <p:ext uri="{BB962C8B-B14F-4D97-AF65-F5344CB8AC3E}">
        <p14:creationId xmlns:p14="http://schemas.microsoft.com/office/powerpoint/2010/main" val="446867348"/>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6762"/>
            <a:ext cx="8229600" cy="1107238"/>
          </a:xfrm>
        </p:spPr>
        <p:txBody>
          <a:bodyPr>
            <a:noAutofit/>
          </a:bodyPr>
          <a:lstStyle/>
          <a:p>
            <a:r>
              <a:rPr lang="en-US" sz="2500" b="1" dirty="0">
                <a:solidFill>
                  <a:srgbClr val="FF0000"/>
                </a:solidFill>
              </a:rPr>
              <a:t>Treasury Single Account (TSA) and Treasury subaccounts</a:t>
            </a:r>
            <a:br>
              <a:rPr lang="en-US" sz="3000" b="1" dirty="0">
                <a:solidFill>
                  <a:srgbClr val="FF0000"/>
                </a:solidFill>
              </a:rPr>
            </a:br>
            <a:endParaRPr lang="en-US" sz="3000" dirty="0">
              <a:solidFill>
                <a:srgbClr val="FF0000"/>
              </a:solidFill>
            </a:endParaRPr>
          </a:p>
        </p:txBody>
      </p:sp>
      <p:sp>
        <p:nvSpPr>
          <p:cNvPr id="3" name="Content Placeholder 2"/>
          <p:cNvSpPr>
            <a:spLocks noGrp="1"/>
          </p:cNvSpPr>
          <p:nvPr>
            <p:ph idx="1"/>
          </p:nvPr>
        </p:nvSpPr>
        <p:spPr>
          <a:xfrm>
            <a:off x="457200" y="1066802"/>
            <a:ext cx="8229600" cy="5059362"/>
          </a:xfrm>
        </p:spPr>
        <p:txBody>
          <a:bodyPr>
            <a:normAutofit fontScale="32500" lnSpcReduction="20000"/>
          </a:bodyPr>
          <a:lstStyle/>
          <a:p>
            <a:pPr marL="0" indent="0" algn="just">
              <a:buNone/>
            </a:pPr>
            <a:r>
              <a:rPr lang="en-US" sz="4200" dirty="0"/>
              <a:t>      In 1996, a Treasury Single Account in Armenian drams was opened in the name of the Ministry of Finance and is maintained by the Central Bank of Armenia</a:t>
            </a:r>
            <a:r>
              <a:rPr lang="ru-RU" sz="4200" dirty="0"/>
              <a:t>.</a:t>
            </a:r>
            <a:endParaRPr lang="en-US" sz="4200" dirty="0"/>
          </a:p>
          <a:p>
            <a:pPr marL="0" indent="0" algn="just">
              <a:buNone/>
            </a:pPr>
            <a:endParaRPr lang="ru-RU" sz="4200" dirty="0"/>
          </a:p>
          <a:p>
            <a:pPr marL="0" indent="0">
              <a:buNone/>
            </a:pPr>
            <a:r>
              <a:rPr lang="en-US" sz="4200" dirty="0"/>
              <a:t>      The Treasury Single Account includes the following subaccounts</a:t>
            </a:r>
            <a:r>
              <a:rPr lang="ru-RU" sz="4200" dirty="0"/>
              <a:t>:</a:t>
            </a:r>
            <a:endParaRPr lang="en-US" sz="4200" dirty="0"/>
          </a:p>
          <a:p>
            <a:pPr marL="0" indent="0">
              <a:buNone/>
            </a:pPr>
            <a:endParaRPr lang="ru-RU" sz="4200" dirty="0"/>
          </a:p>
          <a:p>
            <a:pPr marL="742950" indent="-742950" algn="just">
              <a:buFont typeface="+mj-lt"/>
              <a:buAutoNum type="arabicPeriod"/>
            </a:pPr>
            <a:r>
              <a:rPr lang="en-US" sz="4200" dirty="0">
                <a:solidFill>
                  <a:srgbClr val="00B050"/>
                </a:solidFill>
              </a:rPr>
              <a:t>Subaccounts for funds of the Republic of Armenia state budget (1996)</a:t>
            </a:r>
            <a:r>
              <a:rPr lang="ru-RU" sz="4200" dirty="0">
                <a:solidFill>
                  <a:srgbClr val="00B050"/>
                </a:solidFill>
              </a:rPr>
              <a:t>;</a:t>
            </a:r>
          </a:p>
          <a:p>
            <a:pPr marL="742950" indent="-742950" algn="just">
              <a:buFont typeface="+mj-lt"/>
              <a:buAutoNum type="arabicPeriod"/>
            </a:pPr>
            <a:r>
              <a:rPr lang="en-US" sz="4200" dirty="0">
                <a:solidFill>
                  <a:srgbClr val="00B050"/>
                </a:solidFill>
              </a:rPr>
              <a:t>Subaccounts for funds of local budgets of Republic of Armenia municipalities (2000);</a:t>
            </a:r>
          </a:p>
          <a:p>
            <a:pPr marL="742950" indent="-742950" algn="just">
              <a:buFont typeface="+mj-lt"/>
              <a:buAutoNum type="arabicPeriod"/>
            </a:pPr>
            <a:r>
              <a:rPr lang="en-US" sz="4200" dirty="0">
                <a:solidFill>
                  <a:srgbClr val="00B050"/>
                </a:solidFill>
              </a:rPr>
              <a:t>Subaccounts for state and municipal extrabudgetary funds (2001);</a:t>
            </a:r>
          </a:p>
          <a:p>
            <a:pPr marL="742950" indent="-742950" algn="just">
              <a:buFont typeface="+mj-lt"/>
              <a:buAutoNum type="arabicPeriod"/>
            </a:pPr>
            <a:r>
              <a:rPr lang="en-US" sz="4200" dirty="0">
                <a:solidFill>
                  <a:srgbClr val="00B050"/>
                </a:solidFill>
              </a:rPr>
              <a:t>Subaccounts of project implementation units for earmarked loans and grants (provided to Armenia by foreign states and international organizations),</a:t>
            </a:r>
            <a:r>
              <a:rPr lang="ru-RU" sz="4200" dirty="0">
                <a:solidFill>
                  <a:srgbClr val="00B050"/>
                </a:solidFill>
              </a:rPr>
              <a:t> </a:t>
            </a:r>
            <a:r>
              <a:rPr lang="en-US" sz="4200" dirty="0">
                <a:solidFill>
                  <a:srgbClr val="00B050"/>
                </a:solidFill>
              </a:rPr>
              <a:t>irrespective of their organizational and legal status (2010);</a:t>
            </a:r>
          </a:p>
          <a:p>
            <a:pPr marL="742950" indent="-742950" algn="just">
              <a:buFont typeface="+mj-lt"/>
              <a:buAutoNum type="arabicPeriod"/>
            </a:pPr>
            <a:r>
              <a:rPr lang="en-US" sz="4200" dirty="0">
                <a:solidFill>
                  <a:srgbClr val="00B050"/>
                </a:solidFill>
              </a:rPr>
              <a:t>Subaccounts of governmental non-profit organizations (2018);</a:t>
            </a:r>
          </a:p>
          <a:p>
            <a:pPr marL="742950" indent="-742950" algn="just">
              <a:buFont typeface="+mj-lt"/>
              <a:buAutoNum type="arabicPeriod"/>
            </a:pPr>
            <a:r>
              <a:rPr lang="en-US" sz="4200" dirty="0">
                <a:solidFill>
                  <a:schemeClr val="accent3">
                    <a:lumMod val="75000"/>
                  </a:schemeClr>
                </a:solidFill>
              </a:rPr>
              <a:t>Subaccounts of funds established by the State and municipalities and also by legal entities established by these funds (2018, discretionary; currently not all of these funds moved their accounts to the Treasury from banks, however, a draft government decision is now discussed according to which having an account with the Treasury will become mandatory)</a:t>
            </a:r>
            <a:r>
              <a:rPr lang="ru-RU" sz="4200" dirty="0">
                <a:solidFill>
                  <a:schemeClr val="accent3">
                    <a:lumMod val="75000"/>
                  </a:schemeClr>
                </a:solidFill>
              </a:rPr>
              <a:t>;</a:t>
            </a:r>
          </a:p>
          <a:p>
            <a:pPr marL="742950" indent="-742950" algn="just">
              <a:buFont typeface="+mj-lt"/>
              <a:buAutoNum type="arabicPeriod"/>
            </a:pPr>
            <a:r>
              <a:rPr lang="en-US" sz="4200" dirty="0">
                <a:solidFill>
                  <a:schemeClr val="accent6">
                    <a:lumMod val="75000"/>
                  </a:schemeClr>
                </a:solidFill>
              </a:rPr>
              <a:t>Subaccounts of municipal non-profit organizations (2018, discretionary; as of now not all of these entities have moved their accounts from the banks);</a:t>
            </a:r>
          </a:p>
          <a:p>
            <a:pPr marL="742950" indent="-742950" algn="just">
              <a:buFont typeface="+mj-lt"/>
              <a:buAutoNum type="arabicPeriod"/>
            </a:pPr>
            <a:r>
              <a:rPr lang="en-US" sz="4200" dirty="0">
                <a:solidFill>
                  <a:srgbClr val="C00000"/>
                </a:solidFill>
              </a:rPr>
              <a:t>Subaccounts of companies in which the share owned by the State or a municipality exceeds </a:t>
            </a:r>
            <a:r>
              <a:rPr lang="ru-RU" sz="4200" dirty="0">
                <a:solidFill>
                  <a:srgbClr val="C00000"/>
                </a:solidFill>
              </a:rPr>
              <a:t>50</a:t>
            </a:r>
            <a:r>
              <a:rPr lang="en-US" sz="4200" dirty="0">
                <a:solidFill>
                  <a:srgbClr val="C00000"/>
                </a:solidFill>
              </a:rPr>
              <a:t> percent or in which the share (in total) of the State or municipality exceeds </a:t>
            </a:r>
            <a:r>
              <a:rPr lang="ru-RU" sz="4200" dirty="0">
                <a:solidFill>
                  <a:srgbClr val="C00000"/>
                </a:solidFill>
              </a:rPr>
              <a:t>50</a:t>
            </a:r>
            <a:r>
              <a:rPr lang="en-US" sz="4200" dirty="0">
                <a:solidFill>
                  <a:srgbClr val="C00000"/>
                </a:solidFill>
              </a:rPr>
              <a:t> percent and also of legal entities established by these companies </a:t>
            </a:r>
            <a:r>
              <a:rPr lang="en-US" sz="4300" dirty="0">
                <a:solidFill>
                  <a:srgbClr val="C00000"/>
                </a:solidFill>
              </a:rPr>
              <a:t>(as of now not all of them have moved their accounts from the banks; however, a draft government decision is now discussed which is supposed to make having an account with the Treasury mandatory)</a:t>
            </a:r>
            <a:r>
              <a:rPr lang="ru-RU" sz="4300" dirty="0">
                <a:solidFill>
                  <a:srgbClr val="C00000"/>
                </a:solidFill>
              </a:rPr>
              <a:t>.</a:t>
            </a:r>
            <a:endParaRPr lang="en-US" sz="4300" dirty="0">
              <a:solidFill>
                <a:srgbClr val="C00000"/>
              </a:solidFill>
            </a:endParaRPr>
          </a:p>
          <a:p>
            <a:pPr marL="742950" indent="-742950" algn="just">
              <a:buFont typeface="+mj-lt"/>
              <a:buAutoNum type="arabicPeriod"/>
            </a:pPr>
            <a:endParaRPr lang="en-US" sz="4300" dirty="0">
              <a:solidFill>
                <a:srgbClr val="C00000"/>
              </a:solidFill>
            </a:endParaRPr>
          </a:p>
          <a:p>
            <a:pPr marL="742950" indent="-742950" algn="just">
              <a:buFont typeface="+mj-lt"/>
              <a:buAutoNum type="arabicPeriod"/>
            </a:pPr>
            <a:endParaRPr lang="ru-RU" sz="4300" dirty="0">
              <a:solidFill>
                <a:schemeClr val="accent2">
                  <a:lumMod val="75000"/>
                </a:schemeClr>
              </a:solidFill>
            </a:endParaRPr>
          </a:p>
          <a:p>
            <a:pPr marL="514350" indent="-514350" algn="just">
              <a:buFont typeface="+mj-lt"/>
              <a:buAutoNum type="arabicPeriod"/>
            </a:pPr>
            <a:endParaRPr lang="en-US" dirty="0"/>
          </a:p>
        </p:txBody>
      </p:sp>
      <p:sp>
        <p:nvSpPr>
          <p:cNvPr id="6" name="Footer Placeholder 5"/>
          <p:cNvSpPr>
            <a:spLocks noGrp="1"/>
          </p:cNvSpPr>
          <p:nvPr>
            <p:ph type="ftr" sz="quarter" idx="11"/>
          </p:nvPr>
        </p:nvSpPr>
        <p:spPr>
          <a:xfrm>
            <a:off x="3124200" y="6019800"/>
            <a:ext cx="3886200" cy="669925"/>
          </a:xfrm>
        </p:spPr>
        <p:txBody>
          <a:bodyPr/>
          <a:lstStyle/>
          <a:p>
            <a:pPr marL="171450" indent="-171450">
              <a:buFont typeface="Wingdings" panose="05000000000000000000" pitchFamily="2" charset="2"/>
              <a:buChar char="q"/>
            </a:pPr>
            <a:r>
              <a:rPr lang="en-US" sz="1000" dirty="0">
                <a:solidFill>
                  <a:srgbClr val="33CC33"/>
                </a:solidFill>
              </a:rPr>
              <a:t>Only with the Treasury</a:t>
            </a:r>
          </a:p>
          <a:p>
            <a:pPr marL="171450" indent="-171450">
              <a:buFont typeface="Wingdings" panose="05000000000000000000" pitchFamily="2" charset="2"/>
              <a:buChar char="q"/>
            </a:pPr>
            <a:r>
              <a:rPr lang="en-US" sz="1000" dirty="0">
                <a:solidFill>
                  <a:schemeClr val="accent3">
                    <a:lumMod val="75000"/>
                  </a:schemeClr>
                </a:solidFill>
              </a:rPr>
              <a:t>Discretionary, but will become mandatory</a:t>
            </a:r>
          </a:p>
          <a:p>
            <a:pPr marL="171450" indent="-171450">
              <a:buFont typeface="Wingdings" panose="05000000000000000000" pitchFamily="2" charset="2"/>
              <a:buChar char="q"/>
            </a:pPr>
            <a:r>
              <a:rPr lang="en-US" sz="1000" dirty="0">
                <a:solidFill>
                  <a:schemeClr val="accent6">
                    <a:lumMod val="75000"/>
                  </a:schemeClr>
                </a:solidFill>
              </a:rPr>
              <a:t>Discretionary </a:t>
            </a:r>
          </a:p>
          <a:p>
            <a:pPr marL="171450" indent="-171450">
              <a:buFont typeface="Wingdings" panose="05000000000000000000" pitchFamily="2" charset="2"/>
              <a:buChar char="q"/>
            </a:pPr>
            <a:r>
              <a:rPr lang="en-US" sz="1000" dirty="0">
                <a:solidFill>
                  <a:srgbClr val="C00000"/>
                </a:solidFill>
              </a:rPr>
              <a:t>Have not moved to the Treasury yet, but it will become mandatory</a:t>
            </a:r>
          </a:p>
        </p:txBody>
      </p:sp>
    </p:spTree>
    <p:extLst>
      <p:ext uri="{BB962C8B-B14F-4D97-AF65-F5344CB8AC3E}">
        <p14:creationId xmlns:p14="http://schemas.microsoft.com/office/powerpoint/2010/main" val="2235563506"/>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1000"/>
                                        <p:tgtEl>
                                          <p:spTgt spid="3">
                                            <p:txEl>
                                              <p:pRg st="6" end="6"/>
                                            </p:txEl>
                                          </p:spTgt>
                                        </p:tgtEl>
                                      </p:cBhvr>
                                    </p:animEffect>
                                    <p:anim calcmode="lin" valueType="num">
                                      <p:cBhvr>
                                        <p:cTn id="3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1000"/>
                                        <p:tgtEl>
                                          <p:spTgt spid="3">
                                            <p:txEl>
                                              <p:pRg st="7" end="7"/>
                                            </p:txEl>
                                          </p:spTgt>
                                        </p:tgtEl>
                                      </p:cBhvr>
                                    </p:animEffect>
                                    <p:anim calcmode="lin" valueType="num">
                                      <p:cBhvr>
                                        <p:cTn id="4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Effect transition="in" filter="fade">
                                      <p:cBhvr>
                                        <p:cTn id="49" dur="1000"/>
                                        <p:tgtEl>
                                          <p:spTgt spid="3">
                                            <p:txEl>
                                              <p:pRg st="8" end="8"/>
                                            </p:txEl>
                                          </p:spTgt>
                                        </p:tgtEl>
                                      </p:cBhvr>
                                    </p:animEffect>
                                    <p:anim calcmode="lin" valueType="num">
                                      <p:cBhvr>
                                        <p:cTn id="50"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9" end="9"/>
                                            </p:txEl>
                                          </p:spTgt>
                                        </p:tgtEl>
                                        <p:attrNameLst>
                                          <p:attrName>style.visibility</p:attrName>
                                        </p:attrNameLst>
                                      </p:cBhvr>
                                      <p:to>
                                        <p:strVal val="visible"/>
                                      </p:to>
                                    </p:set>
                                    <p:animEffect transition="in" filter="fade">
                                      <p:cBhvr>
                                        <p:cTn id="56" dur="1000"/>
                                        <p:tgtEl>
                                          <p:spTgt spid="3">
                                            <p:txEl>
                                              <p:pRg st="9" end="9"/>
                                            </p:txEl>
                                          </p:spTgt>
                                        </p:tgtEl>
                                      </p:cBhvr>
                                    </p:animEffect>
                                    <p:anim calcmode="lin" valueType="num">
                                      <p:cBhvr>
                                        <p:cTn id="57"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10" end="10"/>
                                            </p:txEl>
                                          </p:spTgt>
                                        </p:tgtEl>
                                        <p:attrNameLst>
                                          <p:attrName>style.visibility</p:attrName>
                                        </p:attrNameLst>
                                      </p:cBhvr>
                                      <p:to>
                                        <p:strVal val="visible"/>
                                      </p:to>
                                    </p:set>
                                    <p:animEffect transition="in" filter="fade">
                                      <p:cBhvr>
                                        <p:cTn id="63" dur="1000"/>
                                        <p:tgtEl>
                                          <p:spTgt spid="3">
                                            <p:txEl>
                                              <p:pRg st="10" end="10"/>
                                            </p:txEl>
                                          </p:spTgt>
                                        </p:tgtEl>
                                      </p:cBhvr>
                                    </p:animEffect>
                                    <p:anim calcmode="lin" valueType="num">
                                      <p:cBhvr>
                                        <p:cTn id="64"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3">
                                            <p:txEl>
                                              <p:pRg st="11" end="11"/>
                                            </p:txEl>
                                          </p:spTgt>
                                        </p:tgtEl>
                                        <p:attrNameLst>
                                          <p:attrName>style.visibility</p:attrName>
                                        </p:attrNameLst>
                                      </p:cBhvr>
                                      <p:to>
                                        <p:strVal val="visible"/>
                                      </p:to>
                                    </p:set>
                                    <p:animEffect transition="in" filter="fade">
                                      <p:cBhvr>
                                        <p:cTn id="70" dur="1000"/>
                                        <p:tgtEl>
                                          <p:spTgt spid="3">
                                            <p:txEl>
                                              <p:pRg st="11" end="11"/>
                                            </p:txEl>
                                          </p:spTgt>
                                        </p:tgtEl>
                                      </p:cBhvr>
                                    </p:animEffect>
                                    <p:anim calcmode="lin" valueType="num">
                                      <p:cBhvr>
                                        <p:cTn id="71"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6762"/>
            <a:ext cx="8229600" cy="1107238"/>
          </a:xfrm>
        </p:spPr>
        <p:txBody>
          <a:bodyPr>
            <a:noAutofit/>
          </a:bodyPr>
          <a:lstStyle/>
          <a:p>
            <a:r>
              <a:rPr lang="en-US" sz="3000" b="1" dirty="0">
                <a:solidFill>
                  <a:srgbClr val="FF0000"/>
                </a:solidFill>
              </a:rPr>
              <a:t>Number of Treasury clients</a:t>
            </a:r>
            <a:br>
              <a:rPr lang="en-US" sz="3000" b="1" dirty="0">
                <a:solidFill>
                  <a:srgbClr val="FF0000"/>
                </a:solidFill>
              </a:rPr>
            </a:br>
            <a:endParaRPr lang="en-US" sz="3000" dirty="0">
              <a:solidFill>
                <a:srgbClr val="FF0000"/>
              </a:solidFill>
            </a:endParaRPr>
          </a:p>
        </p:txBody>
      </p:sp>
      <p:sp>
        <p:nvSpPr>
          <p:cNvPr id="3" name="Content Placeholder 2"/>
          <p:cNvSpPr>
            <a:spLocks noGrp="1"/>
          </p:cNvSpPr>
          <p:nvPr>
            <p:ph idx="1"/>
          </p:nvPr>
        </p:nvSpPr>
        <p:spPr>
          <a:xfrm>
            <a:off x="457200" y="1066802"/>
            <a:ext cx="8229600" cy="4952998"/>
          </a:xfrm>
        </p:spPr>
        <p:txBody>
          <a:bodyPr>
            <a:normAutofit fontScale="55000" lnSpcReduction="20000"/>
          </a:bodyPr>
          <a:lstStyle/>
          <a:p>
            <a:pPr marL="0" indent="0">
              <a:buNone/>
            </a:pPr>
            <a:endParaRPr lang="ru-RU" sz="4200" dirty="0"/>
          </a:p>
          <a:p>
            <a:pPr algn="just">
              <a:buFont typeface="Wingdings" panose="05000000000000000000" pitchFamily="2" charset="2"/>
              <a:buChar char="Ø"/>
            </a:pPr>
            <a:r>
              <a:rPr lang="en-US" sz="4800" dirty="0"/>
              <a:t>Government authorities – 101, </a:t>
            </a:r>
          </a:p>
          <a:p>
            <a:pPr algn="just"/>
            <a:r>
              <a:rPr lang="en-US" sz="4800" i="1" dirty="0">
                <a:solidFill>
                  <a:schemeClr val="tx2">
                    <a:lumMod val="60000"/>
                    <a:lumOff val="40000"/>
                  </a:schemeClr>
                </a:solidFill>
              </a:rPr>
              <a:t>including regional government bodies (</a:t>
            </a:r>
            <a:r>
              <a:rPr lang="en-US" sz="4800" i="1" dirty="0" err="1">
                <a:solidFill>
                  <a:schemeClr val="tx2">
                    <a:lumMod val="60000"/>
                    <a:lumOff val="40000"/>
                  </a:schemeClr>
                </a:solidFill>
              </a:rPr>
              <a:t>marzes</a:t>
            </a:r>
            <a:r>
              <a:rPr lang="en-US" sz="4800" i="1" dirty="0">
                <a:solidFill>
                  <a:schemeClr val="tx2">
                    <a:lumMod val="60000"/>
                    <a:lumOff val="40000"/>
                  </a:schemeClr>
                </a:solidFill>
              </a:rPr>
              <a:t>) - 10</a:t>
            </a:r>
            <a:r>
              <a:rPr lang="ru-RU" sz="4800" i="1" dirty="0">
                <a:solidFill>
                  <a:schemeClr val="tx2">
                    <a:lumMod val="60000"/>
                    <a:lumOff val="40000"/>
                  </a:schemeClr>
                </a:solidFill>
              </a:rPr>
              <a:t>;</a:t>
            </a:r>
          </a:p>
          <a:p>
            <a:pPr algn="just">
              <a:buFont typeface="Wingdings" panose="05000000000000000000" pitchFamily="2" charset="2"/>
              <a:buChar char="Ø"/>
            </a:pPr>
            <a:r>
              <a:rPr lang="en-US" sz="4800" dirty="0"/>
              <a:t>Municipalities – 79, and settlements included in municipalities –</a:t>
            </a:r>
            <a:r>
              <a:rPr lang="ru-RU" sz="4800" dirty="0"/>
              <a:t> </a:t>
            </a:r>
            <a:r>
              <a:rPr lang="en-US" sz="4800" dirty="0"/>
              <a:t>447, </a:t>
            </a:r>
          </a:p>
          <a:p>
            <a:pPr algn="just"/>
            <a:r>
              <a:rPr lang="en-US" sz="4800" i="1" dirty="0">
                <a:solidFill>
                  <a:schemeClr val="tx2">
                    <a:lumMod val="60000"/>
                    <a:lumOff val="40000"/>
                  </a:schemeClr>
                </a:solidFill>
              </a:rPr>
              <a:t>A municipality consists of one settlement or several settlements combined by a common territory;</a:t>
            </a:r>
          </a:p>
          <a:p>
            <a:pPr algn="just">
              <a:buFont typeface="Wingdings" panose="05000000000000000000" pitchFamily="2" charset="2"/>
              <a:buChar char="Ø"/>
            </a:pPr>
            <a:r>
              <a:rPr lang="en-US" sz="4800" dirty="0"/>
              <a:t>Project Implementation Units for earmarked loans and grants (provided to Armenia by foreign states and international organizations) - 45;</a:t>
            </a:r>
          </a:p>
          <a:p>
            <a:pPr algn="just">
              <a:buFont typeface="Wingdings" panose="05000000000000000000" pitchFamily="2" charset="2"/>
              <a:buChar char="Ø"/>
            </a:pPr>
            <a:r>
              <a:rPr lang="en-US" sz="4800" dirty="0"/>
              <a:t>Governmental non-profit organizations - 2312;</a:t>
            </a:r>
          </a:p>
          <a:p>
            <a:pPr algn="just">
              <a:buFont typeface="Wingdings" panose="05000000000000000000" pitchFamily="2" charset="2"/>
              <a:buChar char="Ø"/>
            </a:pPr>
            <a:r>
              <a:rPr lang="en-US" sz="4800" dirty="0"/>
              <a:t>Municipal non-profit organizations - 3;</a:t>
            </a:r>
          </a:p>
          <a:p>
            <a:pPr algn="just">
              <a:buFont typeface="Wingdings" panose="05000000000000000000" pitchFamily="2" charset="2"/>
              <a:buChar char="Ø"/>
            </a:pPr>
            <a:r>
              <a:rPr lang="en-US" sz="4800" dirty="0"/>
              <a:t>Funds established by the State - 3.</a:t>
            </a:r>
          </a:p>
        </p:txBody>
      </p:sp>
    </p:spTree>
    <p:extLst>
      <p:ext uri="{BB962C8B-B14F-4D97-AF65-F5344CB8AC3E}">
        <p14:creationId xmlns:p14="http://schemas.microsoft.com/office/powerpoint/2010/main" val="4033510171"/>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1000"/>
                                        <p:tgtEl>
                                          <p:spTgt spid="3">
                                            <p:txEl>
                                              <p:pRg st="7" end="7"/>
                                            </p:txEl>
                                          </p:spTgt>
                                        </p:tgtEl>
                                      </p:cBhvr>
                                    </p:animEffect>
                                    <p:anim calcmode="lin" valueType="num">
                                      <p:cBhvr>
                                        <p:cTn id="5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8" end="8"/>
                                            </p:txEl>
                                          </p:spTgt>
                                        </p:tgtEl>
                                        <p:attrNameLst>
                                          <p:attrName>style.visibility</p:attrName>
                                        </p:attrNameLst>
                                      </p:cBhvr>
                                      <p:to>
                                        <p:strVal val="visible"/>
                                      </p:to>
                                    </p:set>
                                    <p:animEffect transition="in" filter="fade">
                                      <p:cBhvr>
                                        <p:cTn id="56" dur="1000"/>
                                        <p:tgtEl>
                                          <p:spTgt spid="3">
                                            <p:txEl>
                                              <p:pRg st="8" end="8"/>
                                            </p:txEl>
                                          </p:spTgt>
                                        </p:tgtEl>
                                      </p:cBhvr>
                                    </p:animEffect>
                                    <p:anim calcmode="lin" valueType="num">
                                      <p:cBhvr>
                                        <p:cTn id="57"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a:solidFill>
                  <a:srgbClr val="FF0000"/>
                </a:solidFill>
              </a:rPr>
              <a:t>Treasury clients chart </a:t>
            </a:r>
          </a:p>
        </p:txBody>
      </p:sp>
      <p:grpSp>
        <p:nvGrpSpPr>
          <p:cNvPr id="4" name="Группа 3"/>
          <p:cNvGrpSpPr/>
          <p:nvPr/>
        </p:nvGrpSpPr>
        <p:grpSpPr>
          <a:xfrm>
            <a:off x="79748" y="1435222"/>
            <a:ext cx="8930417" cy="4965578"/>
            <a:chOff x="0" y="0"/>
            <a:chExt cx="6590713" cy="3664633"/>
          </a:xfrm>
        </p:grpSpPr>
        <p:pic>
          <p:nvPicPr>
            <p:cNvPr id="5" name="Рисунок 4"/>
            <p:cNvPicPr>
              <a:picLocks noChangeAspect="1"/>
            </p:cNvPicPr>
            <p:nvPr/>
          </p:nvPicPr>
          <p:blipFill>
            <a:blip r:embed="rId2"/>
            <a:stretch>
              <a:fillRect/>
            </a:stretch>
          </p:blipFill>
          <p:spPr>
            <a:xfrm>
              <a:off x="0" y="0"/>
              <a:ext cx="6590713" cy="3664633"/>
            </a:xfrm>
            <a:prstGeom prst="rect">
              <a:avLst/>
            </a:prstGeom>
          </p:spPr>
        </p:pic>
        <p:grpSp>
          <p:nvGrpSpPr>
            <p:cNvPr id="6" name="Группа 5"/>
            <p:cNvGrpSpPr/>
            <p:nvPr/>
          </p:nvGrpSpPr>
          <p:grpSpPr>
            <a:xfrm>
              <a:off x="4477043" y="713935"/>
              <a:ext cx="1990578" cy="2096086"/>
              <a:chOff x="4477043" y="713935"/>
              <a:chExt cx="1990578" cy="2096086"/>
            </a:xfrm>
          </p:grpSpPr>
          <p:sp>
            <p:nvSpPr>
              <p:cNvPr id="7" name="Прямоугольник 6"/>
              <p:cNvSpPr/>
              <p:nvPr/>
            </p:nvSpPr>
            <p:spPr>
              <a:xfrm>
                <a:off x="4484076" y="713935"/>
                <a:ext cx="1410287" cy="313006"/>
              </a:xfrm>
              <a:prstGeom prst="rect">
                <a:avLst/>
              </a:prstGeom>
              <a:noFill/>
            </p:spPr>
            <p:txBody>
              <a:bodyPr lIns="0" tIns="0" rIns="0" bIns="0">
                <a:noAutofit/>
              </a:bodyPr>
              <a:lstStyle/>
              <a:p>
                <a:pPr indent="0">
                  <a:lnSpc>
                    <a:spcPct val="118000"/>
                  </a:lnSpc>
                </a:pPr>
                <a:r>
                  <a:rPr lang="en-US" sz="900" dirty="0">
                    <a:latin typeface="Arial"/>
                  </a:rPr>
                  <a:t>Government authorities</a:t>
                </a:r>
                <a:endParaRPr lang="ru" sz="900" dirty="0">
                  <a:latin typeface="Arial"/>
                </a:endParaRPr>
              </a:p>
            </p:txBody>
          </p:sp>
          <p:sp>
            <p:nvSpPr>
              <p:cNvPr id="8" name="Прямоугольник 7"/>
              <p:cNvSpPr/>
              <p:nvPr/>
            </p:nvSpPr>
            <p:spPr>
              <a:xfrm>
                <a:off x="4484076" y="1093763"/>
                <a:ext cx="991773" cy="151227"/>
              </a:xfrm>
              <a:prstGeom prst="rect">
                <a:avLst/>
              </a:prstGeom>
              <a:noFill/>
            </p:spPr>
            <p:txBody>
              <a:bodyPr wrap="none" lIns="0" tIns="0" rIns="0" bIns="0">
                <a:noAutofit/>
              </a:bodyPr>
              <a:lstStyle/>
              <a:p>
                <a:pPr indent="0"/>
                <a:r>
                  <a:rPr lang="en-US" sz="900" dirty="0">
                    <a:latin typeface="Arial"/>
                  </a:rPr>
                  <a:t>Municipalities </a:t>
                </a:r>
                <a:endParaRPr lang="ru" sz="900" dirty="0">
                  <a:latin typeface="Arial"/>
                </a:endParaRPr>
              </a:p>
            </p:txBody>
          </p:sp>
          <p:sp>
            <p:nvSpPr>
              <p:cNvPr id="9" name="Прямоугольник 8"/>
              <p:cNvSpPr/>
              <p:nvPr/>
            </p:nvSpPr>
            <p:spPr>
              <a:xfrm>
                <a:off x="4494627" y="1484141"/>
                <a:ext cx="1846385" cy="302455"/>
              </a:xfrm>
              <a:prstGeom prst="rect">
                <a:avLst/>
              </a:prstGeom>
              <a:noFill/>
            </p:spPr>
            <p:txBody>
              <a:bodyPr lIns="0" tIns="0" rIns="0" bIns="0">
                <a:noAutofit/>
              </a:bodyPr>
              <a:lstStyle/>
              <a:p>
                <a:pPr indent="0">
                  <a:lnSpc>
                    <a:spcPct val="118000"/>
                  </a:lnSpc>
                </a:pPr>
                <a:r>
                  <a:rPr lang="en-US" sz="900" dirty="0">
                    <a:latin typeface="Arial"/>
                  </a:rPr>
                  <a:t>Project Implementation Units for earmarked loans and grants</a:t>
                </a:r>
                <a:endParaRPr lang="ru" sz="900" dirty="0">
                  <a:latin typeface="Arial"/>
                </a:endParaRPr>
              </a:p>
            </p:txBody>
          </p:sp>
          <p:sp>
            <p:nvSpPr>
              <p:cNvPr id="10" name="Прямоугольник 9"/>
              <p:cNvSpPr/>
              <p:nvPr/>
            </p:nvSpPr>
            <p:spPr>
              <a:xfrm>
                <a:off x="4484076" y="1906172"/>
                <a:ext cx="1927274" cy="274320"/>
              </a:xfrm>
              <a:prstGeom prst="rect">
                <a:avLst/>
              </a:prstGeom>
              <a:noFill/>
            </p:spPr>
            <p:txBody>
              <a:bodyPr lIns="0" tIns="0" rIns="0" bIns="0">
                <a:noAutofit/>
              </a:bodyPr>
              <a:lstStyle/>
              <a:p>
                <a:pPr indent="0">
                  <a:lnSpc>
                    <a:spcPct val="118000"/>
                  </a:lnSpc>
                </a:pPr>
                <a:r>
                  <a:rPr lang="en-US" sz="900" dirty="0">
                    <a:latin typeface="Arial"/>
                  </a:rPr>
                  <a:t>Governmental non-profit organizations</a:t>
                </a:r>
                <a:endParaRPr lang="ru" sz="900" dirty="0">
                  <a:latin typeface="Arial"/>
                </a:endParaRPr>
              </a:p>
            </p:txBody>
          </p:sp>
          <p:sp>
            <p:nvSpPr>
              <p:cNvPr id="11" name="Прямоугольник 10"/>
              <p:cNvSpPr/>
              <p:nvPr/>
            </p:nvSpPr>
            <p:spPr>
              <a:xfrm>
                <a:off x="4477043" y="2286000"/>
                <a:ext cx="1874520" cy="284870"/>
              </a:xfrm>
              <a:prstGeom prst="rect">
                <a:avLst/>
              </a:prstGeom>
              <a:noFill/>
            </p:spPr>
            <p:txBody>
              <a:bodyPr lIns="0" tIns="0" rIns="0" bIns="0">
                <a:noAutofit/>
              </a:bodyPr>
              <a:lstStyle/>
              <a:p>
                <a:pPr indent="0">
                  <a:lnSpc>
                    <a:spcPct val="118000"/>
                  </a:lnSpc>
                </a:pPr>
                <a:r>
                  <a:rPr lang="en-US" sz="900" dirty="0">
                    <a:latin typeface="Arial"/>
                  </a:rPr>
                  <a:t>Municipal non-profit organizations</a:t>
                </a:r>
                <a:endParaRPr lang="ru" sz="900" dirty="0">
                  <a:latin typeface="Arial"/>
                </a:endParaRPr>
              </a:p>
            </p:txBody>
          </p:sp>
          <p:sp>
            <p:nvSpPr>
              <p:cNvPr id="12" name="Прямоугольник 11"/>
              <p:cNvSpPr/>
              <p:nvPr/>
            </p:nvSpPr>
            <p:spPr>
              <a:xfrm>
                <a:off x="4487593" y="2665827"/>
                <a:ext cx="1980028" cy="144194"/>
              </a:xfrm>
              <a:prstGeom prst="rect">
                <a:avLst/>
              </a:prstGeom>
              <a:noFill/>
            </p:spPr>
            <p:txBody>
              <a:bodyPr wrap="none" lIns="0" tIns="0" rIns="0" bIns="0">
                <a:noAutofit/>
              </a:bodyPr>
              <a:lstStyle/>
              <a:p>
                <a:pPr indent="0"/>
                <a:r>
                  <a:rPr lang="en-US" sz="900" dirty="0">
                    <a:latin typeface="Arial"/>
                  </a:rPr>
                  <a:t>Funds established by the State</a:t>
                </a:r>
                <a:endParaRPr lang="ru" sz="900" dirty="0">
                  <a:latin typeface="Arial"/>
                </a:endParaRPr>
              </a:p>
            </p:txBody>
          </p:sp>
        </p:grpSp>
      </p:grpSp>
    </p:spTree>
    <p:extLst>
      <p:ext uri="{BB962C8B-B14F-4D97-AF65-F5344CB8AC3E}">
        <p14:creationId xmlns:p14="http://schemas.microsoft.com/office/powerpoint/2010/main" val="12302740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20675"/>
            <a:ext cx="8229600" cy="944562"/>
          </a:xfrm>
        </p:spPr>
        <p:txBody>
          <a:bodyPr>
            <a:normAutofit/>
          </a:bodyPr>
          <a:lstStyle/>
          <a:p>
            <a:r>
              <a:rPr lang="en-US" sz="3500" dirty="0">
                <a:solidFill>
                  <a:srgbClr val="FF0000"/>
                </a:solidFill>
              </a:rPr>
              <a:t>Treasury information systems</a:t>
            </a:r>
          </a:p>
        </p:txBody>
      </p:sp>
      <p:sp>
        <p:nvSpPr>
          <p:cNvPr id="3" name="Content Placeholder 2"/>
          <p:cNvSpPr>
            <a:spLocks noGrp="1"/>
          </p:cNvSpPr>
          <p:nvPr>
            <p:ph idx="1"/>
          </p:nvPr>
        </p:nvSpPr>
        <p:spPr>
          <a:xfrm>
            <a:off x="457200" y="1905000"/>
            <a:ext cx="8229600" cy="4221163"/>
          </a:xfrm>
        </p:spPr>
        <p:txBody>
          <a:bodyPr>
            <a:normAutofit/>
          </a:bodyPr>
          <a:lstStyle/>
          <a:p>
            <a:pPr algn="just"/>
            <a:r>
              <a:rPr lang="en-US" sz="2500" dirty="0">
                <a:solidFill>
                  <a:srgbClr val="FF0000"/>
                </a:solidFill>
              </a:rPr>
              <a:t>Treasury Operational Day – 1998 </a:t>
            </a:r>
          </a:p>
          <a:p>
            <a:pPr marL="0" indent="0" algn="just">
              <a:buNone/>
            </a:pPr>
            <a:r>
              <a:rPr lang="en-US" sz="2500" dirty="0"/>
              <a:t>This Treasury information system is used for accounting of all funds,</a:t>
            </a:r>
            <a:r>
              <a:rPr lang="ru-RU" sz="2500" dirty="0"/>
              <a:t> </a:t>
            </a:r>
            <a:r>
              <a:rPr lang="en-US" sz="2500" dirty="0"/>
              <a:t>management of Treasury subaccounts and performance of treasury operations (integrated database from 2014).</a:t>
            </a:r>
          </a:p>
          <a:p>
            <a:pPr algn="just"/>
            <a:r>
              <a:rPr lang="en-US" sz="2500" dirty="0">
                <a:solidFill>
                  <a:srgbClr val="FF0000"/>
                </a:solidFill>
              </a:rPr>
              <a:t>Client – Treasury - 2010</a:t>
            </a:r>
          </a:p>
          <a:p>
            <a:pPr marL="0" indent="0" algn="just">
              <a:buNone/>
            </a:pPr>
            <a:r>
              <a:rPr lang="en-US" sz="2500" dirty="0"/>
              <a:t>A Treasury information system that enables treasury clients to manage their accounts. All documents are filed with the treasury only electronically.  </a:t>
            </a:r>
          </a:p>
        </p:txBody>
      </p:sp>
      <p:sp>
        <p:nvSpPr>
          <p:cNvPr id="4" name="Title 1"/>
          <p:cNvSpPr txBox="1">
            <a:spLocks/>
          </p:cNvSpPr>
          <p:nvPr/>
        </p:nvSpPr>
        <p:spPr>
          <a:xfrm>
            <a:off x="304800" y="2209800"/>
            <a:ext cx="8229600" cy="6858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3500" dirty="0">
              <a:solidFill>
                <a:srgbClr val="FF0000"/>
              </a:solidFill>
            </a:endParaRPr>
          </a:p>
        </p:txBody>
      </p:sp>
      <p:sp>
        <p:nvSpPr>
          <p:cNvPr id="5" name="Rectangle 4"/>
          <p:cNvSpPr/>
          <p:nvPr/>
        </p:nvSpPr>
        <p:spPr>
          <a:xfrm>
            <a:off x="685800" y="2887682"/>
            <a:ext cx="6858000" cy="323165"/>
          </a:xfrm>
          <a:prstGeom prst="rect">
            <a:avLst/>
          </a:prstGeom>
        </p:spPr>
        <p:txBody>
          <a:bodyPr wrap="square">
            <a:spAutoFit/>
          </a:bodyPr>
          <a:lstStyle/>
          <a:p>
            <a:r>
              <a:rPr lang="en-US" sz="1500" dirty="0"/>
              <a:t> </a:t>
            </a:r>
            <a:endParaRPr lang="en-US" sz="1500" dirty="0">
              <a:solidFill>
                <a:srgbClr val="00B0F0"/>
              </a:solidFill>
            </a:endParaRPr>
          </a:p>
        </p:txBody>
      </p:sp>
    </p:spTree>
    <p:extLst>
      <p:ext uri="{BB962C8B-B14F-4D97-AF65-F5344CB8AC3E}">
        <p14:creationId xmlns:p14="http://schemas.microsoft.com/office/powerpoint/2010/main" val="1519052945"/>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2"/>
                                        </p:tgtEl>
                                      </p:cBhvr>
                                    </p:animEffect>
                                    <p:animScale>
                                      <p:cBhvr>
                                        <p:cTn id="7" dur="250" autoRev="1" fill="hold"/>
                                        <p:tgtEl>
                                          <p:spTgt spid="2"/>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26" presetClass="emph" presetSubtype="0" fill="hold" grpId="0" nodeType="clickEffect" nodePh="1">
                                  <p:stCondLst>
                                    <p:cond delay="0"/>
                                  </p:stCondLst>
                                  <p:endCondLst>
                                    <p:cond evt="begin" delay="0">
                                      <p:tn val="10"/>
                                    </p:cond>
                                  </p:endCondLst>
                                  <p:childTnLst>
                                    <p:animEffect transition="out" filter="fade">
                                      <p:cBhvr>
                                        <p:cTn id="11" dur="500" tmFilter="0, 0; .2, .5; .8, .5; 1, 0"/>
                                        <p:tgtEl>
                                          <p:spTgt spid="4"/>
                                        </p:tgtEl>
                                      </p:cBhvr>
                                    </p:animEffect>
                                    <p:animScale>
                                      <p:cBhvr>
                                        <p:cTn id="12" dur="250" autoRev="1" fill="hold"/>
                                        <p:tgtEl>
                                          <p:spTgt spid="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 y="693739"/>
            <a:ext cx="8458200" cy="944562"/>
          </a:xfrm>
        </p:spPr>
        <p:txBody>
          <a:bodyPr>
            <a:normAutofit fontScale="90000"/>
          </a:bodyPr>
          <a:lstStyle/>
          <a:p>
            <a:r>
              <a:rPr lang="en-US" sz="3700" dirty="0">
                <a:solidFill>
                  <a:srgbClr val="FF0000"/>
                </a:solidFill>
              </a:rPr>
              <a:t>Treasury’s authority to manage funds in the TSA </a:t>
            </a:r>
            <a:br>
              <a:rPr lang="en-US" sz="3500" dirty="0">
                <a:solidFill>
                  <a:srgbClr val="FF0000"/>
                </a:solidFill>
              </a:rPr>
            </a:br>
            <a:endParaRPr lang="en-US" sz="3500" dirty="0">
              <a:solidFill>
                <a:srgbClr val="FF0000"/>
              </a:solidFill>
            </a:endParaRPr>
          </a:p>
        </p:txBody>
      </p:sp>
      <p:sp>
        <p:nvSpPr>
          <p:cNvPr id="3" name="Content Placeholder 2"/>
          <p:cNvSpPr>
            <a:spLocks noGrp="1"/>
          </p:cNvSpPr>
          <p:nvPr>
            <p:ph idx="1"/>
          </p:nvPr>
        </p:nvSpPr>
        <p:spPr>
          <a:xfrm>
            <a:off x="457200" y="1638301"/>
            <a:ext cx="8229600" cy="4648200"/>
          </a:xfrm>
        </p:spPr>
        <p:txBody>
          <a:bodyPr>
            <a:noAutofit/>
          </a:bodyPr>
          <a:lstStyle/>
          <a:p>
            <a:pPr marL="514350" indent="-514350" algn="just">
              <a:buFont typeface="+mj-lt"/>
              <a:buAutoNum type="arabicPeriod"/>
            </a:pPr>
            <a:r>
              <a:rPr lang="en-US" sz="2000" dirty="0"/>
              <a:t>In case there are free balances on other subaccounts of the Treasury Single Account, the difference between inflows to the state budget of the Republic of Armenia and expenditures financed from the state budget at the end of any day may be negative provided that:</a:t>
            </a:r>
            <a:r>
              <a:rPr lang="ru-RU" sz="2000" dirty="0"/>
              <a:t> </a:t>
            </a:r>
            <a:endParaRPr lang="en-US" sz="2000" dirty="0"/>
          </a:p>
          <a:p>
            <a:pPr algn="just">
              <a:buFont typeface="Wingdings" panose="05000000000000000000" pitchFamily="2" charset="2"/>
              <a:buChar char="Ø"/>
            </a:pPr>
            <a:r>
              <a:rPr lang="en-US" sz="2000" dirty="0"/>
              <a:t>the balance in the state budget of the Republic of Armenia on the last day of the budget year </a:t>
            </a:r>
            <a:r>
              <a:rPr lang="ru-RU" sz="2000" dirty="0"/>
              <a:t>(</a:t>
            </a:r>
            <a:r>
              <a:rPr lang="en-US" sz="2000" dirty="0"/>
              <a:t>excluding loans or</a:t>
            </a:r>
            <a:r>
              <a:rPr lang="ru-RU" sz="2000" dirty="0"/>
              <a:t> </a:t>
            </a:r>
            <a:r>
              <a:rPr lang="en-US" sz="2000" dirty="0"/>
              <a:t>grants provided by international organizations and foreign states and</a:t>
            </a:r>
            <a:r>
              <a:rPr lang="ru-RU" sz="2000" dirty="0"/>
              <a:t> </a:t>
            </a:r>
            <a:r>
              <a:rPr lang="en-US" sz="2000" dirty="0"/>
              <a:t>extrabudgetary funds</a:t>
            </a:r>
            <a:r>
              <a:rPr lang="ru-RU" sz="2000" dirty="0"/>
              <a:t>)</a:t>
            </a:r>
            <a:r>
              <a:rPr lang="en-US" sz="2000" dirty="0"/>
              <a:t> is not negative;</a:t>
            </a:r>
          </a:p>
          <a:p>
            <a:pPr algn="just">
              <a:buFont typeface="Wingdings" panose="05000000000000000000" pitchFamily="2" charset="2"/>
              <a:buChar char="Ø"/>
            </a:pPr>
            <a:r>
              <a:rPr lang="en-US" sz="2000" dirty="0"/>
              <a:t>processes</a:t>
            </a:r>
            <a:r>
              <a:rPr lang="ru-RU" sz="2000" dirty="0"/>
              <a:t> </a:t>
            </a:r>
            <a:r>
              <a:rPr lang="en-US" sz="2000" dirty="0"/>
              <a:t>of payments planned to be made from other subaccounts of the Treasury Single Account are not disrupted.</a:t>
            </a:r>
          </a:p>
          <a:p>
            <a:pPr marL="514350" indent="-514350" algn="just">
              <a:buFont typeface="+mj-lt"/>
              <a:buAutoNum type="arabicPeriod" startAt="2"/>
            </a:pPr>
            <a:r>
              <a:rPr lang="en-US" sz="2000" dirty="0"/>
              <a:t>The Treasury may make deposits with the Central Bank for terms of from </a:t>
            </a:r>
            <a:r>
              <a:rPr lang="ru-RU" sz="2000" dirty="0"/>
              <a:t>15</a:t>
            </a:r>
            <a:r>
              <a:rPr lang="en-US" sz="2000" dirty="0"/>
              <a:t> days to 1 year.</a:t>
            </a:r>
          </a:p>
          <a:p>
            <a:pPr algn="just">
              <a:buFont typeface="Wingdings" panose="05000000000000000000" pitchFamily="2" charset="2"/>
              <a:buChar char="Ø"/>
            </a:pPr>
            <a:r>
              <a:rPr lang="en-US" sz="2000" dirty="0"/>
              <a:t>The possibility of investing temporarily free funds in deposit accounts in commercial banks is now discussed. </a:t>
            </a:r>
          </a:p>
        </p:txBody>
      </p:sp>
      <p:sp>
        <p:nvSpPr>
          <p:cNvPr id="4" name="Title 1"/>
          <p:cNvSpPr txBox="1">
            <a:spLocks/>
          </p:cNvSpPr>
          <p:nvPr/>
        </p:nvSpPr>
        <p:spPr>
          <a:xfrm>
            <a:off x="304800" y="2209800"/>
            <a:ext cx="8229600" cy="6858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3500" dirty="0">
              <a:solidFill>
                <a:srgbClr val="FF0000"/>
              </a:solidFill>
            </a:endParaRPr>
          </a:p>
          <a:p>
            <a:endParaRPr lang="en-US" sz="3500" dirty="0">
              <a:solidFill>
                <a:srgbClr val="FF0000"/>
              </a:solidFill>
            </a:endParaRPr>
          </a:p>
        </p:txBody>
      </p:sp>
      <p:sp>
        <p:nvSpPr>
          <p:cNvPr id="5" name="Rectangle 4"/>
          <p:cNvSpPr/>
          <p:nvPr/>
        </p:nvSpPr>
        <p:spPr>
          <a:xfrm>
            <a:off x="685800" y="2887682"/>
            <a:ext cx="6858000" cy="323165"/>
          </a:xfrm>
          <a:prstGeom prst="rect">
            <a:avLst/>
          </a:prstGeom>
        </p:spPr>
        <p:txBody>
          <a:bodyPr wrap="square">
            <a:spAutoFit/>
          </a:bodyPr>
          <a:lstStyle/>
          <a:p>
            <a:endParaRPr lang="en-US" sz="1500" dirty="0">
              <a:solidFill>
                <a:srgbClr val="00B0F0"/>
              </a:solidFill>
            </a:endParaRPr>
          </a:p>
        </p:txBody>
      </p:sp>
    </p:spTree>
    <p:extLst>
      <p:ext uri="{BB962C8B-B14F-4D97-AF65-F5344CB8AC3E}">
        <p14:creationId xmlns:p14="http://schemas.microsoft.com/office/powerpoint/2010/main" val="487070212"/>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2"/>
                                        </p:tgtEl>
                                      </p:cBhvr>
                                    </p:animEffect>
                                    <p:animScale>
                                      <p:cBhvr>
                                        <p:cTn id="7" dur="250" autoRev="1" fill="hold"/>
                                        <p:tgtEl>
                                          <p:spTgt spid="2"/>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26" presetClass="emph" presetSubtype="0" fill="hold" grpId="0" nodeType="clickEffect" nodePh="1">
                                  <p:stCondLst>
                                    <p:cond delay="0"/>
                                  </p:stCondLst>
                                  <p:endCondLst>
                                    <p:cond evt="begin" delay="0">
                                      <p:tn val="10"/>
                                    </p:cond>
                                  </p:endCondLst>
                                  <p:childTnLst>
                                    <p:animEffect transition="out" filter="fade">
                                      <p:cBhvr>
                                        <p:cTn id="11" dur="500" tmFilter="0, 0; .2, .5; .8, .5; 1, 0"/>
                                        <p:tgtEl>
                                          <p:spTgt spid="4"/>
                                        </p:tgtEl>
                                      </p:cBhvr>
                                    </p:animEffect>
                                    <p:animScale>
                                      <p:cBhvr>
                                        <p:cTn id="12" dur="250" autoRev="1" fill="hold"/>
                                        <p:tgtEl>
                                          <p:spTgt spid="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944562"/>
          </a:xfrm>
        </p:spPr>
        <p:txBody>
          <a:bodyPr>
            <a:noAutofit/>
          </a:bodyPr>
          <a:lstStyle/>
          <a:p>
            <a:r>
              <a:rPr lang="en-US" sz="2800" dirty="0">
                <a:solidFill>
                  <a:srgbClr val="FF0000"/>
                </a:solidFill>
              </a:rPr>
              <a:t>Issues arising in connection with movement of foreign currency accounts from banks to the Treasury</a:t>
            </a:r>
          </a:p>
        </p:txBody>
      </p:sp>
      <p:sp>
        <p:nvSpPr>
          <p:cNvPr id="3" name="Content Placeholder 2"/>
          <p:cNvSpPr>
            <a:spLocks noGrp="1"/>
          </p:cNvSpPr>
          <p:nvPr>
            <p:ph idx="1"/>
          </p:nvPr>
        </p:nvSpPr>
        <p:spPr>
          <a:xfrm>
            <a:off x="457200" y="2057400"/>
            <a:ext cx="8229600" cy="4217505"/>
          </a:xfrm>
        </p:spPr>
        <p:txBody>
          <a:bodyPr>
            <a:normAutofit/>
          </a:bodyPr>
          <a:lstStyle/>
          <a:p>
            <a:pPr marL="0" indent="0" algn="just">
              <a:buNone/>
            </a:pPr>
            <a:r>
              <a:rPr lang="en-US" sz="2600" dirty="0"/>
              <a:t>As concerns keeping records of Treasury clients’ funds in foreign currencies, the following approaches are discussed:</a:t>
            </a:r>
          </a:p>
          <a:p>
            <a:pPr marL="514350" indent="-514350" algn="just">
              <a:buFont typeface="+mj-lt"/>
              <a:buAutoNum type="arabicPeriod"/>
            </a:pPr>
            <a:r>
              <a:rPr lang="en-US" sz="2600" dirty="0"/>
              <a:t>Keep records only in Armenian drams.</a:t>
            </a:r>
          </a:p>
          <a:p>
            <a:pPr marL="514350" indent="-514350" algn="just">
              <a:buFont typeface="+mj-lt"/>
              <a:buAutoNum type="arabicPeriod"/>
            </a:pPr>
            <a:r>
              <a:rPr lang="en-US" sz="2600" dirty="0"/>
              <a:t>Keep records also in foreign currencies, as is now performed for Project Implementation Units for earmarked loans and grants (2010) and governmental non-profit organizations (2018).</a:t>
            </a:r>
          </a:p>
          <a:p>
            <a:pPr marL="514350" indent="-514350" algn="just">
              <a:buFont typeface="+mj-lt"/>
              <a:buAutoNum type="arabicPeriod"/>
            </a:pPr>
            <a:r>
              <a:rPr lang="en-US" sz="2600" dirty="0"/>
              <a:t>Explore the possibility and advisability of opening foreign currency TSAs with the Central Bank.</a:t>
            </a:r>
          </a:p>
        </p:txBody>
      </p:sp>
    </p:spTree>
    <p:extLst>
      <p:ext uri="{BB962C8B-B14F-4D97-AF65-F5344CB8AC3E}">
        <p14:creationId xmlns:p14="http://schemas.microsoft.com/office/powerpoint/2010/main" val="112824120"/>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chor="ctr" anchorCtr="0"/>
          <a:lstStyle/>
          <a:p>
            <a:pPr marL="0" indent="0" algn="ctr">
              <a:buNone/>
            </a:pPr>
            <a:r>
              <a:rPr lang="en-US" sz="5400" dirty="0">
                <a:solidFill>
                  <a:srgbClr val="FF0000"/>
                </a:solidFill>
              </a:rPr>
              <a:t>ՇՆՈՐՀԱԿԱԼՈՒԹՅՈՒՆ</a:t>
            </a:r>
          </a:p>
          <a:p>
            <a:pPr marL="0" indent="0" algn="ctr">
              <a:buNone/>
            </a:pPr>
            <a:r>
              <a:rPr lang="en-US" sz="5400" dirty="0">
                <a:solidFill>
                  <a:srgbClr val="FF0000"/>
                </a:solidFill>
              </a:rPr>
              <a:t>THANK YOU </a:t>
            </a:r>
          </a:p>
          <a:p>
            <a:pPr marL="0" indent="0" algn="ctr">
              <a:buNone/>
            </a:pPr>
            <a:endParaRPr lang="en-US" dirty="0"/>
          </a:p>
        </p:txBody>
      </p:sp>
    </p:spTree>
    <p:extLst>
      <p:ext uri="{BB962C8B-B14F-4D97-AF65-F5344CB8AC3E}">
        <p14:creationId xmlns:p14="http://schemas.microsoft.com/office/powerpoint/2010/main" val="266393085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7495</TotalTime>
  <Words>922</Words>
  <Application>Microsoft Office PowerPoint</Application>
  <PresentationFormat>On-screen Show (4:3)</PresentationFormat>
  <Paragraphs>63</Paragraphs>
  <Slides>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Wingdings</vt:lpstr>
      <vt:lpstr>Office Theme</vt:lpstr>
      <vt:lpstr> Coverage of funds included in the Treasury Single Account (TSA)     Ministry of Finance  Republic of Armenia  2023</vt:lpstr>
      <vt:lpstr>Laws and regulations  (defining rules for the Treasury Single Account (TSA) and regulation of Treasury subaccounts)  </vt:lpstr>
      <vt:lpstr>Treasury Single Account (TSA) and Treasury subaccounts </vt:lpstr>
      <vt:lpstr>Number of Treasury clients </vt:lpstr>
      <vt:lpstr>Treasury clients chart </vt:lpstr>
      <vt:lpstr>Treasury information systems</vt:lpstr>
      <vt:lpstr>Treasury’s authority to manage funds in the TSA  </vt:lpstr>
      <vt:lpstr>Issues arising in connection with movement of foreign currency accounts from banks to the Treasury</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Казначейская Система Республики Армения</dc:title>
  <dc:creator>Lusine Ayvazyan</dc:creator>
  <cp:lastModifiedBy>Tetiana Shalkivska</cp:lastModifiedBy>
  <cp:revision>636</cp:revision>
  <cp:lastPrinted>2023-12-14T06:11:25Z</cp:lastPrinted>
  <dcterms:created xsi:type="dcterms:W3CDTF">2016-04-18T12:13:00Z</dcterms:created>
  <dcterms:modified xsi:type="dcterms:W3CDTF">2023-12-17T23:07:03Z</dcterms:modified>
</cp:coreProperties>
</file>