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308" r:id="rId3"/>
    <p:sldId id="310" r:id="rId4"/>
    <p:sldId id="318" r:id="rId5"/>
    <p:sldId id="321" r:id="rId6"/>
    <p:sldId id="319" r:id="rId7"/>
    <p:sldId id="322" r:id="rId8"/>
    <p:sldId id="313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sine Ayvazyan" initials="LA" lastIdx="1" clrIdx="0">
    <p:extLst>
      <p:ext uri="{19B8F6BF-5375-455C-9EA6-DF929625EA0E}">
        <p15:presenceInfo xmlns:p15="http://schemas.microsoft.com/office/powerpoint/2012/main" userId="Lusine Ayvazy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54" autoAdjust="0"/>
  </p:normalViewPr>
  <p:slideViewPr>
    <p:cSldViewPr>
      <p:cViewPr varScale="1">
        <p:scale>
          <a:sx n="105" d="100"/>
          <a:sy n="105" d="100"/>
        </p:scale>
        <p:origin x="1800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9594A-A9F2-474F-A0F4-52AEA2378A9C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470D4-94F7-4D0A-90B5-47B05BF26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47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470D4-94F7-4D0A-90B5-47B05BF266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9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7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43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30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9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3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0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6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7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2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0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8000"/>
            <a:lum/>
          </a:blip>
          <a:srcRect/>
          <a:stretch>
            <a:fillRect r="80000" b="9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7A044-32BD-4439-B889-1724E38C31CD}" type="datetimeFigureOut">
              <a:rPr lang="en-US" smtClean="0"/>
              <a:t>23/11/23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89BAB-BA8D-465B-B78B-D4D195D7F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37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5486399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az-Cyrl-AZ" dirty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Охват</a:t>
            </a:r>
            <a:r>
              <a:rPr lang="ru-RU" sz="3600" dirty="0">
                <a:solidFill>
                  <a:srgbClr val="0070C0"/>
                </a:solidFill>
              </a:rPr>
              <a:t> </a:t>
            </a:r>
            <a:r>
              <a:rPr lang="ru-RU" sz="3600" dirty="0" smtClean="0">
                <a:solidFill>
                  <a:srgbClr val="0070C0"/>
                </a:solidFill>
              </a:rPr>
              <a:t>средств, </a:t>
            </a:r>
            <a:r>
              <a:rPr lang="ru-RU" sz="3600" dirty="0" err="1" smtClean="0">
                <a:solidFill>
                  <a:srgbClr val="0070C0"/>
                </a:solidFill>
              </a:rPr>
              <a:t>включенны</a:t>
            </a:r>
            <a:r>
              <a:rPr lang="en-US" sz="3600" dirty="0" smtClean="0">
                <a:solidFill>
                  <a:srgbClr val="0070C0"/>
                </a:solidFill>
              </a:rPr>
              <a:t>х</a:t>
            </a:r>
            <a:r>
              <a:rPr lang="ru-RU" sz="3600" dirty="0" smtClean="0">
                <a:solidFill>
                  <a:srgbClr val="0070C0"/>
                </a:solidFill>
              </a:rPr>
              <a:t> </a:t>
            </a:r>
            <a:r>
              <a:rPr lang="ru-RU" sz="3600" dirty="0">
                <a:solidFill>
                  <a:srgbClr val="0070C0"/>
                </a:solidFill>
              </a:rPr>
              <a:t>в </a:t>
            </a:r>
            <a:r>
              <a:rPr lang="en-US" sz="3600" dirty="0" err="1" smtClean="0">
                <a:solidFill>
                  <a:srgbClr val="0070C0"/>
                </a:solidFill>
              </a:rPr>
              <a:t>Единый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Казначейский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Счет</a:t>
            </a:r>
            <a:r>
              <a:rPr lang="en-US" sz="3600" dirty="0" smtClean="0">
                <a:solidFill>
                  <a:srgbClr val="0070C0"/>
                </a:solidFill>
              </a:rPr>
              <a:t>/ЕКС/</a:t>
            </a:r>
            <a:r>
              <a:rPr lang="en-US" sz="3600" dirty="0">
                <a:solidFill>
                  <a:srgbClr val="0070C0"/>
                </a:solidFill>
              </a:rPr>
              <a:t/>
            </a:r>
            <a:br>
              <a:rPr lang="en-US" sz="3600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sz="3000" i="1" dirty="0" err="1" smtClean="0">
                <a:solidFill>
                  <a:srgbClr val="0070C0"/>
                </a:solidFill>
              </a:rPr>
              <a:t>Министерство</a:t>
            </a:r>
            <a:r>
              <a:rPr lang="en-US" sz="3000" i="1" dirty="0" smtClean="0">
                <a:solidFill>
                  <a:srgbClr val="0070C0"/>
                </a:solidFill>
              </a:rPr>
              <a:t> </a:t>
            </a:r>
            <a:r>
              <a:rPr lang="en-US" sz="3000" i="1" dirty="0" err="1" smtClean="0">
                <a:solidFill>
                  <a:srgbClr val="0070C0"/>
                </a:solidFill>
              </a:rPr>
              <a:t>финансов</a:t>
            </a:r>
            <a:r>
              <a:rPr lang="en-US" sz="3000" i="1" dirty="0" smtClean="0">
                <a:solidFill>
                  <a:srgbClr val="0070C0"/>
                </a:solidFill>
              </a:rPr>
              <a:t> </a:t>
            </a:r>
            <a:br>
              <a:rPr lang="en-US" sz="3000" i="1" dirty="0" smtClean="0">
                <a:solidFill>
                  <a:srgbClr val="0070C0"/>
                </a:solidFill>
              </a:rPr>
            </a:br>
            <a:r>
              <a:rPr lang="en-US" sz="3000" i="1" dirty="0" err="1">
                <a:solidFill>
                  <a:srgbClr val="0070C0"/>
                </a:solidFill>
              </a:rPr>
              <a:t>Р</a:t>
            </a:r>
            <a:r>
              <a:rPr lang="en-US" sz="3000" i="1" dirty="0" err="1" smtClean="0">
                <a:solidFill>
                  <a:srgbClr val="0070C0"/>
                </a:solidFill>
              </a:rPr>
              <a:t>еспублика</a:t>
            </a:r>
            <a:r>
              <a:rPr lang="en-US" sz="3000" i="1" dirty="0" smtClean="0">
                <a:solidFill>
                  <a:srgbClr val="0070C0"/>
                </a:solidFill>
              </a:rPr>
              <a:t> </a:t>
            </a:r>
            <a:r>
              <a:rPr lang="en-US" sz="3000" i="1" dirty="0" err="1" smtClean="0">
                <a:solidFill>
                  <a:srgbClr val="0070C0"/>
                </a:solidFill>
              </a:rPr>
              <a:t>Армения</a:t>
            </a:r>
            <a:r>
              <a:rPr lang="en-US" sz="3000" i="1" dirty="0" smtClean="0">
                <a:solidFill>
                  <a:srgbClr val="0070C0"/>
                </a:solidFill>
              </a:rPr>
              <a:t/>
            </a:r>
            <a:br>
              <a:rPr lang="en-US" sz="3000" i="1" dirty="0" smtClean="0">
                <a:solidFill>
                  <a:srgbClr val="0070C0"/>
                </a:solidFill>
              </a:rPr>
            </a:br>
            <a:r>
              <a:rPr lang="en-US" sz="3000" i="1" dirty="0" smtClean="0">
                <a:solidFill>
                  <a:srgbClr val="0070C0"/>
                </a:solidFill>
              </a:rPr>
              <a:t>2023</a:t>
            </a:r>
            <a:endParaRPr lang="en-US" sz="3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5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497637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Правовые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акты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>(</a:t>
            </a:r>
            <a:r>
              <a:rPr lang="ru-RU" sz="2200" b="1" dirty="0">
                <a:solidFill>
                  <a:srgbClr val="FF0000"/>
                </a:solidFill>
              </a:rPr>
              <a:t>определяющие правила </a:t>
            </a:r>
            <a:r>
              <a:rPr lang="en-US" sz="2200" b="1" dirty="0" smtClean="0">
                <a:solidFill>
                  <a:srgbClr val="FF0000"/>
                </a:solidFill>
              </a:rPr>
              <a:t>к </a:t>
            </a:r>
            <a:r>
              <a:rPr lang="ru-RU" sz="2200" b="1" dirty="0" smtClean="0">
                <a:solidFill>
                  <a:srgbClr val="FF0000"/>
                </a:solidFill>
              </a:rPr>
              <a:t>едино</a:t>
            </a:r>
            <a:r>
              <a:rPr lang="en-US" sz="2200" b="1" dirty="0" err="1" smtClean="0">
                <a:solidFill>
                  <a:srgbClr val="FF0000"/>
                </a:solidFill>
              </a:rPr>
              <a:t>му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казначейско</a:t>
            </a:r>
            <a:r>
              <a:rPr lang="en-US" sz="2200" b="1" dirty="0" err="1" smtClean="0">
                <a:solidFill>
                  <a:srgbClr val="FF0000"/>
                </a:solidFill>
              </a:rPr>
              <a:t>му</a:t>
            </a:r>
            <a:r>
              <a:rPr lang="ru-RU" sz="2200" b="1" dirty="0" smtClean="0">
                <a:solidFill>
                  <a:srgbClr val="FF0000"/>
                </a:solidFill>
              </a:rPr>
              <a:t> счет</a:t>
            </a:r>
            <a:r>
              <a:rPr lang="en-US" sz="2200" b="1" dirty="0" smtClean="0">
                <a:solidFill>
                  <a:srgbClr val="FF0000"/>
                </a:solidFill>
              </a:rPr>
              <a:t>у/ЕКС/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>
                <a:solidFill>
                  <a:srgbClr val="FF0000"/>
                </a:solidFill>
              </a:rPr>
              <a:t>и </a:t>
            </a:r>
            <a:r>
              <a:rPr lang="en-US" sz="2200" b="1" dirty="0" err="1">
                <a:solidFill>
                  <a:srgbClr val="FF0000"/>
                </a:solidFill>
              </a:rPr>
              <a:t>регулирование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казначейск</a:t>
            </a:r>
            <a:r>
              <a:rPr lang="en-US" sz="2200" b="1" dirty="0" err="1" smtClean="0">
                <a:solidFill>
                  <a:srgbClr val="FF0000"/>
                </a:solidFill>
              </a:rPr>
              <a:t>их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субсчетов</a:t>
            </a:r>
            <a:r>
              <a:rPr lang="en-US" sz="2200" b="1" dirty="0" smtClean="0">
                <a:solidFill>
                  <a:srgbClr val="FF0000"/>
                </a:solidFill>
              </a:rPr>
              <a:t>)</a:t>
            </a:r>
            <a:br>
              <a:rPr lang="en-US" sz="2200" b="1" dirty="0" smtClean="0">
                <a:solidFill>
                  <a:srgbClr val="FF0000"/>
                </a:solidFill>
              </a:rPr>
            </a:b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З</a:t>
            </a:r>
            <a:r>
              <a:rPr lang="ru-RU" sz="2000" dirty="0"/>
              <a:t>акон </a:t>
            </a:r>
            <a:r>
              <a:rPr lang="en-US" sz="2000" dirty="0"/>
              <a:t>Р</a:t>
            </a:r>
            <a:r>
              <a:rPr lang="ru-RU" sz="2000" dirty="0"/>
              <a:t>еспублики </a:t>
            </a:r>
            <a:r>
              <a:rPr lang="en-US" sz="2000" dirty="0"/>
              <a:t>А</a:t>
            </a:r>
            <a:r>
              <a:rPr lang="ru-RU" sz="2000" dirty="0"/>
              <a:t>рмения “</a:t>
            </a:r>
            <a:r>
              <a:rPr lang="en-US" sz="2000" dirty="0"/>
              <a:t>О</a:t>
            </a:r>
            <a:r>
              <a:rPr lang="az-Cyrl-AZ" sz="2000" dirty="0"/>
              <a:t> </a:t>
            </a:r>
            <a:r>
              <a:rPr lang="en-US" sz="2000" dirty="0"/>
              <a:t>к</a:t>
            </a:r>
            <a:r>
              <a:rPr lang="az-Cyrl-AZ" sz="2000" dirty="0"/>
              <a:t>азначейской системе</a:t>
            </a:r>
            <a:r>
              <a:rPr lang="ru-RU" sz="2000" dirty="0"/>
              <a:t>“</a:t>
            </a:r>
            <a:r>
              <a:rPr lang="en-US" sz="2000" dirty="0" smtClean="0"/>
              <a:t>;</a:t>
            </a:r>
          </a:p>
          <a:p>
            <a:pPr algn="just"/>
            <a:r>
              <a:rPr lang="en-US" sz="2000" dirty="0" smtClean="0"/>
              <a:t>З</a:t>
            </a:r>
            <a:r>
              <a:rPr lang="az-Cyrl-AZ" sz="2000" dirty="0"/>
              <a:t>акон </a:t>
            </a:r>
            <a:r>
              <a:rPr lang="en-US" sz="2000" dirty="0"/>
              <a:t>Р</a:t>
            </a:r>
            <a:r>
              <a:rPr lang="ru-RU" sz="2000" dirty="0"/>
              <a:t>еспублики </a:t>
            </a:r>
            <a:r>
              <a:rPr lang="en-US" sz="2000" dirty="0"/>
              <a:t>А</a:t>
            </a:r>
            <a:r>
              <a:rPr lang="ru-RU" sz="2000" dirty="0"/>
              <a:t>рмения </a:t>
            </a:r>
            <a:r>
              <a:rPr lang="ru-RU" sz="2000" dirty="0" smtClean="0"/>
              <a:t>“</a:t>
            </a:r>
            <a:r>
              <a:rPr lang="en-US" sz="2000" dirty="0" smtClean="0"/>
              <a:t>О</a:t>
            </a:r>
            <a:r>
              <a:rPr lang="ru-RU" sz="2000" dirty="0" smtClean="0"/>
              <a:t> </a:t>
            </a:r>
            <a:r>
              <a:rPr lang="ru-RU" sz="2000" dirty="0"/>
              <a:t>бюджетной системе </a:t>
            </a:r>
            <a:r>
              <a:rPr lang="en-US" sz="2000" dirty="0"/>
              <a:t>Р</a:t>
            </a:r>
            <a:r>
              <a:rPr lang="ru-RU" sz="2000" dirty="0"/>
              <a:t>еспублики </a:t>
            </a:r>
            <a:r>
              <a:rPr lang="en-US" sz="2000" dirty="0"/>
              <a:t>А</a:t>
            </a:r>
            <a:r>
              <a:rPr lang="ru-RU" sz="2000" dirty="0" err="1" smtClean="0"/>
              <a:t>рмения</a:t>
            </a:r>
            <a:r>
              <a:rPr lang="ru-RU" sz="2000" dirty="0" smtClean="0"/>
              <a:t>“</a:t>
            </a:r>
            <a:r>
              <a:rPr lang="en-US" sz="2000" dirty="0" smtClean="0"/>
              <a:t>;</a:t>
            </a:r>
          </a:p>
          <a:p>
            <a:pPr algn="just"/>
            <a:r>
              <a:rPr lang="en-US" sz="2000" dirty="0" err="1" smtClean="0"/>
              <a:t>Решение</a:t>
            </a:r>
            <a:r>
              <a:rPr lang="en-US" sz="2000" dirty="0" smtClean="0"/>
              <a:t> </a:t>
            </a:r>
            <a:r>
              <a:rPr lang="en-US" sz="2000" dirty="0" err="1"/>
              <a:t>Правительства</a:t>
            </a:r>
            <a:r>
              <a:rPr lang="en-US" sz="2000" dirty="0"/>
              <a:t> Р</a:t>
            </a:r>
            <a:r>
              <a:rPr lang="ru-RU" sz="2000" dirty="0" err="1"/>
              <a:t>еспублики</a:t>
            </a:r>
            <a:r>
              <a:rPr lang="ru-RU" sz="2000" dirty="0"/>
              <a:t> </a:t>
            </a:r>
            <a:r>
              <a:rPr lang="en-US" sz="2000" dirty="0"/>
              <a:t>А</a:t>
            </a:r>
            <a:r>
              <a:rPr lang="ru-RU" sz="2000" dirty="0" err="1"/>
              <a:t>рмения</a:t>
            </a:r>
            <a:r>
              <a:rPr lang="ru-RU" sz="2000" dirty="0"/>
              <a:t> </a:t>
            </a:r>
            <a:r>
              <a:rPr lang="en-US" sz="2000" dirty="0"/>
              <a:t>N706 </a:t>
            </a:r>
            <a:r>
              <a:rPr lang="en-US" sz="2000" dirty="0" err="1"/>
              <a:t>от</a:t>
            </a:r>
            <a:r>
              <a:rPr lang="en-US" sz="2000" dirty="0"/>
              <a:t> 15.06.2018 </a:t>
            </a:r>
            <a:r>
              <a:rPr lang="ru-RU" sz="2000" dirty="0"/>
              <a:t>"</a:t>
            </a:r>
            <a:r>
              <a:rPr lang="en-US" sz="2000" dirty="0"/>
              <a:t>О</a:t>
            </a:r>
            <a:r>
              <a:rPr lang="ru-RU" sz="2000" dirty="0"/>
              <a:t>б утверждении порядка исполнения </a:t>
            </a:r>
            <a:r>
              <a:rPr lang="az-Cyrl-AZ" sz="2000" dirty="0"/>
              <a:t>бюдже</a:t>
            </a:r>
            <a:r>
              <a:rPr lang="en-US" sz="2000" dirty="0" err="1"/>
              <a:t>тов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Армения</a:t>
            </a:r>
            <a:r>
              <a:rPr lang="ru-RU" sz="2000" dirty="0"/>
              <a:t>“</a:t>
            </a:r>
            <a:r>
              <a:rPr lang="en-US" sz="2000" dirty="0"/>
              <a:t> (</a:t>
            </a:r>
            <a:r>
              <a:rPr lang="ru-RU" sz="2000" dirty="0" err="1"/>
              <a:t>го</a:t>
            </a:r>
            <a:r>
              <a:rPr lang="en-US" sz="2000" dirty="0" err="1"/>
              <a:t>сударственного</a:t>
            </a:r>
            <a:r>
              <a:rPr lang="en-US" sz="2000" dirty="0"/>
              <a:t> и </a:t>
            </a:r>
            <a:r>
              <a:rPr lang="az-Cyrl-AZ" sz="2000" dirty="0"/>
              <a:t>муниципальны</a:t>
            </a:r>
            <a:r>
              <a:rPr lang="en-US" sz="2000" dirty="0"/>
              <a:t>х</a:t>
            </a:r>
            <a:r>
              <a:rPr lang="az-Cyrl-AZ" sz="2000" dirty="0"/>
              <a:t> бюдже</a:t>
            </a:r>
            <a:r>
              <a:rPr lang="en-US" sz="2000" dirty="0" err="1"/>
              <a:t>тов</a:t>
            </a:r>
            <a:r>
              <a:rPr lang="en-US" sz="2000" dirty="0"/>
              <a:t>, а </a:t>
            </a:r>
            <a:r>
              <a:rPr lang="en-US" sz="2000" dirty="0" err="1"/>
              <a:t>также</a:t>
            </a:r>
            <a:r>
              <a:rPr lang="en-US" sz="2000" dirty="0"/>
              <a:t> </a:t>
            </a:r>
            <a:r>
              <a:rPr lang="az-Cyrl-AZ" sz="2000" dirty="0"/>
              <a:t>бюдже</a:t>
            </a:r>
            <a:r>
              <a:rPr lang="en-US" sz="2000" dirty="0" err="1"/>
              <a:t>тов</a:t>
            </a:r>
            <a:r>
              <a:rPr lang="en-US" sz="2000" dirty="0"/>
              <a:t> </a:t>
            </a:r>
            <a:r>
              <a:rPr lang="en-US" sz="2000" dirty="0" err="1"/>
              <a:t>государственных</a:t>
            </a:r>
            <a:r>
              <a:rPr lang="en-US" sz="2000" dirty="0"/>
              <a:t> </a:t>
            </a:r>
            <a:r>
              <a:rPr lang="en-US" sz="2000" dirty="0" err="1"/>
              <a:t>некоммерческих</a:t>
            </a:r>
            <a:r>
              <a:rPr lang="en-US" sz="2000" dirty="0"/>
              <a:t> </a:t>
            </a:r>
            <a:r>
              <a:rPr lang="en-US" sz="2000" dirty="0" err="1"/>
              <a:t>организаций</a:t>
            </a:r>
            <a:r>
              <a:rPr lang="en-US" sz="2000" dirty="0"/>
              <a:t> и </a:t>
            </a:r>
            <a:r>
              <a:rPr lang="en-US" sz="2000" dirty="0" err="1"/>
              <a:t>других</a:t>
            </a:r>
            <a:r>
              <a:rPr lang="en-US" sz="2000" dirty="0"/>
              <a:t> </a:t>
            </a:r>
            <a:r>
              <a:rPr lang="en-US" sz="2000" dirty="0" err="1"/>
              <a:t>юридических</a:t>
            </a:r>
            <a:r>
              <a:rPr lang="en-US" sz="2000" dirty="0"/>
              <a:t> </a:t>
            </a:r>
            <a:r>
              <a:rPr lang="en-US" sz="2000" dirty="0" err="1"/>
              <a:t>лиц</a:t>
            </a:r>
            <a:r>
              <a:rPr lang="en-US" sz="2000" dirty="0"/>
              <a:t>, </a:t>
            </a:r>
            <a:r>
              <a:rPr lang="ru-RU" sz="2100" dirty="0"/>
              <a:t>обслуживаемы</a:t>
            </a:r>
            <a:r>
              <a:rPr lang="en-US" sz="2100" dirty="0"/>
              <a:t>х </a:t>
            </a:r>
            <a:r>
              <a:rPr lang="en-US" sz="2100" dirty="0" err="1"/>
              <a:t>казначейством</a:t>
            </a:r>
            <a:r>
              <a:rPr lang="en-US" sz="2000" dirty="0" smtClean="0"/>
              <a:t>);</a:t>
            </a:r>
          </a:p>
          <a:p>
            <a:pPr algn="just"/>
            <a:r>
              <a:rPr lang="en-US" sz="2000" dirty="0"/>
              <a:t>З</a:t>
            </a:r>
            <a:r>
              <a:rPr lang="az-Cyrl-AZ" sz="2000" dirty="0"/>
              <a:t>акон </a:t>
            </a:r>
            <a:r>
              <a:rPr lang="en-US" sz="2000" dirty="0"/>
              <a:t>Р</a:t>
            </a:r>
            <a:r>
              <a:rPr lang="ru-RU" sz="2000" dirty="0" err="1"/>
              <a:t>еспублики</a:t>
            </a:r>
            <a:r>
              <a:rPr lang="ru-RU" sz="2000" dirty="0"/>
              <a:t> </a:t>
            </a:r>
            <a:r>
              <a:rPr lang="en-US" sz="2000" dirty="0"/>
              <a:t>А</a:t>
            </a:r>
            <a:r>
              <a:rPr lang="ru-RU" sz="2000" dirty="0" err="1"/>
              <a:t>рмения</a:t>
            </a:r>
            <a:r>
              <a:rPr lang="ru-RU" sz="2000" dirty="0"/>
              <a:t> “</a:t>
            </a:r>
            <a:r>
              <a:rPr lang="en-US" sz="2000" dirty="0"/>
              <a:t>О</a:t>
            </a:r>
            <a:r>
              <a:rPr lang="ru-RU" sz="2000" dirty="0"/>
              <a:t> государственном бюджете </a:t>
            </a:r>
            <a:r>
              <a:rPr lang="en-US" sz="2000" dirty="0"/>
              <a:t>Р</a:t>
            </a:r>
            <a:r>
              <a:rPr lang="ru-RU" sz="2000" dirty="0" err="1"/>
              <a:t>еспублики</a:t>
            </a:r>
            <a:r>
              <a:rPr lang="ru-RU" sz="2000" dirty="0"/>
              <a:t> </a:t>
            </a:r>
            <a:r>
              <a:rPr lang="en-US" sz="2000" dirty="0"/>
              <a:t>А</a:t>
            </a:r>
            <a:r>
              <a:rPr lang="ru-RU" sz="2000" dirty="0" err="1"/>
              <a:t>рмения</a:t>
            </a:r>
            <a:r>
              <a:rPr lang="ru-RU" sz="2000" dirty="0"/>
              <a:t> на 20</a:t>
            </a:r>
            <a:r>
              <a:rPr lang="en-US" sz="2000" dirty="0"/>
              <a:t>23</a:t>
            </a:r>
            <a:r>
              <a:rPr lang="ru-RU" sz="2000" dirty="0"/>
              <a:t> год“</a:t>
            </a:r>
            <a:r>
              <a:rPr lang="en-US" sz="2000" dirty="0"/>
              <a:t> </a:t>
            </a:r>
            <a:r>
              <a:rPr lang="en-US" sz="2000" dirty="0" smtClean="0"/>
              <a:t>;</a:t>
            </a:r>
            <a:endParaRPr lang="en-US" sz="2000" dirty="0"/>
          </a:p>
          <a:p>
            <a:pPr algn="just"/>
            <a:r>
              <a:rPr lang="en-US" sz="2000" dirty="0" err="1"/>
              <a:t>Решение</a:t>
            </a:r>
            <a:r>
              <a:rPr lang="en-US" sz="2000" dirty="0"/>
              <a:t> </a:t>
            </a:r>
            <a:r>
              <a:rPr lang="en-US" sz="2000" dirty="0" err="1"/>
              <a:t>Правительства</a:t>
            </a:r>
            <a:r>
              <a:rPr lang="en-US" sz="2000" dirty="0"/>
              <a:t> Р</a:t>
            </a:r>
            <a:r>
              <a:rPr lang="ru-RU" sz="2000" dirty="0" err="1"/>
              <a:t>еспублики</a:t>
            </a:r>
            <a:r>
              <a:rPr lang="ru-RU" sz="2000" dirty="0"/>
              <a:t> </a:t>
            </a:r>
            <a:r>
              <a:rPr lang="en-US" sz="2000" dirty="0"/>
              <a:t>А</a:t>
            </a:r>
            <a:r>
              <a:rPr lang="ru-RU" sz="2000" dirty="0" err="1"/>
              <a:t>рмения</a:t>
            </a:r>
            <a:r>
              <a:rPr lang="ru-RU" sz="2000" dirty="0"/>
              <a:t> </a:t>
            </a:r>
            <a:r>
              <a:rPr lang="en-US" sz="2000" dirty="0"/>
              <a:t>N2111 </a:t>
            </a:r>
            <a:r>
              <a:rPr lang="en-US" sz="2000" dirty="0" err="1"/>
              <a:t>от</a:t>
            </a:r>
            <a:r>
              <a:rPr lang="en-US" sz="2000" dirty="0"/>
              <a:t> 29.12.2022 </a:t>
            </a:r>
            <a:r>
              <a:rPr lang="ru-RU" sz="2000" dirty="0"/>
              <a:t>“О мерах по обеспечению </a:t>
            </a:r>
            <a:r>
              <a:rPr lang="en-US" sz="2000" dirty="0" err="1"/>
              <a:t>исполнения</a:t>
            </a:r>
            <a:r>
              <a:rPr lang="en-US" sz="2000" dirty="0"/>
              <a:t> </a:t>
            </a:r>
            <a:r>
              <a:rPr lang="ru-RU" sz="2000" dirty="0"/>
              <a:t>государственного бюджета </a:t>
            </a:r>
            <a:r>
              <a:rPr lang="en-US" sz="2000" dirty="0"/>
              <a:t>Р</a:t>
            </a:r>
            <a:r>
              <a:rPr lang="ru-RU" sz="2000" dirty="0" err="1"/>
              <a:t>еспублики</a:t>
            </a:r>
            <a:r>
              <a:rPr lang="ru-RU" sz="2000" dirty="0"/>
              <a:t> </a:t>
            </a:r>
            <a:r>
              <a:rPr lang="en-US" sz="2000" dirty="0"/>
              <a:t>А</a:t>
            </a:r>
            <a:r>
              <a:rPr lang="ru-RU" sz="2000" dirty="0" err="1"/>
              <a:t>рмения</a:t>
            </a:r>
            <a:r>
              <a:rPr lang="ru-RU" sz="2000" dirty="0"/>
              <a:t> на 20</a:t>
            </a:r>
            <a:r>
              <a:rPr lang="en-US" sz="2000" dirty="0"/>
              <a:t>23</a:t>
            </a:r>
            <a:r>
              <a:rPr lang="ru-RU" sz="2000" dirty="0"/>
              <a:t> год</a:t>
            </a:r>
            <a:r>
              <a:rPr lang="ru-RU" sz="2000" dirty="0" smtClean="0"/>
              <a:t>"</a:t>
            </a:r>
            <a:r>
              <a:rPr lang="en-US" sz="2000" dirty="0" smtClean="0"/>
              <a:t>.</a:t>
            </a:r>
          </a:p>
          <a:p>
            <a:pPr algn="just"/>
            <a:r>
              <a:rPr lang="en-US" sz="2000" dirty="0" err="1" smtClean="0"/>
              <a:t>Договор</a:t>
            </a:r>
            <a:r>
              <a:rPr lang="en-US" sz="2000" dirty="0" smtClean="0"/>
              <a:t> </a:t>
            </a:r>
            <a:r>
              <a:rPr lang="ru-RU" sz="2000" dirty="0" smtClean="0"/>
              <a:t>между </a:t>
            </a:r>
            <a:r>
              <a:rPr lang="en-US" sz="2000" dirty="0" smtClean="0"/>
              <a:t>м</a:t>
            </a:r>
            <a:r>
              <a:rPr lang="ru-RU" sz="2000" dirty="0" err="1" smtClean="0"/>
              <a:t>инистерством</a:t>
            </a:r>
            <a:r>
              <a:rPr lang="ru-RU" sz="2000" dirty="0" smtClean="0"/>
              <a:t> </a:t>
            </a:r>
            <a:r>
              <a:rPr lang="ru-RU" sz="2000" dirty="0"/>
              <a:t>финансов Республики Армения и </a:t>
            </a:r>
            <a:r>
              <a:rPr lang="en-US" sz="2000" dirty="0" smtClean="0"/>
              <a:t>ц</a:t>
            </a:r>
            <a:r>
              <a:rPr lang="ru-RU" sz="2000" dirty="0" err="1" smtClean="0"/>
              <a:t>ентральным</a:t>
            </a:r>
            <a:r>
              <a:rPr lang="ru-RU" sz="2000" dirty="0" smtClean="0"/>
              <a:t> </a:t>
            </a:r>
            <a:r>
              <a:rPr lang="ru-RU" sz="2000" dirty="0"/>
              <a:t>банком Республики </a:t>
            </a:r>
            <a:r>
              <a:rPr lang="ru-RU" sz="2000" dirty="0" smtClean="0"/>
              <a:t>Армения</a:t>
            </a:r>
            <a:r>
              <a:rPr lang="en-US" sz="2000" dirty="0" smtClean="0"/>
              <a:t> N 11/301261 </a:t>
            </a:r>
            <a:r>
              <a:rPr lang="en-US" sz="2000" dirty="0" err="1"/>
              <a:t>от</a:t>
            </a:r>
            <a:r>
              <a:rPr lang="en-US" sz="2000" dirty="0"/>
              <a:t> </a:t>
            </a:r>
            <a:r>
              <a:rPr lang="en-US" sz="2000" dirty="0" smtClean="0"/>
              <a:t>05.01.2007 </a:t>
            </a:r>
            <a:r>
              <a:rPr lang="ru-RU" sz="2000" dirty="0" smtClean="0"/>
              <a:t>“</a:t>
            </a:r>
            <a:r>
              <a:rPr lang="en-US" sz="2000" dirty="0" smtClean="0"/>
              <a:t>О</a:t>
            </a:r>
            <a:r>
              <a:rPr lang="ru-RU" sz="2000" dirty="0" smtClean="0"/>
              <a:t>б обслуживания</a:t>
            </a:r>
            <a:r>
              <a:rPr lang="en-US" sz="2000" dirty="0" smtClean="0"/>
              <a:t> </a:t>
            </a:r>
            <a:r>
              <a:rPr lang="en-US" sz="2000" dirty="0" err="1" smtClean="0"/>
              <a:t>счета</a:t>
            </a:r>
            <a:r>
              <a:rPr lang="ru-RU" sz="2000" dirty="0"/>
              <a:t> </a:t>
            </a:r>
            <a:r>
              <a:rPr lang="ru-RU" sz="2000" dirty="0" smtClean="0"/>
              <a:t>“</a:t>
            </a:r>
            <a:r>
              <a:rPr lang="en-US" sz="2000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46867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6762"/>
            <a:ext cx="8229600" cy="1107238"/>
          </a:xfrm>
        </p:spPr>
        <p:txBody>
          <a:bodyPr>
            <a:no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Е</a:t>
            </a:r>
            <a:r>
              <a:rPr lang="ru-RU" sz="2500" b="1" dirty="0" smtClean="0">
                <a:solidFill>
                  <a:srgbClr val="FF0000"/>
                </a:solidFill>
              </a:rPr>
              <a:t>дин</a:t>
            </a:r>
            <a:r>
              <a:rPr lang="en-US" sz="2500" b="1" dirty="0" err="1" smtClean="0">
                <a:solidFill>
                  <a:srgbClr val="FF0000"/>
                </a:solidFill>
              </a:rPr>
              <a:t>ый</a:t>
            </a:r>
            <a:r>
              <a:rPr lang="ru-RU" sz="2500" b="1" dirty="0" smtClean="0">
                <a:solidFill>
                  <a:srgbClr val="FF0000"/>
                </a:solidFill>
              </a:rPr>
              <a:t> </a:t>
            </a:r>
            <a:r>
              <a:rPr lang="ru-RU" sz="2500" b="1" dirty="0" err="1" smtClean="0">
                <a:solidFill>
                  <a:srgbClr val="FF0000"/>
                </a:solidFill>
              </a:rPr>
              <a:t>казначейск</a:t>
            </a:r>
            <a:r>
              <a:rPr lang="en-US" sz="2500" b="1" dirty="0" err="1" smtClean="0">
                <a:solidFill>
                  <a:srgbClr val="FF0000"/>
                </a:solidFill>
              </a:rPr>
              <a:t>ий</a:t>
            </a:r>
            <a:r>
              <a:rPr lang="ru-RU" sz="2500" b="1" dirty="0" smtClean="0">
                <a:solidFill>
                  <a:srgbClr val="FF0000"/>
                </a:solidFill>
              </a:rPr>
              <a:t> счет</a:t>
            </a:r>
            <a:r>
              <a:rPr lang="en-US" sz="2500" b="1" dirty="0" smtClean="0">
                <a:solidFill>
                  <a:srgbClr val="FF0000"/>
                </a:solidFill>
              </a:rPr>
              <a:t>/ЕКС</a:t>
            </a:r>
            <a:r>
              <a:rPr lang="en-US" sz="2500" b="1" dirty="0">
                <a:solidFill>
                  <a:srgbClr val="FF0000"/>
                </a:solidFill>
              </a:rPr>
              <a:t>/</a:t>
            </a:r>
            <a:r>
              <a:rPr lang="ru-RU" sz="2500" b="1" dirty="0">
                <a:solidFill>
                  <a:srgbClr val="FF0000"/>
                </a:solidFill>
              </a:rPr>
              <a:t> и </a:t>
            </a:r>
            <a:r>
              <a:rPr lang="ru-RU" sz="2500" b="1" dirty="0" err="1" smtClean="0">
                <a:solidFill>
                  <a:srgbClr val="FF0000"/>
                </a:solidFill>
              </a:rPr>
              <a:t>казначейск</a:t>
            </a:r>
            <a:r>
              <a:rPr lang="en-US" sz="2500" b="1" dirty="0" err="1" smtClean="0">
                <a:solidFill>
                  <a:srgbClr val="FF0000"/>
                </a:solidFill>
              </a:rPr>
              <a:t>ие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ru-RU" sz="2500" b="1" dirty="0" err="1" smtClean="0">
                <a:solidFill>
                  <a:srgbClr val="FF0000"/>
                </a:solidFill>
              </a:rPr>
              <a:t>субсчет</a:t>
            </a:r>
            <a:r>
              <a:rPr lang="en-US" sz="2500" b="1" dirty="0" smtClean="0">
                <a:solidFill>
                  <a:srgbClr val="FF0000"/>
                </a:solidFill>
              </a:rPr>
              <a:t>а</a:t>
            </a:r>
            <a:r>
              <a:rPr lang="en-US" sz="3000" b="1" dirty="0" smtClean="0">
                <a:solidFill>
                  <a:srgbClr val="FF0000"/>
                </a:solidFill>
              </a:rPr>
              <a:t/>
            </a:r>
            <a:br>
              <a:rPr lang="en-US" sz="3000" b="1" dirty="0" smtClean="0">
                <a:solidFill>
                  <a:srgbClr val="FF0000"/>
                </a:solidFill>
              </a:rPr>
            </a:b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2"/>
            <a:ext cx="8229600" cy="5059362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en-US" sz="4200" dirty="0" smtClean="0"/>
              <a:t>      </a:t>
            </a:r>
            <a:r>
              <a:rPr lang="ru-RU" sz="4200" dirty="0" smtClean="0"/>
              <a:t>В </a:t>
            </a:r>
            <a:r>
              <a:rPr lang="ru-RU" sz="4200" dirty="0"/>
              <a:t>Центральном банке Республики Армения </a:t>
            </a:r>
            <a:r>
              <a:rPr lang="en-US" sz="4200" dirty="0" smtClean="0"/>
              <a:t>в 1996г. </a:t>
            </a:r>
            <a:r>
              <a:rPr lang="ru-RU" sz="4200" dirty="0" smtClean="0"/>
              <a:t>на </a:t>
            </a:r>
            <a:r>
              <a:rPr lang="ru-RU" sz="4200" dirty="0"/>
              <a:t>имя </a:t>
            </a:r>
            <a:r>
              <a:rPr lang="en-US" sz="4200" dirty="0" err="1" smtClean="0"/>
              <a:t>министерство</a:t>
            </a:r>
            <a:r>
              <a:rPr lang="en-US" sz="4200" dirty="0" smtClean="0"/>
              <a:t> </a:t>
            </a:r>
            <a:r>
              <a:rPr lang="en-US" sz="4200" dirty="0" err="1" smtClean="0"/>
              <a:t>финансов</a:t>
            </a:r>
            <a:r>
              <a:rPr lang="en-US" sz="4200" dirty="0" smtClean="0"/>
              <a:t> </a:t>
            </a:r>
            <a:r>
              <a:rPr lang="ru-RU" sz="4200" dirty="0" err="1" smtClean="0"/>
              <a:t>откры</a:t>
            </a:r>
            <a:r>
              <a:rPr lang="en-US" sz="4200" dirty="0" smtClean="0"/>
              <a:t>т</a:t>
            </a:r>
            <a:r>
              <a:rPr lang="ru-RU" sz="4200" dirty="0" smtClean="0"/>
              <a:t> и ведется </a:t>
            </a:r>
            <a:r>
              <a:rPr lang="ru-RU" sz="4200" dirty="0"/>
              <a:t>единый казначейский </a:t>
            </a:r>
            <a:r>
              <a:rPr lang="ru-RU" sz="4200" dirty="0" smtClean="0"/>
              <a:t>счет, </a:t>
            </a:r>
            <a:r>
              <a:rPr lang="ru-RU" sz="4200" dirty="0"/>
              <a:t>выраженным в драмах Республики Армения</a:t>
            </a:r>
            <a:r>
              <a:rPr lang="ru-RU" sz="4200" dirty="0" smtClean="0"/>
              <a:t>.</a:t>
            </a:r>
            <a:endParaRPr lang="en-US" sz="4200" dirty="0" smtClean="0"/>
          </a:p>
          <a:p>
            <a:pPr marL="0" indent="0" algn="just">
              <a:buNone/>
            </a:pPr>
            <a:endParaRPr lang="ru-RU" sz="4200" dirty="0"/>
          </a:p>
          <a:p>
            <a:pPr marL="0" indent="0">
              <a:buNone/>
            </a:pPr>
            <a:r>
              <a:rPr lang="en-US" sz="4200" dirty="0" smtClean="0"/>
              <a:t>      </a:t>
            </a:r>
            <a:r>
              <a:rPr lang="ru-RU" sz="4200" dirty="0" smtClean="0"/>
              <a:t>Единый </a:t>
            </a:r>
            <a:r>
              <a:rPr lang="ru-RU" sz="4200" dirty="0"/>
              <a:t>казначейский счет включает в себя следующие </a:t>
            </a:r>
            <a:r>
              <a:rPr lang="ru-RU" sz="4200" dirty="0" err="1" smtClean="0"/>
              <a:t>субсчета</a:t>
            </a:r>
            <a:r>
              <a:rPr lang="ru-RU" sz="4200" dirty="0" smtClean="0"/>
              <a:t>:</a:t>
            </a:r>
            <a:endParaRPr lang="en-US" sz="4200" dirty="0" smtClean="0"/>
          </a:p>
          <a:p>
            <a:pPr marL="0" indent="0">
              <a:buNone/>
            </a:pPr>
            <a:endParaRPr lang="ru-RU" sz="4200" dirty="0"/>
          </a:p>
          <a:p>
            <a:pPr marL="742950" indent="-742950" algn="just">
              <a:buFont typeface="+mj-lt"/>
              <a:buAutoNum type="arabicPeriod"/>
            </a:pPr>
            <a:r>
              <a:rPr lang="ru-RU" sz="4200" dirty="0" err="1" smtClean="0">
                <a:solidFill>
                  <a:srgbClr val="00B050"/>
                </a:solidFill>
              </a:rPr>
              <a:t>субсчета</a:t>
            </a:r>
            <a:r>
              <a:rPr lang="ru-RU" sz="4200" dirty="0" smtClean="0">
                <a:solidFill>
                  <a:srgbClr val="00B050"/>
                </a:solidFill>
              </a:rPr>
              <a:t> </a:t>
            </a:r>
            <a:r>
              <a:rPr lang="ru-RU" sz="4200" dirty="0">
                <a:solidFill>
                  <a:srgbClr val="00B050"/>
                </a:solidFill>
              </a:rPr>
              <a:t>средств государственного бюджета Республики </a:t>
            </a:r>
            <a:r>
              <a:rPr lang="ru-RU" sz="4200" dirty="0" smtClean="0">
                <a:solidFill>
                  <a:srgbClr val="00B050"/>
                </a:solidFill>
              </a:rPr>
              <a:t>Армения</a:t>
            </a:r>
            <a:r>
              <a:rPr lang="en-US" sz="4200" dirty="0" smtClean="0">
                <a:solidFill>
                  <a:srgbClr val="00B050"/>
                </a:solidFill>
              </a:rPr>
              <a:t> (1996г.)</a:t>
            </a:r>
            <a:r>
              <a:rPr lang="ru-RU" sz="4200" dirty="0" smtClean="0">
                <a:solidFill>
                  <a:srgbClr val="00B050"/>
                </a:solidFill>
              </a:rPr>
              <a:t>;</a:t>
            </a:r>
            <a:endParaRPr lang="ru-RU" sz="4200" dirty="0">
              <a:solidFill>
                <a:srgbClr val="00B050"/>
              </a:solidFill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ru-RU" sz="4200" dirty="0" err="1">
                <a:solidFill>
                  <a:srgbClr val="00B050"/>
                </a:solidFill>
              </a:rPr>
              <a:t>субсчета</a:t>
            </a:r>
            <a:r>
              <a:rPr lang="ru-RU" sz="4200" dirty="0">
                <a:solidFill>
                  <a:srgbClr val="00B050"/>
                </a:solidFill>
              </a:rPr>
              <a:t> средств </a:t>
            </a:r>
            <a:r>
              <a:rPr lang="en-US" sz="4200" dirty="0" err="1" smtClean="0">
                <a:solidFill>
                  <a:srgbClr val="00B050"/>
                </a:solidFill>
              </a:rPr>
              <a:t>местных</a:t>
            </a:r>
            <a:r>
              <a:rPr lang="en-US" sz="4200" dirty="0" smtClean="0">
                <a:solidFill>
                  <a:srgbClr val="00B050"/>
                </a:solidFill>
              </a:rPr>
              <a:t> </a:t>
            </a:r>
            <a:r>
              <a:rPr lang="ru-RU" sz="4200" dirty="0" smtClean="0">
                <a:solidFill>
                  <a:srgbClr val="00B050"/>
                </a:solidFill>
              </a:rPr>
              <a:t>бюджет</a:t>
            </a:r>
            <a:r>
              <a:rPr lang="en-US" sz="4200" dirty="0" err="1" smtClean="0">
                <a:solidFill>
                  <a:srgbClr val="00B050"/>
                </a:solidFill>
              </a:rPr>
              <a:t>ов</a:t>
            </a:r>
            <a:r>
              <a:rPr lang="en-US" sz="4200" dirty="0" smtClean="0">
                <a:solidFill>
                  <a:srgbClr val="00B050"/>
                </a:solidFill>
              </a:rPr>
              <a:t> </a:t>
            </a:r>
            <a:r>
              <a:rPr lang="ru-RU" sz="4200" dirty="0">
                <a:solidFill>
                  <a:srgbClr val="00B050"/>
                </a:solidFill>
              </a:rPr>
              <a:t>муниципалитетов</a:t>
            </a:r>
            <a:r>
              <a:rPr lang="ru-RU" sz="4200" dirty="0" smtClean="0">
                <a:solidFill>
                  <a:srgbClr val="00B050"/>
                </a:solidFill>
              </a:rPr>
              <a:t> </a:t>
            </a:r>
            <a:r>
              <a:rPr lang="ru-RU" sz="4200" dirty="0">
                <a:solidFill>
                  <a:srgbClr val="00B050"/>
                </a:solidFill>
              </a:rPr>
              <a:t>Республики </a:t>
            </a:r>
            <a:r>
              <a:rPr lang="ru-RU" sz="4200" dirty="0" smtClean="0">
                <a:solidFill>
                  <a:srgbClr val="00B050"/>
                </a:solidFill>
              </a:rPr>
              <a:t>Армения</a:t>
            </a:r>
            <a:r>
              <a:rPr lang="en-US" sz="4200" dirty="0" smtClean="0">
                <a:solidFill>
                  <a:srgbClr val="00B050"/>
                </a:solidFill>
              </a:rPr>
              <a:t> (2000г.);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4200" dirty="0" err="1">
                <a:solidFill>
                  <a:srgbClr val="00B050"/>
                </a:solidFill>
              </a:rPr>
              <a:t>субсчета</a:t>
            </a:r>
            <a:r>
              <a:rPr lang="ru-RU" sz="4200" dirty="0">
                <a:solidFill>
                  <a:srgbClr val="00B050"/>
                </a:solidFill>
              </a:rPr>
              <a:t> государственных и муниципальных </a:t>
            </a:r>
            <a:r>
              <a:rPr lang="ru-RU" sz="4200" dirty="0" smtClean="0">
                <a:solidFill>
                  <a:srgbClr val="00B050"/>
                </a:solidFill>
              </a:rPr>
              <a:t>внебюджетных</a:t>
            </a:r>
            <a:r>
              <a:rPr lang="en-US" sz="4200" dirty="0" smtClean="0">
                <a:solidFill>
                  <a:srgbClr val="00B050"/>
                </a:solidFill>
              </a:rPr>
              <a:t> </a:t>
            </a:r>
            <a:r>
              <a:rPr lang="ru-RU" sz="4200" dirty="0" smtClean="0">
                <a:solidFill>
                  <a:srgbClr val="00B050"/>
                </a:solidFill>
              </a:rPr>
              <a:t>средств</a:t>
            </a:r>
            <a:r>
              <a:rPr lang="en-US" sz="4200" dirty="0">
                <a:solidFill>
                  <a:srgbClr val="00B050"/>
                </a:solidFill>
              </a:rPr>
              <a:t> (</a:t>
            </a:r>
            <a:r>
              <a:rPr lang="en-US" sz="4200" dirty="0" smtClean="0">
                <a:solidFill>
                  <a:srgbClr val="00B050"/>
                </a:solidFill>
              </a:rPr>
              <a:t>2001г.);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4200" dirty="0" err="1">
                <a:solidFill>
                  <a:srgbClr val="00B050"/>
                </a:solidFill>
              </a:rPr>
              <a:t>субсчета</a:t>
            </a:r>
            <a:r>
              <a:rPr lang="ru-RU" sz="4200" dirty="0">
                <a:solidFill>
                  <a:srgbClr val="00B050"/>
                </a:solidFill>
              </a:rPr>
              <a:t> офисов реализации </a:t>
            </a:r>
            <a:r>
              <a:rPr lang="ru-RU" sz="4200" dirty="0" err="1">
                <a:solidFill>
                  <a:srgbClr val="00B050"/>
                </a:solidFill>
              </a:rPr>
              <a:t>целевы</a:t>
            </a:r>
            <a:r>
              <a:rPr lang="en-US" sz="4200" dirty="0">
                <a:solidFill>
                  <a:srgbClr val="00B050"/>
                </a:solidFill>
              </a:rPr>
              <a:t>х</a:t>
            </a:r>
            <a:r>
              <a:rPr lang="ru-RU" sz="4200" dirty="0">
                <a:solidFill>
                  <a:srgbClr val="00B050"/>
                </a:solidFill>
              </a:rPr>
              <a:t> </a:t>
            </a:r>
            <a:r>
              <a:rPr lang="ru-RU" sz="4200" dirty="0" err="1">
                <a:solidFill>
                  <a:srgbClr val="00B050"/>
                </a:solidFill>
              </a:rPr>
              <a:t>кредитны</a:t>
            </a:r>
            <a:r>
              <a:rPr lang="en-US" sz="4200" dirty="0">
                <a:solidFill>
                  <a:srgbClr val="00B050"/>
                </a:solidFill>
              </a:rPr>
              <a:t>х</a:t>
            </a:r>
            <a:r>
              <a:rPr lang="ru-RU" sz="4200" dirty="0">
                <a:solidFill>
                  <a:srgbClr val="00B050"/>
                </a:solidFill>
              </a:rPr>
              <a:t> и </a:t>
            </a:r>
            <a:r>
              <a:rPr lang="ru-RU" sz="4200" dirty="0" err="1">
                <a:solidFill>
                  <a:srgbClr val="00B050"/>
                </a:solidFill>
              </a:rPr>
              <a:t>грантовы</a:t>
            </a:r>
            <a:r>
              <a:rPr lang="en-US" sz="4200" dirty="0">
                <a:solidFill>
                  <a:srgbClr val="00B050"/>
                </a:solidFill>
              </a:rPr>
              <a:t>х </a:t>
            </a:r>
            <a:r>
              <a:rPr lang="ru-RU" sz="4200" dirty="0">
                <a:solidFill>
                  <a:srgbClr val="00B050"/>
                </a:solidFill>
              </a:rPr>
              <a:t>про</a:t>
            </a:r>
            <a:r>
              <a:rPr lang="en-US" sz="4200" dirty="0" err="1">
                <a:solidFill>
                  <a:srgbClr val="00B050"/>
                </a:solidFill>
              </a:rPr>
              <a:t>грамм</a:t>
            </a:r>
            <a:r>
              <a:rPr lang="en-US" sz="4200" dirty="0">
                <a:solidFill>
                  <a:srgbClr val="00B050"/>
                </a:solidFill>
              </a:rPr>
              <a:t> (</a:t>
            </a:r>
            <a:r>
              <a:rPr lang="ru-RU" sz="4200" dirty="0">
                <a:solidFill>
                  <a:srgbClr val="00B050"/>
                </a:solidFill>
              </a:rPr>
              <a:t>предоставленных Республике Армения иностранными государствами и международными организациями</a:t>
            </a:r>
            <a:r>
              <a:rPr lang="en-US" sz="4200" dirty="0">
                <a:solidFill>
                  <a:srgbClr val="00B050"/>
                </a:solidFill>
              </a:rPr>
              <a:t>),</a:t>
            </a:r>
            <a:r>
              <a:rPr lang="ru-RU" sz="4200" dirty="0">
                <a:solidFill>
                  <a:srgbClr val="00B050"/>
                </a:solidFill>
              </a:rPr>
              <a:t> независимо от их организационно-правового типа</a:t>
            </a:r>
            <a:r>
              <a:rPr lang="en-US" sz="4200" dirty="0">
                <a:solidFill>
                  <a:srgbClr val="00B050"/>
                </a:solidFill>
              </a:rPr>
              <a:t> (2010г.);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4200" dirty="0" err="1" smtClean="0">
                <a:solidFill>
                  <a:srgbClr val="00B050"/>
                </a:solidFill>
              </a:rPr>
              <a:t>субсчета</a:t>
            </a:r>
            <a:r>
              <a:rPr lang="ru-RU" sz="4200" dirty="0" smtClean="0">
                <a:solidFill>
                  <a:srgbClr val="00B050"/>
                </a:solidFill>
              </a:rPr>
              <a:t> государственных некоммерческих организаций</a:t>
            </a:r>
            <a:r>
              <a:rPr lang="en-US" sz="4200" dirty="0">
                <a:solidFill>
                  <a:srgbClr val="00B050"/>
                </a:solidFill>
              </a:rPr>
              <a:t> (</a:t>
            </a:r>
            <a:r>
              <a:rPr lang="en-US" sz="4200" dirty="0" smtClean="0">
                <a:solidFill>
                  <a:srgbClr val="00B050"/>
                </a:solidFill>
              </a:rPr>
              <a:t>2018г.);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4200" dirty="0" err="1">
                <a:solidFill>
                  <a:schemeClr val="accent3">
                    <a:lumMod val="75000"/>
                  </a:schemeClr>
                </a:solidFill>
              </a:rPr>
              <a:t>субсчета</a:t>
            </a:r>
            <a:r>
              <a:rPr lang="ru-RU" sz="4200" dirty="0">
                <a:solidFill>
                  <a:schemeClr val="accent3">
                    <a:lumMod val="75000"/>
                  </a:schemeClr>
                </a:solidFill>
              </a:rPr>
              <a:t> фондов, учрежденных государством и муниципалитетами, а также юридических лиц, учрежденных этими фондами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 (2018г., </a:t>
            </a:r>
            <a:r>
              <a:rPr lang="ru-RU" sz="4200" dirty="0">
                <a:solidFill>
                  <a:schemeClr val="accent3">
                    <a:lumMod val="75000"/>
                  </a:schemeClr>
                </a:solidFill>
              </a:rPr>
              <a:t>по своему усмотрению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4200" dirty="0" err="1">
                <a:solidFill>
                  <a:schemeClr val="accent3">
                    <a:lumMod val="75000"/>
                  </a:schemeClr>
                </a:solidFill>
              </a:rPr>
              <a:t>на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200" dirty="0" err="1">
                <a:solidFill>
                  <a:schemeClr val="accent3">
                    <a:lumMod val="75000"/>
                  </a:schemeClr>
                </a:solidFill>
              </a:rPr>
              <a:t>данный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200" dirty="0" err="1">
                <a:solidFill>
                  <a:schemeClr val="accent3">
                    <a:lumMod val="75000"/>
                  </a:schemeClr>
                </a:solidFill>
              </a:rPr>
              <a:t>момент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200" dirty="0" err="1">
                <a:solidFill>
                  <a:schemeClr val="accent3">
                    <a:lumMod val="75000"/>
                  </a:schemeClr>
                </a:solidFill>
              </a:rPr>
              <a:t>не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200" dirty="0" err="1">
                <a:solidFill>
                  <a:schemeClr val="accent3">
                    <a:lumMod val="75000"/>
                  </a:schemeClr>
                </a:solidFill>
              </a:rPr>
              <a:t>все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4200" dirty="0" err="1">
                <a:solidFill>
                  <a:schemeClr val="accent3">
                    <a:lumMod val="75000"/>
                  </a:schemeClr>
                </a:solidFill>
              </a:rPr>
              <a:t>переве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л</a:t>
            </a:r>
            <a:r>
              <a:rPr lang="ru-RU" sz="4200" dirty="0">
                <a:solidFill>
                  <a:schemeClr val="accent3">
                    <a:lumMod val="75000"/>
                  </a:schemeClr>
                </a:solidFill>
              </a:rPr>
              <a:t>ы из </a:t>
            </a:r>
            <a:r>
              <a:rPr lang="en-US" sz="4200" dirty="0" err="1">
                <a:solidFill>
                  <a:schemeClr val="accent3">
                    <a:lumMod val="75000"/>
                  </a:schemeClr>
                </a:solidFill>
              </a:rPr>
              <a:t>свои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4200" dirty="0">
                <a:solidFill>
                  <a:schemeClr val="accent3">
                    <a:lumMod val="75000"/>
                  </a:schemeClr>
                </a:solidFill>
              </a:rPr>
              <a:t>счета банков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4200" dirty="0" err="1">
                <a:solidFill>
                  <a:schemeClr val="accent3">
                    <a:lumMod val="75000"/>
                  </a:schemeClr>
                </a:solidFill>
              </a:rPr>
              <a:t>однако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 в</a:t>
            </a:r>
            <a:r>
              <a:rPr lang="ru-RU" sz="4200" dirty="0">
                <a:solidFill>
                  <a:schemeClr val="accent3">
                    <a:lumMod val="75000"/>
                  </a:schemeClr>
                </a:solidFill>
              </a:rPr>
              <a:t> настоящее время в обращение введен проект </a:t>
            </a:r>
            <a:r>
              <a:rPr lang="en-US" sz="4200" dirty="0" err="1">
                <a:solidFill>
                  <a:schemeClr val="accent3">
                    <a:lumMod val="75000"/>
                  </a:schemeClr>
                </a:solidFill>
              </a:rPr>
              <a:t>решения</a:t>
            </a:r>
            <a:r>
              <a:rPr lang="ru-RU" sz="4200" dirty="0">
                <a:solidFill>
                  <a:schemeClr val="accent3">
                    <a:lumMod val="75000"/>
                  </a:schemeClr>
                </a:solidFill>
              </a:rPr>
              <a:t> правительства, согласно которому ведение счетов в казначействе станет обязательным</a:t>
            </a:r>
            <a:r>
              <a:rPr lang="en-US" sz="4200" dirty="0">
                <a:solidFill>
                  <a:schemeClr val="accent3">
                    <a:lumMod val="75000"/>
                  </a:schemeClr>
                </a:solidFill>
              </a:rPr>
              <a:t>)</a:t>
            </a:r>
            <a:r>
              <a:rPr lang="ru-RU" sz="4200" dirty="0">
                <a:solidFill>
                  <a:schemeClr val="accent3">
                    <a:lumMod val="75000"/>
                  </a:schemeClr>
                </a:solidFill>
              </a:rPr>
              <a:t>;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4200" dirty="0" err="1" smtClean="0">
                <a:solidFill>
                  <a:schemeClr val="accent6">
                    <a:lumMod val="75000"/>
                  </a:schemeClr>
                </a:solidFill>
              </a:rPr>
              <a:t>субсчета</a:t>
            </a:r>
            <a:r>
              <a:rPr lang="ru-RU" sz="4200" dirty="0" smtClean="0">
                <a:solidFill>
                  <a:schemeClr val="accent6">
                    <a:lumMod val="75000"/>
                  </a:schemeClr>
                </a:solidFill>
              </a:rPr>
              <a:t> муниципальных </a:t>
            </a:r>
            <a:r>
              <a:rPr lang="ru-RU" sz="4200" dirty="0">
                <a:solidFill>
                  <a:schemeClr val="accent6">
                    <a:lumMod val="75000"/>
                  </a:schemeClr>
                </a:solidFill>
              </a:rPr>
              <a:t>некоммерческих </a:t>
            </a:r>
            <a:r>
              <a:rPr lang="ru-RU" sz="4200" dirty="0" smtClean="0">
                <a:solidFill>
                  <a:schemeClr val="accent6">
                    <a:lumMod val="75000"/>
                  </a:schemeClr>
                </a:solidFill>
              </a:rPr>
              <a:t>организаций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</a:rPr>
              <a:t>(2018г</a:t>
            </a: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</a:rPr>
              <a:t>., </a:t>
            </a:r>
            <a:r>
              <a:rPr lang="ru-RU" sz="4200" dirty="0" smtClean="0">
                <a:solidFill>
                  <a:schemeClr val="accent6">
                    <a:lumMod val="75000"/>
                  </a:schemeClr>
                </a:solidFill>
              </a:rPr>
              <a:t>по своему усмотрению</a:t>
            </a: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4200" dirty="0" err="1" smtClean="0">
                <a:solidFill>
                  <a:schemeClr val="accent6">
                    <a:lumMod val="75000"/>
                  </a:schemeClr>
                </a:solidFill>
              </a:rPr>
              <a:t>на</a:t>
            </a: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200" dirty="0" err="1" smtClean="0">
                <a:solidFill>
                  <a:schemeClr val="accent6">
                    <a:lumMod val="75000"/>
                  </a:schemeClr>
                </a:solidFill>
              </a:rPr>
              <a:t>данный</a:t>
            </a: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200" dirty="0" err="1" smtClean="0">
                <a:solidFill>
                  <a:schemeClr val="accent6">
                    <a:lumMod val="75000"/>
                  </a:schemeClr>
                </a:solidFill>
              </a:rPr>
              <a:t>момент</a:t>
            </a: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200" dirty="0" err="1" smtClean="0">
                <a:solidFill>
                  <a:schemeClr val="accent6">
                    <a:lumMod val="75000"/>
                  </a:schemeClr>
                </a:solidFill>
              </a:rPr>
              <a:t>не</a:t>
            </a: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4200" dirty="0" err="1" smtClean="0">
                <a:solidFill>
                  <a:schemeClr val="accent6">
                    <a:lumMod val="75000"/>
                  </a:schemeClr>
                </a:solidFill>
              </a:rPr>
              <a:t>все</a:t>
            </a: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4200" dirty="0" err="1" smtClean="0">
                <a:solidFill>
                  <a:schemeClr val="accent6">
                    <a:lumMod val="75000"/>
                  </a:schemeClr>
                </a:solidFill>
              </a:rPr>
              <a:t>переве</a:t>
            </a: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</a:rPr>
              <a:t>л</a:t>
            </a:r>
            <a:r>
              <a:rPr lang="ru-RU" sz="4200" dirty="0" smtClean="0">
                <a:solidFill>
                  <a:schemeClr val="accent6">
                    <a:lumMod val="75000"/>
                  </a:schemeClr>
                </a:solidFill>
              </a:rPr>
              <a:t>ы </a:t>
            </a:r>
            <a:r>
              <a:rPr lang="en-US" sz="4200" dirty="0" err="1">
                <a:solidFill>
                  <a:schemeClr val="accent6">
                    <a:lumMod val="75000"/>
                  </a:schemeClr>
                </a:solidFill>
              </a:rPr>
              <a:t>свои</a:t>
            </a:r>
            <a:r>
              <a:rPr lang="en-US" sz="4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4200" dirty="0">
                <a:solidFill>
                  <a:schemeClr val="accent6">
                    <a:lumMod val="75000"/>
                  </a:schemeClr>
                </a:solidFill>
              </a:rPr>
              <a:t>счета </a:t>
            </a:r>
            <a:r>
              <a:rPr lang="ru-RU" sz="4200" dirty="0" smtClean="0">
                <a:solidFill>
                  <a:schemeClr val="accent6">
                    <a:lumMod val="75000"/>
                  </a:schemeClr>
                </a:solidFill>
              </a:rPr>
              <a:t>из банков</a:t>
            </a:r>
            <a:r>
              <a:rPr lang="en-US" sz="4200" dirty="0" smtClean="0">
                <a:solidFill>
                  <a:schemeClr val="accent6">
                    <a:lumMod val="75000"/>
                  </a:schemeClr>
                </a:solidFill>
              </a:rPr>
              <a:t>);</a:t>
            </a:r>
            <a:endParaRPr lang="en-US" sz="4200" dirty="0">
              <a:solidFill>
                <a:schemeClr val="accent6">
                  <a:lumMod val="75000"/>
                </a:schemeClr>
              </a:solidFill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en-US" sz="4200" dirty="0" err="1" smtClean="0">
                <a:solidFill>
                  <a:srgbClr val="C00000"/>
                </a:solidFill>
              </a:rPr>
              <a:t>с</a:t>
            </a:r>
            <a:r>
              <a:rPr lang="ru-RU" sz="4200" dirty="0" err="1" smtClean="0">
                <a:solidFill>
                  <a:srgbClr val="C00000"/>
                </a:solidFill>
              </a:rPr>
              <a:t>убсчета</a:t>
            </a:r>
            <a:r>
              <a:rPr lang="ru-RU" sz="4200" dirty="0" smtClean="0">
                <a:solidFill>
                  <a:srgbClr val="C00000"/>
                </a:solidFill>
              </a:rPr>
              <a:t> </a:t>
            </a:r>
            <a:r>
              <a:rPr lang="ru-RU" sz="4200" dirty="0">
                <a:solidFill>
                  <a:srgbClr val="C00000"/>
                </a:solidFill>
              </a:rPr>
              <a:t>компаний с долей государства или муниципалитета более 50 процентов </a:t>
            </a:r>
            <a:r>
              <a:rPr lang="ru-RU" sz="4200" dirty="0" smtClean="0">
                <a:solidFill>
                  <a:srgbClr val="C00000"/>
                </a:solidFill>
              </a:rPr>
              <a:t>или</a:t>
            </a:r>
            <a:r>
              <a:rPr lang="en-US" sz="4200" dirty="0" smtClean="0">
                <a:solidFill>
                  <a:srgbClr val="C00000"/>
                </a:solidFill>
              </a:rPr>
              <a:t> </a:t>
            </a:r>
            <a:r>
              <a:rPr lang="ru-RU" sz="4200" dirty="0">
                <a:solidFill>
                  <a:srgbClr val="C00000"/>
                </a:solidFill>
              </a:rPr>
              <a:t>(в совокупности)</a:t>
            </a:r>
            <a:r>
              <a:rPr lang="ru-RU" sz="4200" dirty="0" smtClean="0">
                <a:solidFill>
                  <a:srgbClr val="C00000"/>
                </a:solidFill>
              </a:rPr>
              <a:t> </a:t>
            </a:r>
            <a:r>
              <a:rPr lang="ru-RU" sz="4200" dirty="0">
                <a:solidFill>
                  <a:srgbClr val="C00000"/>
                </a:solidFill>
              </a:rPr>
              <a:t>с долей государства или муниципалитета </a:t>
            </a:r>
            <a:r>
              <a:rPr lang="ru-RU" sz="4200" dirty="0" smtClean="0">
                <a:solidFill>
                  <a:srgbClr val="C00000"/>
                </a:solidFill>
              </a:rPr>
              <a:t>более </a:t>
            </a:r>
            <a:r>
              <a:rPr lang="ru-RU" sz="4200" dirty="0">
                <a:solidFill>
                  <a:srgbClr val="C00000"/>
                </a:solidFill>
              </a:rPr>
              <a:t>50 процентов, а также юридических лиц, учрежденных этими </a:t>
            </a:r>
            <a:r>
              <a:rPr lang="ru-RU" sz="4200" dirty="0" smtClean="0">
                <a:solidFill>
                  <a:srgbClr val="C00000"/>
                </a:solidFill>
              </a:rPr>
              <a:t>компаниями</a:t>
            </a:r>
            <a:r>
              <a:rPr lang="en-US" sz="4200" dirty="0" smtClean="0">
                <a:solidFill>
                  <a:srgbClr val="C00000"/>
                </a:solidFill>
              </a:rPr>
              <a:t> </a:t>
            </a:r>
            <a:r>
              <a:rPr lang="en-US" sz="4300" dirty="0">
                <a:solidFill>
                  <a:srgbClr val="C00000"/>
                </a:solidFill>
              </a:rPr>
              <a:t>(</a:t>
            </a:r>
            <a:r>
              <a:rPr lang="en-US" sz="4300" dirty="0" err="1">
                <a:solidFill>
                  <a:srgbClr val="C00000"/>
                </a:solidFill>
              </a:rPr>
              <a:t>на</a:t>
            </a:r>
            <a:r>
              <a:rPr lang="en-US" sz="4300" dirty="0">
                <a:solidFill>
                  <a:srgbClr val="C00000"/>
                </a:solidFill>
              </a:rPr>
              <a:t> </a:t>
            </a:r>
            <a:r>
              <a:rPr lang="en-US" sz="4300" dirty="0" err="1">
                <a:solidFill>
                  <a:srgbClr val="C00000"/>
                </a:solidFill>
              </a:rPr>
              <a:t>данный</a:t>
            </a:r>
            <a:r>
              <a:rPr lang="en-US" sz="4300" dirty="0">
                <a:solidFill>
                  <a:srgbClr val="C00000"/>
                </a:solidFill>
              </a:rPr>
              <a:t> </a:t>
            </a:r>
            <a:r>
              <a:rPr lang="en-US" sz="4300" dirty="0" err="1">
                <a:solidFill>
                  <a:srgbClr val="C00000"/>
                </a:solidFill>
              </a:rPr>
              <a:t>момент</a:t>
            </a:r>
            <a:r>
              <a:rPr lang="en-US" sz="4300" dirty="0">
                <a:solidFill>
                  <a:srgbClr val="C00000"/>
                </a:solidFill>
              </a:rPr>
              <a:t> </a:t>
            </a:r>
            <a:r>
              <a:rPr lang="en-US" sz="4300" dirty="0" err="1">
                <a:solidFill>
                  <a:srgbClr val="C00000"/>
                </a:solidFill>
              </a:rPr>
              <a:t>не</a:t>
            </a:r>
            <a:r>
              <a:rPr lang="en-US" sz="4300" dirty="0">
                <a:solidFill>
                  <a:srgbClr val="C00000"/>
                </a:solidFill>
              </a:rPr>
              <a:t> </a:t>
            </a:r>
            <a:r>
              <a:rPr lang="ru-RU" sz="4300" dirty="0" err="1" smtClean="0">
                <a:solidFill>
                  <a:srgbClr val="C00000"/>
                </a:solidFill>
              </a:rPr>
              <a:t>переве</a:t>
            </a:r>
            <a:r>
              <a:rPr lang="en-US" sz="4300" dirty="0">
                <a:solidFill>
                  <a:srgbClr val="C00000"/>
                </a:solidFill>
              </a:rPr>
              <a:t>л</a:t>
            </a:r>
            <a:r>
              <a:rPr lang="ru-RU" sz="4300" dirty="0">
                <a:solidFill>
                  <a:srgbClr val="C00000"/>
                </a:solidFill>
              </a:rPr>
              <a:t>ы </a:t>
            </a:r>
            <a:r>
              <a:rPr lang="en-US" sz="4300" dirty="0" err="1" smtClean="0">
                <a:solidFill>
                  <a:srgbClr val="C00000"/>
                </a:solidFill>
              </a:rPr>
              <a:t>свои</a:t>
            </a:r>
            <a:r>
              <a:rPr lang="en-US" sz="4300" dirty="0" smtClean="0">
                <a:solidFill>
                  <a:srgbClr val="C00000"/>
                </a:solidFill>
              </a:rPr>
              <a:t> </a:t>
            </a:r>
            <a:r>
              <a:rPr lang="ru-RU" sz="4300" dirty="0">
                <a:solidFill>
                  <a:srgbClr val="C00000"/>
                </a:solidFill>
              </a:rPr>
              <a:t>счета </a:t>
            </a:r>
            <a:r>
              <a:rPr lang="en-US" sz="4300" dirty="0" err="1" smtClean="0">
                <a:solidFill>
                  <a:srgbClr val="C00000"/>
                </a:solidFill>
              </a:rPr>
              <a:t>из</a:t>
            </a:r>
            <a:r>
              <a:rPr lang="en-US" sz="4300" dirty="0" smtClean="0">
                <a:solidFill>
                  <a:srgbClr val="C00000"/>
                </a:solidFill>
              </a:rPr>
              <a:t> </a:t>
            </a:r>
            <a:r>
              <a:rPr lang="ru-RU" sz="4300" dirty="0" smtClean="0">
                <a:solidFill>
                  <a:srgbClr val="C00000"/>
                </a:solidFill>
              </a:rPr>
              <a:t>банков</a:t>
            </a:r>
            <a:r>
              <a:rPr lang="en-US" sz="4300" dirty="0">
                <a:solidFill>
                  <a:srgbClr val="C00000"/>
                </a:solidFill>
              </a:rPr>
              <a:t>, </a:t>
            </a:r>
            <a:r>
              <a:rPr lang="en-US" sz="4300" dirty="0" err="1">
                <a:solidFill>
                  <a:srgbClr val="C00000"/>
                </a:solidFill>
              </a:rPr>
              <a:t>однако</a:t>
            </a:r>
            <a:r>
              <a:rPr lang="en-US" sz="4300" dirty="0">
                <a:solidFill>
                  <a:srgbClr val="C00000"/>
                </a:solidFill>
              </a:rPr>
              <a:t> в</a:t>
            </a:r>
            <a:r>
              <a:rPr lang="ru-RU" sz="4300" dirty="0">
                <a:solidFill>
                  <a:srgbClr val="C00000"/>
                </a:solidFill>
              </a:rPr>
              <a:t> настоящее время в обращение введен проект </a:t>
            </a:r>
            <a:r>
              <a:rPr lang="en-US" sz="4300" dirty="0" err="1">
                <a:solidFill>
                  <a:srgbClr val="C00000"/>
                </a:solidFill>
              </a:rPr>
              <a:t>решения</a:t>
            </a:r>
            <a:r>
              <a:rPr lang="ru-RU" sz="4300" dirty="0">
                <a:solidFill>
                  <a:srgbClr val="C00000"/>
                </a:solidFill>
              </a:rPr>
              <a:t> правительства, согласно которому ведение счетов в казначействе станет обязательным</a:t>
            </a:r>
            <a:r>
              <a:rPr lang="en-US" sz="4300" dirty="0">
                <a:solidFill>
                  <a:srgbClr val="C00000"/>
                </a:solidFill>
              </a:rPr>
              <a:t>)</a:t>
            </a:r>
            <a:r>
              <a:rPr lang="ru-RU" sz="4300" dirty="0" smtClean="0">
                <a:solidFill>
                  <a:srgbClr val="C00000"/>
                </a:solidFill>
              </a:rPr>
              <a:t>.</a:t>
            </a:r>
            <a:endParaRPr lang="en-US" sz="4300" dirty="0" smtClean="0">
              <a:solidFill>
                <a:srgbClr val="C00000"/>
              </a:solidFill>
            </a:endParaRPr>
          </a:p>
          <a:p>
            <a:pPr marL="742950" indent="-742950" algn="just">
              <a:buFont typeface="+mj-lt"/>
              <a:buAutoNum type="arabicPeriod"/>
            </a:pPr>
            <a:endParaRPr lang="en-US" sz="4300" dirty="0">
              <a:solidFill>
                <a:srgbClr val="C00000"/>
              </a:solidFill>
            </a:endParaRPr>
          </a:p>
          <a:p>
            <a:pPr marL="742950" indent="-742950" algn="just">
              <a:buFont typeface="+mj-lt"/>
              <a:buAutoNum type="arabicPeriod"/>
            </a:pPr>
            <a:endParaRPr lang="ru-RU" sz="4300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019800"/>
            <a:ext cx="3886200" cy="669925"/>
          </a:xfrm>
        </p:spPr>
        <p:txBody>
          <a:bodyPr/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000" dirty="0" smtClean="0">
                <a:solidFill>
                  <a:srgbClr val="33CC33"/>
                </a:solidFill>
              </a:rPr>
              <a:t> </a:t>
            </a:r>
            <a:r>
              <a:rPr lang="en-US" sz="1000" dirty="0" err="1" smtClean="0">
                <a:solidFill>
                  <a:srgbClr val="33CC33"/>
                </a:solidFill>
              </a:rPr>
              <a:t>только</a:t>
            </a:r>
            <a:r>
              <a:rPr lang="en-US" sz="1000" dirty="0" smtClean="0">
                <a:solidFill>
                  <a:srgbClr val="33CC33"/>
                </a:solidFill>
              </a:rPr>
              <a:t> в </a:t>
            </a:r>
            <a:r>
              <a:rPr lang="en-US" sz="1000" dirty="0" err="1" smtClean="0">
                <a:solidFill>
                  <a:srgbClr val="33CC33"/>
                </a:solidFill>
              </a:rPr>
              <a:t>казначействе</a:t>
            </a:r>
            <a:endParaRPr lang="en-US" sz="1000" dirty="0" smtClean="0">
              <a:solidFill>
                <a:srgbClr val="33CC33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ru-RU" sz="1000" dirty="0" smtClean="0">
                <a:solidFill>
                  <a:schemeClr val="accent3">
                    <a:lumMod val="75000"/>
                  </a:schemeClr>
                </a:solidFill>
              </a:rPr>
              <a:t>по </a:t>
            </a:r>
            <a:r>
              <a:rPr lang="ru-RU" sz="1000" dirty="0">
                <a:solidFill>
                  <a:schemeClr val="accent3">
                    <a:lumMod val="75000"/>
                  </a:schemeClr>
                </a:solidFill>
              </a:rPr>
              <a:t>своему усмотрению</a:t>
            </a:r>
            <a:r>
              <a:rPr lang="en-US" sz="1000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1000" dirty="0" err="1">
                <a:solidFill>
                  <a:schemeClr val="accent3">
                    <a:lumMod val="75000"/>
                  </a:schemeClr>
                </a:solidFill>
              </a:rPr>
              <a:t>но</a:t>
            </a:r>
            <a:r>
              <a:rPr lang="en-US" sz="1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000" dirty="0">
                <a:solidFill>
                  <a:schemeClr val="accent3">
                    <a:lumMod val="75000"/>
                  </a:schemeClr>
                </a:solidFill>
              </a:rPr>
              <a:t>станет </a:t>
            </a:r>
            <a:r>
              <a:rPr lang="ru-RU" sz="1000" dirty="0" smtClean="0">
                <a:solidFill>
                  <a:schemeClr val="accent3">
                    <a:lumMod val="75000"/>
                  </a:schemeClr>
                </a:solidFill>
              </a:rPr>
              <a:t>обязательным</a:t>
            </a:r>
            <a:endParaRPr lang="en-US" sz="1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000" dirty="0">
                <a:solidFill>
                  <a:schemeClr val="accent6">
                    <a:lumMod val="75000"/>
                  </a:schemeClr>
                </a:solidFill>
              </a:rPr>
              <a:t>по своему </a:t>
            </a:r>
            <a:r>
              <a:rPr lang="ru-RU" sz="1000" dirty="0" smtClean="0">
                <a:solidFill>
                  <a:schemeClr val="accent6">
                    <a:lumMod val="75000"/>
                  </a:schemeClr>
                </a:solidFill>
              </a:rPr>
              <a:t>усмотрению</a:t>
            </a:r>
            <a:endParaRPr lang="en-US" sz="1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000" dirty="0" err="1">
                <a:solidFill>
                  <a:srgbClr val="C00000"/>
                </a:solidFill>
              </a:rPr>
              <a:t>не</a:t>
            </a:r>
            <a:r>
              <a:rPr lang="en-US" sz="1000" dirty="0">
                <a:solidFill>
                  <a:srgbClr val="C00000"/>
                </a:solidFill>
              </a:rPr>
              <a:t> </a:t>
            </a:r>
            <a:r>
              <a:rPr lang="ru-RU" sz="1000" dirty="0" err="1">
                <a:solidFill>
                  <a:srgbClr val="C00000"/>
                </a:solidFill>
              </a:rPr>
              <a:t>переве</a:t>
            </a:r>
            <a:r>
              <a:rPr lang="en-US" sz="1000" dirty="0">
                <a:solidFill>
                  <a:srgbClr val="C00000"/>
                </a:solidFill>
              </a:rPr>
              <a:t>л</a:t>
            </a:r>
            <a:r>
              <a:rPr lang="ru-RU" sz="1000" dirty="0" smtClean="0">
                <a:solidFill>
                  <a:srgbClr val="C00000"/>
                </a:solidFill>
              </a:rPr>
              <a:t>ы</a:t>
            </a:r>
            <a:r>
              <a:rPr lang="en-US" sz="1000" dirty="0" smtClean="0">
                <a:solidFill>
                  <a:srgbClr val="C00000"/>
                </a:solidFill>
              </a:rPr>
              <a:t>, </a:t>
            </a:r>
            <a:r>
              <a:rPr lang="en-US" sz="1000" dirty="0" err="1">
                <a:solidFill>
                  <a:srgbClr val="C00000"/>
                </a:solidFill>
              </a:rPr>
              <a:t>но</a:t>
            </a:r>
            <a:r>
              <a:rPr lang="en-US" sz="1000" dirty="0">
                <a:solidFill>
                  <a:srgbClr val="C00000"/>
                </a:solidFill>
              </a:rPr>
              <a:t> </a:t>
            </a:r>
            <a:r>
              <a:rPr lang="ru-RU" sz="1000" dirty="0">
                <a:solidFill>
                  <a:srgbClr val="C00000"/>
                </a:solidFill>
              </a:rPr>
              <a:t>станет обязательным</a:t>
            </a:r>
            <a:endParaRPr lang="en-US" sz="10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6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6762"/>
            <a:ext cx="8229600" cy="1107238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К</a:t>
            </a:r>
            <a:r>
              <a:rPr lang="ru-RU" sz="3000" b="1" dirty="0" err="1" smtClean="0">
                <a:solidFill>
                  <a:srgbClr val="FF0000"/>
                </a:solidFill>
              </a:rPr>
              <a:t>оличество</a:t>
            </a:r>
            <a:r>
              <a:rPr lang="ru-RU" sz="3000" b="1" dirty="0" smtClean="0">
                <a:solidFill>
                  <a:srgbClr val="FF0000"/>
                </a:solidFill>
              </a:rPr>
              <a:t> </a:t>
            </a:r>
            <a:r>
              <a:rPr lang="ru-RU" sz="3000" b="1" dirty="0">
                <a:solidFill>
                  <a:srgbClr val="FF0000"/>
                </a:solidFill>
              </a:rPr>
              <a:t>клиентов казначейства</a:t>
            </a:r>
            <a:r>
              <a:rPr lang="en-US" sz="3000" b="1" dirty="0" smtClean="0">
                <a:solidFill>
                  <a:srgbClr val="FF0000"/>
                </a:solidFill>
              </a:rPr>
              <a:t/>
            </a:r>
            <a:br>
              <a:rPr lang="en-US" sz="3000" b="1" dirty="0" smtClean="0">
                <a:solidFill>
                  <a:srgbClr val="FF0000"/>
                </a:solidFill>
              </a:rPr>
            </a:b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2"/>
            <a:ext cx="8229600" cy="495299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sz="42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4800" dirty="0" err="1" smtClean="0"/>
              <a:t>органы</a:t>
            </a:r>
            <a:r>
              <a:rPr lang="ru-RU" sz="4800" dirty="0" smtClean="0"/>
              <a:t> </a:t>
            </a:r>
            <a:r>
              <a:rPr lang="ru-RU" sz="4800" dirty="0"/>
              <a:t>государственного </a:t>
            </a:r>
            <a:r>
              <a:rPr lang="en-US" sz="4800" dirty="0" err="1" smtClean="0"/>
              <a:t>управления</a:t>
            </a:r>
            <a:r>
              <a:rPr lang="en-US" sz="4800" dirty="0" smtClean="0"/>
              <a:t> -101, </a:t>
            </a:r>
          </a:p>
          <a:p>
            <a:pPr algn="just"/>
            <a:r>
              <a:rPr lang="en-US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 </a:t>
            </a:r>
            <a:r>
              <a:rPr lang="en-US" sz="4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том</a:t>
            </a:r>
            <a:r>
              <a:rPr lang="en-US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4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числе</a:t>
            </a:r>
            <a:r>
              <a:rPr lang="en-US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органы территориального </a:t>
            </a:r>
            <a:r>
              <a:rPr lang="en-US" sz="4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управления</a:t>
            </a:r>
            <a:r>
              <a:rPr lang="en-US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</a:t>
            </a:r>
            <a:r>
              <a:rPr lang="en-US" sz="4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марзы</a:t>
            </a:r>
            <a:r>
              <a:rPr lang="en-US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)-10</a:t>
            </a:r>
            <a:r>
              <a:rPr lang="ru-RU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  <a:endParaRPr lang="ru-RU" sz="4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800" dirty="0" smtClean="0"/>
              <a:t>Муниципалитет</a:t>
            </a:r>
            <a:r>
              <a:rPr lang="en-US" sz="4800" dirty="0" smtClean="0"/>
              <a:t>ы-79</a:t>
            </a:r>
            <a:r>
              <a:rPr lang="en-US" sz="4800" dirty="0"/>
              <a:t>, а </a:t>
            </a:r>
            <a:r>
              <a:rPr lang="en-US" sz="4800" dirty="0" err="1"/>
              <a:t>также</a:t>
            </a:r>
            <a:r>
              <a:rPr lang="en-US" sz="4800" dirty="0"/>
              <a:t> </a:t>
            </a:r>
            <a:r>
              <a:rPr lang="ru-RU" sz="4800" dirty="0"/>
              <a:t>включенные в них</a:t>
            </a:r>
            <a:r>
              <a:rPr lang="en-US" sz="4800" dirty="0"/>
              <a:t> </a:t>
            </a:r>
            <a:r>
              <a:rPr lang="ru-RU" sz="4800" dirty="0" err="1"/>
              <a:t>поселени</a:t>
            </a:r>
            <a:r>
              <a:rPr lang="en-US" sz="4800" dirty="0"/>
              <a:t>я-</a:t>
            </a:r>
            <a:r>
              <a:rPr lang="ru-RU" sz="4800" dirty="0"/>
              <a:t> </a:t>
            </a:r>
            <a:r>
              <a:rPr lang="en-US" sz="4800" dirty="0" smtClean="0"/>
              <a:t>447, </a:t>
            </a:r>
          </a:p>
          <a:p>
            <a:pPr algn="just"/>
            <a:r>
              <a:rPr lang="ru-RU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Муниципалитет </a:t>
            </a:r>
            <a:r>
              <a:rPr lang="ru-RU" sz="4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состоит из одного или нескольких объединенных общей территорией </a:t>
            </a:r>
            <a:r>
              <a:rPr lang="ru-RU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поселений</a:t>
            </a:r>
            <a:r>
              <a:rPr lang="en-US" sz="4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800" dirty="0" smtClean="0"/>
              <a:t>офис</a:t>
            </a:r>
            <a:r>
              <a:rPr lang="en-US" sz="4800" dirty="0" smtClean="0"/>
              <a:t>ы</a:t>
            </a:r>
            <a:r>
              <a:rPr lang="ru-RU" sz="4800" dirty="0" smtClean="0"/>
              <a:t> </a:t>
            </a:r>
            <a:r>
              <a:rPr lang="ru-RU" sz="4800" dirty="0"/>
              <a:t>реализации </a:t>
            </a:r>
            <a:r>
              <a:rPr lang="ru-RU" sz="4800" dirty="0" err="1"/>
              <a:t>целевы</a:t>
            </a:r>
            <a:r>
              <a:rPr lang="en-US" sz="4800" dirty="0"/>
              <a:t>х</a:t>
            </a:r>
            <a:r>
              <a:rPr lang="ru-RU" sz="4800" dirty="0"/>
              <a:t> </a:t>
            </a:r>
            <a:r>
              <a:rPr lang="ru-RU" sz="4800" dirty="0" err="1"/>
              <a:t>кредитны</a:t>
            </a:r>
            <a:r>
              <a:rPr lang="en-US" sz="4800" dirty="0"/>
              <a:t>х</a:t>
            </a:r>
            <a:r>
              <a:rPr lang="ru-RU" sz="4800" dirty="0"/>
              <a:t> и </a:t>
            </a:r>
            <a:r>
              <a:rPr lang="ru-RU" sz="4800" dirty="0" err="1"/>
              <a:t>грантовы</a:t>
            </a:r>
            <a:r>
              <a:rPr lang="en-US" sz="4800" dirty="0"/>
              <a:t>х </a:t>
            </a:r>
            <a:r>
              <a:rPr lang="ru-RU" sz="4800" dirty="0"/>
              <a:t>про</a:t>
            </a:r>
            <a:r>
              <a:rPr lang="en-US" sz="4800" dirty="0" err="1"/>
              <a:t>грамм</a:t>
            </a:r>
            <a:r>
              <a:rPr lang="en-US" sz="4800" dirty="0"/>
              <a:t> (</a:t>
            </a:r>
            <a:r>
              <a:rPr lang="ru-RU" sz="4800" dirty="0"/>
              <a:t>предоставленных Республике Армения иностранными государствами и международными организациями</a:t>
            </a:r>
            <a:r>
              <a:rPr lang="en-US" sz="4800" dirty="0" smtClean="0"/>
              <a:t>)-45;</a:t>
            </a:r>
            <a:endParaRPr lang="en-US" sz="4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800" dirty="0" err="1" smtClean="0"/>
              <a:t>государственны</a:t>
            </a:r>
            <a:r>
              <a:rPr lang="en-US" sz="4800" dirty="0" smtClean="0"/>
              <a:t>е</a:t>
            </a:r>
            <a:r>
              <a:rPr lang="ru-RU" sz="4800" dirty="0" smtClean="0"/>
              <a:t> </a:t>
            </a:r>
            <a:r>
              <a:rPr lang="ru-RU" sz="4800" dirty="0" err="1" smtClean="0"/>
              <a:t>некоммерчески</a:t>
            </a:r>
            <a:r>
              <a:rPr lang="en-US" sz="4800" dirty="0" smtClean="0"/>
              <a:t>е</a:t>
            </a:r>
            <a:r>
              <a:rPr lang="ru-RU" sz="4800" dirty="0" smtClean="0"/>
              <a:t> </a:t>
            </a:r>
            <a:r>
              <a:rPr lang="ru-RU" sz="4800" dirty="0" err="1" smtClean="0"/>
              <a:t>организаци</a:t>
            </a:r>
            <a:r>
              <a:rPr lang="en-US" sz="4800" dirty="0" smtClean="0"/>
              <a:t>и-2312;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800" dirty="0" err="1" smtClean="0"/>
              <a:t>муниципальны</a:t>
            </a:r>
            <a:r>
              <a:rPr lang="en-US" sz="4800" dirty="0" smtClean="0"/>
              <a:t>е</a:t>
            </a:r>
            <a:r>
              <a:rPr lang="ru-RU" sz="4800" dirty="0" smtClean="0"/>
              <a:t> </a:t>
            </a:r>
            <a:r>
              <a:rPr lang="ru-RU" sz="4800" dirty="0" err="1" smtClean="0"/>
              <a:t>некоммерчески</a:t>
            </a:r>
            <a:r>
              <a:rPr lang="en-US" sz="4800" dirty="0" smtClean="0"/>
              <a:t>е</a:t>
            </a:r>
            <a:r>
              <a:rPr lang="ru-RU" sz="4800" dirty="0" smtClean="0"/>
              <a:t> </a:t>
            </a:r>
            <a:r>
              <a:rPr lang="ru-RU" sz="4800" dirty="0" err="1" smtClean="0"/>
              <a:t>организаци</a:t>
            </a:r>
            <a:r>
              <a:rPr lang="en-US" sz="4800" dirty="0" smtClean="0"/>
              <a:t>я-3;</a:t>
            </a:r>
            <a:endParaRPr lang="en-US" sz="48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800" dirty="0" smtClean="0"/>
              <a:t>фонд</a:t>
            </a:r>
            <a:r>
              <a:rPr lang="en-US" sz="4800" dirty="0" smtClean="0"/>
              <a:t>ы</a:t>
            </a:r>
            <a:r>
              <a:rPr lang="ru-RU" sz="4800" dirty="0" smtClean="0"/>
              <a:t>, </a:t>
            </a:r>
            <a:r>
              <a:rPr lang="ru-RU" sz="4800" dirty="0" err="1" smtClean="0"/>
              <a:t>учрежденны</a:t>
            </a:r>
            <a:r>
              <a:rPr lang="en-US" sz="4800" dirty="0" smtClean="0"/>
              <a:t>е</a:t>
            </a:r>
            <a:r>
              <a:rPr lang="ru-RU" sz="4800" dirty="0" smtClean="0"/>
              <a:t> государством</a:t>
            </a:r>
            <a:r>
              <a:rPr lang="en-US" sz="4800" dirty="0" smtClean="0"/>
              <a:t>-3</a:t>
            </a:r>
            <a:r>
              <a:rPr lang="en-US" sz="4800" dirty="0"/>
              <a:t>.</a:t>
            </a:r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403351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err="1">
                <a:solidFill>
                  <a:srgbClr val="FF0000"/>
                </a:solidFill>
              </a:rPr>
              <a:t>Диаграмма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по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клиентам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казначейства</a:t>
            </a:r>
            <a:endParaRPr lang="en-US" sz="30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48" y="1435222"/>
            <a:ext cx="8923383" cy="496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27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0675"/>
            <a:ext cx="8229600" cy="944562"/>
          </a:xfrm>
        </p:spPr>
        <p:txBody>
          <a:bodyPr>
            <a:normAutofit/>
          </a:bodyPr>
          <a:lstStyle/>
          <a:p>
            <a:r>
              <a:rPr lang="en-US" sz="3500" dirty="0" err="1" smtClean="0">
                <a:solidFill>
                  <a:srgbClr val="FF0000"/>
                </a:solidFill>
              </a:rPr>
              <a:t>Информационные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</a:rPr>
              <a:t>системы</a:t>
            </a:r>
            <a:r>
              <a:rPr lang="en-US" sz="3500" dirty="0" smtClean="0">
                <a:solidFill>
                  <a:srgbClr val="FF0000"/>
                </a:solidFill>
              </a:rPr>
              <a:t> </a:t>
            </a:r>
            <a:r>
              <a:rPr lang="en-US" sz="3500" dirty="0" err="1" smtClean="0">
                <a:solidFill>
                  <a:srgbClr val="FF0000"/>
                </a:solidFill>
              </a:rPr>
              <a:t>казначейства</a:t>
            </a: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algn="just"/>
            <a:r>
              <a:rPr lang="en-US" sz="2500" dirty="0" smtClean="0">
                <a:solidFill>
                  <a:srgbClr val="FF0000"/>
                </a:solidFill>
              </a:rPr>
              <a:t>“</a:t>
            </a:r>
            <a:r>
              <a:rPr lang="en-US" sz="2500" dirty="0" err="1" smtClean="0">
                <a:solidFill>
                  <a:srgbClr val="FF0000"/>
                </a:solidFill>
              </a:rPr>
              <a:t>Операционный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>
                <a:solidFill>
                  <a:srgbClr val="FF0000"/>
                </a:solidFill>
              </a:rPr>
              <a:t>День</a:t>
            </a:r>
            <a:r>
              <a:rPr lang="en-US" sz="2500" dirty="0">
                <a:solidFill>
                  <a:srgbClr val="FF0000"/>
                </a:solidFill>
              </a:rPr>
              <a:t> </a:t>
            </a:r>
            <a:r>
              <a:rPr lang="en-US" sz="2500" dirty="0" smtClean="0">
                <a:solidFill>
                  <a:srgbClr val="FF0000"/>
                </a:solidFill>
              </a:rPr>
              <a:t>Казначейства”-1998г.</a:t>
            </a:r>
          </a:p>
          <a:p>
            <a:pPr marL="0" indent="0" algn="just">
              <a:buNone/>
            </a:pPr>
            <a:r>
              <a:rPr lang="ru-RU" sz="2500" dirty="0"/>
              <a:t>информационная система казначейства, по которой осуществляется учет всех средств, управление </a:t>
            </a:r>
            <a:r>
              <a:rPr lang="ru-RU" sz="2500" dirty="0" err="1"/>
              <a:t>субсчетами</a:t>
            </a:r>
            <a:r>
              <a:rPr lang="ru-RU" sz="2500" dirty="0"/>
              <a:t> казначейства и </a:t>
            </a:r>
            <a:r>
              <a:rPr lang="ru-RU" sz="2500" dirty="0" smtClean="0"/>
              <a:t>исполнение</a:t>
            </a:r>
            <a:r>
              <a:rPr lang="en-US" sz="2500" dirty="0" smtClean="0"/>
              <a:t> </a:t>
            </a:r>
            <a:r>
              <a:rPr lang="en-US" sz="2500" dirty="0" err="1" smtClean="0"/>
              <a:t>казначейских</a:t>
            </a:r>
            <a:r>
              <a:rPr lang="en-US" sz="2500" dirty="0" smtClean="0"/>
              <a:t> </a:t>
            </a:r>
            <a:r>
              <a:rPr lang="ru-RU" sz="2500" dirty="0" err="1" smtClean="0"/>
              <a:t>операци</a:t>
            </a:r>
            <a:r>
              <a:rPr lang="en-US" sz="2500" dirty="0" smtClean="0"/>
              <a:t>й (</a:t>
            </a:r>
            <a:r>
              <a:rPr lang="en-US" sz="2500" dirty="0" err="1" smtClean="0"/>
              <a:t>единая</a:t>
            </a:r>
            <a:r>
              <a:rPr lang="en-US" sz="2500" dirty="0" smtClean="0"/>
              <a:t> </a:t>
            </a:r>
            <a:r>
              <a:rPr lang="en-US" sz="2500" dirty="0" err="1" smtClean="0"/>
              <a:t>база</a:t>
            </a:r>
            <a:r>
              <a:rPr lang="en-US" sz="2500" dirty="0" smtClean="0"/>
              <a:t> с 2014г.).</a:t>
            </a:r>
          </a:p>
          <a:p>
            <a:pPr algn="just"/>
            <a:r>
              <a:rPr lang="en-US" sz="2500" dirty="0" smtClean="0">
                <a:solidFill>
                  <a:srgbClr val="FF0000"/>
                </a:solidFill>
              </a:rPr>
              <a:t>“</a:t>
            </a:r>
            <a:r>
              <a:rPr lang="en-US" sz="2500" dirty="0">
                <a:solidFill>
                  <a:srgbClr val="FF0000"/>
                </a:solidFill>
              </a:rPr>
              <a:t>Client-Treasury</a:t>
            </a:r>
            <a:r>
              <a:rPr lang="en-US" sz="2500" dirty="0" smtClean="0">
                <a:solidFill>
                  <a:srgbClr val="FF0000"/>
                </a:solidFill>
              </a:rPr>
              <a:t>”-2010г.</a:t>
            </a:r>
          </a:p>
          <a:p>
            <a:pPr marL="0" indent="0" algn="just">
              <a:buNone/>
            </a:pPr>
            <a:r>
              <a:rPr lang="ru-RU" sz="2500" dirty="0" smtClean="0"/>
              <a:t>информационная система</a:t>
            </a:r>
            <a:r>
              <a:rPr lang="en-US" sz="2500" dirty="0" smtClean="0"/>
              <a:t> </a:t>
            </a:r>
            <a:r>
              <a:rPr lang="ru-RU" sz="2500" dirty="0"/>
              <a:t>казначейства</a:t>
            </a:r>
            <a:r>
              <a:rPr lang="ru-RU" sz="2500" dirty="0" smtClean="0"/>
              <a:t>, </a:t>
            </a:r>
            <a:r>
              <a:rPr lang="ru-RU" sz="2500" dirty="0"/>
              <a:t>позволяющая клиентам казначейства управлять своими </a:t>
            </a:r>
            <a:r>
              <a:rPr lang="ru-RU" sz="2500" dirty="0" smtClean="0"/>
              <a:t>счетами</a:t>
            </a:r>
            <a:r>
              <a:rPr lang="en-US" sz="2500" dirty="0" smtClean="0"/>
              <a:t>. В</a:t>
            </a:r>
            <a:r>
              <a:rPr lang="ru-RU" sz="2500" dirty="0" smtClean="0"/>
              <a:t>се </a:t>
            </a:r>
            <a:r>
              <a:rPr lang="ru-RU" sz="2500" dirty="0"/>
              <a:t>документы подаются в казначейство </a:t>
            </a:r>
            <a:r>
              <a:rPr lang="en-US" sz="2500" dirty="0" err="1" smtClean="0"/>
              <a:t>только</a:t>
            </a:r>
            <a:r>
              <a:rPr lang="en-US" sz="2500" dirty="0" smtClean="0"/>
              <a:t> </a:t>
            </a:r>
            <a:r>
              <a:rPr lang="ru-RU" sz="2500" dirty="0" smtClean="0"/>
              <a:t>в </a:t>
            </a:r>
            <a:r>
              <a:rPr lang="ru-RU" sz="2500" dirty="0"/>
              <a:t>электронном </a:t>
            </a:r>
            <a:r>
              <a:rPr lang="ru-RU" sz="2500" dirty="0" smtClean="0"/>
              <a:t>виде</a:t>
            </a:r>
            <a:r>
              <a:rPr lang="en-US" sz="2500" dirty="0" smtClean="0"/>
              <a:t>.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2209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2887682"/>
            <a:ext cx="6858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/>
              <a:t> </a:t>
            </a:r>
            <a:endParaRPr lang="en-US" sz="15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05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20675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700" dirty="0" err="1" smtClean="0">
                <a:solidFill>
                  <a:srgbClr val="FF0000"/>
                </a:solidFill>
              </a:rPr>
              <a:t>Полномочия</a:t>
            </a:r>
            <a:r>
              <a:rPr lang="en-US" sz="3700" dirty="0" smtClean="0">
                <a:solidFill>
                  <a:srgbClr val="FF0000"/>
                </a:solidFill>
              </a:rPr>
              <a:t> </a:t>
            </a:r>
            <a:r>
              <a:rPr lang="en-US" sz="3700" dirty="0" err="1" smtClean="0">
                <a:solidFill>
                  <a:srgbClr val="FF0000"/>
                </a:solidFill>
              </a:rPr>
              <a:t>казначейства</a:t>
            </a:r>
            <a:r>
              <a:rPr lang="en-US" sz="3700" dirty="0" smtClean="0">
                <a:solidFill>
                  <a:srgbClr val="FF0000"/>
                </a:solidFill>
              </a:rPr>
              <a:t> </a:t>
            </a:r>
            <a:br>
              <a:rPr lang="en-US" sz="3700" dirty="0" smtClean="0">
                <a:solidFill>
                  <a:srgbClr val="FF0000"/>
                </a:solidFill>
              </a:rPr>
            </a:br>
            <a:r>
              <a:rPr lang="en-US" sz="3700" dirty="0" err="1" smtClean="0">
                <a:solidFill>
                  <a:srgbClr val="FF0000"/>
                </a:solidFill>
              </a:rPr>
              <a:t>по</a:t>
            </a:r>
            <a:r>
              <a:rPr lang="en-US" sz="3700" dirty="0" smtClean="0">
                <a:solidFill>
                  <a:srgbClr val="FF0000"/>
                </a:solidFill>
              </a:rPr>
              <a:t> </a:t>
            </a:r>
            <a:r>
              <a:rPr lang="en-US" sz="3700" dirty="0" err="1" smtClean="0">
                <a:solidFill>
                  <a:srgbClr val="FF0000"/>
                </a:solidFill>
              </a:rPr>
              <a:t>управлению</a:t>
            </a:r>
            <a:r>
              <a:rPr lang="en-US" sz="3700" dirty="0" smtClean="0">
                <a:solidFill>
                  <a:srgbClr val="FF0000"/>
                </a:solidFill>
              </a:rPr>
              <a:t> </a:t>
            </a:r>
            <a:r>
              <a:rPr lang="en-US" sz="3700" dirty="0" err="1" smtClean="0">
                <a:solidFill>
                  <a:srgbClr val="FF0000"/>
                </a:solidFill>
              </a:rPr>
              <a:t>средствами</a:t>
            </a:r>
            <a:r>
              <a:rPr lang="en-US" sz="3700" dirty="0" smtClean="0">
                <a:solidFill>
                  <a:srgbClr val="FF0000"/>
                </a:solidFill>
              </a:rPr>
              <a:t> ЕКС </a:t>
            </a:r>
            <a:r>
              <a:rPr lang="en-US" sz="3500" dirty="0" smtClean="0">
                <a:solidFill>
                  <a:srgbClr val="FF0000"/>
                </a:solidFill>
              </a:rPr>
              <a:t/>
            </a:r>
            <a:br>
              <a:rPr lang="en-US" sz="3500" dirty="0" smtClean="0">
                <a:solidFill>
                  <a:srgbClr val="FF0000"/>
                </a:solidFill>
              </a:rPr>
            </a:br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000" dirty="0" smtClean="0"/>
              <a:t>В случае свободного остатка других </a:t>
            </a:r>
            <a:r>
              <a:rPr lang="ru-RU" sz="2000" dirty="0" err="1" smtClean="0"/>
              <a:t>субсчетов</a:t>
            </a:r>
            <a:r>
              <a:rPr lang="ru-RU" sz="2000" dirty="0" smtClean="0"/>
              <a:t> единого счета казначейства</a:t>
            </a:r>
            <a:r>
              <a:rPr lang="en-US" sz="2000" dirty="0" smtClean="0"/>
              <a:t>, р</a:t>
            </a:r>
            <a:r>
              <a:rPr lang="ru-RU" sz="2000" dirty="0" err="1" smtClean="0"/>
              <a:t>азница</a:t>
            </a:r>
            <a:r>
              <a:rPr lang="ru-RU" sz="2000" dirty="0" smtClean="0"/>
              <a:t> </a:t>
            </a:r>
            <a:r>
              <a:rPr lang="ru-RU" sz="2000" dirty="0"/>
              <a:t>между поступлениями в государственный бюджет Республики Армения и </a:t>
            </a:r>
            <a:r>
              <a:rPr lang="en-US" sz="2000" dirty="0" err="1" smtClean="0"/>
              <a:t>расходными</a:t>
            </a:r>
            <a:r>
              <a:rPr lang="en-US" sz="2000" dirty="0" smtClean="0"/>
              <a:t> </a:t>
            </a:r>
            <a:r>
              <a:rPr lang="en-US" sz="2000" dirty="0" err="1" smtClean="0"/>
              <a:t>перечислениями</a:t>
            </a:r>
            <a:r>
              <a:rPr lang="ru-RU" sz="2000" dirty="0" smtClean="0"/>
              <a:t>, </a:t>
            </a:r>
            <a:r>
              <a:rPr lang="ru-RU" sz="2000" dirty="0"/>
              <a:t>финансируемыми из государственного бюджета </a:t>
            </a:r>
            <a:r>
              <a:rPr lang="ru-RU" sz="2000" dirty="0" smtClean="0"/>
              <a:t>на </a:t>
            </a:r>
            <a:r>
              <a:rPr lang="ru-RU" sz="2000" dirty="0"/>
              <a:t>конец любого </a:t>
            </a:r>
            <a:r>
              <a:rPr lang="ru-RU" sz="2000" dirty="0" smtClean="0"/>
              <a:t>дня</a:t>
            </a:r>
            <a:r>
              <a:rPr lang="en-US" sz="2000" dirty="0" smtClean="0"/>
              <a:t> </a:t>
            </a:r>
            <a:r>
              <a:rPr lang="ru-RU" sz="2000" dirty="0"/>
              <a:t>может быть отрицательным при условии, </a:t>
            </a:r>
            <a:r>
              <a:rPr lang="ru-RU" sz="2000" dirty="0" smtClean="0"/>
              <a:t>что</a:t>
            </a:r>
            <a:r>
              <a:rPr lang="en-US" sz="2000" dirty="0" smtClean="0"/>
              <a:t>:</a:t>
            </a:r>
            <a:r>
              <a:rPr lang="ru-RU" sz="2000" dirty="0" smtClean="0"/>
              <a:t> </a:t>
            </a:r>
            <a:endParaRPr lang="en-US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err="1"/>
              <a:t>о</a:t>
            </a:r>
            <a:r>
              <a:rPr lang="en-US" sz="2000" dirty="0" err="1" smtClean="0"/>
              <a:t>статок</a:t>
            </a:r>
            <a:r>
              <a:rPr lang="en-US" sz="2000" dirty="0" smtClean="0"/>
              <a:t> </a:t>
            </a:r>
            <a:r>
              <a:rPr lang="ru-RU" sz="2000" dirty="0"/>
              <a:t>государственного бюджета Республики Армения на последний день бюджетного </a:t>
            </a:r>
            <a:r>
              <a:rPr lang="ru-RU" sz="2000" dirty="0" smtClean="0"/>
              <a:t>года</a:t>
            </a:r>
            <a:r>
              <a:rPr lang="en-US" sz="2000" dirty="0" smtClean="0"/>
              <a:t> </a:t>
            </a:r>
            <a:r>
              <a:rPr lang="ru-RU" sz="2000" dirty="0"/>
              <a:t>(без </a:t>
            </a:r>
            <a:r>
              <a:rPr lang="ru-RU" sz="2000" dirty="0" smtClean="0"/>
              <a:t>кредитных </a:t>
            </a:r>
            <a:r>
              <a:rPr lang="ru-RU" sz="2000" dirty="0"/>
              <a:t>или </a:t>
            </a:r>
            <a:r>
              <a:rPr lang="ru-RU" sz="2000" dirty="0" err="1"/>
              <a:t>грантовых</a:t>
            </a:r>
            <a:r>
              <a:rPr lang="ru-RU" sz="2000" dirty="0"/>
              <a:t> средств, предоставляемых международными </a:t>
            </a:r>
            <a:r>
              <a:rPr lang="ru-RU" sz="2000" dirty="0" smtClean="0"/>
              <a:t>организациями</a:t>
            </a:r>
            <a:r>
              <a:rPr lang="en-US" sz="2000" dirty="0" smtClean="0"/>
              <a:t> и </a:t>
            </a:r>
            <a:r>
              <a:rPr lang="ru-RU" sz="2000" dirty="0" smtClean="0"/>
              <a:t>иностранными </a:t>
            </a:r>
            <a:r>
              <a:rPr lang="ru-RU" sz="2000" dirty="0"/>
              <a:t>государствами</a:t>
            </a:r>
            <a:r>
              <a:rPr lang="ru-RU" sz="2000" dirty="0" smtClean="0"/>
              <a:t> и </a:t>
            </a:r>
            <a:r>
              <a:rPr lang="ru-RU" sz="2000" dirty="0"/>
              <a:t>внебюджетных </a:t>
            </a:r>
            <a:r>
              <a:rPr lang="ru-RU" sz="2000" dirty="0" smtClean="0"/>
              <a:t>средств)</a:t>
            </a:r>
            <a:r>
              <a:rPr lang="en-US" sz="2000" dirty="0" smtClean="0"/>
              <a:t> </a:t>
            </a:r>
            <a:r>
              <a:rPr lang="ru-RU" sz="2000" dirty="0"/>
              <a:t>не может быть отрицательным</a:t>
            </a:r>
            <a:r>
              <a:rPr lang="ru-RU" sz="2000" dirty="0" smtClean="0"/>
              <a:t>.</a:t>
            </a:r>
            <a:endParaRPr lang="en-US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не </a:t>
            </a:r>
            <a:r>
              <a:rPr lang="ru-RU" sz="2000" dirty="0"/>
              <a:t>будут </a:t>
            </a:r>
            <a:r>
              <a:rPr lang="ru-RU" sz="2000" dirty="0" smtClean="0"/>
              <a:t>нарушены</a:t>
            </a:r>
            <a:r>
              <a:rPr lang="en-US" sz="2000" dirty="0" smtClean="0"/>
              <a:t> </a:t>
            </a:r>
            <a:r>
              <a:rPr lang="ru-RU" sz="2000" dirty="0" smtClean="0"/>
              <a:t>процессы</a:t>
            </a:r>
            <a:r>
              <a:rPr lang="en-US" sz="2000" dirty="0" smtClean="0"/>
              <a:t> </a:t>
            </a:r>
            <a:r>
              <a:rPr lang="en-US" sz="2000" dirty="0" err="1" smtClean="0"/>
              <a:t>перечислений</a:t>
            </a:r>
            <a:r>
              <a:rPr lang="en-US" sz="2000" dirty="0" smtClean="0"/>
              <a:t>, </a:t>
            </a:r>
            <a:r>
              <a:rPr lang="ru-RU" sz="2000" dirty="0" smtClean="0"/>
              <a:t>запланирован</a:t>
            </a:r>
            <a:r>
              <a:rPr lang="en-US" sz="2000" dirty="0" err="1" smtClean="0"/>
              <a:t>ными</a:t>
            </a:r>
            <a:r>
              <a:rPr lang="en-US" sz="2000" dirty="0" smtClean="0"/>
              <a:t> </a:t>
            </a:r>
            <a:r>
              <a:rPr lang="en-US" sz="2000" dirty="0" err="1" smtClean="0"/>
              <a:t>из</a:t>
            </a:r>
            <a:r>
              <a:rPr lang="en-US" sz="2000" dirty="0" smtClean="0"/>
              <a:t> </a:t>
            </a:r>
            <a:r>
              <a:rPr lang="en-US" sz="2000" dirty="0" err="1" smtClean="0"/>
              <a:t>других</a:t>
            </a:r>
            <a:r>
              <a:rPr lang="en-US" sz="2000" dirty="0" smtClean="0"/>
              <a:t> </a:t>
            </a:r>
            <a:r>
              <a:rPr lang="ru-RU" sz="2000" dirty="0" err="1"/>
              <a:t>субсчетов</a:t>
            </a:r>
            <a:r>
              <a:rPr lang="ru-RU" sz="2000" dirty="0"/>
              <a:t> единого счета </a:t>
            </a:r>
            <a:r>
              <a:rPr lang="ru-RU" sz="2000" dirty="0" smtClean="0"/>
              <a:t>казначейства</a:t>
            </a:r>
            <a:r>
              <a:rPr lang="en-US" sz="2000" dirty="0" smtClean="0"/>
              <a:t>.</a:t>
            </a:r>
          </a:p>
          <a:p>
            <a:pPr marL="514350" indent="-514350" algn="just">
              <a:buFont typeface="+mj-lt"/>
              <a:buAutoNum type="arabicPeriod" startAt="2"/>
            </a:pPr>
            <a:r>
              <a:rPr lang="en-US" sz="2000" dirty="0" err="1" smtClean="0"/>
              <a:t>Казначейство</a:t>
            </a:r>
            <a:r>
              <a:rPr lang="en-US" sz="2000" dirty="0" smtClean="0"/>
              <a:t> </a:t>
            </a:r>
            <a:r>
              <a:rPr lang="ru-RU" sz="2000" dirty="0" smtClean="0"/>
              <a:t>может внести</a:t>
            </a:r>
            <a:r>
              <a:rPr lang="en-US" sz="2000" dirty="0" smtClean="0"/>
              <a:t> </a:t>
            </a:r>
            <a:r>
              <a:rPr lang="en-US" sz="2000" dirty="0" err="1" smtClean="0"/>
              <a:t>депозиты</a:t>
            </a:r>
            <a:r>
              <a:rPr lang="en-US" sz="2000" dirty="0" smtClean="0"/>
              <a:t> </a:t>
            </a:r>
            <a:r>
              <a:rPr lang="en-US" sz="2000" dirty="0" smtClean="0"/>
              <a:t>в </a:t>
            </a:r>
            <a:r>
              <a:rPr lang="ru-RU" sz="2000" dirty="0" err="1" smtClean="0"/>
              <a:t>центральн</a:t>
            </a:r>
            <a:r>
              <a:rPr lang="en-US" sz="2000" dirty="0" err="1" smtClean="0"/>
              <a:t>ом</a:t>
            </a:r>
            <a:r>
              <a:rPr lang="ru-RU" sz="2000" dirty="0" smtClean="0"/>
              <a:t> банк</a:t>
            </a:r>
            <a:r>
              <a:rPr lang="en-US" sz="2000" dirty="0" smtClean="0"/>
              <a:t>е </a:t>
            </a:r>
            <a:r>
              <a:rPr lang="en-US" sz="2000" dirty="0" err="1" smtClean="0"/>
              <a:t>со</a:t>
            </a:r>
            <a:r>
              <a:rPr lang="en-US" sz="2000" dirty="0" smtClean="0"/>
              <a:t> </a:t>
            </a:r>
            <a:r>
              <a:rPr lang="en-US" sz="2000" dirty="0" err="1" smtClean="0"/>
              <a:t>сроками</a:t>
            </a:r>
            <a:r>
              <a:rPr lang="en-US" sz="2000" dirty="0" smtClean="0"/>
              <a:t> </a:t>
            </a:r>
            <a:r>
              <a:rPr lang="ru-RU" sz="2000" dirty="0"/>
              <a:t>от 15 дней до одного </a:t>
            </a:r>
            <a:r>
              <a:rPr lang="ru-RU" sz="2000" dirty="0" smtClean="0"/>
              <a:t>года</a:t>
            </a:r>
            <a:r>
              <a:rPr lang="en-US" sz="20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smtClean="0"/>
              <a:t>Обсуждается</a:t>
            </a:r>
            <a:r>
              <a:rPr lang="en-US" sz="2000" dirty="0" smtClean="0"/>
              <a:t> </a:t>
            </a:r>
            <a:r>
              <a:rPr lang="ru-RU" sz="2000" dirty="0" err="1" smtClean="0"/>
              <a:t>возможност</a:t>
            </a:r>
            <a:r>
              <a:rPr lang="en-US" sz="2000" dirty="0" smtClean="0"/>
              <a:t>ь </a:t>
            </a:r>
            <a:r>
              <a:rPr lang="ru-RU" sz="2000" dirty="0"/>
              <a:t>внесения </a:t>
            </a:r>
            <a:r>
              <a:rPr lang="en-US" sz="2000" dirty="0" err="1" smtClean="0"/>
              <a:t>с</a:t>
            </a:r>
            <a:r>
              <a:rPr lang="ru-RU" sz="2000" dirty="0" err="1" smtClean="0"/>
              <a:t>вободн</a:t>
            </a:r>
            <a:r>
              <a:rPr lang="en-US" sz="2000" dirty="0" err="1" smtClean="0"/>
              <a:t>ых</a:t>
            </a:r>
            <a:r>
              <a:rPr lang="en-US" sz="2000" dirty="0" smtClean="0"/>
              <a:t> </a:t>
            </a:r>
            <a:r>
              <a:rPr lang="ru-RU" sz="2000" dirty="0" smtClean="0"/>
              <a:t>средств</a:t>
            </a:r>
            <a:r>
              <a:rPr lang="en-US" sz="2000" dirty="0" smtClean="0"/>
              <a:t> </a:t>
            </a:r>
            <a:r>
              <a:rPr lang="ru-RU" sz="2000" dirty="0" smtClean="0"/>
              <a:t>в </a:t>
            </a:r>
            <a:r>
              <a:rPr lang="ru-RU" sz="2000" dirty="0"/>
              <a:t>коммерчески</a:t>
            </a:r>
            <a:r>
              <a:rPr lang="en-US" sz="2000" dirty="0"/>
              <a:t>е</a:t>
            </a:r>
            <a:r>
              <a:rPr lang="ru-RU" sz="2000" dirty="0"/>
              <a:t> банк</a:t>
            </a:r>
            <a:r>
              <a:rPr lang="en-US" sz="2000" dirty="0"/>
              <a:t>и.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2209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500" dirty="0" smtClean="0">
              <a:solidFill>
                <a:srgbClr val="FF0000"/>
              </a:solidFill>
            </a:endParaRPr>
          </a:p>
          <a:p>
            <a:endParaRPr lang="en-US" sz="35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2887682"/>
            <a:ext cx="6858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5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07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ru-RU" sz="2500" dirty="0" smtClean="0">
                <a:solidFill>
                  <a:srgbClr val="FF0000"/>
                </a:solidFill>
              </a:rPr>
              <a:t>Возникающие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вопрос</a:t>
            </a:r>
            <a:r>
              <a:rPr lang="ru-RU" sz="2500" dirty="0" smtClean="0">
                <a:solidFill>
                  <a:srgbClr val="FF0000"/>
                </a:solidFill>
              </a:rPr>
              <a:t>ы</a:t>
            </a:r>
            <a:r>
              <a:rPr lang="en-US" sz="2500" dirty="0" smtClean="0">
                <a:solidFill>
                  <a:srgbClr val="FF0000"/>
                </a:solidFill>
              </a:rPr>
              <a:t>, </a:t>
            </a:r>
            <a:r>
              <a:rPr lang="en-US" sz="2500" dirty="0" err="1" smtClean="0">
                <a:solidFill>
                  <a:srgbClr val="FF0000"/>
                </a:solidFill>
              </a:rPr>
              <a:t>связанные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br>
              <a:rPr lang="en-US" sz="2500" dirty="0" smtClean="0">
                <a:solidFill>
                  <a:srgbClr val="FF0000"/>
                </a:solidFill>
              </a:rPr>
            </a:br>
            <a:r>
              <a:rPr lang="ru-RU" sz="2500" dirty="0" smtClean="0">
                <a:solidFill>
                  <a:srgbClr val="FF0000"/>
                </a:solidFill>
              </a:rPr>
              <a:t>с </a:t>
            </a:r>
            <a:r>
              <a:rPr lang="ru-RU" sz="2500" dirty="0">
                <a:solidFill>
                  <a:srgbClr val="FF0000"/>
                </a:solidFill>
              </a:rPr>
              <a:t>переводом валютных счетов </a:t>
            </a:r>
            <a:r>
              <a:rPr lang="en-US" sz="2500" dirty="0" err="1" smtClean="0">
                <a:solidFill>
                  <a:srgbClr val="FF0000"/>
                </a:solidFill>
              </a:rPr>
              <a:t>из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банков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ru-RU" sz="2500" dirty="0" smtClean="0">
                <a:solidFill>
                  <a:srgbClr val="FF0000"/>
                </a:solidFill>
              </a:rPr>
              <a:t>в </a:t>
            </a:r>
            <a:r>
              <a:rPr lang="ru-RU" sz="2500" dirty="0">
                <a:solidFill>
                  <a:srgbClr val="FF0000"/>
                </a:solidFill>
              </a:rPr>
              <a:t>казначейство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sz="2700" dirty="0" smtClean="0"/>
              <a:t>О</a:t>
            </a:r>
            <a:r>
              <a:rPr lang="ru-RU" sz="2700" dirty="0" err="1" smtClean="0"/>
              <a:t>бсуждаются</a:t>
            </a:r>
            <a:r>
              <a:rPr lang="ru-RU" sz="2700" dirty="0" smtClean="0"/>
              <a:t> </a:t>
            </a:r>
            <a:r>
              <a:rPr lang="ru-RU" sz="2700" dirty="0"/>
              <a:t>следующие </a:t>
            </a:r>
            <a:r>
              <a:rPr lang="ru-RU" sz="2700" dirty="0" smtClean="0"/>
              <a:t>подходы</a:t>
            </a:r>
            <a:r>
              <a:rPr lang="en-US" sz="2700" dirty="0" smtClean="0"/>
              <a:t> </a:t>
            </a:r>
            <a:r>
              <a:rPr lang="en-US" sz="2700" dirty="0" err="1" smtClean="0"/>
              <a:t>по</a:t>
            </a:r>
            <a:r>
              <a:rPr lang="en-US" sz="2700" dirty="0" smtClean="0"/>
              <a:t> </a:t>
            </a:r>
            <a:r>
              <a:rPr lang="ru-RU" sz="2700" dirty="0" smtClean="0"/>
              <a:t>учет</a:t>
            </a:r>
            <a:r>
              <a:rPr lang="en-US" sz="2700" dirty="0" smtClean="0"/>
              <a:t>у</a:t>
            </a:r>
            <a:r>
              <a:rPr lang="ru-RU" sz="2700" dirty="0" smtClean="0"/>
              <a:t> </a:t>
            </a:r>
            <a:r>
              <a:rPr lang="ru-RU" sz="2700" dirty="0"/>
              <a:t>валютных </a:t>
            </a:r>
            <a:r>
              <a:rPr lang="ru-RU" sz="2700" dirty="0" smtClean="0"/>
              <a:t>средств</a:t>
            </a:r>
            <a:r>
              <a:rPr lang="en-US" sz="2700" dirty="0" smtClean="0"/>
              <a:t> </a:t>
            </a:r>
            <a:r>
              <a:rPr lang="en-US" sz="2700" dirty="0" err="1" smtClean="0"/>
              <a:t>клиентов</a:t>
            </a:r>
            <a:r>
              <a:rPr lang="en-US" sz="2700" dirty="0" smtClean="0"/>
              <a:t> </a:t>
            </a:r>
            <a:r>
              <a:rPr lang="en-US" sz="2700" dirty="0" err="1" smtClean="0"/>
              <a:t>казначейства</a:t>
            </a:r>
            <a:r>
              <a:rPr lang="en-US" sz="2700" dirty="0" smtClean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700" dirty="0" smtClean="0"/>
              <a:t>вести </a:t>
            </a:r>
            <a:r>
              <a:rPr lang="ru-RU" sz="2700" dirty="0"/>
              <a:t>учет только в драмах </a:t>
            </a:r>
            <a:r>
              <a:rPr lang="ru-RU" sz="2700" dirty="0" smtClean="0"/>
              <a:t>РА</a:t>
            </a:r>
            <a:r>
              <a:rPr lang="en-US" sz="2700" dirty="0" smtClean="0"/>
              <a:t>,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700" dirty="0"/>
              <a:t>вести </a:t>
            </a:r>
            <a:r>
              <a:rPr lang="ru-RU" sz="2700" dirty="0" smtClean="0"/>
              <a:t>учет </a:t>
            </a:r>
            <a:r>
              <a:rPr lang="ru-RU" sz="2700" dirty="0"/>
              <a:t>также в иностранной валюте, как это сейчас осуществляется </a:t>
            </a:r>
            <a:r>
              <a:rPr lang="ru-RU" sz="2700" dirty="0" smtClean="0"/>
              <a:t>для</a:t>
            </a:r>
            <a:r>
              <a:rPr lang="en-US" sz="2700" dirty="0" smtClean="0"/>
              <a:t> </a:t>
            </a:r>
            <a:r>
              <a:rPr lang="ru-RU" sz="2700" dirty="0"/>
              <a:t>офисов реализации </a:t>
            </a:r>
            <a:r>
              <a:rPr lang="ru-RU" sz="2700" dirty="0" err="1"/>
              <a:t>целевы</a:t>
            </a:r>
            <a:r>
              <a:rPr lang="en-US" sz="2700" dirty="0"/>
              <a:t>х</a:t>
            </a:r>
            <a:r>
              <a:rPr lang="ru-RU" sz="2700" dirty="0"/>
              <a:t> </a:t>
            </a:r>
            <a:r>
              <a:rPr lang="ru-RU" sz="2700" dirty="0" err="1"/>
              <a:t>кредитны</a:t>
            </a:r>
            <a:r>
              <a:rPr lang="en-US" sz="2700" dirty="0"/>
              <a:t>х</a:t>
            </a:r>
            <a:r>
              <a:rPr lang="ru-RU" sz="2700" dirty="0"/>
              <a:t> и </a:t>
            </a:r>
            <a:r>
              <a:rPr lang="ru-RU" sz="2700" dirty="0" err="1"/>
              <a:t>грантовы</a:t>
            </a:r>
            <a:r>
              <a:rPr lang="en-US" sz="2700" dirty="0"/>
              <a:t>х </a:t>
            </a:r>
            <a:r>
              <a:rPr lang="ru-RU" sz="2700" dirty="0"/>
              <a:t>про</a:t>
            </a:r>
            <a:r>
              <a:rPr lang="en-US" sz="2700" dirty="0" err="1"/>
              <a:t>грамм</a:t>
            </a:r>
            <a:r>
              <a:rPr lang="en-US" sz="2700" dirty="0"/>
              <a:t> (2010г.) и </a:t>
            </a:r>
            <a:r>
              <a:rPr lang="ru-RU" sz="2700" dirty="0" err="1" smtClean="0"/>
              <a:t>государственны</a:t>
            </a:r>
            <a:r>
              <a:rPr lang="en-US" sz="2700" dirty="0" smtClean="0"/>
              <a:t>х</a:t>
            </a:r>
            <a:r>
              <a:rPr lang="ru-RU" sz="2700" dirty="0" smtClean="0"/>
              <a:t> </a:t>
            </a:r>
            <a:r>
              <a:rPr lang="ru-RU" sz="2700" dirty="0" err="1" smtClean="0"/>
              <a:t>некоммерчески</a:t>
            </a:r>
            <a:r>
              <a:rPr lang="en-US" sz="2700" dirty="0" smtClean="0"/>
              <a:t>х</a:t>
            </a:r>
            <a:r>
              <a:rPr lang="ru-RU" sz="2700" dirty="0" smtClean="0"/>
              <a:t> </a:t>
            </a:r>
            <a:r>
              <a:rPr lang="ru-RU" sz="2700" dirty="0" err="1" smtClean="0"/>
              <a:t>организаци</a:t>
            </a:r>
            <a:r>
              <a:rPr lang="en-US" sz="2700" dirty="0"/>
              <a:t>й</a:t>
            </a:r>
            <a:r>
              <a:rPr lang="en-US" sz="2700" dirty="0" smtClean="0"/>
              <a:t> </a:t>
            </a:r>
            <a:r>
              <a:rPr lang="en-US" sz="2700" dirty="0"/>
              <a:t>(2018г.).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700" dirty="0"/>
              <a:t>изучить </a:t>
            </a:r>
            <a:r>
              <a:rPr lang="ru-RU" sz="2700" dirty="0" smtClean="0"/>
              <a:t>возможности</a:t>
            </a:r>
            <a:r>
              <a:rPr lang="en-US" sz="2700" dirty="0" smtClean="0"/>
              <a:t> </a:t>
            </a:r>
            <a:r>
              <a:rPr lang="ru-RU" sz="2700" dirty="0"/>
              <a:t>и </a:t>
            </a:r>
            <a:r>
              <a:rPr lang="ru-RU" sz="2700" dirty="0" smtClean="0"/>
              <a:t>целесообразность</a:t>
            </a:r>
            <a:r>
              <a:rPr lang="en-US" sz="2700" dirty="0" smtClean="0"/>
              <a:t> </a:t>
            </a:r>
            <a:r>
              <a:rPr lang="en-US" sz="2700" dirty="0" err="1" smtClean="0"/>
              <a:t>открытия</a:t>
            </a:r>
            <a:r>
              <a:rPr lang="en-US" sz="2700" dirty="0" smtClean="0"/>
              <a:t> </a:t>
            </a:r>
            <a:r>
              <a:rPr lang="en-US" sz="2700" dirty="0" err="1" smtClean="0"/>
              <a:t>валютных</a:t>
            </a:r>
            <a:r>
              <a:rPr lang="en-US" sz="2700" dirty="0" smtClean="0"/>
              <a:t> ЕКС в </a:t>
            </a:r>
            <a:r>
              <a:rPr lang="en-US" sz="2700" dirty="0" err="1" smtClean="0"/>
              <a:t>центральном</a:t>
            </a:r>
            <a:r>
              <a:rPr lang="en-US" sz="2700" dirty="0" smtClean="0"/>
              <a:t> </a:t>
            </a:r>
            <a:r>
              <a:rPr lang="en-US" sz="2700" dirty="0" err="1" smtClean="0"/>
              <a:t>банке</a:t>
            </a:r>
            <a:r>
              <a:rPr lang="en-US" sz="2700" dirty="0" smtClean="0"/>
              <a:t>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1282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 anchor="ctr" anchorCtr="0"/>
          <a:lstStyle/>
          <a:p>
            <a:pPr marL="0" indent="0" algn="ctr">
              <a:buNone/>
            </a:pPr>
            <a:r>
              <a:rPr lang="en-US" sz="5400" dirty="0" smtClean="0">
                <a:solidFill>
                  <a:srgbClr val="FF0000"/>
                </a:solidFill>
              </a:rPr>
              <a:t>ՇՆՈՐՀԱԿԱԼՈՒԹՅՈՒՆ</a:t>
            </a:r>
          </a:p>
          <a:p>
            <a:pPr marL="0" indent="0" algn="ctr">
              <a:buNone/>
            </a:pPr>
            <a:r>
              <a:rPr lang="en-US" sz="5400" dirty="0">
                <a:solidFill>
                  <a:srgbClr val="FF0000"/>
                </a:solidFill>
              </a:rPr>
              <a:t>СПАСИБО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930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6889</TotalTime>
  <Words>582</Words>
  <Application>Microsoft Office PowerPoint</Application>
  <PresentationFormat>On-screen Show (4:3)</PresentationFormat>
  <Paragraphs>57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  Охват средств, включенных в Единый Казначейский Счет/ЕКС/     Министерство финансов  Республика Армения 2023</vt:lpstr>
      <vt:lpstr>Правовые акты  (определяющие правила к единому казначейскому счету/ЕКС/ и регулирование казначейских субсчетов)  </vt:lpstr>
      <vt:lpstr>Единый казначейский счет/ЕКС/ и казначейские субсчета </vt:lpstr>
      <vt:lpstr>Количество клиентов казначейства </vt:lpstr>
      <vt:lpstr>Диаграмма по клиентам казначейства</vt:lpstr>
      <vt:lpstr>Информационные системы казначейства</vt:lpstr>
      <vt:lpstr>Полномочия казначейства  по управлению средствами ЕКС  </vt:lpstr>
      <vt:lpstr>Возникающие вопросы, связанные  с переводом валютных счетов из банков в казначейство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Казначейская Система Республики Армения</dc:title>
  <dc:creator>Lusine Ayvazyan</dc:creator>
  <cp:lastModifiedBy>Lusine Ayvazyan</cp:lastModifiedBy>
  <cp:revision>598</cp:revision>
  <dcterms:created xsi:type="dcterms:W3CDTF">2016-04-18T12:13:00Z</dcterms:created>
  <dcterms:modified xsi:type="dcterms:W3CDTF">2023-11-23T08:47:51Z</dcterms:modified>
</cp:coreProperties>
</file>