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0"/>
  </p:notesMasterIdLst>
  <p:sldIdLst>
    <p:sldId id="256" r:id="rId2"/>
    <p:sldId id="531" r:id="rId3"/>
    <p:sldId id="562" r:id="rId4"/>
    <p:sldId id="546" r:id="rId5"/>
    <p:sldId id="550" r:id="rId6"/>
    <p:sldId id="563" r:id="rId7"/>
    <p:sldId id="564" r:id="rId8"/>
    <p:sldId id="553" r:id="rId9"/>
    <p:sldId id="552" r:id="rId10"/>
    <p:sldId id="554" r:id="rId11"/>
    <p:sldId id="565" r:id="rId12"/>
    <p:sldId id="555" r:id="rId13"/>
    <p:sldId id="556" r:id="rId14"/>
    <p:sldId id="557" r:id="rId15"/>
    <p:sldId id="558" r:id="rId16"/>
    <p:sldId id="559" r:id="rId17"/>
    <p:sldId id="561" r:id="rId18"/>
    <p:sldId id="5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31"/>
            <p14:sldId id="562"/>
            <p14:sldId id="546"/>
            <p14:sldId id="550"/>
            <p14:sldId id="563"/>
            <p14:sldId id="564"/>
            <p14:sldId id="553"/>
            <p14:sldId id="552"/>
            <p14:sldId id="554"/>
            <p14:sldId id="565"/>
            <p14:sldId id="555"/>
            <p14:sldId id="556"/>
            <p14:sldId id="557"/>
            <p14:sldId id="558"/>
            <p14:sldId id="559"/>
            <p14:sldId id="561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B5308"/>
    <a:srgbClr val="F93707"/>
    <a:srgbClr val="3C4648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94316" autoAdjust="0"/>
  </p:normalViewPr>
  <p:slideViewPr>
    <p:cSldViewPr snapToGrid="0" snapToObjects="1">
      <p:cViewPr varScale="1">
        <p:scale>
          <a:sx n="108" d="100"/>
          <a:sy n="108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0" dirty="0"/>
              <a:t>Slika 1.:</a:t>
            </a:r>
            <a:r>
              <a:rPr lang="pl-PL"/>
              <a:t> </a:t>
            </a:r>
            <a:r>
              <a:rPr lang="pl-PL" sz="2000" b="0" dirty="0"/>
              <a:t>Prikaz promjena rezultata upravitelja, partnera GIFT-a  </a:t>
            </a:r>
          </a:p>
          <a:p>
            <a:pPr>
              <a:defRPr/>
            </a:pPr>
            <a:r>
              <a:rPr lang="pl-PL" sz="2000" b="0" dirty="0"/>
              <a:t>na OBI-ju od 2015. do 2017.</a:t>
            </a:r>
          </a:p>
        </c:rich>
      </c:tx>
      <c:layout>
        <c:manualLayout>
          <c:xMode val="edge"/>
          <c:yMode val="edge"/>
          <c:x val="0.22823749937308796"/>
          <c:y val="4.54531999289562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'OBI changes'!$I$1</c:f>
              <c:strCache>
                <c:ptCount val="1"/>
                <c:pt idx="0">
                  <c:v>Promjene 2015.-2017.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val>
            <c:numRef>
              <c:f>'OBI changes'!$I$2:$I$21</c:f>
              <c:numCache>
                <c:formatCode>General</c:formatCode>
                <c:ptCount val="20"/>
                <c:pt idx="0">
                  <c:v>-9</c:v>
                </c:pt>
                <c:pt idx="1">
                  <c:v>-6</c:v>
                </c:pt>
                <c:pt idx="2">
                  <c:v>0</c:v>
                </c:pt>
                <c:pt idx="3">
                  <c:v>-1</c:v>
                </c:pt>
                <c:pt idx="4">
                  <c:v>-7</c:v>
                </c:pt>
                <c:pt idx="5">
                  <c:v>4</c:v>
                </c:pt>
                <c:pt idx="6">
                  <c:v>15</c:v>
                </c:pt>
                <c:pt idx="7">
                  <c:v>25</c:v>
                </c:pt>
                <c:pt idx="8">
                  <c:v>-8</c:v>
                </c:pt>
                <c:pt idx="9">
                  <c:v>15</c:v>
                </c:pt>
                <c:pt idx="10">
                  <c:v>5</c:v>
                </c:pt>
                <c:pt idx="11">
                  <c:v>-2</c:v>
                </c:pt>
                <c:pt idx="12">
                  <c:v>13</c:v>
                </c:pt>
                <c:pt idx="13">
                  <c:v>-7</c:v>
                </c:pt>
                <c:pt idx="15">
                  <c:v>3</c:v>
                </c:pt>
                <c:pt idx="16">
                  <c:v>3</c:v>
                </c:pt>
                <c:pt idx="17">
                  <c:v>-3</c:v>
                </c:pt>
                <c:pt idx="18">
                  <c:v>-4</c:v>
                </c:pt>
                <c:pt idx="19">
                  <c:v>8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0-5EAC-4A8E-88A0-47C01AEF6904}"/>
            </c:ext>
          </c:extLst>
        </c:ser>
        <c:ser>
          <c:idx val="1"/>
          <c:order val="1"/>
          <c:tx>
            <c:strRef>
              <c:f>'OBI changes'!$J$1</c:f>
              <c:strCache>
                <c:ptCount val="1"/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'OBI changes'!$J$2:$J$21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1-5EAC-4A8E-88A0-47C01AEF6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1551624"/>
        <c:axId val="624396600"/>
      </c:barChart>
      <c:catAx>
        <c:axId val="661551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396600"/>
        <c:crosses val="autoZero"/>
        <c:auto val="1"/>
        <c:lblAlgn val="ctr"/>
        <c:lblOffset val="100"/>
        <c:noMultiLvlLbl val="0"/>
      </c:catAx>
      <c:valAx>
        <c:axId val="624396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6155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="0" dirty="0"/>
              <a:t>Slika 2.: Razlike u rezultatima OBI-ja za 2017. </a:t>
            </a:r>
          </a:p>
          <a:p>
            <a:pPr>
              <a:defRPr/>
            </a:pPr>
            <a:r>
              <a:rPr lang="en-NZ" sz="2000" b="0" baseline="0" dirty="0"/>
              <a:t>u odnosu na globalnog predvodnika među grupom</a:t>
            </a:r>
            <a:endParaRPr lang="hr-HR" sz="2000" b="0" dirty="0"/>
          </a:p>
        </c:rich>
      </c:tx>
      <c:layout>
        <c:manualLayout>
          <c:xMode val="edge"/>
          <c:yMode val="edge"/>
          <c:x val="0.320277777777777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900"/>
            </a:solidFill>
            <a:ln>
              <a:noFill/>
            </a:ln>
            <a:effectLst/>
          </c:spPr>
          <c:invertIfNegative val="0"/>
          <c:cat>
            <c:strRef>
              <c:f>'peer gaps'!$A$3:$A$22</c:f>
              <c:strCache>
                <c:ptCount val="20"/>
                <c:pt idx="0">
                  <c:v>South Africa</c:v>
                </c:pt>
                <c:pt idx="1">
                  <c:v>Mexico</c:v>
                </c:pt>
                <c:pt idx="2">
                  <c:v>Brazil </c:v>
                </c:pt>
                <c:pt idx="3">
                  <c:v>U.S.A.</c:v>
                </c:pt>
                <c:pt idx="4">
                  <c:v>Philippines</c:v>
                </c:pt>
                <c:pt idx="5">
                  <c:v>Indonesia</c:v>
                </c:pt>
                <c:pt idx="6">
                  <c:v>Dom. Republic</c:v>
                </c:pt>
                <c:pt idx="7">
                  <c:v>Tunisia</c:v>
                </c:pt>
                <c:pt idx="8">
                  <c:v>Benin</c:v>
                </c:pt>
                <c:pt idx="9">
                  <c:v>Liberia</c:v>
                </c:pt>
                <c:pt idx="10">
                  <c:v>Guatemala</c:v>
                </c:pt>
                <c:pt idx="11">
                  <c:v>Ukraine</c:v>
                </c:pt>
                <c:pt idx="12">
                  <c:v>Croatia</c:v>
                </c:pt>
                <c:pt idx="13">
                  <c:v>Chile</c:v>
                </c:pt>
                <c:pt idx="14">
                  <c:v>El Salvador</c:v>
                </c:pt>
                <c:pt idx="15">
                  <c:v>Argentina</c:v>
                </c:pt>
                <c:pt idx="16">
                  <c:v>Colombia</c:v>
                </c:pt>
                <c:pt idx="17">
                  <c:v>Egypt</c:v>
                </c:pt>
                <c:pt idx="18">
                  <c:v>Nigeria</c:v>
                </c:pt>
                <c:pt idx="19">
                  <c:v>Paraguay</c:v>
                </c:pt>
              </c:strCache>
            </c:strRef>
          </c:cat>
          <c:val>
            <c:numRef>
              <c:f>'peer gaps'!$B$3:$B$22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21</c:v>
                </c:pt>
                <c:pt idx="8">
                  <c:v>22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32</c:v>
                </c:pt>
                <c:pt idx="13">
                  <c:v>33</c:v>
                </c:pt>
                <c:pt idx="14">
                  <c:v>37</c:v>
                </c:pt>
                <c:pt idx="15">
                  <c:v>39</c:v>
                </c:pt>
                <c:pt idx="16">
                  <c:v>39</c:v>
                </c:pt>
                <c:pt idx="17">
                  <c:v>41</c:v>
                </c:pt>
                <c:pt idx="18">
                  <c:v>43</c:v>
                </c:pt>
                <c:pt idx="19">
                  <c:v>46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0-48EC-4FAE-8C37-F565B69DE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843896"/>
        <c:axId val="455846848"/>
      </c:barChart>
      <c:catAx>
        <c:axId val="45584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5846848"/>
        <c:crosses val="autoZero"/>
        <c:auto val="1"/>
        <c:lblAlgn val="ctr"/>
        <c:lblOffset val="100"/>
        <c:noMultiLvlLbl val="0"/>
      </c:catAx>
      <c:valAx>
        <c:axId val="455846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Razlike u OBI rezultatima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584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="0" dirty="0"/>
              <a:t>Slika 3.: Rezultati sudjelovanja javnosti prema OBS-u za 2017.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Participation!$B$1:$B$2</c:f>
              <c:strCache>
                <c:ptCount val="2"/>
                <c:pt idx="0">
                  <c:v>Ukupni rezultati sudjelovanja</c:v>
                </c:pt>
                <c:pt idx="1">
                  <c:v>za 2017.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Participation!$A$3:$A$23</c:f>
              <c:strCache>
                <c:ptCount val="21"/>
                <c:pt idx="1">
                  <c:v>Argentina</c:v>
                </c:pt>
                <c:pt idx="2">
                  <c:v>Benin</c:v>
                </c:pt>
                <c:pt idx="3">
                  <c:v>Brazil </c:v>
                </c:pt>
                <c:pt idx="4">
                  <c:v>Čile</c:v>
                </c:pt>
                <c:pt idx="5">
                  <c:v>Kolumbija</c:v>
                </c:pt>
                <c:pt idx="6">
                  <c:v>Hrvatska</c:v>
                </c:pt>
                <c:pt idx="7">
                  <c:v>Dom. Republika</c:v>
                </c:pt>
                <c:pt idx="8">
                  <c:v>Egipat</c:v>
                </c:pt>
                <c:pt idx="9">
                  <c:v>El Salvador</c:v>
                </c:pt>
                <c:pt idx="10">
                  <c:v>Gvatemala</c:v>
                </c:pt>
                <c:pt idx="11">
                  <c:v>Indonezija</c:v>
                </c:pt>
                <c:pt idx="12">
                  <c:v>Liberija</c:v>
                </c:pt>
                <c:pt idx="13">
                  <c:v>Meksiko</c:v>
                </c:pt>
                <c:pt idx="14">
                  <c:v>Nigerija</c:v>
                </c:pt>
                <c:pt idx="15">
                  <c:v>Paragvaj</c:v>
                </c:pt>
                <c:pt idx="16">
                  <c:v>Filipini</c:v>
                </c:pt>
                <c:pt idx="17">
                  <c:v>JAR</c:v>
                </c:pt>
                <c:pt idx="18">
                  <c:v>Tunis</c:v>
                </c:pt>
                <c:pt idx="19">
                  <c:v>SAD</c:v>
                </c:pt>
                <c:pt idx="20">
                  <c:v>Ukrajina</c:v>
                </c:pt>
              </c:strCache>
            </c:strRef>
          </c:cat>
          <c:val>
            <c:numRef>
              <c:f>Participation!$B$3:$B$23</c:f>
              <c:numCache>
                <c:formatCode>General</c:formatCode>
                <c:ptCount val="21"/>
                <c:pt idx="1">
                  <c:v>13</c:v>
                </c:pt>
                <c:pt idx="2">
                  <c:v>9</c:v>
                </c:pt>
                <c:pt idx="3">
                  <c:v>35</c:v>
                </c:pt>
                <c:pt idx="4">
                  <c:v>11</c:v>
                </c:pt>
                <c:pt idx="5">
                  <c:v>15</c:v>
                </c:pt>
                <c:pt idx="6">
                  <c:v>26</c:v>
                </c:pt>
                <c:pt idx="7">
                  <c:v>17</c:v>
                </c:pt>
                <c:pt idx="8">
                  <c:v>11</c:v>
                </c:pt>
                <c:pt idx="9">
                  <c:v>6</c:v>
                </c:pt>
                <c:pt idx="10">
                  <c:v>30</c:v>
                </c:pt>
                <c:pt idx="11">
                  <c:v>22</c:v>
                </c:pt>
                <c:pt idx="12">
                  <c:v>11</c:v>
                </c:pt>
                <c:pt idx="13">
                  <c:v>35</c:v>
                </c:pt>
                <c:pt idx="14">
                  <c:v>13</c:v>
                </c:pt>
                <c:pt idx="15">
                  <c:v>11</c:v>
                </c:pt>
                <c:pt idx="16">
                  <c:v>41</c:v>
                </c:pt>
                <c:pt idx="17">
                  <c:v>24</c:v>
                </c:pt>
                <c:pt idx="18">
                  <c:v>2</c:v>
                </c:pt>
                <c:pt idx="19">
                  <c:v>22</c:v>
                </c:pt>
                <c:pt idx="20">
                  <c:v>30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0-8B99-4850-90FD-3B1B10A340B9}"/>
            </c:ext>
          </c:extLst>
        </c:ser>
        <c:ser>
          <c:idx val="1"/>
          <c:order val="1"/>
          <c:tx>
            <c:strRef>
              <c:f>Participation!$C$1:$C$2</c:f>
              <c:strCache>
                <c:ptCount val="2"/>
                <c:pt idx="0">
                  <c:v>Sudjelovanje na razini izvršne vlasti</c:v>
                </c:pt>
                <c:pt idx="1">
                  <c:v>za 2017.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cat>
            <c:strRef>
              <c:f>Participation!$A$3:$A$23</c:f>
              <c:strCache>
                <c:ptCount val="21"/>
                <c:pt idx="1">
                  <c:v>Argentina</c:v>
                </c:pt>
                <c:pt idx="2">
                  <c:v>Benin</c:v>
                </c:pt>
                <c:pt idx="3">
                  <c:v>Brazil </c:v>
                </c:pt>
                <c:pt idx="4">
                  <c:v>Čile</c:v>
                </c:pt>
                <c:pt idx="5">
                  <c:v>Kolumbija</c:v>
                </c:pt>
                <c:pt idx="6">
                  <c:v>Hrvatska</c:v>
                </c:pt>
                <c:pt idx="7">
                  <c:v>Dom. Republika</c:v>
                </c:pt>
                <c:pt idx="8">
                  <c:v>Egipat</c:v>
                </c:pt>
                <c:pt idx="9">
                  <c:v>El Salvador</c:v>
                </c:pt>
                <c:pt idx="10">
                  <c:v>Gvatemala</c:v>
                </c:pt>
                <c:pt idx="11">
                  <c:v>Indonezija</c:v>
                </c:pt>
                <c:pt idx="12">
                  <c:v>Liberija</c:v>
                </c:pt>
                <c:pt idx="13">
                  <c:v>Meksiko</c:v>
                </c:pt>
                <c:pt idx="14">
                  <c:v>Nigerija</c:v>
                </c:pt>
                <c:pt idx="15">
                  <c:v>Paragvaj</c:v>
                </c:pt>
                <c:pt idx="16">
                  <c:v>Filipini</c:v>
                </c:pt>
                <c:pt idx="17">
                  <c:v>JAR</c:v>
                </c:pt>
                <c:pt idx="18">
                  <c:v>Tunis</c:v>
                </c:pt>
                <c:pt idx="19">
                  <c:v>SAD</c:v>
                </c:pt>
                <c:pt idx="20">
                  <c:v>Ukrajina</c:v>
                </c:pt>
              </c:strCache>
            </c:strRef>
          </c:cat>
          <c:val>
            <c:numRef>
              <c:f>Participation!$C$3:$C$23</c:f>
              <c:numCache>
                <c:formatCode>General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0</c:v>
                </c:pt>
                <c:pt idx="5">
                  <c:v>3</c:v>
                </c:pt>
                <c:pt idx="6">
                  <c:v>15</c:v>
                </c:pt>
                <c:pt idx="7">
                  <c:v>0</c:v>
                </c:pt>
                <c:pt idx="8">
                  <c:v>18</c:v>
                </c:pt>
                <c:pt idx="9">
                  <c:v>0</c:v>
                </c:pt>
                <c:pt idx="10">
                  <c:v>21</c:v>
                </c:pt>
                <c:pt idx="11">
                  <c:v>18</c:v>
                </c:pt>
                <c:pt idx="12">
                  <c:v>9</c:v>
                </c:pt>
                <c:pt idx="13">
                  <c:v>39</c:v>
                </c:pt>
                <c:pt idx="14">
                  <c:v>12</c:v>
                </c:pt>
                <c:pt idx="15">
                  <c:v>0</c:v>
                </c:pt>
                <c:pt idx="16">
                  <c:v>42</c:v>
                </c:pt>
                <c:pt idx="17">
                  <c:v>24</c:v>
                </c:pt>
                <c:pt idx="18">
                  <c:v>0</c:v>
                </c:pt>
                <c:pt idx="19">
                  <c:v>3</c:v>
                </c:pt>
                <c:pt idx="20">
                  <c:v>27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1-8B99-4850-90FD-3B1B10A34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167896"/>
        <c:axId val="581175112"/>
      </c:barChart>
      <c:catAx>
        <c:axId val="58116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81175112"/>
        <c:crosses val="autoZero"/>
        <c:auto val="1"/>
        <c:lblAlgn val="ctr"/>
        <c:lblOffset val="100"/>
        <c:noMultiLvlLbl val="0"/>
      </c:catAx>
      <c:valAx>
        <c:axId val="58117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8116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400" b="0" dirty="0"/>
              <a:t>Slika 4.: Rezultati upravitelja u objavljenim MMF-ovim </a:t>
            </a:r>
          </a:p>
          <a:p>
            <a:pPr>
              <a:defRPr/>
            </a:pPr>
            <a:r>
              <a:rPr lang="en-NZ" sz="2400" b="0" dirty="0"/>
              <a:t>evaluacijama fiskalne transparentnosti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'IMF FTEs'!$B$3</c:f>
              <c:strCache>
                <c:ptCount val="1"/>
                <c:pt idx="0">
                  <c:v>Napredna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Kolumbija</c:v>
                </c:pt>
                <c:pt idx="2">
                  <c:v>Gvatemala</c:v>
                </c:pt>
                <c:pt idx="3">
                  <c:v>Filipini</c:v>
                </c:pt>
                <c:pt idx="4">
                  <c:v>Tunis</c:v>
                </c:pt>
              </c:strCache>
            </c:strRef>
          </c:cat>
          <c:val>
            <c:numRef>
              <c:f>'IMF FTEs'!$B$4:$B$8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0-A420-4560-A570-270596410EAE}"/>
            </c:ext>
          </c:extLst>
        </c:ser>
        <c:ser>
          <c:idx val="1"/>
          <c:order val="1"/>
          <c:tx>
            <c:strRef>
              <c:f>'IMF FTEs'!$C$3</c:f>
              <c:strCache>
                <c:ptCount val="1"/>
                <c:pt idx="0">
                  <c:v>Dobra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Kolumbija</c:v>
                </c:pt>
                <c:pt idx="2">
                  <c:v>Gvatemala</c:v>
                </c:pt>
                <c:pt idx="3">
                  <c:v>Filipini</c:v>
                </c:pt>
                <c:pt idx="4">
                  <c:v>Tunis</c:v>
                </c:pt>
              </c:strCache>
            </c:strRef>
          </c:cat>
          <c:val>
            <c:numRef>
              <c:f>'IMF FTEs'!$C$4:$C$8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1-A420-4560-A570-270596410EAE}"/>
            </c:ext>
          </c:extLst>
        </c:ser>
        <c:ser>
          <c:idx val="2"/>
          <c:order val="2"/>
          <c:tx>
            <c:strRef>
              <c:f>'IMF FTEs'!$D$3</c:f>
              <c:strCache>
                <c:ptCount val="1"/>
                <c:pt idx="0">
                  <c:v>Osnovna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Kolumbija</c:v>
                </c:pt>
                <c:pt idx="2">
                  <c:v>Gvatemala</c:v>
                </c:pt>
                <c:pt idx="3">
                  <c:v>Filipini</c:v>
                </c:pt>
                <c:pt idx="4">
                  <c:v>Tunis</c:v>
                </c:pt>
              </c:strCache>
            </c:strRef>
          </c:cat>
          <c:val>
            <c:numRef>
              <c:f>'IMF FTEs'!$D$4:$D$8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2-A420-4560-A570-270596410EAE}"/>
            </c:ext>
          </c:extLst>
        </c:ser>
        <c:ser>
          <c:idx val="3"/>
          <c:order val="3"/>
          <c:tx>
            <c:strRef>
              <c:f>'IMF FTEs'!$E$3</c:f>
              <c:strCache>
                <c:ptCount val="1"/>
                <c:pt idx="0">
                  <c:v>Neprihvatljiva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Kolumbija</c:v>
                </c:pt>
                <c:pt idx="2">
                  <c:v>Gvatemala</c:v>
                </c:pt>
                <c:pt idx="3">
                  <c:v>Filipini</c:v>
                </c:pt>
                <c:pt idx="4">
                  <c:v>Tunis</c:v>
                </c:pt>
              </c:strCache>
            </c:strRef>
          </c:cat>
          <c:val>
            <c:numRef>
              <c:f>'IMF FTEs'!$E$4:$E$8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3-A420-4560-A570-270596410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738776"/>
        <c:axId val="453737136"/>
      </c:barChart>
      <c:catAx>
        <c:axId val="45373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3737136"/>
        <c:crosses val="autoZero"/>
        <c:auto val="1"/>
        <c:lblAlgn val="ctr"/>
        <c:lblOffset val="100"/>
        <c:noMultiLvlLbl val="0"/>
      </c:catAx>
      <c:valAx>
        <c:axId val="45373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373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0.07646</cdr:x>
      <cdr:y>0.87139</cdr:y>
    </cdr:from>
    <cdr:to>
      <cdr:x>0.15307</cdr:x>
      <cdr:y>0.94989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3522C23C-785F-4AAC-A6BB-1CCABB90368E}"/>
            </a:ext>
          </a:extLst>
        </cdr:cNvPr>
        <cdr:cNvSpPr txBox="1"/>
      </cdr:nvSpPr>
      <cdr:spPr>
        <a:xfrm xmlns:a="http://schemas.openxmlformats.org/drawingml/2006/main" rot="-2520000">
          <a:off x="625683" y="4441499"/>
          <a:ext cx="626962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dirty="0"/>
            <a:t>   Meksiko</a:t>
          </a:r>
        </a:p>
      </cdr:txBody>
    </cdr:sp>
  </cdr:relSizeAnchor>
  <cdr:relSizeAnchor xmlns:cdr="http://schemas.openxmlformats.org/drawingml/2006/chartDrawing">
    <cdr:from>
      <cdr:x>0.16957</cdr:x>
      <cdr:y>0.89771</cdr:y>
    </cdr:from>
    <cdr:to>
      <cdr:x>0.24618</cdr:x>
      <cdr:y>0.94602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3522C23C-785F-4AAC-A6BB-1CCABB90368E}"/>
            </a:ext>
          </a:extLst>
        </cdr:cNvPr>
        <cdr:cNvSpPr txBox="1"/>
      </cdr:nvSpPr>
      <cdr:spPr>
        <a:xfrm xmlns:a="http://schemas.openxmlformats.org/drawingml/2006/main" rot="-2520000">
          <a:off x="1387647" y="4575625"/>
          <a:ext cx="626962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dirty="0"/>
            <a:t>   SAD</a:t>
          </a:r>
        </a:p>
      </cdr:txBody>
    </cdr:sp>
  </cdr:relSizeAnchor>
  <cdr:relSizeAnchor xmlns:cdr="http://schemas.openxmlformats.org/drawingml/2006/chartDrawing">
    <cdr:from>
      <cdr:x>0.20345</cdr:x>
      <cdr:y>0.89593</cdr:y>
    </cdr:from>
    <cdr:to>
      <cdr:x>0.29502</cdr:x>
      <cdr:y>0.94424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3522C23C-785F-4AAC-A6BB-1CCABB90368E}"/>
            </a:ext>
          </a:extLst>
        </cdr:cNvPr>
        <cdr:cNvSpPr txBox="1"/>
      </cdr:nvSpPr>
      <cdr:spPr>
        <a:xfrm xmlns:a="http://schemas.openxmlformats.org/drawingml/2006/main" rot="-2520000">
          <a:off x="1664885" y="4566556"/>
          <a:ext cx="749398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dirty="0"/>
            <a:t>   Filipini</a:t>
          </a:r>
        </a:p>
      </cdr:txBody>
    </cdr:sp>
  </cdr:relSizeAnchor>
  <cdr:relSizeAnchor xmlns:cdr="http://schemas.openxmlformats.org/drawingml/2006/chartDrawing">
    <cdr:from>
      <cdr:x>0.23676</cdr:x>
      <cdr:y>0.90466</cdr:y>
    </cdr:from>
    <cdr:to>
      <cdr:x>0.33586</cdr:x>
      <cdr:y>0.95297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522C23C-785F-4AAC-A6BB-1CCABB90368E}"/>
            </a:ext>
          </a:extLst>
        </cdr:cNvPr>
        <cdr:cNvSpPr txBox="1"/>
      </cdr:nvSpPr>
      <cdr:spPr>
        <a:xfrm xmlns:a="http://schemas.openxmlformats.org/drawingml/2006/main" rot="-2520000">
          <a:off x="1937462" y="4611069"/>
          <a:ext cx="810993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dirty="0"/>
            <a:t>   Indonezija</a:t>
          </a:r>
        </a:p>
      </cdr:txBody>
    </cdr:sp>
  </cdr:relSizeAnchor>
  <cdr:relSizeAnchor xmlns:cdr="http://schemas.openxmlformats.org/drawingml/2006/chartDrawing">
    <cdr:from>
      <cdr:x>0.3581</cdr:x>
      <cdr:y>0.89771</cdr:y>
    </cdr:from>
    <cdr:to>
      <cdr:x>0.43471</cdr:x>
      <cdr:y>0.94602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3522C23C-785F-4AAC-A6BB-1CCABB90368E}"/>
            </a:ext>
          </a:extLst>
        </cdr:cNvPr>
        <cdr:cNvSpPr txBox="1"/>
      </cdr:nvSpPr>
      <cdr:spPr>
        <a:xfrm xmlns:a="http://schemas.openxmlformats.org/drawingml/2006/main" rot="-2520000">
          <a:off x="2930473" y="4575622"/>
          <a:ext cx="626962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dirty="0"/>
            <a:t>   Tunis</a:t>
          </a:r>
        </a:p>
      </cdr:txBody>
    </cdr:sp>
  </cdr:relSizeAnchor>
  <cdr:relSizeAnchor xmlns:cdr="http://schemas.openxmlformats.org/drawingml/2006/chartDrawing">
    <cdr:from>
      <cdr:x>0.46131</cdr:x>
      <cdr:y>0.87878</cdr:y>
    </cdr:from>
    <cdr:to>
      <cdr:x>0.5596</cdr:x>
      <cdr:y>0.95728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3522C23C-785F-4AAC-A6BB-1CCABB90368E}"/>
            </a:ext>
          </a:extLst>
        </cdr:cNvPr>
        <cdr:cNvSpPr txBox="1"/>
      </cdr:nvSpPr>
      <cdr:spPr>
        <a:xfrm xmlns:a="http://schemas.openxmlformats.org/drawingml/2006/main" rot="-2520000">
          <a:off x="3775042" y="4479151"/>
          <a:ext cx="804395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dirty="0"/>
            <a:t>   Gvatemala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10/5/2018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907C2-8776-E142-B5F1-7FC8BA33D2CA}"/>
              </a:ext>
            </a:extLst>
          </p:cNvPr>
          <p:cNvSpPr txBox="1"/>
          <p:nvPr/>
        </p:nvSpPr>
        <p:spPr>
          <a:xfrm>
            <a:off x="407935" y="880404"/>
            <a:ext cx="7863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/>
              </a:rPr>
              <a:t>Procjena fiskalne transparentnosti </a:t>
            </a:r>
          </a:p>
          <a:p>
            <a:r>
              <a:rPr lang="hr-HR" sz="3200" dirty="0">
                <a:solidFill>
                  <a:schemeClr val="bg1"/>
                </a:solidFill>
                <a:latin typeface="Arial"/>
              </a:rPr>
              <a:t>GIFT-ovih upravitelja</a:t>
            </a:r>
            <a:endParaRPr lang="hr-HR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b="1" i="1" dirty="0">
              <a:solidFill>
                <a:schemeClr val="bg1"/>
              </a:solidFill>
            </a:endParaRPr>
          </a:p>
          <a:p>
            <a:r>
              <a:rPr lang="hr-HR" b="1" i="1" dirty="0">
                <a:solidFill>
                  <a:schemeClr val="bg1"/>
                </a:solidFill>
              </a:rPr>
              <a:t>Sastanak GIFT-ovih upravitelja</a:t>
            </a:r>
          </a:p>
          <a:p>
            <a:r>
              <a:rPr lang="hr-HR" sz="1600" i="1" dirty="0">
                <a:solidFill>
                  <a:schemeClr val="bg1"/>
                </a:solidFill>
                <a:latin typeface="Arial"/>
              </a:rPr>
              <a:t>Cascais, Portugal – 16. listopada 2018.</a:t>
            </a:r>
            <a:r>
              <a:rPr lang="hr-HR"/>
              <a:t> </a:t>
            </a:r>
          </a:p>
          <a:p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Murray Petrie</a:t>
            </a:r>
          </a:p>
          <a:p>
            <a:r>
              <a:rPr lang="hr-HR" sz="1400" dirty="0">
                <a:solidFill>
                  <a:schemeClr val="bg1"/>
                </a:solidFill>
                <a:latin typeface="Arial"/>
              </a:rPr>
              <a:t>Vodeći tehnički savjetnik</a:t>
            </a:r>
          </a:p>
          <a:p>
            <a:r>
              <a:rPr lang="hr-HR" sz="1400" dirty="0">
                <a:solidFill>
                  <a:schemeClr val="bg1"/>
                </a:solidFill>
                <a:latin typeface="Arial"/>
              </a:rPr>
              <a:t>petrie@fiscaltransparency.net</a:t>
            </a:r>
            <a:endParaRPr lang="hr-HR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91E27-631F-DD44-B997-755395097DA4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/>
              </a:rPr>
              <a:t>@FiscalTrans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2367507"/>
            <a:ext cx="819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Objavljeni PEFA-ini izvještaji pokazuju napredak u pogledu dostupnosti ključnih fiskalnih informacija javnosti u Kolumbiji, Dominikanskoj Republici, Indoneziji, Liberiji i Filipinima, te stabilne (ili jedinstvene) odlične rezultate za Brazil, Gvatemalu i JAR.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 Beninu, Paragvaju i Tunisu primijećena je smanjena dostupnost ključnih fiskalnih informacija javnosti.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Četiri zemlje – Benin, Egipat, Nigerija i Urugvaj – prošle su PEFA-inu procjenu koja nije objavljena (za objavu je potrebno dopuštenje vlasti).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5874" y="872164"/>
            <a:ext cx="788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Rezultati upravitelja prema PEFA-inim pokazateljima: dostupnost ključnih fiskalnih informacija javnosti</a:t>
            </a:r>
          </a:p>
        </p:txBody>
      </p:sp>
    </p:spTree>
    <p:extLst>
      <p:ext uri="{BB962C8B-B14F-4D97-AF65-F5344CB8AC3E}">
        <p14:creationId xmlns:p14="http://schemas.microsoft.com/office/powerpoint/2010/main" val="356142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192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Procjenjuje fiskalnu transparentnost u 141 državi tijekom 2017.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Dostupnost, potpunost i pouzdanost ključnih proračunskih dokumenata, plus transparentnost ugovora o prirodnim resursima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Rezultati: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13 upravitelja GIFT-a ispunjava uvjete za fiskalnu transparentnost: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Argentina, Brazil, Čile, Kolumbija, Hrvatska, El Salvador, Gvatemala, Indonezija, Meksiko, Paragvaj, Filipini, JAR, Tunis.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 upravitelja/partnera nije ispunilo minimalne uvjete: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Benin, Dom. Republika, Egipat, Liberija, Nigerija, Ukrajina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Od tih 6, prve su tri zemlje ostvarile značajan napredak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5874" y="661149"/>
            <a:ext cx="788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Izvještaj o fiskalnoj transparentnosti za 2018. </a:t>
            </a:r>
          </a:p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Državnog tajništva SAD-a</a:t>
            </a:r>
          </a:p>
        </p:txBody>
      </p:sp>
    </p:spTree>
    <p:extLst>
      <p:ext uri="{BB962C8B-B14F-4D97-AF65-F5344CB8AC3E}">
        <p14:creationId xmlns:p14="http://schemas.microsoft.com/office/powerpoint/2010/main" val="235986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900" y="2186235"/>
            <a:ext cx="819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Većina se obveza odnosi na sljedeće:</a:t>
            </a:r>
          </a:p>
          <a:p>
            <a:pPr lvl="0"/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Načelo visoke razine (HLP) br. 3: objava prošlih, sadašnjih i predviđenih fiskalnih informacija (49 obveza)</a:t>
            </a:r>
          </a:p>
          <a:p>
            <a:pPr lvl="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HLP br. 4: transparentnost izlaznih rezultata/javnih usluga (27 obveza)</a:t>
            </a:r>
          </a:p>
          <a:p>
            <a:pPr lvl="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HLP br. 10: izravno sudjelovanje javnosti (17 obveza)</a:t>
            </a:r>
          </a:p>
          <a:p>
            <a:pPr lvl="0"/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Malo je obveza vezano uz zakonodavni nadzor (HLP br. 8) i neovisnu reviziju (HLP br. 9)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Nema obveza vezanih uz pravo građana na dostupnost fiskalnih informacija (HLP br. 1) ili transparentnost makrofiskalne politike (HLP br.3)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5874" y="802503"/>
            <a:ext cx="788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Obveze upravitelja u pogledu fiskalne transparentnosti</a:t>
            </a:r>
          </a:p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u sklopu trenutačnih akcijskih planova OGP-a</a:t>
            </a:r>
          </a:p>
        </p:txBody>
      </p:sp>
    </p:spTree>
    <p:extLst>
      <p:ext uri="{BB962C8B-B14F-4D97-AF65-F5344CB8AC3E}">
        <p14:creationId xmlns:p14="http://schemas.microsoft.com/office/powerpoint/2010/main" val="39874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NZ" sz="20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0100" y="463901"/>
            <a:ext cx="7888543" cy="9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Obveze OGP-a za upravitelje: načelo visoke razine br.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/>
              <a:t> </a:t>
            </a:r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Prošle, sadašnje i buduće fiskalne informacije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2CD38-5034-4E9A-8B34-D5847496E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79950"/>
              </p:ext>
            </p:extLst>
          </p:nvPr>
        </p:nvGraphicFramePr>
        <p:xfrm>
          <a:off x="457200" y="1846839"/>
          <a:ext cx="8231443" cy="4101202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369599465"/>
                    </a:ext>
                  </a:extLst>
                </a:gridCol>
                <a:gridCol w="5373943">
                  <a:extLst>
                    <a:ext uri="{9D8B030D-6E8A-4147-A177-3AD203B41FA5}">
                      <a16:colId xmlns:a16="http://schemas.microsoft.com/office/drawing/2014/main" val="930728937"/>
                    </a:ext>
                  </a:extLst>
                </a:gridCol>
              </a:tblGrid>
              <a:tr h="64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3a) Općenita proračunska transparentnost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Argentina, Brazil, Hrvatska, Kolumbija, Gvatemala, JAR, Tunis, Ukrajina, Urugvaj</a:t>
                      </a: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59113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3b) Fiskalno izvještavanje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Argentina, Kolumbija, Hrvatska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2908769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3c) Opći prihodi 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Čile, Gvatemala, Nigerija, Tunis, Urugvaj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22259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3d) Prihodi od prirodnih resursa 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Čile, Kolumbija, Nigerija, Filipini, Tunis, Ukrajina, SAD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275152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3e) Vanjsko financiranje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SAD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648069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3f) Upravljanje javnim investicijama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Kolumbija, El Salvador, Meksiko, Paragvaj, Urugvaj, SAD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752356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3g) Otvoreni fiskalni podaci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Brazil, Kolumbija, Gvatemala, Indonezija, Urugvaj, SAD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980788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3h) Ciljevi održivog razvoja (SDG)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Brazil, SAD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40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66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NZ" sz="20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7" y="660839"/>
            <a:ext cx="788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Obveze OGP-a za upravitelje: načelo visoke razine br. 4</a:t>
            </a:r>
            <a:br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Izlazni i krajnji rezultati (javne usluge)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C4B1A5-F626-4392-A108-8BB451C5F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29543"/>
              </p:ext>
            </p:extLst>
          </p:nvPr>
        </p:nvGraphicFramePr>
        <p:xfrm>
          <a:off x="628650" y="2194560"/>
          <a:ext cx="7886700" cy="205900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395904">
                  <a:extLst>
                    <a:ext uri="{9D8B030D-6E8A-4147-A177-3AD203B41FA5}">
                      <a16:colId xmlns:a16="http://schemas.microsoft.com/office/drawing/2014/main" val="1428718945"/>
                    </a:ext>
                  </a:extLst>
                </a:gridCol>
                <a:gridCol w="5490796">
                  <a:extLst>
                    <a:ext uri="{9D8B030D-6E8A-4147-A177-3AD203B41FA5}">
                      <a16:colId xmlns:a16="http://schemas.microsoft.com/office/drawing/2014/main" val="1095099821"/>
                    </a:ext>
                  </a:extLst>
                </a:gridCol>
              </a:tblGrid>
              <a:tr h="1029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Arial" panose="020B0604020202020204" pitchFamily="34" charset="0"/>
                        </a:rPr>
                        <a:t>4a) Informacije o učinku</a:t>
                      </a:r>
                      <a:endParaRPr lang="hr-H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Argentina, Brazil, Čile, Hrvatska, Gvatemala, Indonezija, Urugvaj, SAD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612"/>
                  </a:ext>
                </a:extLst>
              </a:tr>
              <a:tr h="1029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Arial" panose="020B0604020202020204" pitchFamily="34" charset="0"/>
                        </a:rPr>
                        <a:t>4b) Socijalni monitoring</a:t>
                      </a:r>
                      <a:endParaRPr lang="hr-H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</a:rPr>
                        <a:t>Argentina, Kolumbija, Dominikanska Republika, El Salvador, Gvatemala, Paragvaj, Filipini, JAR, Urugvaj, SAD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203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4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7" y="657193"/>
            <a:ext cx="78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Obveze OGP-a za upravitelje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3CAF6F-624F-4324-B92F-14ABDB615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62000"/>
              </p:ext>
            </p:extLst>
          </p:nvPr>
        </p:nvGraphicFramePr>
        <p:xfrm>
          <a:off x="628650" y="2164081"/>
          <a:ext cx="7886700" cy="9396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92619">
                  <a:extLst>
                    <a:ext uri="{9D8B030D-6E8A-4147-A177-3AD203B41FA5}">
                      <a16:colId xmlns:a16="http://schemas.microsoft.com/office/drawing/2014/main" val="1640806015"/>
                    </a:ext>
                  </a:extLst>
                </a:gridCol>
                <a:gridCol w="5394081">
                  <a:extLst>
                    <a:ext uri="{9D8B030D-6E8A-4147-A177-3AD203B41FA5}">
                      <a16:colId xmlns:a16="http://schemas.microsoft.com/office/drawing/2014/main" val="3455620691"/>
                    </a:ext>
                  </a:extLst>
                </a:gridCol>
              </a:tblGrid>
              <a:tr h="9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Arial" panose="020B0604020202020204" pitchFamily="34" charset="0"/>
                        </a:rPr>
                        <a:t>HLP br. 10: Izravno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Arial" panose="020B0604020202020204" pitchFamily="34" charset="0"/>
                        </a:rPr>
                        <a:t>sudjelovanje javnosti</a:t>
                      </a:r>
                      <a:endParaRPr lang="hr-H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 anchor="ctr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Kolumbija, Dominikanska Republika, Gvatemala, Meksiko, Urugvaj, SAD</a:t>
                      </a:r>
                    </a:p>
                  </a:txBody>
                  <a:tcPr marL="56648" marR="5664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5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3881" y="575068"/>
            <a:ext cx="78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Par odabranih trenutačnih obveza OGP-a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85E92-68CF-4807-AB6A-140C18CE669F}"/>
              </a:ext>
            </a:extLst>
          </p:cNvPr>
          <p:cNvSpPr/>
          <p:nvPr/>
        </p:nvSpPr>
        <p:spPr>
          <a:xfrm>
            <a:off x="512218" y="1196865"/>
            <a:ext cx="8209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Argentina: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 izgradnja kapaciteta u analizi javnih računa 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 približiti proračun građanima </a:t>
            </a: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Javno ugovaranje; nabava medicinske opreme</a:t>
            </a:r>
          </a:p>
          <a:p>
            <a:pPr marL="285750" indent="-285750">
              <a:buFontTx/>
              <a:buChar char="-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Hrvatska</a:t>
            </a:r>
            <a:br/>
            <a:r>
              <a:rPr lang="hr-H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Fiskalna transparentnost: dodatne informacije u državnom proračunu (fiskalni utjecaji proračunskih inicijativa, javni dug, potencijalne obveze); pravovremena objava mjesečnih izvještaja i godišnjeg izvještaja; proračun za građane.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Dominikanska Republika</a:t>
            </a:r>
            <a:endParaRPr lang="hr-H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Proširiti Transakcijski portal za javnu nabavu </a:t>
            </a: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Mjesto za interakciju vlade i javnosti, prijedlozi građana za nacionalni proračun </a:t>
            </a:r>
          </a:p>
          <a:p>
            <a:pPr marL="285750" indent="-285750">
              <a:buFontTx/>
              <a:buChar char="-"/>
            </a:pPr>
            <a:endParaRPr lang="hr-H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Nigerija</a:t>
            </a:r>
          </a:p>
          <a:p>
            <a:r>
              <a:rPr lang="hr-HR"/>
              <a:t>– Povećati transparentnost u ekstraktivnom sektoru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 Standardi poreznog izvještavanja - zajednički standardi izvještavanja, inicijativa „Addis Tax Initiative” 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 Postupno provođenje javnog ugovaranja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 Osigurati učinkovitije sudjelovanje građana u cijelom proračunskom ciklusu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 Portal za transparentnost jednostavnosti poslovanja </a:t>
            </a:r>
          </a:p>
        </p:txBody>
      </p:sp>
    </p:spTree>
    <p:extLst>
      <p:ext uri="{BB962C8B-B14F-4D97-AF65-F5344CB8AC3E}">
        <p14:creationId xmlns:p14="http://schemas.microsoft.com/office/powerpoint/2010/main" val="412841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92345DB-19DA-4D02-8BDA-3236659A5136}"/>
              </a:ext>
            </a:extLst>
          </p:cNvPr>
          <p:cNvSpPr/>
          <p:nvPr/>
        </p:nvSpPr>
        <p:spPr>
          <a:xfrm>
            <a:off x="512217" y="1443841"/>
            <a:ext cx="81921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Ukrajina</a:t>
            </a:r>
            <a:endParaRPr lang="hr-H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Provedba inicijative za transparentnost ekstraktivnih industrija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/>
              <a:t>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Transparentan proračunski sustav. Provedba prve faze integriranih informacija transparentnog proračuna i analize sustava.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Provesti inicijativu za transparentnost građevinskog sektora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Urugvaj</a:t>
            </a:r>
            <a:endParaRPr lang="hr-H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Mrežne informacije o planovima, proračunu, rezultatima, izrađene zajedno s korisnicima.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Informacije o izgradnji novih škola i održavanju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Javno ugovaranje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Povezati civilno društvo s revizorskim ciklusom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Objaviti otvorene podatke DNI-ja koji pokazuju izvršenje investicijskih projekata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Provesti Nacionalni plan za otvorene podatke (uključujući Zakon o proračunu)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Prilagoditi otvorene podatke javnom ugovaranju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Obrazovna zajednica sudjeluje u provođenju planova održavanja škola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57359-D59A-B249-BC97-2086EAAC6EE6}"/>
              </a:ext>
            </a:extLst>
          </p:cNvPr>
          <p:cNvSpPr txBox="1"/>
          <p:nvPr/>
        </p:nvSpPr>
        <p:spPr>
          <a:xfrm>
            <a:off x="673881" y="575068"/>
            <a:ext cx="78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B5308"/>
                </a:solidFill>
                <a:latin typeface="Arial" panose="020B0604020202020204" pitchFamily="34" charset="0"/>
              </a:rPr>
              <a:t>Par odabranih trenutačnih obveza OGP-a</a:t>
            </a:r>
          </a:p>
        </p:txBody>
      </p:sp>
    </p:spTree>
    <p:extLst>
      <p:ext uri="{BB962C8B-B14F-4D97-AF65-F5344CB8AC3E}">
        <p14:creationId xmlns:p14="http://schemas.microsoft.com/office/powerpoint/2010/main" val="357386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/>
              <a:t>Povežite se s nama!</a:t>
            </a:r>
          </a:p>
          <a:p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     @FiscalTrans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     @FiscalTrans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     @fiscaltransparency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dirty="0">
                <a:solidFill>
                  <a:schemeClr val="bg1"/>
                </a:solidFill>
                <a:latin typeface="Arial"/>
              </a:rPr>
              <a:t>www.fiscaltransparency.net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1995853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529593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250830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559480"/>
            <a:ext cx="8209752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Procjena fiskalne otvorenosti u 20 zemalja koje su partneri i upravitelji GIFT-a, upotrebom podataka iz Ankete o otvorenosti proračuna (OBS), MMF-ovih evaluacija fiskalne transparentnosti, PEFA-inih izvještaja, Izvještaja o fiskalnoj transparentnosti za 2018. Državnog tajništva SAD-a i trenutačnih obveza OGP-a.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Cilj je pružiti informacije u svrhu učenja od kolega, omogućiti rasprave o aktivnostima koje vlasti upravitelja razmatraju ili poduzimaju zbog povećanja fiskalne otvorenosti te promicati ambicioznije i bolje provedene reforme i ispunjene obveze OGP-a.</a:t>
            </a:r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31044" y="799224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Pregled</a:t>
            </a:r>
          </a:p>
        </p:txBody>
      </p:sp>
    </p:spTree>
    <p:extLst>
      <p:ext uri="{BB962C8B-B14F-4D97-AF65-F5344CB8AC3E}">
        <p14:creationId xmlns:p14="http://schemas.microsoft.com/office/powerpoint/2010/main" val="39384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CAE9E9-51DF-4F6F-BBDB-F8A09F890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17878"/>
              </p:ext>
            </p:extLst>
          </p:nvPr>
        </p:nvGraphicFramePr>
        <p:xfrm>
          <a:off x="355599" y="955040"/>
          <a:ext cx="8348787" cy="488029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359879">
                  <a:extLst>
                    <a:ext uri="{9D8B030D-6E8A-4147-A177-3AD203B41FA5}">
                      <a16:colId xmlns:a16="http://schemas.microsoft.com/office/drawing/2014/main" val="3276731391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3403116869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2251647199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1866830482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2412131322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664948549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1855387371"/>
                    </a:ext>
                  </a:extLst>
                </a:gridCol>
                <a:gridCol w="1077262">
                  <a:extLst>
                    <a:ext uri="{9D8B030D-6E8A-4147-A177-3AD203B41FA5}">
                      <a16:colId xmlns:a16="http://schemas.microsoft.com/office/drawing/2014/main" val="1721548678"/>
                    </a:ext>
                  </a:extLst>
                </a:gridCol>
                <a:gridCol w="1044014">
                  <a:extLst>
                    <a:ext uri="{9D8B030D-6E8A-4147-A177-3AD203B41FA5}">
                      <a16:colId xmlns:a16="http://schemas.microsoft.com/office/drawing/2014/main" val="2088788920"/>
                    </a:ext>
                  </a:extLst>
                </a:gridCol>
              </a:tblGrid>
              <a:tr h="28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Službeni podaci iz OBS-a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OBI 2006.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OBI 2008.</a:t>
                      </a:r>
                      <a:endParaRPr lang="hr-H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OBI 2010.</a:t>
                      </a:r>
                      <a:endParaRPr lang="hr-H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OBI 2012.</a:t>
                      </a:r>
                      <a:endParaRPr lang="hr-H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OBI 2015. </a:t>
                      </a:r>
                      <a:endParaRPr lang="hr-H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OBI 2017.</a:t>
                      </a:r>
                      <a:endParaRPr lang="hr-H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D  </a:t>
                      </a:r>
                      <a:endParaRPr lang="hr-H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D 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279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od prve do zadnje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2015.-2017.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402994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Argentina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-9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4127078016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Benin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38571052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Brazil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69933444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Čile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-15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16327058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Kolumbija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674600503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Hrvatska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747969709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Dom. Republika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44254147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Egipat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81897596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El Salvador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4202026703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Gvatemala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314181647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Indonezija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349754075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Liberija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51125358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Meksiko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135804085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Nigerija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470187122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Paragvaj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52950824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Filipini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64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30960695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Južna Afrika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319134103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Tunis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07549415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SAD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931608414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Ukrajina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0028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FBEA43-966D-4563-B658-14C511EA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86" y="429575"/>
            <a:ext cx="6817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hr-HR" altLang="en-US" sz="1600" b="1" i="0" u="none" strike="noStrike" cap="none" normalizeH="0" baseline="0" dirty="0" bmk="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ablica 1.: Rezultati upravitelja, partnera prema Indeksu otvorenosti proračuna (OBI)</a:t>
            </a:r>
            <a:endParaRPr kumimoji="0" lang="hr-HR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D2CDA20B-2B4D-7F4B-81D2-02944419843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DD0D7F-C4DD-6140-842C-62B0658C8D6C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4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7D7020-CCED-41F3-A628-605AB4251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610933"/>
              </p:ext>
            </p:extLst>
          </p:nvPr>
        </p:nvGraphicFramePr>
        <p:xfrm>
          <a:off x="640080" y="528320"/>
          <a:ext cx="7975600" cy="54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F0A357F0-A1B2-E34B-AA67-4E8D65DC69BC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02F7C7-EB26-0049-A1F1-74B291A11EC3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" y="1471788"/>
            <a:ext cx="8264769" cy="403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solidFill>
                  <a:srgbClr val="00B050"/>
                </a:solidFill>
                <a:latin typeface="Arial" panose="020B0604020202020204" pitchFamily="34" charset="0"/>
              </a:rPr>
              <a:t>Veliki napredak od prve ankete do ankete iz 2017.:  Dom. Republika (54 boda), Benin (38), Liberija (33), Meksiko (29), Tunis (28), Indonezija i Egipat (22).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solidFill>
                  <a:srgbClr val="00B050"/>
                </a:solidFill>
                <a:latin typeface="Arial" panose="020B0604020202020204" pitchFamily="34" charset="0"/>
              </a:rPr>
              <a:t>Značajan napredak 2015. – 2017.: Egipat (25), Dom. Republika (15), Gvatemala (15), Meksiko (13), Ukrajina (8).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solidFill>
                  <a:srgbClr val="FF0000"/>
                </a:solidFill>
                <a:latin typeface="Arial" panose="020B0604020202020204" pitchFamily="34" charset="0"/>
              </a:rPr>
              <a:t>Značajan pad od prve ankete do ankete iz 2017.: Čile (-15) i </a:t>
            </a:r>
            <a:br/>
            <a:r>
              <a:rPr lang="hr-HR" sz="1600" dirty="0">
                <a:solidFill>
                  <a:srgbClr val="FF0000"/>
                </a:solidFill>
                <a:latin typeface="Arial" panose="020B0604020202020204" pitchFamily="34" charset="0"/>
              </a:rPr>
              <a:t>Kolumbija (-7)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solidFill>
                  <a:srgbClr val="FF0000"/>
                </a:solidFill>
                <a:latin typeface="Arial" panose="020B0604020202020204" pitchFamily="34" charset="0"/>
              </a:rPr>
              <a:t>Značajan pad 2015. – 2017.: Argentina (-9), El Salvador (-8), Kolumbija (-7), Nigerija (-7), i Benin (-6).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latin typeface="Arial" panose="020B0604020202020204" pitchFamily="34" charset="0"/>
              </a:rPr>
              <a:t>U 12 od 20 zemalja javnosti se ne pružaju dostatne informacije u pogledu državnog proračuna, tj. rezultat na OBI-ju im je 60 ili manje.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latin typeface="Arial" panose="020B0604020202020204" pitchFamily="34" charset="0"/>
              </a:rPr>
              <a:t>Samo JAR objavljuje detaljne informacije o proračunu (80+)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latin typeface="Arial" panose="020B0604020202020204" pitchFamily="34" charset="0"/>
              </a:rPr>
              <a:t>Tunis ne objavljuje revizorsko izvješće.</a:t>
            </a: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2662" y="716135"/>
            <a:ext cx="675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FB5308"/>
                </a:solidFill>
                <a:latin typeface="Arial" panose="020B0604020202020204" pitchFamily="34" charset="0"/>
              </a:rPr>
              <a:t>Rezultati upravitelja iz OBS-a</a:t>
            </a:r>
          </a:p>
        </p:txBody>
      </p:sp>
    </p:spTree>
    <p:extLst>
      <p:ext uri="{BB962C8B-B14F-4D97-AF65-F5344CB8AC3E}">
        <p14:creationId xmlns:p14="http://schemas.microsoft.com/office/powerpoint/2010/main" val="345762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20EF977-771B-44C4-9542-9612AC034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964564"/>
              </p:ext>
            </p:extLst>
          </p:nvPr>
        </p:nvGraphicFramePr>
        <p:xfrm>
          <a:off x="512218" y="705924"/>
          <a:ext cx="8183374" cy="509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817019-079B-0D48-9176-D32A6EA14991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DDC2A-DF80-7C43-8F87-F4C0531A89F7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22C23C-785F-4AAC-A6BB-1CCABB90368E}"/>
              </a:ext>
            </a:extLst>
          </p:cNvPr>
          <p:cNvSpPr txBox="1"/>
          <p:nvPr/>
        </p:nvSpPr>
        <p:spPr>
          <a:xfrm rot="-2520000">
            <a:off x="795309" y="5281549"/>
            <a:ext cx="6269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JAR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52A18-9076-449D-9EAD-4C4E4108F820}"/>
              </a:ext>
            </a:extLst>
          </p:cNvPr>
          <p:cNvSpPr txBox="1"/>
          <p:nvPr/>
        </p:nvSpPr>
        <p:spPr>
          <a:xfrm rot="-2520000">
            <a:off x="2448426" y="5497460"/>
            <a:ext cx="12682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     Dom. Republika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4286E-0605-47CB-AE3B-4FC565B733A1}"/>
              </a:ext>
            </a:extLst>
          </p:cNvPr>
          <p:cNvSpPr txBox="1"/>
          <p:nvPr/>
        </p:nvSpPr>
        <p:spPr>
          <a:xfrm rot="-2520000">
            <a:off x="3413364" y="5497459"/>
            <a:ext cx="13696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                         Liberija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8CFCF-69B1-411C-A8EE-A3F39D0B23E0}"/>
              </a:ext>
            </a:extLst>
          </p:cNvPr>
          <p:cNvSpPr txBox="1"/>
          <p:nvPr/>
        </p:nvSpPr>
        <p:spPr>
          <a:xfrm rot="-2520000">
            <a:off x="4726922" y="5281548"/>
            <a:ext cx="750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Ukrajina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A8643-2BE1-4DD2-8F01-FC9F03740FE0}"/>
              </a:ext>
            </a:extLst>
          </p:cNvPr>
          <p:cNvSpPr txBox="1"/>
          <p:nvPr/>
        </p:nvSpPr>
        <p:spPr>
          <a:xfrm rot="-2520000">
            <a:off x="4975852" y="5365535"/>
            <a:ext cx="9753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Hrvatska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9F214-B651-4DDD-8073-FCF723DED2EE}"/>
              </a:ext>
            </a:extLst>
          </p:cNvPr>
          <p:cNvSpPr txBox="1"/>
          <p:nvPr/>
        </p:nvSpPr>
        <p:spPr>
          <a:xfrm rot="-2520000">
            <a:off x="5608727" y="5279706"/>
            <a:ext cx="6269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Čile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E2D09-7B6B-405B-A88C-E8156DB3ADDD}"/>
              </a:ext>
            </a:extLst>
          </p:cNvPr>
          <p:cNvSpPr txBox="1"/>
          <p:nvPr/>
        </p:nvSpPr>
        <p:spPr>
          <a:xfrm rot="-2520000">
            <a:off x="6611879" y="5337084"/>
            <a:ext cx="7888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Kolumbija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E6EAD-163C-4F4B-AF8A-773E556B0B9E}"/>
              </a:ext>
            </a:extLst>
          </p:cNvPr>
          <p:cNvSpPr txBox="1"/>
          <p:nvPr/>
        </p:nvSpPr>
        <p:spPr>
          <a:xfrm rot="-2520000">
            <a:off x="7136271" y="5300880"/>
            <a:ext cx="6269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Egipat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0AD7D-D12D-448B-B911-7B8CDF657591}"/>
              </a:ext>
            </a:extLst>
          </p:cNvPr>
          <p:cNvSpPr txBox="1"/>
          <p:nvPr/>
        </p:nvSpPr>
        <p:spPr>
          <a:xfrm rot="-2520000">
            <a:off x="7467512" y="5284387"/>
            <a:ext cx="759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Nigerija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FC113-9A6B-44BE-ADD6-5AF801D910CE}"/>
              </a:ext>
            </a:extLst>
          </p:cNvPr>
          <p:cNvSpPr txBox="1"/>
          <p:nvPr/>
        </p:nvSpPr>
        <p:spPr>
          <a:xfrm rot="-2520000">
            <a:off x="7572442" y="5387726"/>
            <a:ext cx="9498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/>
              <a:t>          Paragvaj</a:t>
            </a:r>
          </a:p>
        </p:txBody>
      </p:sp>
    </p:spTree>
    <p:extLst>
      <p:ext uri="{BB962C8B-B14F-4D97-AF65-F5344CB8AC3E}">
        <p14:creationId xmlns:p14="http://schemas.microsoft.com/office/powerpoint/2010/main" val="86184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5772BD-0D7B-4CF7-9832-DBFE724DB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58641"/>
              </p:ext>
            </p:extLst>
          </p:nvPr>
        </p:nvGraphicFramePr>
        <p:xfrm>
          <a:off x="512217" y="548640"/>
          <a:ext cx="8209752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B4FDDB-DAF3-4041-A02A-5EA84D3ACEE3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62051-B64F-8241-B28D-532B6F4BB523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9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2587315"/>
            <a:ext cx="8211871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Prema OBS-u za 2017. četiri vlade upravitelja GIFT-a ostvarile su značajan napredak po pitanju sudjelovanja javnosti u radu izvršne vlasti: Filipini (41), Meksiko (39), JAR (24) i Gvatemala (21).</a:t>
            </a:r>
          </a:p>
          <a:p>
            <a:pPr lvl="0"/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 devet zemalja ostvarilo je nula bodova ili gotovo nula bodova kad je riječ o sudjelovanju javnosti u radu izvršne vlasti i tu postoji mnogo prostora za poboljšanje.</a:t>
            </a:r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38470" y="1091972"/>
            <a:ext cx="675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900"/>
                </a:solidFill>
                <a:latin typeface="Arial" panose="020B0604020202020204" pitchFamily="34" charset="0"/>
              </a:rPr>
              <a:t>Rezultati upravitelja po pitanju sudjelovanja javnosti u radu izvršne vlasti</a:t>
            </a:r>
          </a:p>
        </p:txBody>
      </p:sp>
    </p:spTree>
    <p:extLst>
      <p:ext uri="{BB962C8B-B14F-4D97-AF65-F5344CB8AC3E}">
        <p14:creationId xmlns:p14="http://schemas.microsoft.com/office/powerpoint/2010/main" val="378760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3E4FAE-2E14-440D-B772-0D82FF9AC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543134"/>
              </p:ext>
            </p:extLst>
          </p:nvPr>
        </p:nvGraphicFramePr>
        <p:xfrm>
          <a:off x="580292" y="840258"/>
          <a:ext cx="8150470" cy="486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DD6CA4-610B-A044-9612-8B9CD14D113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8DBE0C-195E-E144-8E90-A338BFFD937C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65524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17899</TotalTime>
  <Words>1144</Words>
  <Application>Microsoft Office PowerPoint</Application>
  <PresentationFormat>On-screen Show (4:3)</PresentationFormat>
  <Paragraphs>345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User</cp:lastModifiedBy>
  <cp:revision>659</cp:revision>
  <cp:lastPrinted>2017-02-10T02:14:13Z</cp:lastPrinted>
  <dcterms:created xsi:type="dcterms:W3CDTF">2015-03-01T23:52:29Z</dcterms:created>
  <dcterms:modified xsi:type="dcterms:W3CDTF">2018-10-05T10:16:43Z</dcterms:modified>
</cp:coreProperties>
</file>