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Lst>
  <p:notesMasterIdLst>
    <p:notesMasterId r:id="rId20"/>
  </p:notesMasterIdLst>
  <p:sldIdLst>
    <p:sldId id="256" r:id="rId2"/>
    <p:sldId id="531" r:id="rId3"/>
    <p:sldId id="562" r:id="rId4"/>
    <p:sldId id="546" r:id="rId5"/>
    <p:sldId id="550" r:id="rId6"/>
    <p:sldId id="563" r:id="rId7"/>
    <p:sldId id="564" r:id="rId8"/>
    <p:sldId id="553" r:id="rId9"/>
    <p:sldId id="552" r:id="rId10"/>
    <p:sldId id="554" r:id="rId11"/>
    <p:sldId id="565" r:id="rId12"/>
    <p:sldId id="555" r:id="rId13"/>
    <p:sldId id="556" r:id="rId14"/>
    <p:sldId id="557" r:id="rId15"/>
    <p:sldId id="558" r:id="rId16"/>
    <p:sldId id="559" r:id="rId17"/>
    <p:sldId id="561" r:id="rId18"/>
    <p:sldId id="56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8C727B-B0C3-44E5-BE9D-76AD265BF978}">
          <p14:sldIdLst>
            <p14:sldId id="256"/>
            <p14:sldId id="531"/>
            <p14:sldId id="562"/>
            <p14:sldId id="546"/>
            <p14:sldId id="550"/>
            <p14:sldId id="563"/>
            <p14:sldId id="564"/>
            <p14:sldId id="553"/>
            <p14:sldId id="552"/>
            <p14:sldId id="554"/>
            <p14:sldId id="565"/>
            <p14:sldId id="555"/>
            <p14:sldId id="556"/>
            <p14:sldId id="557"/>
            <p14:sldId id="558"/>
            <p14:sldId id="559"/>
            <p14:sldId id="561"/>
            <p14:sldId id="566"/>
          </p14:sldIdLst>
        </p14:section>
        <p14:section name="Sección sin título" id="{33B42E0F-CA76-4738-A474-8C79504BE8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Sanchez Andrade" initials="TSA" lastIdx="1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a:srgbClr val="FB5308"/>
    <a:srgbClr val="F93707"/>
    <a:srgbClr val="3C4648"/>
    <a:srgbClr val="8E9D9E"/>
    <a:srgbClr val="97BBD1"/>
    <a:srgbClr val="6AC1BD"/>
    <a:srgbClr val="77C390"/>
    <a:srgbClr val="B594C4"/>
    <a:srgbClr val="74B5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87" autoAdjust="0"/>
    <p:restoredTop sz="94316" autoAdjust="0"/>
  </p:normalViewPr>
  <p:slideViewPr>
    <p:cSldViewPr snapToGrid="0" snapToObjects="1">
      <p:cViewPr varScale="1">
        <p:scale>
          <a:sx n="106" d="100"/>
          <a:sy n="106" d="100"/>
        </p:scale>
        <p:origin x="2272" y="176"/>
      </p:cViewPr>
      <p:guideLst>
        <p:guide orient="horz" pos="2160"/>
        <p:guide pos="2880"/>
      </p:guideLst>
    </p:cSldViewPr>
  </p:slideViewPr>
  <p:outlineViewPr>
    <p:cViewPr>
      <p:scale>
        <a:sx n="33" d="100"/>
        <a:sy n="33" d="100"/>
      </p:scale>
      <p:origin x="0" y="-1374"/>
    </p:cViewPr>
  </p:outlineViewPr>
  <p:notesTextViewPr>
    <p:cViewPr>
      <p:scale>
        <a:sx n="100" d="100"/>
        <a:sy n="100" d="100"/>
      </p:scale>
      <p:origin x="0" y="0"/>
    </p:cViewPr>
  </p:notesTextViewPr>
  <p:notesViewPr>
    <p:cSldViewPr snapToGrid="0" snapToObjects="1">
      <p:cViewPr varScale="1">
        <p:scale>
          <a:sx n="52" d="100"/>
          <a:sy n="52" d="100"/>
        </p:scale>
        <p:origin x="286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sz="2000" b="0" dirty="0"/>
              <a:t>Figure 1:</a:t>
            </a:r>
            <a:r>
              <a:rPr lang="en-NZ" sz="2000" b="0" baseline="0" dirty="0"/>
              <a:t> </a:t>
            </a:r>
            <a:r>
              <a:rPr lang="en-NZ" sz="2000" b="0" dirty="0"/>
              <a:t>Pattern of change in OBI scores </a:t>
            </a:r>
          </a:p>
          <a:p>
            <a:pPr>
              <a:defRPr/>
            </a:pPr>
            <a:r>
              <a:rPr lang="en-NZ" sz="2000" b="0" dirty="0"/>
              <a:t>of GIFT</a:t>
            </a:r>
            <a:r>
              <a:rPr lang="en-NZ" sz="2000" b="0" baseline="0" dirty="0"/>
              <a:t> Stewards, Partners 2015-2017</a:t>
            </a:r>
            <a:endParaRPr lang="en-NZ" sz="2000" b="0" dirty="0"/>
          </a:p>
        </c:rich>
      </c:tx>
      <c:layout>
        <c:manualLayout>
          <c:xMode val="edge"/>
          <c:yMode val="edge"/>
          <c:x val="0.22823749937308796"/>
          <c:y val="4.545319992895624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'OBI changes'!$I$1</c:f>
              <c:strCache>
                <c:ptCount val="1"/>
                <c:pt idx="0">
                  <c:v>Change 2015-2017</c:v>
                </c:pt>
              </c:strCache>
            </c:strRef>
          </c:tx>
          <c:spPr>
            <a:solidFill>
              <a:srgbClr val="FF6900"/>
            </a:solidFill>
            <a:ln>
              <a:noFill/>
            </a:ln>
            <a:effectLst/>
          </c:spPr>
          <c:invertIfNegative val="0"/>
          <c:val>
            <c:numRef>
              <c:f>'OBI changes'!$I$2:$I$21</c:f>
              <c:numCache>
                <c:formatCode>General</c:formatCode>
                <c:ptCount val="20"/>
                <c:pt idx="0">
                  <c:v>-9</c:v>
                </c:pt>
                <c:pt idx="1">
                  <c:v>-6</c:v>
                </c:pt>
                <c:pt idx="2">
                  <c:v>0</c:v>
                </c:pt>
                <c:pt idx="3">
                  <c:v>-1</c:v>
                </c:pt>
                <c:pt idx="4">
                  <c:v>-7</c:v>
                </c:pt>
                <c:pt idx="5">
                  <c:v>4</c:v>
                </c:pt>
                <c:pt idx="6">
                  <c:v>15</c:v>
                </c:pt>
                <c:pt idx="7">
                  <c:v>25</c:v>
                </c:pt>
                <c:pt idx="8">
                  <c:v>-8</c:v>
                </c:pt>
                <c:pt idx="9">
                  <c:v>15</c:v>
                </c:pt>
                <c:pt idx="10">
                  <c:v>5</c:v>
                </c:pt>
                <c:pt idx="11">
                  <c:v>-2</c:v>
                </c:pt>
                <c:pt idx="12">
                  <c:v>13</c:v>
                </c:pt>
                <c:pt idx="13">
                  <c:v>-7</c:v>
                </c:pt>
                <c:pt idx="15">
                  <c:v>3</c:v>
                </c:pt>
                <c:pt idx="16">
                  <c:v>3</c:v>
                </c:pt>
                <c:pt idx="17">
                  <c:v>-3</c:v>
                </c:pt>
                <c:pt idx="18">
                  <c:v>-4</c:v>
                </c:pt>
                <c:pt idx="19">
                  <c:v>8</c:v>
                </c:pt>
              </c:numCache>
            </c:numRef>
          </c:val>
          <c:extLst>
            <c:ext xmlns:c16="http://schemas.microsoft.com/office/drawing/2014/chart" uri="{C3380CC4-5D6E-409C-BE32-E72D297353CC}">
              <c16:uniqueId val="{00000000-5EAC-4A8E-88A0-47C01AEF6904}"/>
            </c:ext>
          </c:extLst>
        </c:ser>
        <c:ser>
          <c:idx val="1"/>
          <c:order val="1"/>
          <c:tx>
            <c:strRef>
              <c:f>'OBI changes'!$J$1</c:f>
              <c:strCache>
                <c:ptCount val="1"/>
              </c:strCache>
            </c:strRef>
          </c:tx>
          <c:spPr>
            <a:solidFill>
              <a:schemeClr val="accent6">
                <a:shade val="76000"/>
              </a:schemeClr>
            </a:solidFill>
            <a:ln>
              <a:noFill/>
            </a:ln>
            <a:effectLst/>
          </c:spPr>
          <c:invertIfNegative val="0"/>
          <c:val>
            <c:numRef>
              <c:f>'OBI changes'!$J$2:$J$21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1-5EAC-4A8E-88A0-47C01AEF6904}"/>
            </c:ext>
          </c:extLst>
        </c:ser>
        <c:dLbls>
          <c:showLegendKey val="0"/>
          <c:showVal val="0"/>
          <c:showCatName val="0"/>
          <c:showSerName val="0"/>
          <c:showPercent val="0"/>
          <c:showBubbleSize val="0"/>
        </c:dLbls>
        <c:gapWidth val="150"/>
        <c:overlap val="100"/>
        <c:axId val="661551624"/>
        <c:axId val="624396600"/>
      </c:barChart>
      <c:catAx>
        <c:axId val="661551624"/>
        <c:scaling>
          <c:orientation val="minMax"/>
        </c:scaling>
        <c:delete val="1"/>
        <c:axPos val="l"/>
        <c:numFmt formatCode="General" sourceLinked="1"/>
        <c:majorTickMark val="out"/>
        <c:minorTickMark val="none"/>
        <c:tickLblPos val="nextTo"/>
        <c:crossAx val="624396600"/>
        <c:crosses val="autoZero"/>
        <c:auto val="1"/>
        <c:lblAlgn val="ctr"/>
        <c:lblOffset val="100"/>
        <c:noMultiLvlLbl val="0"/>
      </c:catAx>
      <c:valAx>
        <c:axId val="624396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551624"/>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sz="2000" b="0" dirty="0"/>
              <a:t>Figure 2: 2017 OBI Score </a:t>
            </a:r>
            <a:r>
              <a:rPr lang="en-NZ" sz="2000" b="0" baseline="0" dirty="0"/>
              <a:t>Gaps </a:t>
            </a:r>
          </a:p>
          <a:p>
            <a:pPr>
              <a:defRPr/>
            </a:pPr>
            <a:r>
              <a:rPr lang="en-NZ" sz="2000" b="0" baseline="0" dirty="0"/>
              <a:t>to Global Peer Group Leader</a:t>
            </a:r>
            <a:endParaRPr lang="en-NZ" sz="2000" b="0" dirty="0"/>
          </a:p>
        </c:rich>
      </c:tx>
      <c:layout>
        <c:manualLayout>
          <c:xMode val="edge"/>
          <c:yMode val="edge"/>
          <c:x val="0.3202777777777777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6900"/>
            </a:solidFill>
            <a:ln>
              <a:noFill/>
            </a:ln>
            <a:effectLst/>
          </c:spPr>
          <c:invertIfNegative val="0"/>
          <c:cat>
            <c:strRef>
              <c:f>'peer gaps'!$A$3:$A$22</c:f>
              <c:strCache>
                <c:ptCount val="20"/>
                <c:pt idx="0">
                  <c:v>South Africa</c:v>
                </c:pt>
                <c:pt idx="1">
                  <c:v>Mexico</c:v>
                </c:pt>
                <c:pt idx="2">
                  <c:v>Brazil </c:v>
                </c:pt>
                <c:pt idx="3">
                  <c:v>U.S.A.</c:v>
                </c:pt>
                <c:pt idx="4">
                  <c:v>Philippines</c:v>
                </c:pt>
                <c:pt idx="5">
                  <c:v>Indonesia</c:v>
                </c:pt>
                <c:pt idx="6">
                  <c:v>Dom. Republic</c:v>
                </c:pt>
                <c:pt idx="7">
                  <c:v>Tunisia</c:v>
                </c:pt>
                <c:pt idx="8">
                  <c:v>Benin</c:v>
                </c:pt>
                <c:pt idx="9">
                  <c:v>Liberia</c:v>
                </c:pt>
                <c:pt idx="10">
                  <c:v>Guatemala</c:v>
                </c:pt>
                <c:pt idx="11">
                  <c:v>Ukraine</c:v>
                </c:pt>
                <c:pt idx="12">
                  <c:v>Croatia</c:v>
                </c:pt>
                <c:pt idx="13">
                  <c:v>Chile</c:v>
                </c:pt>
                <c:pt idx="14">
                  <c:v>El Salvador</c:v>
                </c:pt>
                <c:pt idx="15">
                  <c:v>Argentina</c:v>
                </c:pt>
                <c:pt idx="16">
                  <c:v>Colombia</c:v>
                </c:pt>
                <c:pt idx="17">
                  <c:v>Egypt</c:v>
                </c:pt>
                <c:pt idx="18">
                  <c:v>Nigeria</c:v>
                </c:pt>
                <c:pt idx="19">
                  <c:v>Paraguay</c:v>
                </c:pt>
              </c:strCache>
            </c:strRef>
          </c:cat>
          <c:val>
            <c:numRef>
              <c:f>'peer gaps'!$B$3:$B$22</c:f>
              <c:numCache>
                <c:formatCode>General</c:formatCode>
                <c:ptCount val="20"/>
                <c:pt idx="0">
                  <c:v>0</c:v>
                </c:pt>
                <c:pt idx="1">
                  <c:v>10</c:v>
                </c:pt>
                <c:pt idx="2">
                  <c:v>12</c:v>
                </c:pt>
                <c:pt idx="3">
                  <c:v>12</c:v>
                </c:pt>
                <c:pt idx="4">
                  <c:v>15</c:v>
                </c:pt>
                <c:pt idx="5">
                  <c:v>18</c:v>
                </c:pt>
                <c:pt idx="6">
                  <c:v>21</c:v>
                </c:pt>
                <c:pt idx="7">
                  <c:v>21</c:v>
                </c:pt>
                <c:pt idx="8">
                  <c:v>22</c:v>
                </c:pt>
                <c:pt idx="9">
                  <c:v>24</c:v>
                </c:pt>
                <c:pt idx="10">
                  <c:v>28</c:v>
                </c:pt>
                <c:pt idx="11">
                  <c:v>28</c:v>
                </c:pt>
                <c:pt idx="12">
                  <c:v>32</c:v>
                </c:pt>
                <c:pt idx="13">
                  <c:v>33</c:v>
                </c:pt>
                <c:pt idx="14">
                  <c:v>37</c:v>
                </c:pt>
                <c:pt idx="15">
                  <c:v>39</c:v>
                </c:pt>
                <c:pt idx="16">
                  <c:v>39</c:v>
                </c:pt>
                <c:pt idx="17">
                  <c:v>41</c:v>
                </c:pt>
                <c:pt idx="18">
                  <c:v>43</c:v>
                </c:pt>
                <c:pt idx="19">
                  <c:v>46</c:v>
                </c:pt>
              </c:numCache>
            </c:numRef>
          </c:val>
          <c:extLst>
            <c:ext xmlns:c16="http://schemas.microsoft.com/office/drawing/2014/chart" uri="{C3380CC4-5D6E-409C-BE32-E72D297353CC}">
              <c16:uniqueId val="{00000000-48EC-4FAE-8C37-F565B69DEAB5}"/>
            </c:ext>
          </c:extLst>
        </c:ser>
        <c:dLbls>
          <c:showLegendKey val="0"/>
          <c:showVal val="0"/>
          <c:showCatName val="0"/>
          <c:showSerName val="0"/>
          <c:showPercent val="0"/>
          <c:showBubbleSize val="0"/>
        </c:dLbls>
        <c:gapWidth val="219"/>
        <c:overlap val="-27"/>
        <c:axId val="455843896"/>
        <c:axId val="455846848"/>
      </c:barChart>
      <c:catAx>
        <c:axId val="45584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846848"/>
        <c:crosses val="autoZero"/>
        <c:auto val="1"/>
        <c:lblAlgn val="ctr"/>
        <c:lblOffset val="100"/>
        <c:noMultiLvlLbl val="0"/>
      </c:catAx>
      <c:valAx>
        <c:axId val="4558468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NZ"/>
                  <a:t>OBI gap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843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sz="2000" b="0" dirty="0"/>
              <a:t>Figure 3: 2017 OBS Participation Scores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Participation!$B$1:$B$2</c:f>
              <c:strCache>
                <c:ptCount val="2"/>
                <c:pt idx="0">
                  <c:v>2017 Participation Score</c:v>
                </c:pt>
                <c:pt idx="1">
                  <c:v>Total</c:v>
                </c:pt>
              </c:strCache>
            </c:strRef>
          </c:tx>
          <c:spPr>
            <a:solidFill>
              <a:schemeClr val="tx1">
                <a:lumMod val="50000"/>
                <a:lumOff val="50000"/>
              </a:schemeClr>
            </a:solidFill>
            <a:ln>
              <a:noFill/>
            </a:ln>
            <a:effectLst/>
          </c:spPr>
          <c:invertIfNegative val="0"/>
          <c:cat>
            <c:strRef>
              <c:f>Participation!$A$3:$A$23</c:f>
              <c:strCache>
                <c:ptCount val="21"/>
                <c:pt idx="1">
                  <c:v>Argentina</c:v>
                </c:pt>
                <c:pt idx="2">
                  <c:v>Benin</c:v>
                </c:pt>
                <c:pt idx="3">
                  <c:v>Brazil </c:v>
                </c:pt>
                <c:pt idx="4">
                  <c:v>Chile</c:v>
                </c:pt>
                <c:pt idx="5">
                  <c:v>Colombia</c:v>
                </c:pt>
                <c:pt idx="6">
                  <c:v>Croatia</c:v>
                </c:pt>
                <c:pt idx="7">
                  <c:v>Dom. Republic</c:v>
                </c:pt>
                <c:pt idx="8">
                  <c:v>Egypt</c:v>
                </c:pt>
                <c:pt idx="9">
                  <c:v>El Salvador</c:v>
                </c:pt>
                <c:pt idx="10">
                  <c:v>Guatemala</c:v>
                </c:pt>
                <c:pt idx="11">
                  <c:v>Indonesia</c:v>
                </c:pt>
                <c:pt idx="12">
                  <c:v>Liberia</c:v>
                </c:pt>
                <c:pt idx="13">
                  <c:v>Mexico</c:v>
                </c:pt>
                <c:pt idx="14">
                  <c:v>Nigeria</c:v>
                </c:pt>
                <c:pt idx="15">
                  <c:v>Paraguay</c:v>
                </c:pt>
                <c:pt idx="16">
                  <c:v>Philippines</c:v>
                </c:pt>
                <c:pt idx="17">
                  <c:v>South Africa</c:v>
                </c:pt>
                <c:pt idx="18">
                  <c:v>Tunisia</c:v>
                </c:pt>
                <c:pt idx="19">
                  <c:v>U.S.A.</c:v>
                </c:pt>
                <c:pt idx="20">
                  <c:v>Ukraine</c:v>
                </c:pt>
              </c:strCache>
            </c:strRef>
          </c:cat>
          <c:val>
            <c:numRef>
              <c:f>Participation!$B$3:$B$23</c:f>
              <c:numCache>
                <c:formatCode>General</c:formatCode>
                <c:ptCount val="21"/>
                <c:pt idx="1">
                  <c:v>13</c:v>
                </c:pt>
                <c:pt idx="2">
                  <c:v>9</c:v>
                </c:pt>
                <c:pt idx="3">
                  <c:v>35</c:v>
                </c:pt>
                <c:pt idx="4">
                  <c:v>11</c:v>
                </c:pt>
                <c:pt idx="5">
                  <c:v>15</c:v>
                </c:pt>
                <c:pt idx="6">
                  <c:v>26</c:v>
                </c:pt>
                <c:pt idx="7">
                  <c:v>17</c:v>
                </c:pt>
                <c:pt idx="8">
                  <c:v>11</c:v>
                </c:pt>
                <c:pt idx="9">
                  <c:v>6</c:v>
                </c:pt>
                <c:pt idx="10">
                  <c:v>30</c:v>
                </c:pt>
                <c:pt idx="11">
                  <c:v>22</c:v>
                </c:pt>
                <c:pt idx="12">
                  <c:v>11</c:v>
                </c:pt>
                <c:pt idx="13">
                  <c:v>35</c:v>
                </c:pt>
                <c:pt idx="14">
                  <c:v>13</c:v>
                </c:pt>
                <c:pt idx="15">
                  <c:v>11</c:v>
                </c:pt>
                <c:pt idx="16">
                  <c:v>41</c:v>
                </c:pt>
                <c:pt idx="17">
                  <c:v>24</c:v>
                </c:pt>
                <c:pt idx="18">
                  <c:v>2</c:v>
                </c:pt>
                <c:pt idx="19">
                  <c:v>22</c:v>
                </c:pt>
                <c:pt idx="20">
                  <c:v>30</c:v>
                </c:pt>
              </c:numCache>
            </c:numRef>
          </c:val>
          <c:extLst>
            <c:ext xmlns:c16="http://schemas.microsoft.com/office/drawing/2014/chart" uri="{C3380CC4-5D6E-409C-BE32-E72D297353CC}">
              <c16:uniqueId val="{00000000-8B99-4850-90FD-3B1B10A340B9}"/>
            </c:ext>
          </c:extLst>
        </c:ser>
        <c:ser>
          <c:idx val="1"/>
          <c:order val="1"/>
          <c:tx>
            <c:strRef>
              <c:f>Participation!$C$1:$C$2</c:f>
              <c:strCache>
                <c:ptCount val="2"/>
                <c:pt idx="0">
                  <c:v>2017 Participation</c:v>
                </c:pt>
                <c:pt idx="1">
                  <c:v>Executive Branch</c:v>
                </c:pt>
              </c:strCache>
            </c:strRef>
          </c:tx>
          <c:spPr>
            <a:solidFill>
              <a:srgbClr val="FF6900"/>
            </a:solidFill>
            <a:ln>
              <a:noFill/>
            </a:ln>
            <a:effectLst/>
          </c:spPr>
          <c:invertIfNegative val="0"/>
          <c:cat>
            <c:strRef>
              <c:f>Participation!$A$3:$A$23</c:f>
              <c:strCache>
                <c:ptCount val="21"/>
                <c:pt idx="1">
                  <c:v>Argentina</c:v>
                </c:pt>
                <c:pt idx="2">
                  <c:v>Benin</c:v>
                </c:pt>
                <c:pt idx="3">
                  <c:v>Brazil </c:v>
                </c:pt>
                <c:pt idx="4">
                  <c:v>Chile</c:v>
                </c:pt>
                <c:pt idx="5">
                  <c:v>Colombia</c:v>
                </c:pt>
                <c:pt idx="6">
                  <c:v>Croatia</c:v>
                </c:pt>
                <c:pt idx="7">
                  <c:v>Dom. Republic</c:v>
                </c:pt>
                <c:pt idx="8">
                  <c:v>Egypt</c:v>
                </c:pt>
                <c:pt idx="9">
                  <c:v>El Salvador</c:v>
                </c:pt>
                <c:pt idx="10">
                  <c:v>Guatemala</c:v>
                </c:pt>
                <c:pt idx="11">
                  <c:v>Indonesia</c:v>
                </c:pt>
                <c:pt idx="12">
                  <c:v>Liberia</c:v>
                </c:pt>
                <c:pt idx="13">
                  <c:v>Mexico</c:v>
                </c:pt>
                <c:pt idx="14">
                  <c:v>Nigeria</c:v>
                </c:pt>
                <c:pt idx="15">
                  <c:v>Paraguay</c:v>
                </c:pt>
                <c:pt idx="16">
                  <c:v>Philippines</c:v>
                </c:pt>
                <c:pt idx="17">
                  <c:v>South Africa</c:v>
                </c:pt>
                <c:pt idx="18">
                  <c:v>Tunisia</c:v>
                </c:pt>
                <c:pt idx="19">
                  <c:v>U.S.A.</c:v>
                </c:pt>
                <c:pt idx="20">
                  <c:v>Ukraine</c:v>
                </c:pt>
              </c:strCache>
            </c:strRef>
          </c:cat>
          <c:val>
            <c:numRef>
              <c:f>Participation!$C$3:$C$23</c:f>
              <c:numCache>
                <c:formatCode>General</c:formatCode>
                <c:ptCount val="21"/>
                <c:pt idx="1">
                  <c:v>0</c:v>
                </c:pt>
                <c:pt idx="2">
                  <c:v>0</c:v>
                </c:pt>
                <c:pt idx="3">
                  <c:v>18</c:v>
                </c:pt>
                <c:pt idx="4">
                  <c:v>0</c:v>
                </c:pt>
                <c:pt idx="5">
                  <c:v>3</c:v>
                </c:pt>
                <c:pt idx="6">
                  <c:v>15</c:v>
                </c:pt>
                <c:pt idx="7">
                  <c:v>0</c:v>
                </c:pt>
                <c:pt idx="8">
                  <c:v>18</c:v>
                </c:pt>
                <c:pt idx="9">
                  <c:v>0</c:v>
                </c:pt>
                <c:pt idx="10">
                  <c:v>21</c:v>
                </c:pt>
                <c:pt idx="11">
                  <c:v>18</c:v>
                </c:pt>
                <c:pt idx="12">
                  <c:v>9</c:v>
                </c:pt>
                <c:pt idx="13">
                  <c:v>39</c:v>
                </c:pt>
                <c:pt idx="14">
                  <c:v>12</c:v>
                </c:pt>
                <c:pt idx="15">
                  <c:v>0</c:v>
                </c:pt>
                <c:pt idx="16">
                  <c:v>42</c:v>
                </c:pt>
                <c:pt idx="17">
                  <c:v>24</c:v>
                </c:pt>
                <c:pt idx="18">
                  <c:v>0</c:v>
                </c:pt>
                <c:pt idx="19">
                  <c:v>3</c:v>
                </c:pt>
                <c:pt idx="20">
                  <c:v>27</c:v>
                </c:pt>
              </c:numCache>
            </c:numRef>
          </c:val>
          <c:extLst>
            <c:ext xmlns:c16="http://schemas.microsoft.com/office/drawing/2014/chart" uri="{C3380CC4-5D6E-409C-BE32-E72D297353CC}">
              <c16:uniqueId val="{00000001-8B99-4850-90FD-3B1B10A340B9}"/>
            </c:ext>
          </c:extLst>
        </c:ser>
        <c:dLbls>
          <c:showLegendKey val="0"/>
          <c:showVal val="0"/>
          <c:showCatName val="0"/>
          <c:showSerName val="0"/>
          <c:showPercent val="0"/>
          <c:showBubbleSize val="0"/>
        </c:dLbls>
        <c:gapWidth val="219"/>
        <c:overlap val="-27"/>
        <c:axId val="581167896"/>
        <c:axId val="581175112"/>
      </c:barChart>
      <c:catAx>
        <c:axId val="58116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175112"/>
        <c:crosses val="autoZero"/>
        <c:auto val="1"/>
        <c:lblAlgn val="ctr"/>
        <c:lblOffset val="100"/>
        <c:noMultiLvlLbl val="0"/>
      </c:catAx>
      <c:valAx>
        <c:axId val="581175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167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sz="2400" b="0" dirty="0"/>
              <a:t>Figure 4: Stewards' performance </a:t>
            </a:r>
          </a:p>
          <a:p>
            <a:pPr>
              <a:defRPr/>
            </a:pPr>
            <a:r>
              <a:rPr lang="en-NZ" sz="2400" b="0" dirty="0"/>
              <a:t>on published IMF FTEs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'IMF FTEs'!$B$3</c:f>
              <c:strCache>
                <c:ptCount val="1"/>
                <c:pt idx="0">
                  <c:v>Advanced </c:v>
                </c:pt>
              </c:strCache>
            </c:strRef>
          </c:tx>
          <c:spPr>
            <a:solidFill>
              <a:srgbClr val="FF6900"/>
            </a:solidFill>
            <a:ln>
              <a:noFill/>
            </a:ln>
            <a:effectLst/>
          </c:spPr>
          <c:invertIfNegative val="0"/>
          <c:cat>
            <c:strRef>
              <c:f>'IMF FTEs'!$A$4:$A$8</c:f>
              <c:strCache>
                <c:ptCount val="5"/>
                <c:pt idx="0">
                  <c:v>Brazil </c:v>
                </c:pt>
                <c:pt idx="1">
                  <c:v>Colombia </c:v>
                </c:pt>
                <c:pt idx="2">
                  <c:v>Guatemala</c:v>
                </c:pt>
                <c:pt idx="3">
                  <c:v>Philippines</c:v>
                </c:pt>
                <c:pt idx="4">
                  <c:v>Tunisia </c:v>
                </c:pt>
              </c:strCache>
            </c:strRef>
          </c:cat>
          <c:val>
            <c:numRef>
              <c:f>'IMF FTEs'!$B$4:$B$8</c:f>
              <c:numCache>
                <c:formatCode>General</c:formatCode>
                <c:ptCount val="5"/>
                <c:pt idx="0">
                  <c:v>4</c:v>
                </c:pt>
                <c:pt idx="1">
                  <c:v>11</c:v>
                </c:pt>
                <c:pt idx="2">
                  <c:v>4</c:v>
                </c:pt>
                <c:pt idx="3">
                  <c:v>7</c:v>
                </c:pt>
                <c:pt idx="4">
                  <c:v>4</c:v>
                </c:pt>
              </c:numCache>
            </c:numRef>
          </c:val>
          <c:extLst>
            <c:ext xmlns:c16="http://schemas.microsoft.com/office/drawing/2014/chart" uri="{C3380CC4-5D6E-409C-BE32-E72D297353CC}">
              <c16:uniqueId val="{00000000-A420-4560-A570-270596410EAE}"/>
            </c:ext>
          </c:extLst>
        </c:ser>
        <c:ser>
          <c:idx val="1"/>
          <c:order val="1"/>
          <c:tx>
            <c:strRef>
              <c:f>'IMF FTEs'!$C$3</c:f>
              <c:strCache>
                <c:ptCount val="1"/>
                <c:pt idx="0">
                  <c:v>Good</c:v>
                </c:pt>
              </c:strCache>
            </c:strRef>
          </c:tx>
          <c:spPr>
            <a:solidFill>
              <a:schemeClr val="tx1">
                <a:lumMod val="50000"/>
                <a:lumOff val="50000"/>
              </a:schemeClr>
            </a:solidFill>
            <a:ln>
              <a:noFill/>
            </a:ln>
            <a:effectLst/>
          </c:spPr>
          <c:invertIfNegative val="0"/>
          <c:cat>
            <c:strRef>
              <c:f>'IMF FTEs'!$A$4:$A$8</c:f>
              <c:strCache>
                <c:ptCount val="5"/>
                <c:pt idx="0">
                  <c:v>Brazil </c:v>
                </c:pt>
                <c:pt idx="1">
                  <c:v>Colombia </c:v>
                </c:pt>
                <c:pt idx="2">
                  <c:v>Guatemala</c:v>
                </c:pt>
                <c:pt idx="3">
                  <c:v>Philippines</c:v>
                </c:pt>
                <c:pt idx="4">
                  <c:v>Tunisia </c:v>
                </c:pt>
              </c:strCache>
            </c:strRef>
          </c:cat>
          <c:val>
            <c:numRef>
              <c:f>'IMF FTEs'!$C$4:$C$8</c:f>
              <c:numCache>
                <c:formatCode>General</c:formatCode>
                <c:ptCount val="5"/>
                <c:pt idx="0">
                  <c:v>14</c:v>
                </c:pt>
                <c:pt idx="1">
                  <c:v>5</c:v>
                </c:pt>
                <c:pt idx="2">
                  <c:v>4</c:v>
                </c:pt>
                <c:pt idx="3">
                  <c:v>16</c:v>
                </c:pt>
                <c:pt idx="4">
                  <c:v>6</c:v>
                </c:pt>
              </c:numCache>
            </c:numRef>
          </c:val>
          <c:extLst>
            <c:ext xmlns:c16="http://schemas.microsoft.com/office/drawing/2014/chart" uri="{C3380CC4-5D6E-409C-BE32-E72D297353CC}">
              <c16:uniqueId val="{00000001-A420-4560-A570-270596410EAE}"/>
            </c:ext>
          </c:extLst>
        </c:ser>
        <c:ser>
          <c:idx val="2"/>
          <c:order val="2"/>
          <c:tx>
            <c:strRef>
              <c:f>'IMF FTEs'!$D$3</c:f>
              <c:strCache>
                <c:ptCount val="1"/>
                <c:pt idx="0">
                  <c:v>Basic</c:v>
                </c:pt>
              </c:strCache>
            </c:strRef>
          </c:tx>
          <c:spPr>
            <a:solidFill>
              <a:schemeClr val="accent3"/>
            </a:solidFill>
            <a:ln>
              <a:noFill/>
            </a:ln>
            <a:effectLst/>
          </c:spPr>
          <c:invertIfNegative val="0"/>
          <c:cat>
            <c:strRef>
              <c:f>'IMF FTEs'!$A$4:$A$8</c:f>
              <c:strCache>
                <c:ptCount val="5"/>
                <c:pt idx="0">
                  <c:v>Brazil </c:v>
                </c:pt>
                <c:pt idx="1">
                  <c:v>Colombia </c:v>
                </c:pt>
                <c:pt idx="2">
                  <c:v>Guatemala</c:v>
                </c:pt>
                <c:pt idx="3">
                  <c:v>Philippines</c:v>
                </c:pt>
                <c:pt idx="4">
                  <c:v>Tunisia </c:v>
                </c:pt>
              </c:strCache>
            </c:strRef>
          </c:cat>
          <c:val>
            <c:numRef>
              <c:f>'IMF FTEs'!$D$4:$D$8</c:f>
              <c:numCache>
                <c:formatCode>General</c:formatCode>
                <c:ptCount val="5"/>
                <c:pt idx="0">
                  <c:v>13</c:v>
                </c:pt>
                <c:pt idx="1">
                  <c:v>16</c:v>
                </c:pt>
                <c:pt idx="2">
                  <c:v>17</c:v>
                </c:pt>
                <c:pt idx="3">
                  <c:v>8</c:v>
                </c:pt>
                <c:pt idx="4">
                  <c:v>11</c:v>
                </c:pt>
              </c:numCache>
            </c:numRef>
          </c:val>
          <c:extLst>
            <c:ext xmlns:c16="http://schemas.microsoft.com/office/drawing/2014/chart" uri="{C3380CC4-5D6E-409C-BE32-E72D297353CC}">
              <c16:uniqueId val="{00000002-A420-4560-A570-270596410EAE}"/>
            </c:ext>
          </c:extLst>
        </c:ser>
        <c:ser>
          <c:idx val="3"/>
          <c:order val="3"/>
          <c:tx>
            <c:strRef>
              <c:f>'IMF FTEs'!$E$3</c:f>
              <c:strCache>
                <c:ptCount val="1"/>
                <c:pt idx="0">
                  <c:v>Not met</c:v>
                </c:pt>
              </c:strCache>
            </c:strRef>
          </c:tx>
          <c:spPr>
            <a:solidFill>
              <a:schemeClr val="accent4"/>
            </a:solidFill>
            <a:ln>
              <a:noFill/>
            </a:ln>
            <a:effectLst/>
          </c:spPr>
          <c:invertIfNegative val="0"/>
          <c:cat>
            <c:strRef>
              <c:f>'IMF FTEs'!$A$4:$A$8</c:f>
              <c:strCache>
                <c:ptCount val="5"/>
                <c:pt idx="0">
                  <c:v>Brazil </c:v>
                </c:pt>
                <c:pt idx="1">
                  <c:v>Colombia </c:v>
                </c:pt>
                <c:pt idx="2">
                  <c:v>Guatemala</c:v>
                </c:pt>
                <c:pt idx="3">
                  <c:v>Philippines</c:v>
                </c:pt>
                <c:pt idx="4">
                  <c:v>Tunisia </c:v>
                </c:pt>
              </c:strCache>
            </c:strRef>
          </c:cat>
          <c:val>
            <c:numRef>
              <c:f>'IMF FTEs'!$E$4:$E$8</c:f>
              <c:numCache>
                <c:formatCode>General</c:formatCode>
                <c:ptCount val="5"/>
                <c:pt idx="0">
                  <c:v>5</c:v>
                </c:pt>
                <c:pt idx="1">
                  <c:v>4</c:v>
                </c:pt>
                <c:pt idx="2">
                  <c:v>10</c:v>
                </c:pt>
                <c:pt idx="3">
                  <c:v>4</c:v>
                </c:pt>
                <c:pt idx="4">
                  <c:v>14</c:v>
                </c:pt>
              </c:numCache>
            </c:numRef>
          </c:val>
          <c:extLst>
            <c:ext xmlns:c16="http://schemas.microsoft.com/office/drawing/2014/chart" uri="{C3380CC4-5D6E-409C-BE32-E72D297353CC}">
              <c16:uniqueId val="{00000003-A420-4560-A570-270596410EAE}"/>
            </c:ext>
          </c:extLst>
        </c:ser>
        <c:dLbls>
          <c:showLegendKey val="0"/>
          <c:showVal val="0"/>
          <c:showCatName val="0"/>
          <c:showSerName val="0"/>
          <c:showPercent val="0"/>
          <c:showBubbleSize val="0"/>
        </c:dLbls>
        <c:gapWidth val="219"/>
        <c:overlap val="-27"/>
        <c:axId val="453738776"/>
        <c:axId val="453737136"/>
      </c:barChart>
      <c:catAx>
        <c:axId val="453738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737136"/>
        <c:crosses val="autoZero"/>
        <c:auto val="1"/>
        <c:lblAlgn val="ctr"/>
        <c:lblOffset val="100"/>
        <c:noMultiLvlLbl val="0"/>
      </c:catAx>
      <c:valAx>
        <c:axId val="45373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738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455DC-93FE-F04E-821C-247B57ED379E}" type="datetimeFigureOut">
              <a:rPr lang="en-US" smtClean="0"/>
              <a:t>9/25/18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2A202-9FDB-4B49-B0DC-90E507511A6A}" type="slidenum">
              <a:rPr lang="en-US" smtClean="0"/>
              <a:t>‹#›</a:t>
            </a:fld>
            <a:endParaRPr lang="en-US" dirty="0"/>
          </a:p>
        </p:txBody>
      </p:sp>
    </p:spTree>
    <p:extLst>
      <p:ext uri="{BB962C8B-B14F-4D97-AF65-F5344CB8AC3E}">
        <p14:creationId xmlns:p14="http://schemas.microsoft.com/office/powerpoint/2010/main" val="27827065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2F400F-7FA3-874F-AF29-9C181D7BD3BB}"/>
              </a:ext>
            </a:extLst>
          </p:cNvPr>
          <p:cNvPicPr>
            <a:picLocks noChangeAspect="1"/>
          </p:cNvPicPr>
          <p:nvPr userDrawn="1"/>
        </p:nvPicPr>
        <p:blipFill>
          <a:blip r:embed="rId2"/>
          <a:stretch>
            <a:fillRect/>
          </a:stretch>
        </p:blipFill>
        <p:spPr>
          <a:xfrm>
            <a:off x="0" y="-1"/>
            <a:ext cx="9144000" cy="6884377"/>
          </a:xfrm>
          <a:prstGeom prst="rect">
            <a:avLst/>
          </a:prstGeom>
        </p:spPr>
      </p:pic>
      <p:pic>
        <p:nvPicPr>
          <p:cNvPr id="5" name="Picture 4">
            <a:extLst>
              <a:ext uri="{FF2B5EF4-FFF2-40B4-BE49-F238E27FC236}">
                <a16:creationId xmlns:a16="http://schemas.microsoft.com/office/drawing/2014/main" id="{DEBD77F7-A554-2B4B-91BA-70075A3FFF52}"/>
              </a:ext>
            </a:extLst>
          </p:cNvPr>
          <p:cNvPicPr>
            <a:picLocks noChangeAspect="1"/>
          </p:cNvPicPr>
          <p:nvPr userDrawn="1"/>
        </p:nvPicPr>
        <p:blipFill>
          <a:blip r:embed="rId3"/>
          <a:stretch>
            <a:fillRect/>
          </a:stretch>
        </p:blipFill>
        <p:spPr>
          <a:xfrm>
            <a:off x="6253300" y="6156960"/>
            <a:ext cx="2595113" cy="458470"/>
          </a:xfrm>
          <a:prstGeom prst="rect">
            <a:avLst/>
          </a:prstGeom>
        </p:spPr>
      </p:pic>
    </p:spTree>
    <p:extLst>
      <p:ext uri="{BB962C8B-B14F-4D97-AF65-F5344CB8AC3E}">
        <p14:creationId xmlns:p14="http://schemas.microsoft.com/office/powerpoint/2010/main" val="365882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5FBB6263-F300-654D-B03D-E45477396908}"/>
              </a:ext>
            </a:extLst>
          </p:cNvPr>
          <p:cNvSpPr/>
          <p:nvPr userDrawn="1"/>
        </p:nvSpPr>
        <p:spPr>
          <a:xfrm>
            <a:off x="0" y="-30480"/>
            <a:ext cx="9144000" cy="6233160"/>
          </a:xfrm>
          <a:custGeom>
            <a:avLst/>
            <a:gdLst>
              <a:gd name="connsiteX0" fmla="*/ 0 w 9144000"/>
              <a:gd name="connsiteY0" fmla="*/ 0 h 6233160"/>
              <a:gd name="connsiteX1" fmla="*/ 9144000 w 9144000"/>
              <a:gd name="connsiteY1" fmla="*/ 15240 h 6233160"/>
              <a:gd name="connsiteX2" fmla="*/ 9144000 w 9144000"/>
              <a:gd name="connsiteY2" fmla="*/ 5836920 h 6233160"/>
              <a:gd name="connsiteX3" fmla="*/ 0 w 9144000"/>
              <a:gd name="connsiteY3" fmla="*/ 6233160 h 6233160"/>
              <a:gd name="connsiteX4" fmla="*/ 0 w 9144000"/>
              <a:gd name="connsiteY4" fmla="*/ 441960 h 6233160"/>
              <a:gd name="connsiteX5" fmla="*/ 0 w 9144000"/>
              <a:gd name="connsiteY5" fmla="*/ 0 h 623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233160">
                <a:moveTo>
                  <a:pt x="0" y="0"/>
                </a:moveTo>
                <a:lnTo>
                  <a:pt x="9144000" y="15240"/>
                </a:lnTo>
                <a:lnTo>
                  <a:pt x="9144000" y="5836920"/>
                </a:lnTo>
                <a:lnTo>
                  <a:pt x="0" y="6233160"/>
                </a:lnTo>
                <a:lnTo>
                  <a:pt x="0" y="441960"/>
                </a:lnTo>
                <a:lnTo>
                  <a:pt x="0" y="0"/>
                </a:lnTo>
                <a:close/>
              </a:path>
            </a:pathLst>
          </a:custGeom>
          <a:gradFill flip="none" rotWithShape="0">
            <a:gsLst>
              <a:gs pos="100000">
                <a:srgbClr val="F12E50"/>
              </a:gs>
              <a:gs pos="20000">
                <a:srgbClr val="FF5000"/>
              </a:gs>
            </a:gsLst>
            <a:path path="circle">
              <a:fillToRect t="100000" r="10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BD77F7-A554-2B4B-91BA-70075A3FFF52}"/>
              </a:ext>
            </a:extLst>
          </p:cNvPr>
          <p:cNvPicPr>
            <a:picLocks noChangeAspect="1"/>
          </p:cNvPicPr>
          <p:nvPr userDrawn="1"/>
        </p:nvPicPr>
        <p:blipFill>
          <a:blip r:embed="rId2"/>
          <a:stretch>
            <a:fillRect/>
          </a:stretch>
        </p:blipFill>
        <p:spPr>
          <a:xfrm>
            <a:off x="6253300" y="6156960"/>
            <a:ext cx="2595113" cy="458470"/>
          </a:xfrm>
          <a:prstGeom prst="rect">
            <a:avLst/>
          </a:prstGeom>
        </p:spPr>
      </p:pic>
    </p:spTree>
    <p:extLst>
      <p:ext uri="{BB962C8B-B14F-4D97-AF65-F5344CB8AC3E}">
        <p14:creationId xmlns:p14="http://schemas.microsoft.com/office/powerpoint/2010/main" val="395546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2">
    <p:spTree>
      <p:nvGrpSpPr>
        <p:cNvPr id="1" name=""/>
        <p:cNvGrpSpPr/>
        <p:nvPr/>
      </p:nvGrpSpPr>
      <p:grpSpPr>
        <a:xfrm>
          <a:off x="0" y="0"/>
          <a:ext cx="0" cy="0"/>
          <a:chOff x="0" y="0"/>
          <a:chExt cx="0" cy="0"/>
        </a:xfrm>
      </p:grpSpPr>
      <p:sp>
        <p:nvSpPr>
          <p:cNvPr id="3" name="Rectangle 2"/>
          <p:cNvSpPr/>
          <p:nvPr userDrawn="1"/>
        </p:nvSpPr>
        <p:spPr>
          <a:xfrm>
            <a:off x="0" y="0"/>
            <a:ext cx="9144000" cy="72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4026" y="6029012"/>
            <a:ext cx="768919" cy="510512"/>
          </a:xfrm>
          <a:prstGeom prst="rect">
            <a:avLst/>
          </a:prstGeom>
        </p:spPr>
      </p:pic>
    </p:spTree>
    <p:extLst>
      <p:ext uri="{BB962C8B-B14F-4D97-AF65-F5344CB8AC3E}">
        <p14:creationId xmlns:p14="http://schemas.microsoft.com/office/powerpoint/2010/main" val="224942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4074" y="3215474"/>
            <a:ext cx="768919" cy="510512"/>
          </a:xfrm>
          <a:prstGeom prst="rect">
            <a:avLst/>
          </a:prstGeom>
        </p:spPr>
      </p:pic>
    </p:spTree>
    <p:extLst>
      <p:ext uri="{BB962C8B-B14F-4D97-AF65-F5344CB8AC3E}">
        <p14:creationId xmlns:p14="http://schemas.microsoft.com/office/powerpoint/2010/main" val="1392676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782125"/>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1"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2907C2-8776-E142-B5F1-7FC8BA33D2CA}"/>
              </a:ext>
            </a:extLst>
          </p:cNvPr>
          <p:cNvSpPr txBox="1"/>
          <p:nvPr/>
        </p:nvSpPr>
        <p:spPr>
          <a:xfrm>
            <a:off x="407935" y="880404"/>
            <a:ext cx="7863229" cy="3108543"/>
          </a:xfrm>
          <a:prstGeom prst="rect">
            <a:avLst/>
          </a:prstGeom>
          <a:noFill/>
        </p:spPr>
        <p:txBody>
          <a:bodyPr wrap="square" rtlCol="0">
            <a:spAutoFit/>
          </a:bodyPr>
          <a:lstStyle/>
          <a:p>
            <a:r>
              <a:rPr lang="en-NZ" sz="3200" dirty="0">
                <a:solidFill>
                  <a:schemeClr val="bg1"/>
                </a:solidFill>
                <a:latin typeface="Arial"/>
                <a:cs typeface="Arial"/>
              </a:rPr>
              <a:t>An Assessment of the Fiscal Transparency </a:t>
            </a:r>
          </a:p>
          <a:p>
            <a:r>
              <a:rPr lang="en-NZ" sz="3200" dirty="0">
                <a:solidFill>
                  <a:schemeClr val="bg1"/>
                </a:solidFill>
                <a:latin typeface="Arial"/>
                <a:cs typeface="Arial"/>
              </a:rPr>
              <a:t>of GIFT Stewards</a:t>
            </a:r>
            <a:endParaRPr lang="en-US" sz="1600" b="1" dirty="0">
              <a:solidFill>
                <a:schemeClr val="bg1"/>
              </a:solidFill>
              <a:latin typeface="Arial"/>
              <a:cs typeface="Arial"/>
            </a:endParaRPr>
          </a:p>
          <a:p>
            <a:endParaRPr lang="en-NZ" sz="1600" dirty="0">
              <a:solidFill>
                <a:schemeClr val="bg1"/>
              </a:solidFill>
              <a:latin typeface="Arial"/>
              <a:cs typeface="Arial"/>
            </a:endParaRPr>
          </a:p>
          <a:p>
            <a:endParaRPr lang="es-MX" b="1" i="1" dirty="0">
              <a:solidFill>
                <a:schemeClr val="bg1"/>
              </a:solidFill>
            </a:endParaRPr>
          </a:p>
          <a:p>
            <a:r>
              <a:rPr lang="en-NZ" b="1" i="1" dirty="0">
                <a:solidFill>
                  <a:schemeClr val="bg1"/>
                </a:solidFill>
              </a:rPr>
              <a:t>GIFT Stewards’ Meeting</a:t>
            </a:r>
          </a:p>
          <a:p>
            <a:r>
              <a:rPr lang="en-NZ" sz="1600" i="1" dirty="0">
                <a:solidFill>
                  <a:schemeClr val="bg1"/>
                </a:solidFill>
                <a:latin typeface="Arial"/>
                <a:cs typeface="Arial"/>
              </a:rPr>
              <a:t>Cascais, Portugal - October 16, 2018</a:t>
            </a:r>
            <a:r>
              <a:rPr lang="en-US" sz="1600" i="1" dirty="0">
                <a:solidFill>
                  <a:schemeClr val="bg1"/>
                </a:solidFill>
                <a:latin typeface="Arial"/>
                <a:cs typeface="Arial"/>
              </a:rPr>
              <a:t> </a:t>
            </a:r>
          </a:p>
          <a:p>
            <a:endParaRPr lang="en-NZ" dirty="0">
              <a:solidFill>
                <a:schemeClr val="bg1"/>
              </a:solidFill>
              <a:latin typeface="Arial"/>
              <a:cs typeface="Arial"/>
            </a:endParaRPr>
          </a:p>
          <a:p>
            <a:r>
              <a:rPr lang="en-NZ" dirty="0">
                <a:solidFill>
                  <a:schemeClr val="bg1"/>
                </a:solidFill>
                <a:latin typeface="Arial"/>
                <a:cs typeface="Arial"/>
              </a:rPr>
              <a:t>Murray Petrie</a:t>
            </a:r>
          </a:p>
          <a:p>
            <a:r>
              <a:rPr lang="en-NZ" sz="1400" dirty="0">
                <a:solidFill>
                  <a:schemeClr val="bg1"/>
                </a:solidFill>
                <a:latin typeface="Arial"/>
                <a:cs typeface="Arial"/>
              </a:rPr>
              <a:t>Lead Technical Advisor</a:t>
            </a:r>
          </a:p>
          <a:p>
            <a:r>
              <a:rPr lang="en-NZ" sz="1400" dirty="0" err="1">
                <a:solidFill>
                  <a:schemeClr val="bg1"/>
                </a:solidFill>
                <a:latin typeface="Arial"/>
                <a:cs typeface="Arial"/>
              </a:rPr>
              <a:t>petrie@fiscaltransparency.net</a:t>
            </a:r>
            <a:endParaRPr lang="en-NZ" sz="1600" dirty="0">
              <a:solidFill>
                <a:schemeClr val="bg1"/>
              </a:solidFill>
              <a:latin typeface="Arial"/>
              <a:cs typeface="Arial"/>
            </a:endParaRPr>
          </a:p>
        </p:txBody>
      </p:sp>
      <p:sp>
        <p:nvSpPr>
          <p:cNvPr id="6" name="TextBox 5">
            <a:extLst>
              <a:ext uri="{FF2B5EF4-FFF2-40B4-BE49-F238E27FC236}">
                <a16:creationId xmlns:a16="http://schemas.microsoft.com/office/drawing/2014/main" id="{F0B91E27-631F-DD44-B997-755395097DA4}"/>
              </a:ext>
            </a:extLst>
          </p:cNvPr>
          <p:cNvSpPr txBox="1"/>
          <p:nvPr/>
        </p:nvSpPr>
        <p:spPr>
          <a:xfrm>
            <a:off x="368029" y="4975962"/>
            <a:ext cx="1457450" cy="369332"/>
          </a:xfrm>
          <a:prstGeom prst="rect">
            <a:avLst/>
          </a:prstGeom>
          <a:noFill/>
        </p:spPr>
        <p:txBody>
          <a:bodyPr wrap="none" rtlCol="0">
            <a:spAutoFit/>
          </a:bodyPr>
          <a:lstStyle/>
          <a:p>
            <a:r>
              <a:rPr lang="en-US" dirty="0">
                <a:solidFill>
                  <a:schemeClr val="bg1"/>
                </a:solidFill>
                <a:latin typeface="Arial"/>
                <a:cs typeface="Arial"/>
              </a:rPr>
              <a:t>@</a:t>
            </a:r>
            <a:r>
              <a:rPr lang="en-US" dirty="0" err="1">
                <a:solidFill>
                  <a:schemeClr val="bg1"/>
                </a:solidFill>
                <a:latin typeface="Arial"/>
                <a:cs typeface="Arial"/>
              </a:rPr>
              <a:t>fiscaltrans</a:t>
            </a:r>
            <a:endParaRPr lang="en-US" dirty="0">
              <a:solidFill>
                <a:schemeClr val="bg1"/>
              </a:solidFill>
              <a:latin typeface="Arial"/>
              <a:cs typeface="Arial"/>
            </a:endParaRPr>
          </a:p>
        </p:txBody>
      </p:sp>
    </p:spTree>
    <p:extLst>
      <p:ext uri="{BB962C8B-B14F-4D97-AF65-F5344CB8AC3E}">
        <p14:creationId xmlns:p14="http://schemas.microsoft.com/office/powerpoint/2010/main" val="163748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2367507"/>
            <a:ext cx="8192200" cy="2308324"/>
          </a:xfrm>
          <a:prstGeom prst="rect">
            <a:avLst/>
          </a:prstGeom>
        </p:spPr>
        <p:txBody>
          <a:bodyPr wrap="square">
            <a:spAutoFit/>
          </a:bodyPr>
          <a:lstStyle/>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Published PEFA reports show improvements in the public availability of key fiscal information in Colombia, the Dominican Republic, Indonesia, Liberia, and the Philippines, and stable (or single) top scores for Brazil, Guatemala, and South Africa. </a:t>
            </a:r>
          </a:p>
          <a:p>
            <a:pPr marL="285750" lvl="0" indent="-285750">
              <a:buFont typeface="Arial" panose="020B0604020202020204" pitchFamily="34" charset="0"/>
              <a:buChar char="•"/>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Declining public access to key fiscal information has been assessed for Benin, Paraguay and Tunisia. </a:t>
            </a:r>
          </a:p>
          <a:p>
            <a:pPr marL="285750" lvl="0" indent="-285750">
              <a:buFont typeface="Arial" panose="020B0604020202020204" pitchFamily="34" charset="0"/>
              <a:buChar char="•"/>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Four countries – Benin, Egypt, Nigeria and Uruguay - have had PEFA assessments that have not been published (publication requires consent of the country authorities).</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10</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815874" y="872164"/>
            <a:ext cx="7888543" cy="954107"/>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Stewards’ performance on PEFA indicator: Public availability of key fiscal information</a:t>
            </a:r>
          </a:p>
        </p:txBody>
      </p:sp>
    </p:spTree>
    <p:extLst>
      <p:ext uri="{BB962C8B-B14F-4D97-AF65-F5344CB8AC3E}">
        <p14:creationId xmlns:p14="http://schemas.microsoft.com/office/powerpoint/2010/main" val="356142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192200" cy="3293209"/>
          </a:xfrm>
          <a:prstGeom prst="rect">
            <a:avLst/>
          </a:prstGeom>
        </p:spPr>
        <p:txBody>
          <a:bodyPr wrap="square">
            <a:spAutoFit/>
          </a:bodyPr>
          <a:lstStyle/>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Assesses fiscal transparency in 141 countries in 2017.</a:t>
            </a:r>
          </a:p>
          <a:p>
            <a:pPr marL="285750" lvl="0" indent="-285750">
              <a:buFont typeface="Arial" panose="020B0604020202020204" pitchFamily="34" charset="0"/>
              <a:buChar char="•"/>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Availability, completeness and reliability of key budget documents, plus transparency of natural resource contracts.</a:t>
            </a:r>
          </a:p>
          <a:p>
            <a:pPr marL="285750" lvl="0" indent="-285750">
              <a:buFont typeface="Arial" panose="020B0604020202020204" pitchFamily="34" charset="0"/>
              <a:buChar char="•"/>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Findings:</a:t>
            </a:r>
          </a:p>
          <a:p>
            <a:pPr marL="742950" lvl="1"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13 GIFT stewards meet minimum FT requirements:</a:t>
            </a:r>
          </a:p>
          <a:p>
            <a:pPr marL="1200150" lvl="2"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Argentina, Brazil, Chile, Colombia, Croatia, El Salvador, Guatemala, Indonesia, Mexico, Paraguay, Philippines, South Africa, Tunisia.</a:t>
            </a:r>
          </a:p>
          <a:p>
            <a:pPr marL="742950" lvl="1"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6 stewards/partners did not meet minimum requirements:</a:t>
            </a:r>
          </a:p>
          <a:p>
            <a:pPr marL="1200150" lvl="2"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Benin, Dom. Republic, Egypt, Liberia, Nigeria, Ukraine</a:t>
            </a:r>
          </a:p>
          <a:p>
            <a:pPr marL="1200150" lvl="2"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Of these 6, the first 3 countries assessed as having made significant progress</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11</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815874" y="661149"/>
            <a:ext cx="7888543" cy="954107"/>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US State Department’s 2018 </a:t>
            </a:r>
          </a:p>
          <a:p>
            <a:pPr algn="ctr"/>
            <a:r>
              <a:rPr lang="en-US" sz="2800" dirty="0">
                <a:solidFill>
                  <a:srgbClr val="FB5308"/>
                </a:solidFill>
                <a:latin typeface="Arial" panose="020B0604020202020204" pitchFamily="34" charset="0"/>
                <a:cs typeface="Arial" panose="020B0604020202020204" pitchFamily="34" charset="0"/>
              </a:rPr>
              <a:t>Fiscal Transparency Report</a:t>
            </a:r>
          </a:p>
        </p:txBody>
      </p:sp>
    </p:spTree>
    <p:extLst>
      <p:ext uri="{BB962C8B-B14F-4D97-AF65-F5344CB8AC3E}">
        <p14:creationId xmlns:p14="http://schemas.microsoft.com/office/powerpoint/2010/main" val="235986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192200" cy="3046988"/>
          </a:xfrm>
          <a:prstGeom prst="rect">
            <a:avLst/>
          </a:prstGeom>
        </p:spPr>
        <p:txBody>
          <a:bodyPr wrap="square">
            <a:spAutoFit/>
          </a:bodyPr>
          <a:lstStyle/>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Most commitments are related to:</a:t>
            </a:r>
          </a:p>
          <a:p>
            <a:pPr lvl="0"/>
            <a:r>
              <a:rPr lang="en-NZ" sz="1600" dirty="0">
                <a:solidFill>
                  <a:schemeClr val="tx1">
                    <a:lumMod val="65000"/>
                    <a:lumOff val="35000"/>
                  </a:schemeClr>
                </a:solidFill>
                <a:latin typeface="Arial" panose="020B0604020202020204" pitchFamily="34" charset="0"/>
                <a:cs typeface="Arial" panose="020B0604020202020204" pitchFamily="34" charset="0"/>
              </a:rPr>
              <a:t> 	HLP 3: disclosure of past, present and forecast fiscal</a:t>
            </a:r>
            <a:br>
              <a:rPr lang="en-NZ" sz="1600" dirty="0">
                <a:solidFill>
                  <a:schemeClr val="tx1">
                    <a:lumMod val="65000"/>
                    <a:lumOff val="35000"/>
                  </a:schemeClr>
                </a:solidFill>
                <a:latin typeface="Arial" panose="020B0604020202020204" pitchFamily="34" charset="0"/>
                <a:cs typeface="Arial" panose="020B0604020202020204" pitchFamily="34" charset="0"/>
              </a:rPr>
            </a:br>
            <a:r>
              <a:rPr lang="en-NZ" sz="1600" dirty="0">
                <a:solidFill>
                  <a:schemeClr val="tx1">
                    <a:lumMod val="65000"/>
                    <a:lumOff val="35000"/>
                  </a:schemeClr>
                </a:solidFill>
                <a:latin typeface="Arial" panose="020B0604020202020204" pitchFamily="34" charset="0"/>
                <a:cs typeface="Arial" panose="020B0604020202020204" pitchFamily="34" charset="0"/>
              </a:rPr>
              <a:t>	information (49 commitments)</a:t>
            </a:r>
          </a:p>
          <a:p>
            <a:pPr lvl="0"/>
            <a:r>
              <a:rPr lang="en-NZ" sz="1600" dirty="0">
                <a:solidFill>
                  <a:schemeClr val="tx1">
                    <a:lumMod val="65000"/>
                    <a:lumOff val="35000"/>
                  </a:schemeClr>
                </a:solidFill>
                <a:latin typeface="Arial" panose="020B0604020202020204" pitchFamily="34" charset="0"/>
                <a:cs typeface="Arial" panose="020B0604020202020204" pitchFamily="34" charset="0"/>
              </a:rPr>
              <a:t>	HLP 4: transparency of outputs/public services (27 commits.)</a:t>
            </a:r>
          </a:p>
          <a:p>
            <a:pPr lvl="0"/>
            <a:r>
              <a:rPr lang="en-NZ" sz="1600" dirty="0">
                <a:solidFill>
                  <a:schemeClr val="tx1">
                    <a:lumMod val="65000"/>
                    <a:lumOff val="35000"/>
                  </a:schemeClr>
                </a:solidFill>
                <a:latin typeface="Arial" panose="020B0604020202020204" pitchFamily="34" charset="0"/>
                <a:cs typeface="Arial" panose="020B0604020202020204" pitchFamily="34" charset="0"/>
              </a:rPr>
              <a:t>	HLP 10: direct public participation (17 commitments)</a:t>
            </a:r>
          </a:p>
          <a:p>
            <a:pPr lvl="0"/>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There are few commitments relating to </a:t>
            </a:r>
            <a:br>
              <a:rPr lang="en-NZ" sz="1600" dirty="0">
                <a:solidFill>
                  <a:schemeClr val="tx1">
                    <a:lumMod val="65000"/>
                    <a:lumOff val="35000"/>
                  </a:schemeClr>
                </a:solidFill>
                <a:latin typeface="Arial" panose="020B0604020202020204" pitchFamily="34" charset="0"/>
                <a:cs typeface="Arial" panose="020B0604020202020204" pitchFamily="34" charset="0"/>
              </a:rPr>
            </a:br>
            <a:r>
              <a:rPr lang="en-NZ" sz="1600" dirty="0">
                <a:solidFill>
                  <a:schemeClr val="tx1">
                    <a:lumMod val="65000"/>
                    <a:lumOff val="35000"/>
                  </a:schemeClr>
                </a:solidFill>
                <a:latin typeface="Arial" panose="020B0604020202020204" pitchFamily="34" charset="0"/>
                <a:cs typeface="Arial" panose="020B0604020202020204" pitchFamily="34" charset="0"/>
              </a:rPr>
              <a:t>legislative oversight (HLP 8), and independent audit (HLP 9)</a:t>
            </a:r>
          </a:p>
          <a:p>
            <a:pPr marL="285750" lvl="0" indent="-285750">
              <a:buFont typeface="Arial" panose="020B0604020202020204" pitchFamily="34" charset="0"/>
              <a:buChar char="•"/>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There are no commitments relating to </a:t>
            </a:r>
            <a:br>
              <a:rPr lang="en-NZ" sz="1600" dirty="0">
                <a:solidFill>
                  <a:schemeClr val="tx1">
                    <a:lumMod val="65000"/>
                    <a:lumOff val="35000"/>
                  </a:schemeClr>
                </a:solidFill>
                <a:latin typeface="Arial" panose="020B0604020202020204" pitchFamily="34" charset="0"/>
                <a:cs typeface="Arial" panose="020B0604020202020204" pitchFamily="34" charset="0"/>
              </a:rPr>
            </a:br>
            <a:r>
              <a:rPr lang="en-NZ" sz="1600" dirty="0">
                <a:solidFill>
                  <a:schemeClr val="tx1">
                    <a:lumMod val="65000"/>
                    <a:lumOff val="35000"/>
                  </a:schemeClr>
                </a:solidFill>
                <a:latin typeface="Arial" panose="020B0604020202020204" pitchFamily="34" charset="0"/>
                <a:cs typeface="Arial" panose="020B0604020202020204" pitchFamily="34" charset="0"/>
              </a:rPr>
              <a:t>citizen right to fiscal information (HLP 1), or </a:t>
            </a:r>
            <a:br>
              <a:rPr lang="en-NZ" sz="1600" dirty="0">
                <a:solidFill>
                  <a:schemeClr val="tx1">
                    <a:lumMod val="65000"/>
                    <a:lumOff val="35000"/>
                  </a:schemeClr>
                </a:solidFill>
                <a:latin typeface="Arial" panose="020B0604020202020204" pitchFamily="34" charset="0"/>
                <a:cs typeface="Arial" panose="020B0604020202020204" pitchFamily="34" charset="0"/>
              </a:rPr>
            </a:br>
            <a:r>
              <a:rPr lang="en-NZ" sz="1600" dirty="0">
                <a:solidFill>
                  <a:schemeClr val="tx1">
                    <a:lumMod val="65000"/>
                    <a:lumOff val="35000"/>
                  </a:schemeClr>
                </a:solidFill>
                <a:latin typeface="Arial" panose="020B0604020202020204" pitchFamily="34" charset="0"/>
                <a:cs typeface="Arial" panose="020B0604020202020204" pitchFamily="34" charset="0"/>
              </a:rPr>
              <a:t>transparency of macro-fiscal policy (HLP 3)</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12</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815874" y="802503"/>
            <a:ext cx="7888543" cy="954107"/>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Stewards’ fiscal transparency commitments</a:t>
            </a:r>
          </a:p>
          <a:p>
            <a:pPr algn="ctr"/>
            <a:r>
              <a:rPr lang="en-US" sz="2800" dirty="0">
                <a:solidFill>
                  <a:srgbClr val="FB5308"/>
                </a:solidFill>
                <a:latin typeface="Arial" panose="020B0604020202020204" pitchFamily="34" charset="0"/>
                <a:cs typeface="Arial" panose="020B0604020202020204" pitchFamily="34" charset="0"/>
              </a:rPr>
              <a:t>in current OGP Action Plans</a:t>
            </a:r>
          </a:p>
        </p:txBody>
      </p:sp>
    </p:spTree>
    <p:extLst>
      <p:ext uri="{BB962C8B-B14F-4D97-AF65-F5344CB8AC3E}">
        <p14:creationId xmlns:p14="http://schemas.microsoft.com/office/powerpoint/2010/main" val="398742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495858" cy="1647118"/>
          </a:xfrm>
          <a:prstGeom prst="rect">
            <a:avLst/>
          </a:prstGeom>
        </p:spPr>
        <p:txBody>
          <a:bodyPr wrap="square">
            <a:spAutoFit/>
          </a:bodyPr>
          <a:lstStyle/>
          <a:p>
            <a:pPr lvl="0"/>
            <a:endParaRPr lang="en-NZ" sz="2000" dirty="0"/>
          </a:p>
          <a:p>
            <a:pPr>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457200" indent="-457200">
              <a:lnSpc>
                <a:spcPct val="150000"/>
              </a:lnSpc>
              <a:buFont typeface="+mj-lt"/>
              <a:buAutoNum type="arabicPeriod" startAt="5"/>
            </a:pPr>
            <a:endParaRPr lang="en-US" sz="2000" dirty="0">
              <a:solidFill>
                <a:srgbClr val="FF0000"/>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13</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800100" y="463901"/>
            <a:ext cx="7888543" cy="986873"/>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Stewards’ OGP commitments: HLP 3</a:t>
            </a:r>
          </a:p>
          <a:p>
            <a:pPr algn="ctr">
              <a:lnSpc>
                <a:spcPct val="115000"/>
              </a:lnSpc>
              <a:spcAft>
                <a:spcPts val="0"/>
              </a:spcAft>
            </a:pPr>
            <a:r>
              <a:rPr lang="en-US" sz="2800" dirty="0">
                <a:solidFill>
                  <a:srgbClr val="FB5308"/>
                </a:solidFill>
                <a:latin typeface="Arial" panose="020B0604020202020204" pitchFamily="34" charset="0"/>
                <a:cs typeface="Arial" panose="020B0604020202020204" pitchFamily="34" charset="0"/>
              </a:rPr>
              <a:t> </a:t>
            </a:r>
            <a:r>
              <a:rPr lang="en-NZ" sz="2800" dirty="0">
                <a:solidFill>
                  <a:srgbClr val="FB5308"/>
                </a:solidFill>
                <a:latin typeface="Arial" panose="020B0604020202020204" pitchFamily="34" charset="0"/>
                <a:cs typeface="Arial" panose="020B0604020202020204" pitchFamily="34" charset="0"/>
              </a:rPr>
              <a:t>Past, present and future fiscal information</a:t>
            </a:r>
          </a:p>
        </p:txBody>
      </p:sp>
      <p:graphicFrame>
        <p:nvGraphicFramePr>
          <p:cNvPr id="8" name="Table 7">
            <a:extLst>
              <a:ext uri="{FF2B5EF4-FFF2-40B4-BE49-F238E27FC236}">
                <a16:creationId xmlns:a16="http://schemas.microsoft.com/office/drawing/2014/main" id="{6A62CD38-5034-4E9A-8B34-D5847496EF20}"/>
              </a:ext>
            </a:extLst>
          </p:cNvPr>
          <p:cNvGraphicFramePr>
            <a:graphicFrameLocks noGrp="1"/>
          </p:cNvGraphicFramePr>
          <p:nvPr>
            <p:extLst>
              <p:ext uri="{D42A27DB-BD31-4B8C-83A1-F6EECF244321}">
                <p14:modId xmlns:p14="http://schemas.microsoft.com/office/powerpoint/2010/main" val="2363679950"/>
              </p:ext>
            </p:extLst>
          </p:nvPr>
        </p:nvGraphicFramePr>
        <p:xfrm>
          <a:off x="457200" y="1846839"/>
          <a:ext cx="8231443" cy="3838177"/>
        </p:xfrm>
        <a:graphic>
          <a:graphicData uri="http://schemas.openxmlformats.org/drawingml/2006/table">
            <a:tbl>
              <a:tblPr firstRow="1" firstCol="1" bandRow="1">
                <a:tableStyleId>{2A488322-F2BA-4B5B-9748-0D474271808F}</a:tableStyleId>
              </a:tblPr>
              <a:tblGrid>
                <a:gridCol w="2857500">
                  <a:extLst>
                    <a:ext uri="{9D8B030D-6E8A-4147-A177-3AD203B41FA5}">
                      <a16:colId xmlns:a16="http://schemas.microsoft.com/office/drawing/2014/main" val="3369599465"/>
                    </a:ext>
                  </a:extLst>
                </a:gridCol>
                <a:gridCol w="5373943">
                  <a:extLst>
                    <a:ext uri="{9D8B030D-6E8A-4147-A177-3AD203B41FA5}">
                      <a16:colId xmlns:a16="http://schemas.microsoft.com/office/drawing/2014/main" val="930728937"/>
                    </a:ext>
                  </a:extLst>
                </a:gridCol>
              </a:tblGrid>
              <a:tr h="641384">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3a) Budget transparency general</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marL="0" algn="just" defTabSz="457200" rtl="0" eaLnBrk="1" latinLnBrk="0" hangingPunct="1">
                        <a:lnSpc>
                          <a:spcPct val="115000"/>
                        </a:lnSpc>
                        <a:spcAft>
                          <a:spcPts val="0"/>
                        </a:spcAft>
                      </a:pPr>
                      <a:r>
                        <a:rPr lang="en-NZ" sz="1600" b="0" kern="1200" dirty="0">
                          <a:solidFill>
                            <a:schemeClr val="dk1"/>
                          </a:solidFill>
                          <a:effectLst/>
                          <a:latin typeface="Arial" panose="020B0604020202020204" pitchFamily="34" charset="0"/>
                          <a:ea typeface="+mn-ea"/>
                          <a:cs typeface="Arial" panose="020B0604020202020204" pitchFamily="34" charset="0"/>
                        </a:rPr>
                        <a:t>Argentina, Brazil, Croatia, Colombia, Guatemala, South Africa, Tunisia, Ukraine, Uruguay</a:t>
                      </a: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1259113"/>
                  </a:ext>
                </a:extLst>
              </a:tr>
              <a:tr h="331493">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3b) Fiscal Reporting</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Argentina, Colombia, Croatia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2908769"/>
                  </a:ext>
                </a:extLst>
              </a:tr>
              <a:tr h="564969">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3c) Revenues general </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Chile, Guatemala, Nigeria, Tunisia, Uruguay</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722259"/>
                  </a:ext>
                </a:extLst>
              </a:tr>
              <a:tr h="564969">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3d) Natural resource revenues </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Chile, Colombia, Nigeria, Philippines, Tunisia, Ukraine, USA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3275152"/>
                  </a:ext>
                </a:extLst>
              </a:tr>
              <a:tr h="564969">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3e) External financing</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USA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648069"/>
                  </a:ext>
                </a:extLst>
              </a:tr>
              <a:tr h="564969">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3f) Public investment mgmt.</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Colombia, El Salvador, Mexico, Paraguay, Uruguay, USA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752356"/>
                  </a:ext>
                </a:extLst>
              </a:tr>
              <a:tr h="331493">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3g) Open fiscal data</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Brazil, Colombia, Guatemala, Indonesia, Uruguay, USA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980788"/>
                  </a:ext>
                </a:extLst>
              </a:tr>
              <a:tr h="273931">
                <a:tc>
                  <a:txBody>
                    <a:bodyPr/>
                    <a:lstStyle/>
                    <a:p>
                      <a:pPr algn="l">
                        <a:lnSpc>
                          <a:spcPct val="115000"/>
                        </a:lnSpc>
                        <a:spcAft>
                          <a:spcPts val="0"/>
                        </a:spcAft>
                      </a:pPr>
                      <a:r>
                        <a:rPr lang="en-NZ" sz="1600" b="0" dirty="0">
                          <a:solidFill>
                            <a:schemeClr val="bg1"/>
                          </a:solidFill>
                          <a:effectLst/>
                          <a:latin typeface="Arial" panose="020B0604020202020204" pitchFamily="34" charset="0"/>
                          <a:cs typeface="Arial" panose="020B0604020202020204" pitchFamily="34" charset="0"/>
                        </a:rPr>
                        <a:t>3h) SDGs</a:t>
                      </a:r>
                      <a:endParaRPr lang="en-NZ" sz="16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Brazil, USA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410409517"/>
                  </a:ext>
                </a:extLst>
              </a:tr>
            </a:tbl>
          </a:graphicData>
        </a:graphic>
      </p:graphicFrame>
    </p:spTree>
    <p:extLst>
      <p:ext uri="{BB962C8B-B14F-4D97-AF65-F5344CB8AC3E}">
        <p14:creationId xmlns:p14="http://schemas.microsoft.com/office/powerpoint/2010/main" val="202766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495858" cy="1647118"/>
          </a:xfrm>
          <a:prstGeom prst="rect">
            <a:avLst/>
          </a:prstGeom>
        </p:spPr>
        <p:txBody>
          <a:bodyPr wrap="square">
            <a:spAutoFit/>
          </a:bodyPr>
          <a:lstStyle/>
          <a:p>
            <a:pPr lvl="0"/>
            <a:endParaRPr lang="en-NZ" sz="2000" dirty="0"/>
          </a:p>
          <a:p>
            <a:pPr>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457200" indent="-457200">
              <a:lnSpc>
                <a:spcPct val="150000"/>
              </a:lnSpc>
              <a:buFont typeface="+mj-lt"/>
              <a:buAutoNum type="arabicPeriod" startAt="5"/>
            </a:pPr>
            <a:endParaRPr lang="en-US" sz="2000" dirty="0">
              <a:solidFill>
                <a:srgbClr val="FF0000"/>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14</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512217" y="660839"/>
            <a:ext cx="7888543" cy="954107"/>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Stewards’ OGP commitments: HLP 4</a:t>
            </a:r>
            <a:br>
              <a:rPr lang="en-US" sz="2800" dirty="0">
                <a:solidFill>
                  <a:srgbClr val="FB5308"/>
                </a:solidFill>
                <a:latin typeface="Arial" panose="020B0604020202020204" pitchFamily="34" charset="0"/>
                <a:cs typeface="Arial" panose="020B0604020202020204" pitchFamily="34" charset="0"/>
              </a:rPr>
            </a:br>
            <a:r>
              <a:rPr lang="en-US" sz="2800" dirty="0">
                <a:solidFill>
                  <a:srgbClr val="FB5308"/>
                </a:solidFill>
                <a:latin typeface="Arial" panose="020B0604020202020204" pitchFamily="34" charset="0"/>
                <a:cs typeface="Arial" panose="020B0604020202020204" pitchFamily="34" charset="0"/>
              </a:rPr>
              <a:t>Outputs and outcomes (public services)</a:t>
            </a:r>
          </a:p>
        </p:txBody>
      </p:sp>
      <p:graphicFrame>
        <p:nvGraphicFramePr>
          <p:cNvPr id="9" name="Table 8">
            <a:extLst>
              <a:ext uri="{FF2B5EF4-FFF2-40B4-BE49-F238E27FC236}">
                <a16:creationId xmlns:a16="http://schemas.microsoft.com/office/drawing/2014/main" id="{85C4B1A5-F626-4392-A108-8BB451C5F251}"/>
              </a:ext>
            </a:extLst>
          </p:cNvPr>
          <p:cNvGraphicFramePr>
            <a:graphicFrameLocks noGrp="1"/>
          </p:cNvGraphicFramePr>
          <p:nvPr>
            <p:extLst>
              <p:ext uri="{D42A27DB-BD31-4B8C-83A1-F6EECF244321}">
                <p14:modId xmlns:p14="http://schemas.microsoft.com/office/powerpoint/2010/main" val="1883629543"/>
              </p:ext>
            </p:extLst>
          </p:nvPr>
        </p:nvGraphicFramePr>
        <p:xfrm>
          <a:off x="628650" y="2194560"/>
          <a:ext cx="7886700" cy="2059008"/>
        </p:xfrm>
        <a:graphic>
          <a:graphicData uri="http://schemas.openxmlformats.org/drawingml/2006/table">
            <a:tbl>
              <a:tblPr firstRow="1" firstCol="1" bandRow="1">
                <a:tableStyleId>{2A488322-F2BA-4B5B-9748-0D474271808F}</a:tableStyleId>
              </a:tblPr>
              <a:tblGrid>
                <a:gridCol w="2395904">
                  <a:extLst>
                    <a:ext uri="{9D8B030D-6E8A-4147-A177-3AD203B41FA5}">
                      <a16:colId xmlns:a16="http://schemas.microsoft.com/office/drawing/2014/main" val="1428718945"/>
                    </a:ext>
                  </a:extLst>
                </a:gridCol>
                <a:gridCol w="5490796">
                  <a:extLst>
                    <a:ext uri="{9D8B030D-6E8A-4147-A177-3AD203B41FA5}">
                      <a16:colId xmlns:a16="http://schemas.microsoft.com/office/drawing/2014/main" val="1095099821"/>
                    </a:ext>
                  </a:extLst>
                </a:gridCol>
              </a:tblGrid>
              <a:tr h="1029504">
                <a:tc>
                  <a:txBody>
                    <a:bodyPr/>
                    <a:lstStyle/>
                    <a:p>
                      <a:pPr algn="l">
                        <a:lnSpc>
                          <a:spcPct val="115000"/>
                        </a:lnSpc>
                        <a:spcAft>
                          <a:spcPts val="0"/>
                        </a:spcAft>
                      </a:pPr>
                      <a:r>
                        <a:rPr lang="en-NZ" sz="1600" b="0" dirty="0">
                          <a:effectLst/>
                          <a:latin typeface="Arial" panose="020B0604020202020204" pitchFamily="34" charset="0"/>
                          <a:cs typeface="Arial" panose="020B0604020202020204" pitchFamily="34" charset="0"/>
                        </a:rPr>
                        <a:t>4a) Performance information</a:t>
                      </a:r>
                      <a:endParaRPr lang="en-NZ" sz="1600" b="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b="0" dirty="0">
                          <a:solidFill>
                            <a:schemeClr val="tx1"/>
                          </a:solidFill>
                          <a:effectLst/>
                          <a:latin typeface="Arial" panose="020B0604020202020204" pitchFamily="34" charset="0"/>
                          <a:cs typeface="Arial" panose="020B0604020202020204" pitchFamily="34" charset="0"/>
                        </a:rPr>
                        <a:t>Argentina, Brazil, Chile, Croatia, Guatemala, Indonesia, Uruguay, USA</a:t>
                      </a:r>
                      <a:endParaRPr lang="en-NZ"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25400" cmpd="sng">
                      <a:noFill/>
                    </a:lnT>
                    <a:lnB w="12700" cap="flat" cmpd="sng" algn="ctr">
                      <a:solidFill>
                        <a:srgbClr val="FF6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111612"/>
                  </a:ext>
                </a:extLst>
              </a:tr>
              <a:tr h="1029504">
                <a:tc>
                  <a:txBody>
                    <a:bodyPr/>
                    <a:lstStyle/>
                    <a:p>
                      <a:pPr algn="l">
                        <a:lnSpc>
                          <a:spcPct val="115000"/>
                        </a:lnSpc>
                        <a:spcAft>
                          <a:spcPts val="0"/>
                        </a:spcAft>
                      </a:pPr>
                      <a:r>
                        <a:rPr lang="en-NZ" sz="1600" b="0" dirty="0">
                          <a:effectLst/>
                          <a:latin typeface="Arial" panose="020B0604020202020204" pitchFamily="34" charset="0"/>
                          <a:cs typeface="Arial" panose="020B0604020202020204" pitchFamily="34" charset="0"/>
                        </a:rPr>
                        <a:t>4b) Social monitoring</a:t>
                      </a:r>
                      <a:endParaRPr lang="en-NZ" sz="1600" b="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rgbClr val="FF6900"/>
                    </a:solidFill>
                  </a:tcPr>
                </a:tc>
                <a:tc>
                  <a:txBody>
                    <a:bodyPr/>
                    <a:lstStyle/>
                    <a:p>
                      <a:pPr algn="just">
                        <a:lnSpc>
                          <a:spcPct val="115000"/>
                        </a:lnSpc>
                        <a:spcAft>
                          <a:spcPts val="0"/>
                        </a:spcAft>
                      </a:pPr>
                      <a:r>
                        <a:rPr lang="en-NZ" sz="1600" dirty="0">
                          <a:effectLst/>
                          <a:latin typeface="Arial" panose="020B0604020202020204" pitchFamily="34" charset="0"/>
                          <a:cs typeface="Arial" panose="020B0604020202020204" pitchFamily="34" charset="0"/>
                        </a:rPr>
                        <a:t>Argentina, Colombia, Dominican Republic, El Salvador, Guatemala, Paraguay, Philippines, South Africa, Uruguay, USA</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lnL>
                      <a:noFill/>
                    </a:lnL>
                    <a:lnR>
                      <a:noFill/>
                    </a:lnR>
                    <a:lnT w="12700" cap="flat" cmpd="sng" algn="ctr">
                      <a:solidFill>
                        <a:srgbClr val="FF6900"/>
                      </a:solid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55203946"/>
                  </a:ext>
                </a:extLst>
              </a:tr>
            </a:tbl>
          </a:graphicData>
        </a:graphic>
      </p:graphicFrame>
    </p:spTree>
    <p:extLst>
      <p:ext uri="{BB962C8B-B14F-4D97-AF65-F5344CB8AC3E}">
        <p14:creationId xmlns:p14="http://schemas.microsoft.com/office/powerpoint/2010/main" val="552947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495858" cy="1339341"/>
          </a:xfrm>
          <a:prstGeom prst="rect">
            <a:avLst/>
          </a:prstGeom>
        </p:spPr>
        <p:txBody>
          <a:bodyPr wrap="square">
            <a:spAutoFit/>
          </a:bodyPr>
          <a:lstStyle/>
          <a:p>
            <a:pPr>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457200" indent="-457200">
              <a:lnSpc>
                <a:spcPct val="150000"/>
              </a:lnSpc>
              <a:buFont typeface="+mj-lt"/>
              <a:buAutoNum type="arabicPeriod" startAt="5"/>
            </a:pPr>
            <a:endParaRPr lang="en-US" sz="2000" dirty="0">
              <a:solidFill>
                <a:srgbClr val="FF0000"/>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15</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512217" y="657193"/>
            <a:ext cx="7888543" cy="523220"/>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Stewards’ OGP commitments</a:t>
            </a:r>
          </a:p>
        </p:txBody>
      </p:sp>
      <p:graphicFrame>
        <p:nvGraphicFramePr>
          <p:cNvPr id="7" name="Table 6">
            <a:extLst>
              <a:ext uri="{FF2B5EF4-FFF2-40B4-BE49-F238E27FC236}">
                <a16:creationId xmlns:a16="http://schemas.microsoft.com/office/drawing/2014/main" id="{713CAF6F-624F-4324-B92F-14ABDB61563E}"/>
              </a:ext>
            </a:extLst>
          </p:cNvPr>
          <p:cNvGraphicFramePr>
            <a:graphicFrameLocks noGrp="1"/>
          </p:cNvGraphicFramePr>
          <p:nvPr>
            <p:extLst>
              <p:ext uri="{D42A27DB-BD31-4B8C-83A1-F6EECF244321}">
                <p14:modId xmlns:p14="http://schemas.microsoft.com/office/powerpoint/2010/main" val="669462000"/>
              </p:ext>
            </p:extLst>
          </p:nvPr>
        </p:nvGraphicFramePr>
        <p:xfrm>
          <a:off x="628650" y="2164081"/>
          <a:ext cx="7886700" cy="939604"/>
        </p:xfrm>
        <a:graphic>
          <a:graphicData uri="http://schemas.openxmlformats.org/drawingml/2006/table">
            <a:tbl>
              <a:tblPr firstRow="1" firstCol="1" bandRow="1">
                <a:tableStyleId>{93296810-A885-4BE3-A3E7-6D5BEEA58F35}</a:tableStyleId>
              </a:tblPr>
              <a:tblGrid>
                <a:gridCol w="2492619">
                  <a:extLst>
                    <a:ext uri="{9D8B030D-6E8A-4147-A177-3AD203B41FA5}">
                      <a16:colId xmlns:a16="http://schemas.microsoft.com/office/drawing/2014/main" val="1640806015"/>
                    </a:ext>
                  </a:extLst>
                </a:gridCol>
                <a:gridCol w="5394081">
                  <a:extLst>
                    <a:ext uri="{9D8B030D-6E8A-4147-A177-3AD203B41FA5}">
                      <a16:colId xmlns:a16="http://schemas.microsoft.com/office/drawing/2014/main" val="3455620691"/>
                    </a:ext>
                  </a:extLst>
                </a:gridCol>
              </a:tblGrid>
              <a:tr h="939604">
                <a:tc>
                  <a:txBody>
                    <a:bodyPr/>
                    <a:lstStyle/>
                    <a:p>
                      <a:pPr algn="just">
                        <a:lnSpc>
                          <a:spcPct val="115000"/>
                        </a:lnSpc>
                        <a:spcAft>
                          <a:spcPts val="0"/>
                        </a:spcAft>
                      </a:pPr>
                      <a:r>
                        <a:rPr lang="en-NZ" sz="1600" b="0" dirty="0">
                          <a:effectLst/>
                          <a:latin typeface="Arial" panose="020B0604020202020204" pitchFamily="34" charset="0"/>
                          <a:cs typeface="Arial" panose="020B0604020202020204" pitchFamily="34" charset="0"/>
                        </a:rPr>
                        <a:t>HLP 10: Direct</a:t>
                      </a:r>
                    </a:p>
                    <a:p>
                      <a:pPr algn="just">
                        <a:lnSpc>
                          <a:spcPct val="115000"/>
                        </a:lnSpc>
                        <a:spcAft>
                          <a:spcPts val="0"/>
                        </a:spcAft>
                      </a:pPr>
                      <a:r>
                        <a:rPr lang="en-NZ" sz="1600" b="0" dirty="0">
                          <a:effectLst/>
                          <a:latin typeface="Arial" panose="020B0604020202020204" pitchFamily="34" charset="0"/>
                          <a:cs typeface="Arial" panose="020B0604020202020204" pitchFamily="34" charset="0"/>
                        </a:rPr>
                        <a:t>public participation</a:t>
                      </a:r>
                      <a:endParaRPr lang="en-NZ" sz="1600" b="0" dirty="0">
                        <a:effectLst/>
                        <a:latin typeface="Arial" panose="020B0604020202020204" pitchFamily="34" charset="0"/>
                        <a:ea typeface="Calibri" panose="020F0502020204030204" pitchFamily="34" charset="0"/>
                        <a:cs typeface="Arial" panose="020B0604020202020204" pitchFamily="34" charset="0"/>
                      </a:endParaRPr>
                    </a:p>
                  </a:txBody>
                  <a:tcPr marL="56648" marR="56648" marT="0" marB="0" anchor="ctr">
                    <a:solidFill>
                      <a:srgbClr val="FF6900"/>
                    </a:solidFill>
                  </a:tcPr>
                </a:tc>
                <a:tc>
                  <a:txBody>
                    <a:bodyPr/>
                    <a:lstStyle/>
                    <a:p>
                      <a:pPr algn="just">
                        <a:lnSpc>
                          <a:spcPct val="115000"/>
                        </a:lnSpc>
                        <a:spcAft>
                          <a:spcPts val="0"/>
                        </a:spcAft>
                      </a:pPr>
                      <a:r>
                        <a:rPr lang="en-NZ" sz="1600" b="0" kern="1200" dirty="0">
                          <a:solidFill>
                            <a:schemeClr val="dk1"/>
                          </a:solidFill>
                          <a:effectLst/>
                          <a:latin typeface="Arial" panose="020B0604020202020204" pitchFamily="34" charset="0"/>
                          <a:ea typeface="+mn-ea"/>
                          <a:cs typeface="Arial" panose="020B0604020202020204" pitchFamily="34" charset="0"/>
                        </a:rPr>
                        <a:t>Colombia, Dominican Republic, Guatemala, Mexico, Uruguay, USA</a:t>
                      </a:r>
                    </a:p>
                  </a:txBody>
                  <a:tcPr marL="56648" marR="56648" marT="0" marB="0" anchor="ctr">
                    <a:solidFill>
                      <a:schemeClr val="bg1">
                        <a:lumMod val="85000"/>
                      </a:schemeClr>
                    </a:solidFill>
                  </a:tcPr>
                </a:tc>
                <a:extLst>
                  <a:ext uri="{0D108BD9-81ED-4DB2-BD59-A6C34878D82A}">
                    <a16:rowId xmlns:a16="http://schemas.microsoft.com/office/drawing/2014/main" val="54545125"/>
                  </a:ext>
                </a:extLst>
              </a:tr>
            </a:tbl>
          </a:graphicData>
        </a:graphic>
      </p:graphicFrame>
    </p:spTree>
    <p:extLst>
      <p:ext uri="{BB962C8B-B14F-4D97-AF65-F5344CB8AC3E}">
        <p14:creationId xmlns:p14="http://schemas.microsoft.com/office/powerpoint/2010/main" val="126635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495858" cy="877676"/>
          </a:xfrm>
          <a:prstGeom prst="rect">
            <a:avLst/>
          </a:prstGeom>
        </p:spPr>
        <p:txBody>
          <a:bodyPr wrap="square">
            <a:spAutoFit/>
          </a:bodyPr>
          <a:lstStyle/>
          <a:p>
            <a:pPr>
              <a:lnSpc>
                <a:spcPct val="150000"/>
              </a:lnSpc>
            </a:pPr>
            <a:endParaRPr lang="en-US" sz="2000" dirty="0">
              <a:solidFill>
                <a:srgbClr val="FF0000"/>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16</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673881" y="575068"/>
            <a:ext cx="7888543" cy="523220"/>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Selected current OGP commitments</a:t>
            </a:r>
          </a:p>
        </p:txBody>
      </p:sp>
      <p:sp>
        <p:nvSpPr>
          <p:cNvPr id="7" name="Rectangle 6">
            <a:extLst>
              <a:ext uri="{FF2B5EF4-FFF2-40B4-BE49-F238E27FC236}">
                <a16:creationId xmlns:a16="http://schemas.microsoft.com/office/drawing/2014/main" id="{06185E92-68CF-4807-AB6A-140C18CE669F}"/>
              </a:ext>
            </a:extLst>
          </p:cNvPr>
          <p:cNvSpPr/>
          <p:nvPr/>
        </p:nvSpPr>
        <p:spPr>
          <a:xfrm>
            <a:off x="512218" y="1196865"/>
            <a:ext cx="8209752" cy="5016758"/>
          </a:xfrm>
          <a:prstGeom prst="rect">
            <a:avLst/>
          </a:prstGeom>
        </p:spPr>
        <p:txBody>
          <a:bodyPr wrap="square">
            <a:spAutoFit/>
          </a:bodyPr>
          <a:lstStyle/>
          <a:p>
            <a:pPr marL="285750" indent="-285750">
              <a:buFont typeface="Wingdings" panose="05000000000000000000" pitchFamily="2" charset="2"/>
              <a:buChar char="q"/>
            </a:pPr>
            <a:r>
              <a:rPr lang="en-NZ" sz="1600" b="1" dirty="0">
                <a:solidFill>
                  <a:schemeClr val="tx1">
                    <a:lumMod val="65000"/>
                    <a:lumOff val="35000"/>
                  </a:schemeClr>
                </a:solidFill>
                <a:latin typeface="Arial" panose="020B0604020202020204" pitchFamily="34" charset="0"/>
                <a:cs typeface="Arial" panose="020B0604020202020204" pitchFamily="34" charset="0"/>
              </a:rPr>
              <a:t>Argentina:</a:t>
            </a:r>
          </a:p>
          <a:p>
            <a:r>
              <a:rPr lang="en-NZ" sz="1600" dirty="0">
                <a:solidFill>
                  <a:schemeClr val="tx1">
                    <a:lumMod val="65000"/>
                    <a:lumOff val="35000"/>
                  </a:schemeClr>
                </a:solidFill>
                <a:latin typeface="Arial" panose="020B0604020202020204" pitchFamily="34" charset="0"/>
                <a:cs typeface="Arial" panose="020B0604020202020204" pitchFamily="34" charset="0"/>
              </a:rPr>
              <a:t>- Capacity building in the analysis of public accounts </a:t>
            </a:r>
          </a:p>
          <a:p>
            <a:r>
              <a:rPr lang="en-NZ" sz="1600" dirty="0">
                <a:solidFill>
                  <a:schemeClr val="tx1">
                    <a:lumMod val="65000"/>
                    <a:lumOff val="35000"/>
                  </a:schemeClr>
                </a:solidFill>
                <a:latin typeface="Arial" panose="020B0604020202020204" pitchFamily="34" charset="0"/>
                <a:cs typeface="Arial" panose="020B0604020202020204" pitchFamily="34" charset="0"/>
              </a:rPr>
              <a:t>- Bring the budget closer to the citizen </a:t>
            </a:r>
          </a:p>
          <a:p>
            <a:pPr marL="285750" indent="-285750">
              <a:buFontTx/>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Open contracting; procurement of medical supplies</a:t>
            </a:r>
          </a:p>
          <a:p>
            <a:pPr marL="285750" indent="-285750">
              <a:buFontTx/>
              <a:buChar char="-"/>
            </a:pPr>
            <a:endParaRPr lang="es-MX"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MX" sz="1600" b="1" dirty="0" err="1">
                <a:solidFill>
                  <a:schemeClr val="tx1">
                    <a:lumMod val="65000"/>
                    <a:lumOff val="35000"/>
                  </a:schemeClr>
                </a:solidFill>
                <a:latin typeface="Arial" panose="020B0604020202020204" pitchFamily="34" charset="0"/>
                <a:cs typeface="Arial" panose="020B0604020202020204" pitchFamily="34" charset="0"/>
              </a:rPr>
              <a:t>Croatia</a:t>
            </a:r>
            <a:br>
              <a:rPr lang="es-MX" sz="1600" i="1" dirty="0">
                <a:solidFill>
                  <a:schemeClr val="tx1">
                    <a:lumMod val="65000"/>
                    <a:lumOff val="35000"/>
                  </a:schemeClr>
                </a:solidFill>
                <a:latin typeface="Arial" panose="020B0604020202020204" pitchFamily="34" charset="0"/>
                <a:cs typeface="Arial" panose="020B0604020202020204" pitchFamily="34" charset="0"/>
              </a:rPr>
            </a:br>
            <a:r>
              <a:rPr lang="es-MX" sz="1600" i="1" dirty="0">
                <a:solidFill>
                  <a:schemeClr val="tx1">
                    <a:lumMod val="65000"/>
                    <a:lumOff val="35000"/>
                  </a:schemeClr>
                </a:solidFill>
                <a:latin typeface="Arial" panose="020B0604020202020204" pitchFamily="34" charset="0"/>
                <a:cs typeface="Arial" panose="020B0604020202020204" pitchFamily="34" charset="0"/>
              </a:rPr>
              <a:t>- </a:t>
            </a:r>
            <a:r>
              <a:rPr lang="en-NZ" sz="1600" dirty="0">
                <a:solidFill>
                  <a:schemeClr val="tx1">
                    <a:lumMod val="65000"/>
                    <a:lumOff val="35000"/>
                  </a:schemeClr>
                </a:solidFill>
                <a:latin typeface="Arial" panose="020B0604020202020204" pitchFamily="34" charset="0"/>
                <a:cs typeface="Arial" panose="020B0604020202020204" pitchFamily="34" charset="0"/>
              </a:rPr>
              <a:t>Fiscal Transparency: additional information in state budget (fiscal impacts of budget initiatives, public debt, contingent liabilities); timely publication of monthly reports, and annual report; citizens guide to budget.</a:t>
            </a:r>
          </a:p>
          <a:p>
            <a:pPr marL="285750" indent="-285750">
              <a:buFont typeface="Wingdings" panose="05000000000000000000" pitchFamily="2" charset="2"/>
              <a:buChar char="q"/>
            </a:pPr>
            <a:endParaRPr lang="es-MX" sz="1600" i="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MX" sz="1600" b="1" dirty="0" err="1">
                <a:solidFill>
                  <a:schemeClr val="tx1">
                    <a:lumMod val="65000"/>
                    <a:lumOff val="35000"/>
                  </a:schemeClr>
                </a:solidFill>
                <a:latin typeface="Arial" panose="020B0604020202020204" pitchFamily="34" charset="0"/>
                <a:cs typeface="Arial" panose="020B0604020202020204" pitchFamily="34" charset="0"/>
              </a:rPr>
              <a:t>Dominican</a:t>
            </a:r>
            <a:r>
              <a:rPr lang="es-MX" sz="1600" b="1" dirty="0">
                <a:solidFill>
                  <a:schemeClr val="tx1">
                    <a:lumMod val="65000"/>
                    <a:lumOff val="35000"/>
                  </a:schemeClr>
                </a:solidFill>
                <a:latin typeface="Arial" panose="020B0604020202020204" pitchFamily="34" charset="0"/>
                <a:cs typeface="Arial" panose="020B0604020202020204" pitchFamily="34" charset="0"/>
              </a:rPr>
              <a:t> </a:t>
            </a:r>
            <a:r>
              <a:rPr lang="es-MX" sz="1600" b="1" dirty="0" err="1">
                <a:solidFill>
                  <a:schemeClr val="tx1">
                    <a:lumMod val="65000"/>
                    <a:lumOff val="35000"/>
                  </a:schemeClr>
                </a:solidFill>
                <a:latin typeface="Arial" panose="020B0604020202020204" pitchFamily="34" charset="0"/>
                <a:cs typeface="Arial" panose="020B0604020202020204" pitchFamily="34" charset="0"/>
              </a:rPr>
              <a:t>Republic</a:t>
            </a:r>
            <a:endParaRPr lang="es-MX" sz="1600" b="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Tx/>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Expand the Transactional Portal of Public Procurement </a:t>
            </a:r>
          </a:p>
          <a:p>
            <a:pPr marL="285750" indent="-285750">
              <a:buFontTx/>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Space for citizen-government interaction, citizen proposals on national budget </a:t>
            </a:r>
          </a:p>
          <a:p>
            <a:pPr marL="285750" indent="-285750">
              <a:buFontTx/>
              <a:buChar char="-"/>
            </a:pPr>
            <a:endParaRPr lang="es-MX" sz="1600" b="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MX" sz="1600" b="1" dirty="0">
                <a:solidFill>
                  <a:schemeClr val="tx1">
                    <a:lumMod val="65000"/>
                    <a:lumOff val="35000"/>
                  </a:schemeClr>
                </a:solidFill>
                <a:latin typeface="Arial" panose="020B0604020202020204" pitchFamily="34" charset="0"/>
                <a:cs typeface="Arial" panose="020B0604020202020204" pitchFamily="34" charset="0"/>
              </a:rPr>
              <a:t>Nigeria</a:t>
            </a:r>
          </a:p>
          <a:p>
            <a:r>
              <a:rPr lang="es-MX" sz="1600" b="1" i="1" dirty="0">
                <a:solidFill>
                  <a:schemeClr val="tx1">
                    <a:lumMod val="65000"/>
                    <a:lumOff val="35000"/>
                  </a:schemeClr>
                </a:solidFill>
                <a:latin typeface="Arial" panose="020B0604020202020204" pitchFamily="34" charset="0"/>
                <a:cs typeface="Arial" panose="020B0604020202020204" pitchFamily="34" charset="0"/>
              </a:rPr>
              <a:t>- </a:t>
            </a:r>
            <a:r>
              <a:rPr lang="es-MX" sz="1600" dirty="0" err="1">
                <a:solidFill>
                  <a:schemeClr val="tx1">
                    <a:lumMod val="65000"/>
                    <a:lumOff val="35000"/>
                  </a:schemeClr>
                </a:solidFill>
                <a:latin typeface="Arial" panose="020B0604020202020204" pitchFamily="34" charset="0"/>
                <a:cs typeface="Arial" panose="020B0604020202020204" pitchFamily="34" charset="0"/>
              </a:rPr>
              <a:t>Enhance</a:t>
            </a:r>
            <a:r>
              <a:rPr lang="es-MX" sz="1600" dirty="0">
                <a:solidFill>
                  <a:schemeClr val="tx1">
                    <a:lumMod val="65000"/>
                    <a:lumOff val="35000"/>
                  </a:schemeClr>
                </a:solidFill>
                <a:latin typeface="Arial" panose="020B0604020202020204" pitchFamily="34" charset="0"/>
                <a:cs typeface="Arial" panose="020B0604020202020204" pitchFamily="34" charset="0"/>
              </a:rPr>
              <a:t> </a:t>
            </a:r>
            <a:r>
              <a:rPr lang="es-MX" sz="1600" dirty="0" err="1">
                <a:solidFill>
                  <a:schemeClr val="tx1">
                    <a:lumMod val="65000"/>
                    <a:lumOff val="35000"/>
                  </a:schemeClr>
                </a:solidFill>
                <a:latin typeface="Arial" panose="020B0604020202020204" pitchFamily="34" charset="0"/>
                <a:cs typeface="Arial" panose="020B0604020202020204" pitchFamily="34" charset="0"/>
              </a:rPr>
              <a:t>transparency</a:t>
            </a:r>
            <a:r>
              <a:rPr lang="es-MX" sz="1600" dirty="0">
                <a:solidFill>
                  <a:schemeClr val="tx1">
                    <a:lumMod val="65000"/>
                    <a:lumOff val="35000"/>
                  </a:schemeClr>
                </a:solidFill>
                <a:latin typeface="Arial" panose="020B0604020202020204" pitchFamily="34" charset="0"/>
                <a:cs typeface="Arial" panose="020B0604020202020204" pitchFamily="34" charset="0"/>
              </a:rPr>
              <a:t> in </a:t>
            </a:r>
            <a:r>
              <a:rPr lang="es-MX" sz="1600" dirty="0" err="1">
                <a:solidFill>
                  <a:schemeClr val="tx1">
                    <a:lumMod val="65000"/>
                    <a:lumOff val="35000"/>
                  </a:schemeClr>
                </a:solidFill>
                <a:latin typeface="Arial" panose="020B0604020202020204" pitchFamily="34" charset="0"/>
                <a:cs typeface="Arial" panose="020B0604020202020204" pitchFamily="34" charset="0"/>
              </a:rPr>
              <a:t>extractive</a:t>
            </a:r>
            <a:r>
              <a:rPr lang="es-MX" sz="1600" dirty="0">
                <a:solidFill>
                  <a:schemeClr val="tx1">
                    <a:lumMod val="65000"/>
                    <a:lumOff val="35000"/>
                  </a:schemeClr>
                </a:solidFill>
                <a:latin typeface="Arial" panose="020B0604020202020204" pitchFamily="34" charset="0"/>
                <a:cs typeface="Arial" panose="020B0604020202020204" pitchFamily="34" charset="0"/>
              </a:rPr>
              <a:t> sector</a:t>
            </a:r>
          </a:p>
          <a:p>
            <a:r>
              <a:rPr lang="en-NZ" sz="1600" dirty="0">
                <a:solidFill>
                  <a:schemeClr val="tx1">
                    <a:lumMod val="65000"/>
                    <a:lumOff val="35000"/>
                  </a:schemeClr>
                </a:solidFill>
                <a:latin typeface="Arial" panose="020B0604020202020204" pitchFamily="34" charset="0"/>
                <a:cs typeface="Arial" panose="020B0604020202020204" pitchFamily="34" charset="0"/>
              </a:rPr>
              <a:t>- Tax Reporting Standards - common reporting standards, Addis Tax initiative. </a:t>
            </a:r>
          </a:p>
          <a:p>
            <a:r>
              <a:rPr lang="en-NZ" sz="1600" dirty="0">
                <a:solidFill>
                  <a:schemeClr val="tx1">
                    <a:lumMod val="65000"/>
                    <a:lumOff val="35000"/>
                  </a:schemeClr>
                </a:solidFill>
                <a:latin typeface="Arial" panose="020B0604020202020204" pitchFamily="34" charset="0"/>
                <a:cs typeface="Arial" panose="020B0604020202020204" pitchFamily="34" charset="0"/>
              </a:rPr>
              <a:t>- Progressively implement open contracting</a:t>
            </a:r>
          </a:p>
          <a:p>
            <a:r>
              <a:rPr lang="en-NZ" sz="1600" dirty="0">
                <a:solidFill>
                  <a:schemeClr val="tx1">
                    <a:lumMod val="65000"/>
                    <a:lumOff val="35000"/>
                  </a:schemeClr>
                </a:solidFill>
                <a:latin typeface="Arial" panose="020B0604020202020204" pitchFamily="34" charset="0"/>
                <a:cs typeface="Arial" panose="020B0604020202020204" pitchFamily="34" charset="0"/>
              </a:rPr>
              <a:t>- Ensure more effective citizens’ participation across the entire budget cycle</a:t>
            </a:r>
          </a:p>
          <a:p>
            <a:r>
              <a:rPr lang="en-NZ" sz="1600" dirty="0">
                <a:solidFill>
                  <a:schemeClr val="tx1">
                    <a:lumMod val="65000"/>
                    <a:lumOff val="35000"/>
                  </a:schemeClr>
                </a:solidFill>
                <a:latin typeface="Arial" panose="020B0604020202020204" pitchFamily="34" charset="0"/>
                <a:cs typeface="Arial" panose="020B0604020202020204" pitchFamily="34" charset="0"/>
              </a:rPr>
              <a:t>- Ease of Doing Business Transparency Portal </a:t>
            </a:r>
          </a:p>
        </p:txBody>
      </p:sp>
    </p:spTree>
    <p:extLst>
      <p:ext uri="{BB962C8B-B14F-4D97-AF65-F5344CB8AC3E}">
        <p14:creationId xmlns:p14="http://schemas.microsoft.com/office/powerpoint/2010/main" val="412841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989438"/>
            <a:ext cx="8495858" cy="877676"/>
          </a:xfrm>
          <a:prstGeom prst="rect">
            <a:avLst/>
          </a:prstGeom>
        </p:spPr>
        <p:txBody>
          <a:bodyPr wrap="square">
            <a:spAutoFit/>
          </a:bodyPr>
          <a:lstStyle/>
          <a:p>
            <a:pPr>
              <a:lnSpc>
                <a:spcPct val="150000"/>
              </a:lnSpc>
            </a:pPr>
            <a:endParaRPr lang="en-US" sz="2000" dirty="0">
              <a:solidFill>
                <a:srgbClr val="FF0000"/>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17</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6" name="Rectangle 5">
            <a:extLst>
              <a:ext uri="{FF2B5EF4-FFF2-40B4-BE49-F238E27FC236}">
                <a16:creationId xmlns:a16="http://schemas.microsoft.com/office/drawing/2014/main" id="{092345DB-19DA-4D02-8BDA-3236659A5136}"/>
              </a:ext>
            </a:extLst>
          </p:cNvPr>
          <p:cNvSpPr/>
          <p:nvPr/>
        </p:nvSpPr>
        <p:spPr>
          <a:xfrm>
            <a:off x="512217" y="1443841"/>
            <a:ext cx="8192168" cy="4031873"/>
          </a:xfrm>
          <a:prstGeom prst="rect">
            <a:avLst/>
          </a:prstGeom>
        </p:spPr>
        <p:txBody>
          <a:bodyPr wrap="square">
            <a:spAutoFit/>
          </a:bodyPr>
          <a:lstStyle/>
          <a:p>
            <a:pPr marL="285750" indent="-285750">
              <a:buFont typeface="Wingdings" panose="05000000000000000000" pitchFamily="2" charset="2"/>
              <a:buChar char="q"/>
            </a:pPr>
            <a:r>
              <a:rPr lang="es-MX" sz="1600" b="1" dirty="0" err="1">
                <a:solidFill>
                  <a:schemeClr val="tx1">
                    <a:lumMod val="65000"/>
                    <a:lumOff val="35000"/>
                  </a:schemeClr>
                </a:solidFill>
                <a:latin typeface="Arial" panose="020B0604020202020204" pitchFamily="34" charset="0"/>
                <a:cs typeface="Arial" panose="020B0604020202020204" pitchFamily="34" charset="0"/>
              </a:rPr>
              <a:t>Ukraine</a:t>
            </a:r>
            <a:endParaRPr lang="es-MX" sz="1600" b="1"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 Implementation of the Extractive Industries Transparency Initiative.</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 </a:t>
            </a:r>
            <a:r>
              <a:rPr lang="en-NZ" sz="1600" dirty="0">
                <a:solidFill>
                  <a:schemeClr val="tx1">
                    <a:lumMod val="65000"/>
                    <a:lumOff val="35000"/>
                  </a:schemeClr>
                </a:solidFill>
                <a:latin typeface="Arial" panose="020B0604020202020204" pitchFamily="34" charset="0"/>
                <a:cs typeface="Arial" panose="020B0604020202020204" pitchFamily="34" charset="0"/>
              </a:rPr>
              <a:t>Transparent budget system. Implementation of first stage of integrated “Transparent budget” information and analysis system.</a:t>
            </a: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Implement Construction Sector Transparency Initiative</a:t>
            </a:r>
          </a:p>
          <a:p>
            <a:pPr marL="742950" lvl="1" indent="-285750">
              <a:buFont typeface="Wingdings" panose="05000000000000000000" pitchFamily="2" charset="2"/>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MX" sz="1600" b="1" dirty="0">
                <a:solidFill>
                  <a:schemeClr val="tx1">
                    <a:lumMod val="65000"/>
                    <a:lumOff val="35000"/>
                  </a:schemeClr>
                </a:solidFill>
                <a:latin typeface="Arial" panose="020B0604020202020204" pitchFamily="34" charset="0"/>
                <a:cs typeface="Arial" panose="020B0604020202020204" pitchFamily="34" charset="0"/>
              </a:rPr>
              <a:t>Uruguay</a:t>
            </a:r>
            <a:endParaRPr lang="en-US" sz="1600" b="1"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Web info on planning, budget, results, built in conjunction with users.</a:t>
            </a: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Info on construction of new schools and maintenance</a:t>
            </a: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Open contracting</a:t>
            </a: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Link civil society to audit cycle</a:t>
            </a: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Publish open data of the DNI showing execution of investment projects </a:t>
            </a: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Implement National Open Data Plan (including Budget Law) </a:t>
            </a: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Adapt open data to open contracting</a:t>
            </a:r>
          </a:p>
          <a:p>
            <a:pPr marL="742950" lvl="1" indent="-285750">
              <a:buFont typeface="Wingdings" panose="05000000000000000000" pitchFamily="2" charset="2"/>
              <a:buChar char="§"/>
            </a:pPr>
            <a:r>
              <a:rPr lang="en-NZ" sz="1600" dirty="0">
                <a:solidFill>
                  <a:schemeClr val="tx1">
                    <a:lumMod val="65000"/>
                    <a:lumOff val="35000"/>
                  </a:schemeClr>
                </a:solidFill>
                <a:latin typeface="Arial" panose="020B0604020202020204" pitchFamily="34" charset="0"/>
                <a:cs typeface="Arial" panose="020B0604020202020204" pitchFamily="34" charset="0"/>
              </a:rPr>
              <a:t>School maintenance plans carried out with participation of the educational community</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1557359-D59A-B249-BC97-2086EAAC6EE6}"/>
              </a:ext>
            </a:extLst>
          </p:cNvPr>
          <p:cNvSpPr txBox="1"/>
          <p:nvPr/>
        </p:nvSpPr>
        <p:spPr>
          <a:xfrm>
            <a:off x="673881" y="575068"/>
            <a:ext cx="7888543" cy="523220"/>
          </a:xfrm>
          <a:prstGeom prst="rect">
            <a:avLst/>
          </a:prstGeom>
          <a:noFill/>
        </p:spPr>
        <p:txBody>
          <a:bodyPr wrap="square" rtlCol="0">
            <a:spAutoFit/>
          </a:bodyPr>
          <a:lstStyle/>
          <a:p>
            <a:pPr algn="ctr"/>
            <a:r>
              <a:rPr lang="en-US" sz="2800" dirty="0">
                <a:solidFill>
                  <a:srgbClr val="FB5308"/>
                </a:solidFill>
                <a:latin typeface="Arial" panose="020B0604020202020204" pitchFamily="34" charset="0"/>
                <a:cs typeface="Arial" panose="020B0604020202020204" pitchFamily="34" charset="0"/>
              </a:rPr>
              <a:t>Selected current OGP commitments</a:t>
            </a:r>
          </a:p>
        </p:txBody>
      </p:sp>
    </p:spTree>
    <p:extLst>
      <p:ext uri="{BB962C8B-B14F-4D97-AF65-F5344CB8AC3E}">
        <p14:creationId xmlns:p14="http://schemas.microsoft.com/office/powerpoint/2010/main" val="3573861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FF723F-2984-C447-9F8C-249F446B3B79}"/>
              </a:ext>
            </a:extLst>
          </p:cNvPr>
          <p:cNvSpPr txBox="1"/>
          <p:nvPr/>
        </p:nvSpPr>
        <p:spPr>
          <a:xfrm>
            <a:off x="747294" y="1336210"/>
            <a:ext cx="2963247" cy="2031325"/>
          </a:xfrm>
          <a:prstGeom prst="rect">
            <a:avLst/>
          </a:prstGeom>
          <a:noFill/>
        </p:spPr>
        <p:txBody>
          <a:bodyPr wrap="none" rtlCol="0">
            <a:spAutoFit/>
          </a:bodyPr>
          <a:lstStyle/>
          <a:p>
            <a:r>
              <a:rPr lang="es-ES" b="1" dirty="0" err="1">
                <a:solidFill>
                  <a:schemeClr val="bg1"/>
                </a:solidFill>
                <a:latin typeface="Arial"/>
                <a:cs typeface="Arial"/>
              </a:rPr>
              <a:t>Engage</a:t>
            </a:r>
            <a:r>
              <a:rPr lang="es-ES" b="1" dirty="0">
                <a:solidFill>
                  <a:schemeClr val="bg1"/>
                </a:solidFill>
                <a:latin typeface="Arial"/>
                <a:cs typeface="Arial"/>
              </a:rPr>
              <a:t> </a:t>
            </a:r>
            <a:r>
              <a:rPr lang="es-ES" b="1" dirty="0" err="1">
                <a:solidFill>
                  <a:schemeClr val="bg1"/>
                </a:solidFill>
                <a:latin typeface="Arial"/>
                <a:cs typeface="Arial"/>
              </a:rPr>
              <a:t>with</a:t>
            </a:r>
            <a:r>
              <a:rPr lang="es-ES" b="1" dirty="0">
                <a:solidFill>
                  <a:schemeClr val="bg1"/>
                </a:solidFill>
                <a:latin typeface="Arial"/>
                <a:cs typeface="Arial"/>
              </a:rPr>
              <a:t> </a:t>
            </a:r>
            <a:r>
              <a:rPr lang="es-ES" b="1" dirty="0" err="1">
                <a:solidFill>
                  <a:schemeClr val="bg1"/>
                </a:solidFill>
                <a:latin typeface="Arial"/>
                <a:cs typeface="Arial"/>
              </a:rPr>
              <a:t>us</a:t>
            </a:r>
            <a:r>
              <a:rPr lang="es-ES" b="1" dirty="0">
                <a:solidFill>
                  <a:schemeClr val="bg1"/>
                </a:solidFill>
                <a:latin typeface="Arial"/>
                <a:cs typeface="Arial"/>
              </a:rPr>
              <a:t>!</a:t>
            </a:r>
          </a:p>
          <a:p>
            <a:endParaRPr lang="en-US" dirty="0">
              <a:solidFill>
                <a:schemeClr val="bg1"/>
              </a:solidFill>
              <a:latin typeface="Arial"/>
              <a:cs typeface="Arial"/>
            </a:endParaRPr>
          </a:p>
          <a:p>
            <a:r>
              <a:rPr lang="en-US" dirty="0">
                <a:solidFill>
                  <a:schemeClr val="bg1"/>
                </a:solidFill>
                <a:latin typeface="Arial"/>
                <a:cs typeface="Arial"/>
              </a:rPr>
              <a:t>     @</a:t>
            </a:r>
            <a:r>
              <a:rPr lang="en-US" dirty="0" err="1">
                <a:solidFill>
                  <a:schemeClr val="bg1"/>
                </a:solidFill>
                <a:latin typeface="Arial"/>
                <a:cs typeface="Arial"/>
              </a:rPr>
              <a:t>fiscaltrans</a:t>
            </a:r>
            <a:endParaRPr lang="en-US" dirty="0">
              <a:solidFill>
                <a:schemeClr val="bg1"/>
              </a:solidFill>
              <a:latin typeface="Arial"/>
              <a:cs typeface="Arial"/>
            </a:endParaRPr>
          </a:p>
          <a:p>
            <a:r>
              <a:rPr lang="en-US" dirty="0">
                <a:solidFill>
                  <a:schemeClr val="bg1"/>
                </a:solidFill>
                <a:latin typeface="Arial"/>
                <a:cs typeface="Arial"/>
              </a:rPr>
              <a:t>     @</a:t>
            </a:r>
            <a:r>
              <a:rPr lang="en-US" dirty="0" err="1">
                <a:solidFill>
                  <a:schemeClr val="bg1"/>
                </a:solidFill>
                <a:latin typeface="Arial"/>
                <a:cs typeface="Arial"/>
              </a:rPr>
              <a:t>fiscaltrans</a:t>
            </a:r>
            <a:endParaRPr lang="en-US" dirty="0">
              <a:solidFill>
                <a:schemeClr val="bg1"/>
              </a:solidFill>
              <a:latin typeface="Arial"/>
              <a:cs typeface="Arial"/>
            </a:endParaRPr>
          </a:p>
          <a:p>
            <a:r>
              <a:rPr lang="en-US" dirty="0">
                <a:solidFill>
                  <a:schemeClr val="bg1"/>
                </a:solidFill>
                <a:latin typeface="Arial"/>
                <a:cs typeface="Arial"/>
              </a:rPr>
              <a:t>     @</a:t>
            </a:r>
            <a:r>
              <a:rPr lang="en-US" dirty="0" err="1">
                <a:solidFill>
                  <a:schemeClr val="bg1"/>
                </a:solidFill>
                <a:latin typeface="Arial"/>
                <a:cs typeface="Arial"/>
              </a:rPr>
              <a:t>fiscaltransparency</a:t>
            </a:r>
            <a:endParaRPr lang="en-US" dirty="0">
              <a:solidFill>
                <a:schemeClr val="bg1"/>
              </a:solidFill>
              <a:latin typeface="Arial"/>
              <a:cs typeface="Arial"/>
            </a:endParaRPr>
          </a:p>
          <a:p>
            <a:endParaRPr lang="en-US" dirty="0">
              <a:solidFill>
                <a:schemeClr val="bg1"/>
              </a:solidFill>
              <a:latin typeface="Arial"/>
              <a:cs typeface="Arial"/>
            </a:endParaRPr>
          </a:p>
          <a:p>
            <a:r>
              <a:rPr lang="es-ES" dirty="0" err="1">
                <a:solidFill>
                  <a:schemeClr val="bg1"/>
                </a:solidFill>
                <a:latin typeface="Arial"/>
                <a:cs typeface="Arial"/>
              </a:rPr>
              <a:t>www.fiscaltransparency.net</a:t>
            </a:r>
            <a:endParaRPr lang="es-ES" dirty="0">
              <a:solidFill>
                <a:schemeClr val="bg1"/>
              </a:solidFill>
              <a:latin typeface="Arial"/>
              <a:cs typeface="Arial"/>
            </a:endParaRPr>
          </a:p>
        </p:txBody>
      </p:sp>
      <p:pic>
        <p:nvPicPr>
          <p:cNvPr id="7" name="Picture 6">
            <a:extLst>
              <a:ext uri="{FF2B5EF4-FFF2-40B4-BE49-F238E27FC236}">
                <a16:creationId xmlns:a16="http://schemas.microsoft.com/office/drawing/2014/main" id="{923EA8D0-2829-4F4B-A0BD-58E0D593C9F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100000"/>
                    </a14:imgEffect>
                  </a14:imgLayer>
                </a14:imgProps>
              </a:ext>
            </a:extLst>
          </a:blip>
          <a:stretch>
            <a:fillRect/>
          </a:stretch>
        </p:blipFill>
        <p:spPr>
          <a:xfrm>
            <a:off x="846398" y="1995853"/>
            <a:ext cx="229469" cy="185761"/>
          </a:xfrm>
          <a:prstGeom prst="rect">
            <a:avLst/>
          </a:prstGeom>
        </p:spPr>
      </p:pic>
      <p:pic>
        <p:nvPicPr>
          <p:cNvPr id="11" name="Picture 10">
            <a:extLst>
              <a:ext uri="{FF2B5EF4-FFF2-40B4-BE49-F238E27FC236}">
                <a16:creationId xmlns:a16="http://schemas.microsoft.com/office/drawing/2014/main" id="{D4BD3286-6C5A-D34C-BFAC-C669D66CF062}"/>
              </a:ext>
            </a:extLst>
          </p:cNvPr>
          <p:cNvPicPr>
            <a:picLocks noChangeAspect="1"/>
          </p:cNvPicPr>
          <p:nvPr/>
        </p:nvPicPr>
        <p:blipFill>
          <a:blip r:embed="rId4"/>
          <a:stretch>
            <a:fillRect/>
          </a:stretch>
        </p:blipFill>
        <p:spPr>
          <a:xfrm>
            <a:off x="862569" y="2529593"/>
            <a:ext cx="144417" cy="222402"/>
          </a:xfrm>
          <a:prstGeom prst="rect">
            <a:avLst/>
          </a:prstGeom>
        </p:spPr>
      </p:pic>
      <p:pic>
        <p:nvPicPr>
          <p:cNvPr id="15" name="Picture 14">
            <a:extLst>
              <a:ext uri="{FF2B5EF4-FFF2-40B4-BE49-F238E27FC236}">
                <a16:creationId xmlns:a16="http://schemas.microsoft.com/office/drawing/2014/main" id="{CCD31198-17AA-7640-959A-14FF426EAEDF}"/>
              </a:ext>
            </a:extLst>
          </p:cNvPr>
          <p:cNvPicPr>
            <a:picLocks noChangeAspect="1"/>
          </p:cNvPicPr>
          <p:nvPr/>
        </p:nvPicPr>
        <p:blipFill>
          <a:blip r:embed="rId5"/>
          <a:stretch>
            <a:fillRect/>
          </a:stretch>
        </p:blipFill>
        <p:spPr>
          <a:xfrm>
            <a:off x="837551" y="2250830"/>
            <a:ext cx="228353" cy="228353"/>
          </a:xfrm>
          <a:prstGeom prst="rect">
            <a:avLst/>
          </a:prstGeom>
        </p:spPr>
      </p:pic>
    </p:spTree>
    <p:extLst>
      <p:ext uri="{BB962C8B-B14F-4D97-AF65-F5344CB8AC3E}">
        <p14:creationId xmlns:p14="http://schemas.microsoft.com/office/powerpoint/2010/main" val="1527434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1559480"/>
            <a:ext cx="8209752" cy="4478662"/>
          </a:xfrm>
          <a:prstGeom prst="rect">
            <a:avLst/>
          </a:prstGeom>
        </p:spPr>
        <p:txBody>
          <a:bodyPr wrap="square">
            <a:spAutoFit/>
          </a:bodyPr>
          <a:lstStyle/>
          <a:p>
            <a:pPr marL="457200" indent="-457200">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An assessment of fiscal openness in 20 countries that are GIFT Stewards and Partners, using data from the Open Budget Survey, IMF Fiscal Transparency Evaluations, PEFA Reports, the US State Department Fiscal Transparency Report 2018, and current OGP commitments.</a:t>
            </a:r>
          </a:p>
          <a:p>
            <a:pPr marL="457200" indent="-457200">
              <a:lnSpc>
                <a:spcPct val="150000"/>
              </a:lnSpc>
              <a:buFont typeface="+mj-lt"/>
              <a:buAutoNum type="arabicPeriod"/>
            </a:pPr>
            <a:endParaRPr lang="en-NZ"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NZ" sz="1600" dirty="0">
                <a:solidFill>
                  <a:schemeClr val="tx1">
                    <a:lumMod val="65000"/>
                    <a:lumOff val="35000"/>
                  </a:schemeClr>
                </a:solidFill>
                <a:latin typeface="Arial" panose="020B0604020202020204" pitchFamily="34" charset="0"/>
                <a:cs typeface="Arial" panose="020B0604020202020204" pitchFamily="34" charset="0"/>
              </a:rPr>
              <a:t>Aim is to provide information to support peer learning,  facilitate discussion of actions steward governments are considering or taking to increase fiscal openness, and to promote more ambitious and better implemented reforms and OGP commitments.</a:t>
            </a:r>
          </a:p>
          <a:p>
            <a:pPr>
              <a:lnSpc>
                <a:spcPct val="150000"/>
              </a:lnSpc>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nSpc>
                <a:spcPct val="150000"/>
              </a:lnSpc>
              <a:buFont typeface="+mj-lt"/>
              <a:buAutoNum type="arabicPeriod" startAt="5"/>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2</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3731044" y="799224"/>
            <a:ext cx="1683474" cy="523220"/>
          </a:xfrm>
          <a:prstGeom prst="rect">
            <a:avLst/>
          </a:prstGeom>
          <a:noFill/>
        </p:spPr>
        <p:txBody>
          <a:bodyPr wrap="none" rtlCol="0">
            <a:spAutoFit/>
          </a:bodyPr>
          <a:lstStyle/>
          <a:p>
            <a:pPr algn="ctr"/>
            <a:r>
              <a:rPr lang="en-US" sz="2800" dirty="0">
                <a:solidFill>
                  <a:srgbClr val="FF6900"/>
                </a:solidFill>
                <a:latin typeface="Arial" panose="020B0604020202020204" pitchFamily="34" charset="0"/>
                <a:cs typeface="Arial" panose="020B0604020202020204" pitchFamily="34" charset="0"/>
              </a:rPr>
              <a:t>Overview</a:t>
            </a:r>
          </a:p>
        </p:txBody>
      </p:sp>
    </p:spTree>
    <p:extLst>
      <p:ext uri="{BB962C8B-B14F-4D97-AF65-F5344CB8AC3E}">
        <p14:creationId xmlns:p14="http://schemas.microsoft.com/office/powerpoint/2010/main" val="39384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9CAE9E9-51DF-4F6F-BBDB-F8A09F890B49}"/>
              </a:ext>
            </a:extLst>
          </p:cNvPr>
          <p:cNvGraphicFramePr>
            <a:graphicFrameLocks noGrp="1"/>
          </p:cNvGraphicFramePr>
          <p:nvPr>
            <p:extLst>
              <p:ext uri="{D42A27DB-BD31-4B8C-83A1-F6EECF244321}">
                <p14:modId xmlns:p14="http://schemas.microsoft.com/office/powerpoint/2010/main" val="566617878"/>
              </p:ext>
            </p:extLst>
          </p:nvPr>
        </p:nvGraphicFramePr>
        <p:xfrm>
          <a:off x="355599" y="955040"/>
          <a:ext cx="8348787" cy="4623023"/>
        </p:xfrm>
        <a:graphic>
          <a:graphicData uri="http://schemas.openxmlformats.org/drawingml/2006/table">
            <a:tbl>
              <a:tblPr firstRow="1" firstCol="1" bandRow="1">
                <a:tableStyleId>{2A488322-F2BA-4B5B-9748-0D474271808F}</a:tableStyleId>
              </a:tblPr>
              <a:tblGrid>
                <a:gridCol w="1359879">
                  <a:extLst>
                    <a:ext uri="{9D8B030D-6E8A-4147-A177-3AD203B41FA5}">
                      <a16:colId xmlns:a16="http://schemas.microsoft.com/office/drawing/2014/main" val="3276731391"/>
                    </a:ext>
                  </a:extLst>
                </a:gridCol>
                <a:gridCol w="811272">
                  <a:extLst>
                    <a:ext uri="{9D8B030D-6E8A-4147-A177-3AD203B41FA5}">
                      <a16:colId xmlns:a16="http://schemas.microsoft.com/office/drawing/2014/main" val="3403116869"/>
                    </a:ext>
                  </a:extLst>
                </a:gridCol>
                <a:gridCol w="811272">
                  <a:extLst>
                    <a:ext uri="{9D8B030D-6E8A-4147-A177-3AD203B41FA5}">
                      <a16:colId xmlns:a16="http://schemas.microsoft.com/office/drawing/2014/main" val="2251647199"/>
                    </a:ext>
                  </a:extLst>
                </a:gridCol>
                <a:gridCol w="811272">
                  <a:extLst>
                    <a:ext uri="{9D8B030D-6E8A-4147-A177-3AD203B41FA5}">
                      <a16:colId xmlns:a16="http://schemas.microsoft.com/office/drawing/2014/main" val="1866830482"/>
                    </a:ext>
                  </a:extLst>
                </a:gridCol>
                <a:gridCol w="811272">
                  <a:extLst>
                    <a:ext uri="{9D8B030D-6E8A-4147-A177-3AD203B41FA5}">
                      <a16:colId xmlns:a16="http://schemas.microsoft.com/office/drawing/2014/main" val="2412131322"/>
                    </a:ext>
                  </a:extLst>
                </a:gridCol>
                <a:gridCol w="811272">
                  <a:extLst>
                    <a:ext uri="{9D8B030D-6E8A-4147-A177-3AD203B41FA5}">
                      <a16:colId xmlns:a16="http://schemas.microsoft.com/office/drawing/2014/main" val="664948549"/>
                    </a:ext>
                  </a:extLst>
                </a:gridCol>
                <a:gridCol w="811272">
                  <a:extLst>
                    <a:ext uri="{9D8B030D-6E8A-4147-A177-3AD203B41FA5}">
                      <a16:colId xmlns:a16="http://schemas.microsoft.com/office/drawing/2014/main" val="1855387371"/>
                    </a:ext>
                  </a:extLst>
                </a:gridCol>
                <a:gridCol w="1077262">
                  <a:extLst>
                    <a:ext uri="{9D8B030D-6E8A-4147-A177-3AD203B41FA5}">
                      <a16:colId xmlns:a16="http://schemas.microsoft.com/office/drawing/2014/main" val="1721548678"/>
                    </a:ext>
                  </a:extLst>
                </a:gridCol>
                <a:gridCol w="1044014">
                  <a:extLst>
                    <a:ext uri="{9D8B030D-6E8A-4147-A177-3AD203B41FA5}">
                      <a16:colId xmlns:a16="http://schemas.microsoft.com/office/drawing/2014/main" val="2088788920"/>
                    </a:ext>
                  </a:extLst>
                </a:gridCol>
              </a:tblGrid>
              <a:tr h="284675">
                <a:tc>
                  <a:txBody>
                    <a:bodyPr/>
                    <a:lstStyle/>
                    <a:p>
                      <a:pPr>
                        <a:lnSpc>
                          <a:spcPct val="115000"/>
                        </a:lnSpc>
                        <a:spcAft>
                          <a:spcPts val="0"/>
                        </a:spcAft>
                      </a:pPr>
                      <a:r>
                        <a:rPr lang="en-NZ" sz="1100" dirty="0">
                          <a:solidFill>
                            <a:schemeClr val="bg1"/>
                          </a:solidFill>
                          <a:effectLst/>
                        </a:rPr>
                        <a:t>OBS vintage</a:t>
                      </a:r>
                      <a:endParaRPr lang="en-NZ"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nSpc>
                          <a:spcPct val="115000"/>
                        </a:lnSpc>
                        <a:spcAft>
                          <a:spcPts val="0"/>
                        </a:spcAft>
                      </a:pPr>
                      <a:r>
                        <a:rPr lang="en-NZ" sz="1100" dirty="0">
                          <a:solidFill>
                            <a:schemeClr val="bg1"/>
                          </a:solidFill>
                          <a:effectLst/>
                        </a:rPr>
                        <a:t>2006 OBI</a:t>
                      </a:r>
                      <a:endParaRPr lang="en-NZ"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nSpc>
                          <a:spcPct val="115000"/>
                        </a:lnSpc>
                        <a:spcAft>
                          <a:spcPts val="0"/>
                        </a:spcAft>
                      </a:pPr>
                      <a:r>
                        <a:rPr lang="en-NZ" sz="1100">
                          <a:solidFill>
                            <a:schemeClr val="bg1"/>
                          </a:solidFill>
                          <a:effectLst/>
                        </a:rPr>
                        <a:t>2008 OBI</a:t>
                      </a:r>
                      <a:endParaRPr lang="en-NZ"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nSpc>
                          <a:spcPct val="115000"/>
                        </a:lnSpc>
                        <a:spcAft>
                          <a:spcPts val="0"/>
                        </a:spcAft>
                      </a:pPr>
                      <a:r>
                        <a:rPr lang="en-NZ" sz="1100">
                          <a:solidFill>
                            <a:schemeClr val="bg1"/>
                          </a:solidFill>
                          <a:effectLst/>
                        </a:rPr>
                        <a:t>2010 OBI</a:t>
                      </a:r>
                      <a:endParaRPr lang="en-NZ"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nSpc>
                          <a:spcPct val="115000"/>
                        </a:lnSpc>
                        <a:spcAft>
                          <a:spcPts val="0"/>
                        </a:spcAft>
                      </a:pPr>
                      <a:r>
                        <a:rPr lang="en-NZ" sz="1100">
                          <a:solidFill>
                            <a:schemeClr val="bg1"/>
                          </a:solidFill>
                          <a:effectLst/>
                        </a:rPr>
                        <a:t>2012 OBI</a:t>
                      </a:r>
                      <a:endParaRPr lang="en-NZ"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nSpc>
                          <a:spcPct val="115000"/>
                        </a:lnSpc>
                        <a:spcAft>
                          <a:spcPts val="0"/>
                        </a:spcAft>
                      </a:pPr>
                      <a:r>
                        <a:rPr lang="en-NZ" sz="1100">
                          <a:solidFill>
                            <a:schemeClr val="bg1"/>
                          </a:solidFill>
                          <a:effectLst/>
                        </a:rPr>
                        <a:t>2015 OBI </a:t>
                      </a:r>
                      <a:endParaRPr lang="en-NZ"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nSpc>
                          <a:spcPct val="115000"/>
                        </a:lnSpc>
                        <a:spcAft>
                          <a:spcPts val="0"/>
                        </a:spcAft>
                      </a:pPr>
                      <a:r>
                        <a:rPr lang="en-NZ" sz="1100">
                          <a:solidFill>
                            <a:schemeClr val="bg1"/>
                          </a:solidFill>
                          <a:effectLst/>
                        </a:rPr>
                        <a:t>2017 OBI</a:t>
                      </a:r>
                      <a:endParaRPr lang="en-NZ"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gn="ctr">
                        <a:lnSpc>
                          <a:spcPct val="115000"/>
                        </a:lnSpc>
                        <a:spcAft>
                          <a:spcPts val="0"/>
                        </a:spcAft>
                      </a:pPr>
                      <a:r>
                        <a:rPr lang="en-NZ" sz="1100">
                          <a:solidFill>
                            <a:schemeClr val="bg1"/>
                          </a:solidFill>
                          <a:effectLst/>
                        </a:rPr>
                        <a:t>D  </a:t>
                      </a:r>
                      <a:endParaRPr lang="en-NZ"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tc>
                  <a:txBody>
                    <a:bodyPr/>
                    <a:lstStyle/>
                    <a:p>
                      <a:pPr algn="ctr">
                        <a:lnSpc>
                          <a:spcPct val="115000"/>
                        </a:lnSpc>
                        <a:spcAft>
                          <a:spcPts val="0"/>
                        </a:spcAft>
                      </a:pPr>
                      <a:r>
                        <a:rPr lang="en-NZ" sz="1100" dirty="0">
                          <a:solidFill>
                            <a:schemeClr val="bg1"/>
                          </a:solidFill>
                          <a:effectLst/>
                        </a:rPr>
                        <a:t>D </a:t>
                      </a:r>
                      <a:endParaRPr lang="en-NZ"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ctr">
                    <a:lnT w="12700" cap="flat" cmpd="sng" algn="ctr">
                      <a:solidFill>
                        <a:srgbClr val="FF6900"/>
                      </a:solidFill>
                      <a:prstDash val="solid"/>
                      <a:round/>
                      <a:headEnd type="none" w="med" len="med"/>
                      <a:tailEnd type="none" w="med" len="med"/>
                    </a:lnT>
                    <a:lnB w="12700" cap="flat" cmpd="sng" algn="ctr">
                      <a:solidFill>
                        <a:srgbClr val="FF69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783192798"/>
                  </a:ext>
                </a:extLst>
              </a:tr>
              <a:tr h="206588">
                <a:tc>
                  <a:txBody>
                    <a:bodyPr/>
                    <a:lstStyle/>
                    <a:p>
                      <a:pPr>
                        <a:lnSpc>
                          <a:spcPct val="115000"/>
                        </a:lnSpc>
                      </a:pPr>
                      <a:endParaRPr lang="en-NZ" sz="1100" dirty="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spcAft>
                          <a:spcPts val="0"/>
                        </a:spcAft>
                      </a:pPr>
                      <a:r>
                        <a:rPr lang="en-NZ" sz="1100">
                          <a:effectLst/>
                        </a:rPr>
                        <a:t>first to last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tc>
                  <a:txBody>
                    <a:bodyPr/>
                    <a:lstStyle/>
                    <a:p>
                      <a:pPr>
                        <a:lnSpc>
                          <a:spcPct val="115000"/>
                        </a:lnSpc>
                        <a:spcAft>
                          <a:spcPts val="0"/>
                        </a:spcAft>
                      </a:pPr>
                      <a:r>
                        <a:rPr lang="en-NZ" sz="1100">
                          <a:effectLst/>
                        </a:rPr>
                        <a:t>2015-2017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T w="12700" cap="flat" cmpd="sng" algn="ctr">
                      <a:solidFill>
                        <a:srgbClr val="FF6900"/>
                      </a:solidFill>
                      <a:prstDash val="solid"/>
                      <a:round/>
                      <a:headEnd type="none" w="med" len="med"/>
                      <a:tailEnd type="none" w="med" len="med"/>
                    </a:lnT>
                  </a:tcPr>
                </a:tc>
                <a:extLst>
                  <a:ext uri="{0D108BD9-81ED-4DB2-BD59-A6C34878D82A}">
                    <a16:rowId xmlns:a16="http://schemas.microsoft.com/office/drawing/2014/main" val="1494029941"/>
                  </a:ext>
                </a:extLst>
              </a:tr>
              <a:tr h="206588">
                <a:tc>
                  <a:txBody>
                    <a:bodyPr/>
                    <a:lstStyle/>
                    <a:p>
                      <a:pPr>
                        <a:lnSpc>
                          <a:spcPct val="115000"/>
                        </a:lnSpc>
                        <a:spcAft>
                          <a:spcPts val="0"/>
                        </a:spcAft>
                      </a:pPr>
                      <a:r>
                        <a:rPr lang="en-NZ" sz="1100">
                          <a:effectLst/>
                        </a:rPr>
                        <a:t>Argentina</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40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dirty="0">
                          <a:effectLst/>
                        </a:rPr>
                        <a:t>-9</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4127078016"/>
                  </a:ext>
                </a:extLst>
              </a:tr>
              <a:tr h="206588">
                <a:tc>
                  <a:txBody>
                    <a:bodyPr/>
                    <a:lstStyle/>
                    <a:p>
                      <a:pPr>
                        <a:lnSpc>
                          <a:spcPct val="115000"/>
                        </a:lnSpc>
                        <a:spcAft>
                          <a:spcPts val="0"/>
                        </a:spcAft>
                      </a:pPr>
                      <a:r>
                        <a:rPr lang="en-NZ" sz="1100">
                          <a:effectLst/>
                        </a:rPr>
                        <a:t>Benin</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2385710520"/>
                  </a:ext>
                </a:extLst>
              </a:tr>
              <a:tr h="206588">
                <a:tc>
                  <a:txBody>
                    <a:bodyPr/>
                    <a:lstStyle/>
                    <a:p>
                      <a:pPr>
                        <a:lnSpc>
                          <a:spcPct val="115000"/>
                        </a:lnSpc>
                        <a:spcAft>
                          <a:spcPts val="0"/>
                        </a:spcAft>
                      </a:pPr>
                      <a:r>
                        <a:rPr lang="en-NZ" sz="1100" dirty="0">
                          <a:effectLst/>
                        </a:rPr>
                        <a:t>Brazil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74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2699334448"/>
                  </a:ext>
                </a:extLst>
              </a:tr>
              <a:tr h="206588">
                <a:tc>
                  <a:txBody>
                    <a:bodyPr/>
                    <a:lstStyle/>
                    <a:p>
                      <a:pPr>
                        <a:lnSpc>
                          <a:spcPct val="115000"/>
                        </a:lnSpc>
                        <a:spcAft>
                          <a:spcPts val="0"/>
                        </a:spcAft>
                      </a:pPr>
                      <a:r>
                        <a:rPr lang="en-NZ" sz="1100">
                          <a:effectLst/>
                        </a:rPr>
                        <a:t>Chile</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1163270580"/>
                  </a:ext>
                </a:extLst>
              </a:tr>
              <a:tr h="206588">
                <a:tc>
                  <a:txBody>
                    <a:bodyPr/>
                    <a:lstStyle/>
                    <a:p>
                      <a:pPr>
                        <a:lnSpc>
                          <a:spcPct val="115000"/>
                        </a:lnSpc>
                        <a:spcAft>
                          <a:spcPts val="0"/>
                        </a:spcAft>
                      </a:pPr>
                      <a:r>
                        <a:rPr lang="en-NZ" sz="1100">
                          <a:effectLst/>
                        </a:rPr>
                        <a:t>Colombia</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57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2674600503"/>
                  </a:ext>
                </a:extLst>
              </a:tr>
              <a:tr h="206588">
                <a:tc>
                  <a:txBody>
                    <a:bodyPr/>
                    <a:lstStyle/>
                    <a:p>
                      <a:pPr>
                        <a:lnSpc>
                          <a:spcPct val="115000"/>
                        </a:lnSpc>
                        <a:spcAft>
                          <a:spcPts val="0"/>
                        </a:spcAft>
                      </a:pPr>
                      <a:r>
                        <a:rPr lang="en-NZ" sz="1100" dirty="0">
                          <a:effectLst/>
                        </a:rPr>
                        <a:t>Croatia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42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2747969709"/>
                  </a:ext>
                </a:extLst>
              </a:tr>
              <a:tr h="206588">
                <a:tc>
                  <a:txBody>
                    <a:bodyPr/>
                    <a:lstStyle/>
                    <a:p>
                      <a:pPr>
                        <a:lnSpc>
                          <a:spcPct val="115000"/>
                        </a:lnSpc>
                        <a:spcAft>
                          <a:spcPts val="0"/>
                        </a:spcAft>
                      </a:pPr>
                      <a:r>
                        <a:rPr lang="en-NZ" sz="1100">
                          <a:effectLst/>
                        </a:rPr>
                        <a:t>Dom. Republic</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2442541477"/>
                  </a:ext>
                </a:extLst>
              </a:tr>
              <a:tr h="206588">
                <a:tc>
                  <a:txBody>
                    <a:bodyPr/>
                    <a:lstStyle/>
                    <a:p>
                      <a:pPr>
                        <a:lnSpc>
                          <a:spcPct val="115000"/>
                        </a:lnSpc>
                        <a:spcAft>
                          <a:spcPts val="0"/>
                        </a:spcAft>
                      </a:pPr>
                      <a:r>
                        <a:rPr lang="en-NZ" sz="1100" dirty="0">
                          <a:effectLst/>
                        </a:rPr>
                        <a:t>Egypt</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19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818975968"/>
                  </a:ext>
                </a:extLst>
              </a:tr>
              <a:tr h="206588">
                <a:tc>
                  <a:txBody>
                    <a:bodyPr/>
                    <a:lstStyle/>
                    <a:p>
                      <a:pPr>
                        <a:lnSpc>
                          <a:spcPct val="115000"/>
                        </a:lnSpc>
                        <a:spcAft>
                          <a:spcPts val="0"/>
                        </a:spcAft>
                      </a:pPr>
                      <a:r>
                        <a:rPr lang="en-NZ" sz="1100">
                          <a:effectLst/>
                        </a:rPr>
                        <a:t>El Salvador</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28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4202026703"/>
                  </a:ext>
                </a:extLst>
              </a:tr>
              <a:tr h="206588">
                <a:tc>
                  <a:txBody>
                    <a:bodyPr/>
                    <a:lstStyle/>
                    <a:p>
                      <a:pPr>
                        <a:lnSpc>
                          <a:spcPct val="115000"/>
                        </a:lnSpc>
                        <a:spcAft>
                          <a:spcPts val="0"/>
                        </a:spcAft>
                      </a:pPr>
                      <a:r>
                        <a:rPr lang="en-NZ" sz="1100">
                          <a:effectLst/>
                        </a:rPr>
                        <a:t>Guatemala</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46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3141816477"/>
                  </a:ext>
                </a:extLst>
              </a:tr>
              <a:tr h="206588">
                <a:tc>
                  <a:txBody>
                    <a:bodyPr/>
                    <a:lstStyle/>
                    <a:p>
                      <a:pPr>
                        <a:lnSpc>
                          <a:spcPct val="115000"/>
                        </a:lnSpc>
                        <a:spcAft>
                          <a:spcPts val="0"/>
                        </a:spcAft>
                      </a:pPr>
                      <a:r>
                        <a:rPr lang="en-NZ" sz="1100" dirty="0">
                          <a:effectLst/>
                        </a:rPr>
                        <a:t>Indonesia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42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3497540750"/>
                  </a:ext>
                </a:extLst>
              </a:tr>
              <a:tr h="206588">
                <a:tc>
                  <a:txBody>
                    <a:bodyPr/>
                    <a:lstStyle/>
                    <a:p>
                      <a:pPr>
                        <a:lnSpc>
                          <a:spcPct val="115000"/>
                        </a:lnSpc>
                        <a:spcAft>
                          <a:spcPts val="0"/>
                        </a:spcAft>
                      </a:pPr>
                      <a:r>
                        <a:rPr lang="en-NZ" sz="1100" dirty="0">
                          <a:effectLst/>
                        </a:rPr>
                        <a:t>Liberia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1511253581"/>
                  </a:ext>
                </a:extLst>
              </a:tr>
              <a:tr h="206588">
                <a:tc>
                  <a:txBody>
                    <a:bodyPr/>
                    <a:lstStyle/>
                    <a:p>
                      <a:pPr>
                        <a:lnSpc>
                          <a:spcPct val="115000"/>
                        </a:lnSpc>
                        <a:spcAft>
                          <a:spcPts val="0"/>
                        </a:spcAft>
                      </a:pPr>
                      <a:r>
                        <a:rPr lang="en-NZ" sz="1100" dirty="0">
                          <a:effectLst/>
                        </a:rPr>
                        <a:t>Mexico</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50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1135804085"/>
                  </a:ext>
                </a:extLst>
              </a:tr>
              <a:tr h="206588">
                <a:tc>
                  <a:txBody>
                    <a:bodyPr/>
                    <a:lstStyle/>
                    <a:p>
                      <a:pPr>
                        <a:lnSpc>
                          <a:spcPct val="115000"/>
                        </a:lnSpc>
                        <a:spcAft>
                          <a:spcPts val="0"/>
                        </a:spcAft>
                      </a:pPr>
                      <a:r>
                        <a:rPr lang="en-NZ" sz="1100" dirty="0">
                          <a:effectLst/>
                        </a:rPr>
                        <a:t>Nigeria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20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1470187122"/>
                  </a:ext>
                </a:extLst>
              </a:tr>
              <a:tr h="206588">
                <a:tc>
                  <a:txBody>
                    <a:bodyPr/>
                    <a:lstStyle/>
                    <a:p>
                      <a:pPr>
                        <a:lnSpc>
                          <a:spcPct val="115000"/>
                        </a:lnSpc>
                        <a:spcAft>
                          <a:spcPts val="0"/>
                        </a:spcAft>
                      </a:pPr>
                      <a:r>
                        <a:rPr lang="en-NZ" sz="1100" dirty="0">
                          <a:effectLst/>
                        </a:rPr>
                        <a:t>Paraguay</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529508248"/>
                  </a:ext>
                </a:extLst>
              </a:tr>
              <a:tr h="206588">
                <a:tc>
                  <a:txBody>
                    <a:bodyPr/>
                    <a:lstStyle/>
                    <a:p>
                      <a:pPr>
                        <a:lnSpc>
                          <a:spcPct val="115000"/>
                        </a:lnSpc>
                        <a:spcAft>
                          <a:spcPts val="0"/>
                        </a:spcAft>
                      </a:pPr>
                      <a:r>
                        <a:rPr lang="en-NZ" sz="1100" dirty="0">
                          <a:effectLst/>
                        </a:rPr>
                        <a:t>Philippines</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51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55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dirty="0">
                          <a:effectLst/>
                        </a:rPr>
                        <a:t>64</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67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2309606951"/>
                  </a:ext>
                </a:extLst>
              </a:tr>
              <a:tr h="206588">
                <a:tc>
                  <a:txBody>
                    <a:bodyPr/>
                    <a:lstStyle/>
                    <a:p>
                      <a:pPr>
                        <a:lnSpc>
                          <a:spcPct val="115000"/>
                        </a:lnSpc>
                        <a:spcAft>
                          <a:spcPts val="0"/>
                        </a:spcAft>
                      </a:pPr>
                      <a:r>
                        <a:rPr lang="en-NZ" sz="1100" dirty="0">
                          <a:effectLst/>
                        </a:rPr>
                        <a:t>South Africa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86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92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90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1319134103"/>
                  </a:ext>
                </a:extLst>
              </a:tr>
              <a:tr h="206588">
                <a:tc>
                  <a:txBody>
                    <a:bodyPr/>
                    <a:lstStyle/>
                    <a:p>
                      <a:pPr>
                        <a:lnSpc>
                          <a:spcPct val="115000"/>
                        </a:lnSpc>
                        <a:spcAft>
                          <a:spcPts val="0"/>
                        </a:spcAft>
                      </a:pPr>
                      <a:r>
                        <a:rPr lang="en-NZ" sz="1100" dirty="0">
                          <a:effectLst/>
                        </a:rPr>
                        <a:t>Tunisia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11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28</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1075494157"/>
                  </a:ext>
                </a:extLst>
              </a:tr>
              <a:tr h="206588">
                <a:tc>
                  <a:txBody>
                    <a:bodyPr/>
                    <a:lstStyle/>
                    <a:p>
                      <a:pPr>
                        <a:lnSpc>
                          <a:spcPct val="115000"/>
                        </a:lnSpc>
                        <a:spcAft>
                          <a:spcPts val="0"/>
                        </a:spcAft>
                      </a:pPr>
                      <a:r>
                        <a:rPr lang="en-NZ" sz="1100" dirty="0">
                          <a:effectLst/>
                        </a:rPr>
                        <a:t>U.S.A.</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solidFill>
                      <a:srgbClr val="FF6900"/>
                    </a:solidFill>
                  </a:tcPr>
                </a:tc>
                <a:tc>
                  <a:txBody>
                    <a:bodyPr/>
                    <a:lstStyle/>
                    <a:p>
                      <a:pPr algn="r">
                        <a:lnSpc>
                          <a:spcPct val="115000"/>
                        </a:lnSpc>
                        <a:spcAft>
                          <a:spcPts val="0"/>
                        </a:spcAft>
                      </a:pPr>
                      <a:r>
                        <a:rPr lang="en-NZ" sz="1100">
                          <a:effectLst/>
                        </a:rPr>
                        <a:t>81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79</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81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77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tc>
                  <a:txBody>
                    <a:bodyPr/>
                    <a:lstStyle/>
                    <a:p>
                      <a:pPr algn="r">
                        <a:lnSpc>
                          <a:spcPct val="115000"/>
                        </a:lnSpc>
                        <a:spcAft>
                          <a:spcPts val="0"/>
                        </a:spcAft>
                      </a:pPr>
                      <a:r>
                        <a:rPr lang="en-NZ" sz="1100">
                          <a:effectLst/>
                        </a:rPr>
                        <a:t>-4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tc>
                <a:extLst>
                  <a:ext uri="{0D108BD9-81ED-4DB2-BD59-A6C34878D82A}">
                    <a16:rowId xmlns:a16="http://schemas.microsoft.com/office/drawing/2014/main" val="1931608414"/>
                  </a:ext>
                </a:extLst>
              </a:tr>
              <a:tr h="206588">
                <a:tc>
                  <a:txBody>
                    <a:bodyPr/>
                    <a:lstStyle/>
                    <a:p>
                      <a:pPr>
                        <a:lnSpc>
                          <a:spcPct val="115000"/>
                        </a:lnSpc>
                        <a:spcAft>
                          <a:spcPts val="0"/>
                        </a:spcAft>
                      </a:pPr>
                      <a:r>
                        <a:rPr lang="en-NZ" sz="1100" dirty="0">
                          <a:effectLst/>
                        </a:rPr>
                        <a:t>Ukraine</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solidFill>
                      <a:srgbClr val="FF6900"/>
                    </a:solidFill>
                  </a:tcPr>
                </a:tc>
                <a:tc>
                  <a:txBody>
                    <a:bodyPr/>
                    <a:lstStyle/>
                    <a:p>
                      <a:pPr>
                        <a:lnSpc>
                          <a:spcPct val="115000"/>
                        </a:lnSpc>
                      </a:pPr>
                      <a:endParaRPr lang="en-NZ" sz="1100">
                        <a:effectLst/>
                        <a:latin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a:effectLst/>
                        </a:rPr>
                        <a:t>55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a:effectLst/>
                        </a:rPr>
                        <a:t>62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a:effectLst/>
                        </a:rPr>
                        <a:t>54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a:effectLst/>
                        </a:rPr>
                        <a:t>46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a:effectLst/>
                        </a:rPr>
                        <a:t>54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a:effectLst/>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tc>
                  <a:txBody>
                    <a:bodyPr/>
                    <a:lstStyle/>
                    <a:p>
                      <a:pPr algn="r">
                        <a:lnSpc>
                          <a:spcPct val="115000"/>
                        </a:lnSpc>
                        <a:spcAft>
                          <a:spcPts val="0"/>
                        </a:spcAft>
                      </a:pPr>
                      <a:r>
                        <a:rPr lang="en-NZ" sz="1100" dirty="0">
                          <a:effectLst/>
                        </a:rPr>
                        <a:t>8</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30" marR="67430" marT="0" marB="0" anchor="b">
                    <a:lnB w="12700" cap="flat" cmpd="sng" algn="ctr">
                      <a:solidFill>
                        <a:srgbClr val="FF6900"/>
                      </a:solidFill>
                      <a:prstDash val="solid"/>
                      <a:round/>
                      <a:headEnd type="none" w="med" len="med"/>
                      <a:tailEnd type="none" w="med" len="med"/>
                    </a:lnB>
                  </a:tcPr>
                </a:tc>
                <a:extLst>
                  <a:ext uri="{0D108BD9-81ED-4DB2-BD59-A6C34878D82A}">
                    <a16:rowId xmlns:a16="http://schemas.microsoft.com/office/drawing/2014/main" val="3321800282"/>
                  </a:ext>
                </a:extLst>
              </a:tr>
            </a:tbl>
          </a:graphicData>
        </a:graphic>
      </p:graphicFrame>
      <p:sp>
        <p:nvSpPr>
          <p:cNvPr id="3" name="Rectangle 1">
            <a:extLst>
              <a:ext uri="{FF2B5EF4-FFF2-40B4-BE49-F238E27FC236}">
                <a16:creationId xmlns:a16="http://schemas.microsoft.com/office/drawing/2014/main" id="{ACFBEA43-966D-4563-B658-14C511EA11D4}"/>
              </a:ext>
            </a:extLst>
          </p:cNvPr>
          <p:cNvSpPr>
            <a:spLocks noChangeArrowheads="1"/>
          </p:cNvSpPr>
          <p:nvPr/>
        </p:nvSpPr>
        <p:spPr bwMode="auto">
          <a:xfrm>
            <a:off x="1118186" y="429575"/>
            <a:ext cx="68173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NZ" altLang="en-US" sz="1600" b="1" i="0" u="none" strike="noStrike" cap="none" normalizeH="0" baseline="0" dirty="0">
                <a:ln>
                  <a:noFill/>
                </a:ln>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a:t>
            </a:r>
            <a:r>
              <a:rPr kumimoji="0" lang="en-NZ" altLang="en-US" sz="1600" b="1" i="0" u="none" strike="noStrike" cap="none" normalizeH="0" baseline="0" dirty="0" bmk="">
                <a:ln>
                  <a:noFill/>
                </a:ln>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able 1: Steward, Partner performance on the Open Budget Index</a:t>
            </a:r>
            <a:endParaRPr kumimoji="0" lang="en-NZ" altLang="en-US" sz="1600" b="0" i="0" u="none" strike="noStrike" cap="none" normalizeH="0" baseline="0" dirty="0">
              <a:ln>
                <a:noFill/>
              </a:ln>
              <a:solidFill>
                <a:schemeClr val="tx1">
                  <a:lumMod val="65000"/>
                  <a:lumOff val="35000"/>
                </a:schemeClr>
              </a:solidFill>
              <a:effectLst/>
              <a:latin typeface="Arial" panose="020B0604020202020204" pitchFamily="34" charset="0"/>
              <a:cs typeface="Arial" panose="020B0604020202020204" pitchFamily="34" charset="0"/>
            </a:endParaRPr>
          </a:p>
        </p:txBody>
      </p:sp>
      <p:sp>
        <p:nvSpPr>
          <p:cNvPr id="6" name="Marcador de número de diapositiva 2">
            <a:extLst>
              <a:ext uri="{FF2B5EF4-FFF2-40B4-BE49-F238E27FC236}">
                <a16:creationId xmlns:a16="http://schemas.microsoft.com/office/drawing/2014/main" id="{D2CDA20B-2B4D-7F4B-81D2-029444198430}"/>
              </a:ext>
            </a:extLst>
          </p:cNvPr>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3</a:t>
            </a:fld>
            <a:endParaRPr lang="en-US" sz="1100" dirty="0">
              <a:solidFill>
                <a:srgbClr val="7F7F7F"/>
              </a:solidFill>
              <a:latin typeface="Arial"/>
              <a:cs typeface="Arial"/>
            </a:endParaRPr>
          </a:p>
        </p:txBody>
      </p:sp>
      <p:cxnSp>
        <p:nvCxnSpPr>
          <p:cNvPr id="7" name="Straight Connector 6">
            <a:extLst>
              <a:ext uri="{FF2B5EF4-FFF2-40B4-BE49-F238E27FC236}">
                <a16:creationId xmlns:a16="http://schemas.microsoft.com/office/drawing/2014/main" id="{18DD0D7F-C4DD-6140-842C-62B0658C8D6C}"/>
              </a:ext>
            </a:extLst>
          </p:cNvPr>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3454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B7D7020-CCED-41F3-A628-605AB42519D6}"/>
              </a:ext>
            </a:extLst>
          </p:cNvPr>
          <p:cNvGraphicFramePr/>
          <p:nvPr>
            <p:extLst>
              <p:ext uri="{D42A27DB-BD31-4B8C-83A1-F6EECF244321}">
                <p14:modId xmlns:p14="http://schemas.microsoft.com/office/powerpoint/2010/main" val="1883224645"/>
              </p:ext>
            </p:extLst>
          </p:nvPr>
        </p:nvGraphicFramePr>
        <p:xfrm>
          <a:off x="640080" y="528320"/>
          <a:ext cx="7975600" cy="5405120"/>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número de diapositiva 2">
            <a:extLst>
              <a:ext uri="{FF2B5EF4-FFF2-40B4-BE49-F238E27FC236}">
                <a16:creationId xmlns:a16="http://schemas.microsoft.com/office/drawing/2014/main" id="{F0A357F0-A1B2-E34B-AA67-4E8D65DC69BC}"/>
              </a:ext>
            </a:extLst>
          </p:cNvPr>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4</a:t>
            </a:fld>
            <a:endParaRPr lang="en-US" sz="1100" dirty="0">
              <a:solidFill>
                <a:srgbClr val="7F7F7F"/>
              </a:solidFill>
              <a:latin typeface="Arial"/>
              <a:cs typeface="Arial"/>
            </a:endParaRPr>
          </a:p>
        </p:txBody>
      </p:sp>
      <p:cxnSp>
        <p:nvCxnSpPr>
          <p:cNvPr id="5" name="Straight Connector 4">
            <a:extLst>
              <a:ext uri="{FF2B5EF4-FFF2-40B4-BE49-F238E27FC236}">
                <a16:creationId xmlns:a16="http://schemas.microsoft.com/office/drawing/2014/main" id="{B902F7C7-EB26-0049-A1F1-74B291A11EC3}"/>
              </a:ext>
            </a:extLst>
          </p:cNvPr>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47375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0" y="1471788"/>
            <a:ext cx="8264769" cy="4032386"/>
          </a:xfrm>
          <a:prstGeom prst="rect">
            <a:avLst/>
          </a:prstGeom>
        </p:spPr>
        <p:txBody>
          <a:bodyPr wrap="square">
            <a:spAutoFit/>
          </a:bodyPr>
          <a:lstStyle/>
          <a:p>
            <a:pPr marL="342900" lvl="0" indent="-342900">
              <a:lnSpc>
                <a:spcPct val="115000"/>
              </a:lnSpc>
              <a:spcAft>
                <a:spcPts val="0"/>
              </a:spcAft>
              <a:buFont typeface="Symbol" panose="05050102010706020507" pitchFamily="18" charset="2"/>
              <a:buChar char=""/>
            </a:pPr>
            <a:r>
              <a:rPr lang="en-NZ" sz="1600" dirty="0">
                <a:solidFill>
                  <a:srgbClr val="00B050"/>
                </a:solidFill>
                <a:latin typeface="Arial" panose="020B0604020202020204" pitchFamily="34" charset="0"/>
                <a:cs typeface="Arial" panose="020B0604020202020204" pitchFamily="34" charset="0"/>
              </a:rPr>
              <a:t>Major i</a:t>
            </a:r>
            <a:r>
              <a:rPr lang="en-NZ" sz="1600" dirty="0">
                <a:solidFill>
                  <a:srgbClr val="00B050"/>
                </a:solidFill>
                <a:latin typeface="Arial" panose="020B0604020202020204" pitchFamily="34" charset="0"/>
                <a:ea typeface="Calibri" panose="020F0502020204030204" pitchFamily="34" charset="0"/>
                <a:cs typeface="Arial" panose="020B0604020202020204" pitchFamily="34" charset="0"/>
              </a:rPr>
              <a:t>mprovements</a:t>
            </a:r>
            <a:r>
              <a:rPr lang="en-NZ" sz="1600" dirty="0">
                <a:latin typeface="Arial" panose="020B0604020202020204" pitchFamily="34" charset="0"/>
                <a:ea typeface="Calibri" panose="020F0502020204030204" pitchFamily="34" charset="0"/>
                <a:cs typeface="Arial" panose="020B0604020202020204" pitchFamily="34" charset="0"/>
              </a:rPr>
              <a:t> </a:t>
            </a:r>
            <a:r>
              <a:rPr lang="en-NZ" sz="1600" dirty="0">
                <a:solidFill>
                  <a:srgbClr val="00B050"/>
                </a:solidFill>
                <a:latin typeface="Arial" panose="020B0604020202020204" pitchFamily="34" charset="0"/>
                <a:cs typeface="Arial" panose="020B0604020202020204" pitchFamily="34" charset="0"/>
              </a:rPr>
              <a:t>from first survey to 2017 survey: Dom. Republic (54 points), Benin (38), Liberia (33), Mexico (29), Tunisia (28), and Indonesia and Egypt (22).</a:t>
            </a:r>
          </a:p>
          <a:p>
            <a:pPr marL="342900" lvl="0" indent="-342900">
              <a:lnSpc>
                <a:spcPct val="115000"/>
              </a:lnSpc>
              <a:spcAft>
                <a:spcPts val="0"/>
              </a:spcAft>
              <a:buFont typeface="Symbol" panose="05050102010706020507" pitchFamily="18" charset="2"/>
              <a:buChar char=""/>
            </a:pPr>
            <a:r>
              <a:rPr lang="en-NZ" sz="1600" dirty="0">
                <a:solidFill>
                  <a:srgbClr val="00B050"/>
                </a:solidFill>
                <a:latin typeface="Arial" panose="020B0604020202020204" pitchFamily="34" charset="0"/>
                <a:cs typeface="Arial" panose="020B0604020202020204" pitchFamily="34" charset="0"/>
              </a:rPr>
              <a:t>Significant improvements 2015-2017: Egypt (25), Dom. Republic (15), Guatemala (15), Mexico (13), Ukraine (8).</a:t>
            </a:r>
          </a:p>
          <a:p>
            <a:pPr marL="342900" lvl="0" indent="-342900">
              <a:lnSpc>
                <a:spcPct val="115000"/>
              </a:lnSpc>
              <a:spcAft>
                <a:spcPts val="0"/>
              </a:spcAft>
              <a:buFont typeface="Symbol" panose="05050102010706020507" pitchFamily="18" charset="2"/>
              <a:buChar char=""/>
            </a:pPr>
            <a:endParaRPr lang="en-NZ" sz="1600" dirty="0">
              <a:solidFill>
                <a:srgbClr val="00B050"/>
              </a:solidFill>
              <a:latin typeface="Arial" panose="020B060402020202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NZ" sz="1600" dirty="0">
                <a:solidFill>
                  <a:srgbClr val="FF0000"/>
                </a:solidFill>
                <a:latin typeface="Arial" panose="020B0604020202020204" pitchFamily="34" charset="0"/>
                <a:ea typeface="Calibri" panose="020F0502020204030204" pitchFamily="34" charset="0"/>
                <a:cs typeface="Arial" panose="020B0604020202020204" pitchFamily="34" charset="0"/>
              </a:rPr>
              <a:t>Significant declines </a:t>
            </a:r>
            <a:r>
              <a:rPr lang="en-NZ" sz="1600" dirty="0">
                <a:solidFill>
                  <a:srgbClr val="FF0000"/>
                </a:solidFill>
                <a:latin typeface="Arial" panose="020B0604020202020204" pitchFamily="34" charset="0"/>
                <a:cs typeface="Arial" panose="020B0604020202020204" pitchFamily="34" charset="0"/>
              </a:rPr>
              <a:t>from first survey to 2017 survey: Chile (-15), and</a:t>
            </a:r>
            <a:br>
              <a:rPr lang="en-NZ" sz="1600" dirty="0">
                <a:solidFill>
                  <a:srgbClr val="FF0000"/>
                </a:solidFill>
                <a:latin typeface="Arial" panose="020B0604020202020204" pitchFamily="34" charset="0"/>
                <a:cs typeface="Arial" panose="020B0604020202020204" pitchFamily="34" charset="0"/>
              </a:rPr>
            </a:br>
            <a:r>
              <a:rPr lang="en-NZ" sz="1600" dirty="0">
                <a:solidFill>
                  <a:srgbClr val="FF0000"/>
                </a:solidFill>
                <a:latin typeface="Arial" panose="020B0604020202020204" pitchFamily="34" charset="0"/>
                <a:cs typeface="Arial" panose="020B0604020202020204" pitchFamily="34" charset="0"/>
              </a:rPr>
              <a:t> Colombia (-7). </a:t>
            </a:r>
          </a:p>
          <a:p>
            <a:pPr marL="342900" lvl="0" indent="-342900">
              <a:lnSpc>
                <a:spcPct val="115000"/>
              </a:lnSpc>
              <a:spcAft>
                <a:spcPts val="0"/>
              </a:spcAft>
              <a:buFont typeface="Symbol" panose="05050102010706020507" pitchFamily="18" charset="2"/>
              <a:buChar char=""/>
            </a:pPr>
            <a:r>
              <a:rPr lang="en-NZ" sz="1600" dirty="0">
                <a:solidFill>
                  <a:srgbClr val="FF0000"/>
                </a:solidFill>
                <a:latin typeface="Arial" panose="020B0604020202020204" pitchFamily="34" charset="0"/>
                <a:cs typeface="Arial" panose="020B0604020202020204" pitchFamily="34" charset="0"/>
              </a:rPr>
              <a:t>Significant declines 2015-2017: Argentina (-9), El Salvador (-8), Colombia (-7), Nigeria (-7), and Benin (-6). </a:t>
            </a:r>
          </a:p>
          <a:p>
            <a:pPr marL="342900" lvl="0" indent="-342900">
              <a:lnSpc>
                <a:spcPct val="115000"/>
              </a:lnSpc>
              <a:spcAft>
                <a:spcPts val="0"/>
              </a:spcAft>
              <a:buFont typeface="Symbol" panose="05050102010706020507" pitchFamily="18" charset="2"/>
              <a:buChar char=""/>
            </a:pPr>
            <a:endParaRPr lang="en-NZ" sz="1600" dirty="0">
              <a:solidFill>
                <a:srgbClr val="FF0000"/>
              </a:solidFill>
              <a:latin typeface="Arial" panose="020B0604020202020204" pitchFamily="34"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NZ" sz="1600" dirty="0">
                <a:latin typeface="Arial" panose="020B0604020202020204" pitchFamily="34" charset="0"/>
                <a:ea typeface="Calibri" panose="020F0502020204030204" pitchFamily="34" charset="0"/>
                <a:cs typeface="Arial" panose="020B0604020202020204" pitchFamily="34" charset="0"/>
              </a:rPr>
              <a:t>12 of 20 countries failed to provide ‘sufficient information to the public on their national budgets’ i.e. OBI score of 60 or less.</a:t>
            </a:r>
          </a:p>
          <a:p>
            <a:pPr marL="342900" lvl="0" indent="-342900">
              <a:lnSpc>
                <a:spcPct val="115000"/>
              </a:lnSpc>
              <a:spcAft>
                <a:spcPts val="0"/>
              </a:spcAft>
              <a:buFont typeface="Symbol" panose="05050102010706020507" pitchFamily="18" charset="2"/>
              <a:buChar char=""/>
            </a:pPr>
            <a:r>
              <a:rPr lang="en-NZ" sz="1600" dirty="0">
                <a:latin typeface="Arial" panose="020B0604020202020204" pitchFamily="34" charset="0"/>
                <a:ea typeface="Calibri" panose="020F0502020204030204" pitchFamily="34" charset="0"/>
                <a:cs typeface="Arial" panose="020B0604020202020204" pitchFamily="34" charset="0"/>
              </a:rPr>
              <a:t>Only South Africa </a:t>
            </a:r>
            <a:r>
              <a:rPr lang="en-NZ" sz="1600" dirty="0">
                <a:latin typeface="Arial" panose="020B0604020202020204" pitchFamily="34" charset="0"/>
                <a:cs typeface="Arial" panose="020B0604020202020204" pitchFamily="34" charset="0"/>
              </a:rPr>
              <a:t>publishes ‘e</a:t>
            </a:r>
            <a:r>
              <a:rPr lang="en-NZ" sz="1600" dirty="0">
                <a:latin typeface="Arial" panose="020B0604020202020204" pitchFamily="34" charset="0"/>
                <a:ea typeface="Calibri" panose="020F0502020204030204" pitchFamily="34" charset="0"/>
                <a:cs typeface="Arial" panose="020B0604020202020204" pitchFamily="34" charset="0"/>
              </a:rPr>
              <a:t>xtensive information on the budget’ (80+)</a:t>
            </a:r>
          </a:p>
          <a:p>
            <a:pPr marL="342900" lvl="0" indent="-342900">
              <a:lnSpc>
                <a:spcPct val="115000"/>
              </a:lnSpc>
              <a:spcAft>
                <a:spcPts val="1000"/>
              </a:spcAft>
              <a:buFont typeface="Symbol" panose="05050102010706020507" pitchFamily="18" charset="2"/>
              <a:buChar char=""/>
            </a:pPr>
            <a:r>
              <a:rPr lang="en-NZ" sz="1600" dirty="0">
                <a:latin typeface="Arial" panose="020B0604020202020204" pitchFamily="34" charset="0"/>
                <a:ea typeface="Calibri" panose="020F0502020204030204" pitchFamily="34" charset="0"/>
                <a:cs typeface="Arial" panose="020B0604020202020204" pitchFamily="34" charset="0"/>
              </a:rPr>
              <a:t>Tunisia did not publish the audit report.</a:t>
            </a: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5</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072662" y="716135"/>
            <a:ext cx="6759364" cy="461665"/>
          </a:xfrm>
          <a:prstGeom prst="rect">
            <a:avLst/>
          </a:prstGeom>
          <a:noFill/>
        </p:spPr>
        <p:txBody>
          <a:bodyPr wrap="square" rtlCol="0">
            <a:spAutoFit/>
          </a:bodyPr>
          <a:lstStyle/>
          <a:p>
            <a:pPr algn="ctr"/>
            <a:r>
              <a:rPr lang="en-US" sz="2400" dirty="0">
                <a:solidFill>
                  <a:srgbClr val="FB5308"/>
                </a:solidFill>
                <a:latin typeface="Arial" panose="020B0604020202020204" pitchFamily="34" charset="0"/>
                <a:cs typeface="Arial" panose="020B0604020202020204" pitchFamily="34" charset="0"/>
              </a:rPr>
              <a:t>Stewards’ performance on OBS</a:t>
            </a:r>
          </a:p>
        </p:txBody>
      </p:sp>
    </p:spTree>
    <p:extLst>
      <p:ext uri="{BB962C8B-B14F-4D97-AF65-F5344CB8AC3E}">
        <p14:creationId xmlns:p14="http://schemas.microsoft.com/office/powerpoint/2010/main" val="345762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20EF977-771B-44C4-9542-9612AC03493D}"/>
              </a:ext>
            </a:extLst>
          </p:cNvPr>
          <p:cNvGraphicFramePr/>
          <p:nvPr>
            <p:extLst>
              <p:ext uri="{D42A27DB-BD31-4B8C-83A1-F6EECF244321}">
                <p14:modId xmlns:p14="http://schemas.microsoft.com/office/powerpoint/2010/main" val="3900429710"/>
              </p:ext>
            </p:extLst>
          </p:nvPr>
        </p:nvGraphicFramePr>
        <p:xfrm>
          <a:off x="512218" y="705924"/>
          <a:ext cx="8183374" cy="5096999"/>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número de diapositiva 2">
            <a:extLst>
              <a:ext uri="{FF2B5EF4-FFF2-40B4-BE49-F238E27FC236}">
                <a16:creationId xmlns:a16="http://schemas.microsoft.com/office/drawing/2014/main" id="{ED817019-079B-0D48-9176-D32A6EA14991}"/>
              </a:ext>
            </a:extLst>
          </p:cNvPr>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6</a:t>
            </a:fld>
            <a:endParaRPr lang="en-US" sz="1100" dirty="0">
              <a:solidFill>
                <a:srgbClr val="7F7F7F"/>
              </a:solidFill>
              <a:latin typeface="Arial"/>
              <a:cs typeface="Arial"/>
            </a:endParaRPr>
          </a:p>
        </p:txBody>
      </p:sp>
      <p:cxnSp>
        <p:nvCxnSpPr>
          <p:cNvPr id="4" name="Straight Connector 3">
            <a:extLst>
              <a:ext uri="{FF2B5EF4-FFF2-40B4-BE49-F238E27FC236}">
                <a16:creationId xmlns:a16="http://schemas.microsoft.com/office/drawing/2014/main" id="{276DDC2A-DF80-7C43-8F87-F4C0531A89F7}"/>
              </a:ext>
            </a:extLst>
          </p:cNvPr>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6184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45772BD-0D7B-4CF7-9832-DBFE724DBF69}"/>
              </a:ext>
            </a:extLst>
          </p:cNvPr>
          <p:cNvGraphicFramePr>
            <a:graphicFrameLocks/>
          </p:cNvGraphicFramePr>
          <p:nvPr>
            <p:extLst>
              <p:ext uri="{D42A27DB-BD31-4B8C-83A1-F6EECF244321}">
                <p14:modId xmlns:p14="http://schemas.microsoft.com/office/powerpoint/2010/main" val="1608508233"/>
              </p:ext>
            </p:extLst>
          </p:nvPr>
        </p:nvGraphicFramePr>
        <p:xfrm>
          <a:off x="512217" y="548640"/>
          <a:ext cx="8209752" cy="5303520"/>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número de diapositiva 2">
            <a:extLst>
              <a:ext uri="{FF2B5EF4-FFF2-40B4-BE49-F238E27FC236}">
                <a16:creationId xmlns:a16="http://schemas.microsoft.com/office/drawing/2014/main" id="{F2B4FDDB-DAF3-4041-A02A-5EA84D3ACEE3}"/>
              </a:ext>
            </a:extLst>
          </p:cNvPr>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7</a:t>
            </a:fld>
            <a:endParaRPr lang="en-US" sz="1100" dirty="0">
              <a:solidFill>
                <a:srgbClr val="7F7F7F"/>
              </a:solidFill>
              <a:latin typeface="Arial"/>
              <a:cs typeface="Arial"/>
            </a:endParaRPr>
          </a:p>
        </p:txBody>
      </p:sp>
      <p:cxnSp>
        <p:nvCxnSpPr>
          <p:cNvPr id="4" name="Straight Connector 3">
            <a:extLst>
              <a:ext uri="{FF2B5EF4-FFF2-40B4-BE49-F238E27FC236}">
                <a16:creationId xmlns:a16="http://schemas.microsoft.com/office/drawing/2014/main" id="{0F662051-B64F-8241-B28D-532B6F4BB523}"/>
              </a:ext>
            </a:extLst>
          </p:cNvPr>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8409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217" y="2587315"/>
            <a:ext cx="8211871" cy="2632003"/>
          </a:xfrm>
          <a:prstGeom prst="rect">
            <a:avLst/>
          </a:prstGeom>
        </p:spPr>
        <p:txBody>
          <a:bodyPr wrap="square">
            <a:spAutoFit/>
          </a:bodyPr>
          <a:lstStyle/>
          <a:p>
            <a:pPr marL="285750" lvl="0" indent="-285750">
              <a:buFont typeface="Arial" panose="020B0604020202020204" pitchFamily="34" charset="0"/>
              <a:buChar char="•"/>
            </a:pPr>
            <a:r>
              <a:rPr lang="en-NZ" sz="1600" dirty="0">
                <a:solidFill>
                  <a:schemeClr val="tx1">
                    <a:lumMod val="65000"/>
                    <a:lumOff val="35000"/>
                  </a:schemeClr>
                </a:solidFill>
              </a:rPr>
              <a:t>From the 2017 OBS, four GIFT steward governments achieve a significant amount of public participation by the executive branch: the Philippines (41), Mexico (39), South Africa (24) and Guatemala (21).</a:t>
            </a:r>
          </a:p>
          <a:p>
            <a:pPr lvl="0"/>
            <a:endParaRPr lang="en-NZ" sz="1600" dirty="0">
              <a:solidFill>
                <a:schemeClr val="tx1">
                  <a:lumMod val="65000"/>
                  <a:lumOff val="35000"/>
                </a:schemeClr>
              </a:solidFill>
            </a:endParaRPr>
          </a:p>
          <a:p>
            <a:pPr marL="285750" lvl="0" indent="-285750">
              <a:buFont typeface="Arial" panose="020B0604020202020204" pitchFamily="34" charset="0"/>
              <a:buChar char="•"/>
            </a:pPr>
            <a:r>
              <a:rPr lang="en-NZ" sz="1600" dirty="0">
                <a:solidFill>
                  <a:schemeClr val="tx1">
                    <a:lumMod val="65000"/>
                    <a:lumOff val="35000"/>
                  </a:schemeClr>
                </a:solidFill>
              </a:rPr>
              <a:t>But nine steward governments have scores of zero or near zero for public participation by the executive branch, representing major scope for improvement.</a:t>
            </a:r>
          </a:p>
          <a:p>
            <a:pPr>
              <a:lnSpc>
                <a:spcPct val="150000"/>
              </a:lnSpc>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nSpc>
                <a:spcPct val="150000"/>
              </a:lnSpc>
              <a:buFont typeface="+mj-lt"/>
              <a:buAutoNum type="arabicPeriod" startAt="5"/>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lnSpc>
                <a:spcPct val="150000"/>
              </a:lnSpc>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Marcador de número de diapositiva 2"/>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8</a:t>
            </a:fld>
            <a:endParaRPr lang="en-US" sz="1100" dirty="0">
              <a:solidFill>
                <a:srgbClr val="7F7F7F"/>
              </a:solidFill>
              <a:latin typeface="Arial"/>
              <a:cs typeface="Arial"/>
            </a:endParaRPr>
          </a:p>
        </p:txBody>
      </p:sp>
      <p:cxnSp>
        <p:nvCxnSpPr>
          <p:cNvPr id="4" name="Straight Connector 3"/>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238470" y="1091972"/>
            <a:ext cx="6759364" cy="954107"/>
          </a:xfrm>
          <a:prstGeom prst="rect">
            <a:avLst/>
          </a:prstGeom>
          <a:noFill/>
        </p:spPr>
        <p:txBody>
          <a:bodyPr wrap="square" rtlCol="0">
            <a:spAutoFit/>
          </a:bodyPr>
          <a:lstStyle/>
          <a:p>
            <a:pPr algn="ctr"/>
            <a:r>
              <a:rPr lang="en-US" sz="2800" dirty="0">
                <a:solidFill>
                  <a:srgbClr val="FF6900"/>
                </a:solidFill>
                <a:latin typeface="Arial" panose="020B0604020202020204" pitchFamily="34" charset="0"/>
                <a:cs typeface="Arial" panose="020B0604020202020204" pitchFamily="34" charset="0"/>
              </a:rPr>
              <a:t>Stewards’ performance on public participation by executive branch</a:t>
            </a:r>
          </a:p>
        </p:txBody>
      </p:sp>
    </p:spTree>
    <p:extLst>
      <p:ext uri="{BB962C8B-B14F-4D97-AF65-F5344CB8AC3E}">
        <p14:creationId xmlns:p14="http://schemas.microsoft.com/office/powerpoint/2010/main" val="378760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D3E4FAE-2E14-440D-B772-0D82FF9AC5F6}"/>
              </a:ext>
            </a:extLst>
          </p:cNvPr>
          <p:cNvGraphicFramePr/>
          <p:nvPr>
            <p:extLst>
              <p:ext uri="{D42A27DB-BD31-4B8C-83A1-F6EECF244321}">
                <p14:modId xmlns:p14="http://schemas.microsoft.com/office/powerpoint/2010/main" val="3984431109"/>
              </p:ext>
            </p:extLst>
          </p:nvPr>
        </p:nvGraphicFramePr>
        <p:xfrm>
          <a:off x="580292" y="840258"/>
          <a:ext cx="8150470" cy="4868564"/>
        </p:xfrm>
        <a:graphic>
          <a:graphicData uri="http://schemas.openxmlformats.org/drawingml/2006/chart">
            <c:chart xmlns:c="http://schemas.openxmlformats.org/drawingml/2006/chart" xmlns:r="http://schemas.openxmlformats.org/officeDocument/2006/relationships" r:id="rId2"/>
          </a:graphicData>
        </a:graphic>
      </p:graphicFrame>
      <p:sp>
        <p:nvSpPr>
          <p:cNvPr id="3" name="Marcador de número de diapositiva 2">
            <a:extLst>
              <a:ext uri="{FF2B5EF4-FFF2-40B4-BE49-F238E27FC236}">
                <a16:creationId xmlns:a16="http://schemas.microsoft.com/office/drawing/2014/main" id="{61DD6CA4-610B-A044-9612-8B9CD14D1135}"/>
              </a:ext>
            </a:extLst>
          </p:cNvPr>
          <p:cNvSpPr txBox="1">
            <a:spLocks/>
          </p:cNvSpPr>
          <p:nvPr/>
        </p:nvSpPr>
        <p:spPr>
          <a:xfrm>
            <a:off x="457200" y="6275178"/>
            <a:ext cx="685800" cy="365125"/>
          </a:xfrm>
          <a:prstGeom prst="rect">
            <a:avLst/>
          </a:prstGeom>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E7D98CA-1D08-404D-9717-662EFCF3D727}" type="slidenum">
              <a:rPr lang="en-US" sz="1100" smtClean="0">
                <a:solidFill>
                  <a:srgbClr val="7F7F7F"/>
                </a:solidFill>
                <a:latin typeface="Arial"/>
                <a:cs typeface="Arial"/>
              </a:rPr>
              <a:pPr algn="r">
                <a:defRPr/>
              </a:pPr>
              <a:t>9</a:t>
            </a:fld>
            <a:endParaRPr lang="en-US" sz="1100" dirty="0">
              <a:solidFill>
                <a:srgbClr val="7F7F7F"/>
              </a:solidFill>
              <a:latin typeface="Arial"/>
              <a:cs typeface="Arial"/>
            </a:endParaRPr>
          </a:p>
        </p:txBody>
      </p:sp>
      <p:cxnSp>
        <p:nvCxnSpPr>
          <p:cNvPr id="4" name="Straight Connector 3">
            <a:extLst>
              <a:ext uri="{FF2B5EF4-FFF2-40B4-BE49-F238E27FC236}">
                <a16:creationId xmlns:a16="http://schemas.microsoft.com/office/drawing/2014/main" id="{BA8DBE0C-195E-E144-8E90-A338BFFD937C}"/>
              </a:ext>
            </a:extLst>
          </p:cNvPr>
          <p:cNvCxnSpPr/>
          <p:nvPr/>
        </p:nvCxnSpPr>
        <p:spPr>
          <a:xfrm flipH="1">
            <a:off x="512217" y="6407474"/>
            <a:ext cx="323328" cy="0"/>
          </a:xfrm>
          <a:prstGeom prst="line">
            <a:avLst/>
          </a:prstGeom>
          <a:ln>
            <a:solidFill>
              <a:srgbClr val="FB5308"/>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98965524"/>
      </p:ext>
    </p:extLst>
  </p:cSld>
  <p:clrMapOvr>
    <a:masterClrMapping/>
  </p:clrMapOvr>
</p:sld>
</file>

<file path=ppt/theme/theme1.xml><?xml version="1.0" encoding="utf-8"?>
<a:theme xmlns:a="http://schemas.openxmlformats.org/drawingml/2006/main" name="gif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17851</TotalTime>
  <Words>1138</Words>
  <Application>Microsoft Macintosh PowerPoint</Application>
  <PresentationFormat>On-screen Show (4:3)</PresentationFormat>
  <Paragraphs>329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Symbol</vt:lpstr>
      <vt:lpstr>Times New Roman</vt:lpstr>
      <vt:lpstr>Wingdings</vt:lpstr>
      <vt:lpstr>gift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O</dc:creator>
  <cp:lastModifiedBy>Juan P. Guerrero Amparan</cp:lastModifiedBy>
  <cp:revision>652</cp:revision>
  <cp:lastPrinted>2017-02-10T02:14:13Z</cp:lastPrinted>
  <dcterms:created xsi:type="dcterms:W3CDTF">2015-03-01T23:52:29Z</dcterms:created>
  <dcterms:modified xsi:type="dcterms:W3CDTF">2018-09-26T01:45:49Z</dcterms:modified>
</cp:coreProperties>
</file>