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03" r:id="rId2"/>
  </p:sldMasterIdLst>
  <p:notesMasterIdLst>
    <p:notesMasterId r:id="rId9"/>
  </p:notesMasterIdLst>
  <p:sldIdLst>
    <p:sldId id="256" r:id="rId3"/>
    <p:sldId id="544" r:id="rId4"/>
    <p:sldId id="450" r:id="rId5"/>
    <p:sldId id="541" r:id="rId6"/>
    <p:sldId id="542" r:id="rId7"/>
    <p:sldId id="543" r:id="rId8"/>
  </p:sldIdLst>
  <p:sldSz cx="9144000" cy="6858000" type="screen4x3"/>
  <p:notesSz cx="6858000" cy="91440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4B"/>
    <a:srgbClr val="FFFF00"/>
    <a:srgbClr val="472216"/>
    <a:srgbClr val="FBD326"/>
    <a:srgbClr val="9ACCD4"/>
    <a:srgbClr val="E70022"/>
    <a:srgbClr val="529D26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56" autoAdjust="0"/>
    <p:restoredTop sz="71282" autoAdjust="0"/>
  </p:normalViewPr>
  <p:slideViewPr>
    <p:cSldViewPr snapToGrid="0">
      <p:cViewPr>
        <p:scale>
          <a:sx n="66" d="100"/>
          <a:sy n="66" d="100"/>
        </p:scale>
        <p:origin x="-11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78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05C676-8571-4513-9B35-934A8CADC456}" type="datetimeFigureOut">
              <a:rPr lang="nl-NL"/>
              <a:pPr>
                <a:defRPr/>
              </a:pPr>
              <a:t>8-9-2014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6D8FD4-1E25-4379-A272-C193C338507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5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nl-N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713663" y="2103438"/>
            <a:ext cx="927100" cy="41116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103438"/>
            <a:ext cx="2632075" cy="41116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fld id="{799B9627-07E2-469F-A0EA-5BDE0AE652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2053-9D24-4EF3-9B94-EBEE53080F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MNaamConferentie"/>
          <p:cNvSpPr txBox="1">
            <a:spLocks noChangeArrowheads="1"/>
          </p:cNvSpPr>
          <p:nvPr/>
        </p:nvSpPr>
        <p:spPr bwMode="auto">
          <a:xfrm>
            <a:off x="990600" y="4572000"/>
            <a:ext cx="75580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FF9900"/>
              </a:buClr>
              <a:defRPr/>
            </a:pPr>
            <a:endParaRPr lang="nl-NL" sz="2000" noProof="1"/>
          </a:p>
        </p:txBody>
      </p:sp>
      <p:sp>
        <p:nvSpPr>
          <p:cNvPr id="5" name="Vierkant1"/>
          <p:cNvSpPr>
            <a:spLocks noChangeArrowheads="1"/>
          </p:cNvSpPr>
          <p:nvPr/>
        </p:nvSpPr>
        <p:spPr bwMode="auto">
          <a:xfrm>
            <a:off x="0" y="14382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Vierkant2"/>
          <p:cNvSpPr>
            <a:spLocks noChangeArrowheads="1"/>
          </p:cNvSpPr>
          <p:nvPr/>
        </p:nvSpPr>
        <p:spPr bwMode="auto">
          <a:xfrm>
            <a:off x="1096963" y="67214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7" name="Vierkant3"/>
          <p:cNvSpPr>
            <a:spLocks noChangeArrowheads="1"/>
          </p:cNvSpPr>
          <p:nvPr/>
        </p:nvSpPr>
        <p:spPr bwMode="auto">
          <a:xfrm>
            <a:off x="9004300" y="597376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8" name="Vierkant4"/>
          <p:cNvSpPr>
            <a:spLocks noChangeArrowheads="1"/>
          </p:cNvSpPr>
          <p:nvPr/>
        </p:nvSpPr>
        <p:spPr bwMode="auto">
          <a:xfrm>
            <a:off x="7869238" y="84931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pic>
        <p:nvPicPr>
          <p:cNvPr id="9" name="MinFinF" descr="FKleur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7500"/>
            <a:ext cx="4413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MinFinBullet" descr="BulletK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738" y="469900"/>
            <a:ext cx="127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MinFinNaam" descr="UKNaam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8700" y="441325"/>
            <a:ext cx="15763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89013" y="3273425"/>
            <a:ext cx="7558087" cy="6080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/>
            </a:lvl1pPr>
          </a:lstStyle>
          <a:p>
            <a:r>
              <a:rPr lang="nl-NL" noProof="1"/>
              <a:t>Klik om het opmaakprofiel van de modelondertitel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89013" y="1798638"/>
            <a:ext cx="7558087" cy="1249362"/>
          </a:xfrm>
          <a:prstGeom prst="rect">
            <a:avLst/>
          </a:prstGeom>
        </p:spPr>
        <p:txBody>
          <a:bodyPr/>
          <a:lstStyle>
            <a:lvl1pPr>
              <a:defRPr noProof="1"/>
            </a:lvl1pPr>
          </a:lstStyle>
          <a:p>
            <a:r>
              <a:rPr lang="nl-NL" noProof="1"/>
              <a:t>Klik om het opmaakprofiel van de modeltitel te bewerken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400800"/>
            <a:ext cx="6858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CC9A75-8114-4242-ABF1-2971C0C38E53}" type="slidenum">
              <a:rPr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0713" y="2332038"/>
            <a:ext cx="3702050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75163" y="2332038"/>
            <a:ext cx="3703637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FAD6F-69CC-4573-A7D3-DC9DAE0526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25B6-879E-4341-B4FF-1AE6700584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5" y="1263650"/>
            <a:ext cx="8229600" cy="571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145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8338" y="6386513"/>
            <a:ext cx="4165600" cy="315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74650" y="6378575"/>
            <a:ext cx="712788" cy="3635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A3D4A-3713-4454-8671-2F5691FEF5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6752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3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4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109788"/>
            <a:ext cx="36957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FFFFFF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0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1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2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el"/>
          <p:cNvSpPr>
            <a:spLocks noChangeArrowheads="1"/>
          </p:cNvSpPr>
          <p:nvPr/>
        </p:nvSpPr>
        <p:spPr bwMode="auto">
          <a:xfrm>
            <a:off x="4894490" y="2856366"/>
            <a:ext cx="39592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600" i="1" noProof="1" smtClean="0"/>
              <a:t>Communication of the Strategic and Annual Audit Plan (Dutch situation)</a:t>
            </a:r>
            <a:endParaRPr lang="en-US" sz="2600" i="1" noProof="1"/>
          </a:p>
        </p:txBody>
      </p:sp>
      <p:sp>
        <p:nvSpPr>
          <p:cNvPr id="10244" name="TMNaamSpreker"/>
          <p:cNvSpPr txBox="1">
            <a:spLocks noChangeArrowheads="1"/>
          </p:cNvSpPr>
          <p:nvPr/>
        </p:nvSpPr>
        <p:spPr bwMode="auto">
          <a:xfrm>
            <a:off x="4929188" y="5318125"/>
            <a:ext cx="3959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lnSpc>
                <a:spcPct val="115000"/>
              </a:lnSpc>
              <a:spcBef>
                <a:spcPct val="2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n-US" sz="1600" noProof="1"/>
          </a:p>
        </p:txBody>
      </p:sp>
      <p:sp>
        <p:nvSpPr>
          <p:cNvPr id="10245" name="TMNaamConferentie"/>
          <p:cNvSpPr txBox="1">
            <a:spLocks noChangeArrowheads="1"/>
          </p:cNvSpPr>
          <p:nvPr/>
        </p:nvSpPr>
        <p:spPr bwMode="auto">
          <a:xfrm>
            <a:off x="4929188" y="4768850"/>
            <a:ext cx="3959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buSzPct val="80000"/>
            </a:pPr>
            <a:endParaRPr lang="en-US" sz="1600" noProof="1"/>
          </a:p>
        </p:txBody>
      </p:sp>
      <p:pic>
        <p:nvPicPr>
          <p:cNvPr id="10246" name="Picture 20" descr="pp fot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04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9" descr="RO_F_RFE_Logo_Powerpoint_pos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Beeldmerk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48C2100-C007-44F6-AE66-A70A81D99783}" type="slidenum">
              <a:rPr lang="nl-NL"/>
              <a:pPr/>
              <a:t>2</a:t>
            </a:fld>
            <a:endParaRPr lang="nl-NL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66713" y="1233488"/>
            <a:ext cx="8442325" cy="571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 smtClean="0">
                <a:solidFill>
                  <a:srgbClr val="CC003D"/>
                </a:solidFill>
                <a:latin typeface="Verdana" pitchFamily="34" charset="0"/>
              </a:rPr>
              <a:t>Responsibilities related to audit: Dutch situation</a:t>
            </a:r>
            <a:endParaRPr lang="en-US" dirty="0" smtClean="0">
              <a:solidFill>
                <a:srgbClr val="CC003D"/>
              </a:solidFill>
              <a:latin typeface="Verdana" pitchFamily="34" charset="0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2301875"/>
            <a:ext cx="8442325" cy="3852863"/>
          </a:xfrm>
          <a:noFill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Each minister is fully responsible for his/her own budget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en-GB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Each minister has to organize internal checks and balances according to the Government Accounts Act</a:t>
            </a:r>
            <a:endParaRPr lang="nl-NL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GB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GB" smtClean="0">
                <a:solidFill>
                  <a:srgbClr val="000000"/>
                </a:solidFill>
                <a:latin typeface="Verdana" pitchFamily="34" charset="0"/>
              </a:rPr>
              <a:t>Role of Ministry of Finance: audit policy, co-ordination and oversight (supervision)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GB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Characteristics (Dutch situation):</a:t>
            </a:r>
          </a:p>
          <a:p>
            <a:pPr eaLnBrk="1" hangingPunct="1"/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smtClean="0"/>
              <a:t>The Audit Committees play a central role in the communication process;</a:t>
            </a:r>
          </a:p>
          <a:p>
            <a:pPr eaLnBrk="1" hangingPunct="1">
              <a:buFont typeface="Arial" pitchFamily="34" charset="0"/>
              <a:buChar char="•"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smtClean="0"/>
              <a:t>Audit Committee consists of internal and external members. Top management is part of the committee;</a:t>
            </a:r>
          </a:p>
          <a:p>
            <a:pPr eaLnBrk="1" hangingPunct="1">
              <a:buFont typeface="Arial" pitchFamily="34" charset="0"/>
              <a:buChar char="•"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smtClean="0"/>
              <a:t>Annual and strategic plans are combined In addition: government wide plan.</a:t>
            </a:r>
            <a:endParaRPr lang="en-US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14340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B8A2E7-39DA-4734-ABBC-663C75EE7572}" type="slidenum">
              <a:rPr lang="nl-NL"/>
              <a:pPr/>
              <a:t>3</a:t>
            </a:fld>
            <a:endParaRPr lang="nl-N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300" y="1233488"/>
            <a:ext cx="7847013" cy="571500"/>
          </a:xfrm>
          <a:ln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CC003D"/>
                </a:solidFill>
              </a:rPr>
              <a:t>Communication of the strategic/annual audit plan:</a:t>
            </a:r>
            <a:endParaRPr lang="en-US" dirty="0" smtClean="0">
              <a:solidFill>
                <a:srgbClr val="CC00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C00000"/>
                </a:solidFill>
              </a:rPr>
              <a:t>Audit Committees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First Audit Committees within ministries at the end of the 1980s to </a:t>
            </a:r>
            <a:r>
              <a:rPr lang="en-GB" sz="1600" dirty="0" smtClean="0"/>
              <a:t>structure </a:t>
            </a:r>
            <a:r>
              <a:rPr lang="en-GB" sz="1600" dirty="0" smtClean="0"/>
              <a:t>discussions between audit department, control function and management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Legal obligation in 1995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Tasks: determine audit planning, discuss audit findings, monitor </a:t>
            </a:r>
            <a:r>
              <a:rPr lang="en-GB" sz="1600" dirty="0" smtClean="0"/>
              <a:t>improvement actions</a:t>
            </a:r>
            <a:r>
              <a:rPr lang="en-GB" sz="1600" dirty="0" smtClean="0"/>
              <a:t>, advise on internal control and risk management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2001: Stronger co-ordinating role of Audit Committees</a:t>
            </a:r>
          </a:p>
          <a:p>
            <a:pPr marL="0" indent="0"/>
            <a:r>
              <a:rPr lang="en-GB" sz="1600" dirty="0" smtClean="0"/>
              <a:t>    and introduction of first external members</a:t>
            </a:r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2012: Regulation on Audit Committees, moving towards</a:t>
            </a:r>
          </a:p>
          <a:p>
            <a:pPr marL="0" indent="0"/>
            <a:r>
              <a:rPr lang="en-GB" sz="1600" dirty="0" smtClean="0"/>
              <a:t>    independent internal oversight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/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4</a:t>
            </a:fld>
            <a:endParaRPr lang="nl-NL"/>
          </a:p>
        </p:txBody>
      </p:sp>
      <p:pic>
        <p:nvPicPr>
          <p:cNvPr id="2050" name="Picture 2" descr="\\FINP52.prod.minfin.nl\user$\WIELEN\DATA\Mijn Documenten\Mijn afbeeldingen\Rondetaf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5931" y="3852908"/>
            <a:ext cx="1981385" cy="198138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C00000"/>
                </a:solidFill>
              </a:rPr>
              <a:t>Strategic Audit Planning Process (1/2)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nl-NL" sz="1600" dirty="0" smtClean="0"/>
              <a:t> Summer and </a:t>
            </a:r>
            <a:r>
              <a:rPr lang="en-GB" sz="1600" dirty="0" smtClean="0"/>
              <a:t>autumn: discussions and meetings with management of</a:t>
            </a:r>
          </a:p>
          <a:p>
            <a:pPr marL="0" indent="0"/>
            <a:r>
              <a:rPr lang="en-GB" sz="1600" dirty="0" smtClean="0"/>
              <a:t>    ministries to identify risks and corresponding audit needs for next year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Based on our available resources, we make a proposal for </a:t>
            </a:r>
            <a:r>
              <a:rPr lang="en-GB" sz="1600" dirty="0" smtClean="0"/>
              <a:t>the Audit Committees of each ministry </a:t>
            </a:r>
            <a:r>
              <a:rPr lang="en-GB" sz="1600" dirty="0" smtClean="0"/>
              <a:t>to set priorities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November or December: the Audit Committee </a:t>
            </a:r>
            <a:r>
              <a:rPr lang="en-GB" sz="1600" dirty="0" smtClean="0"/>
              <a:t>approves the annual audit plans on the level of the ministry;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Audit plan is written for highest level of management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5</a:t>
            </a:fld>
            <a:endParaRPr lang="nl-NL"/>
          </a:p>
        </p:txBody>
      </p:sp>
      <p:pic>
        <p:nvPicPr>
          <p:cNvPr id="216066" name="Picture 2" descr="\\FINP52.prod.minfin.nl\user$\WIELEN\DATA\Mijn Documenten\Mijn afbeeldingen\planning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3272" y="3959441"/>
            <a:ext cx="1796550" cy="177227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C00000"/>
                </a:solidFill>
              </a:rPr>
              <a:t>Strategic Audit Planning Process (2/2)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>
          <a:xfrm>
            <a:off x="355344" y="1769597"/>
            <a:ext cx="7858180" cy="4273580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At the same time, we prepare an overall audit plan</a:t>
            </a:r>
          </a:p>
          <a:p>
            <a:pPr marL="0" indent="0"/>
            <a:r>
              <a:rPr lang="en-GB" sz="1600" dirty="0" smtClean="0"/>
              <a:t>    regarding all the </a:t>
            </a:r>
            <a:r>
              <a:rPr lang="en-GB" sz="1600" dirty="0" smtClean="0"/>
              <a:t>ministries;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In the overall audit plan we identify risks and topics</a:t>
            </a:r>
          </a:p>
          <a:p>
            <a:pPr marL="0" indent="0"/>
            <a:r>
              <a:rPr lang="en-GB" sz="1600" dirty="0" smtClean="0"/>
              <a:t>    for the State as a </a:t>
            </a:r>
            <a:r>
              <a:rPr lang="en-GB" sz="1600" dirty="0" smtClean="0"/>
              <a:t>whole (cross ministerial risks);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The overall audit plan is discussed in December by the body of highest</a:t>
            </a:r>
          </a:p>
          <a:p>
            <a:pPr marL="0" indent="0"/>
            <a:r>
              <a:rPr lang="en-GB" sz="1600" dirty="0" smtClean="0"/>
              <a:t>    management representatives of all </a:t>
            </a:r>
            <a:r>
              <a:rPr lang="en-GB" sz="1600" dirty="0" smtClean="0"/>
              <a:t>ministries</a:t>
            </a:r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2000" dirty="0" smtClean="0"/>
          </a:p>
          <a:p>
            <a:pPr marL="0" indent="0">
              <a:buFont typeface="Wingdings" pitchFamily="2" charset="2"/>
              <a:buChar char="Ø"/>
            </a:pPr>
            <a:endParaRPr lang="en-GB" sz="2000" dirty="0" smtClean="0"/>
          </a:p>
          <a:p>
            <a:pPr marL="0" indent="0"/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6</a:t>
            </a:fld>
            <a:endParaRPr lang="nl-NL"/>
          </a:p>
        </p:txBody>
      </p:sp>
      <p:pic>
        <p:nvPicPr>
          <p:cNvPr id="7" name="Picture 2" descr="M:\Mijn Documenten\Mijn afbeeldingen\plann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0095" y="1193938"/>
            <a:ext cx="2183905" cy="228822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otdia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Slotdi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(08 Blauw)</Template>
  <TotalTime>3327</TotalTime>
  <Words>351</Words>
  <Application>Microsoft Office PowerPoint</Application>
  <PresentationFormat>Diavoorstelling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Verdana</vt:lpstr>
      <vt:lpstr>Arial</vt:lpstr>
      <vt:lpstr>Calibri</vt:lpstr>
      <vt:lpstr>Wingdings</vt:lpstr>
      <vt:lpstr>Times New Roman</vt:lpstr>
      <vt:lpstr>ＭＳ Ｐゴシック</vt:lpstr>
      <vt:lpstr>Inhoud bullet</vt:lpstr>
      <vt:lpstr>1_Slotdia</vt:lpstr>
      <vt:lpstr>Dia 1</vt:lpstr>
      <vt:lpstr>Responsibilities related to audit: Dutch situation</vt:lpstr>
      <vt:lpstr>Communication of the strategic/annual audit plan:</vt:lpstr>
      <vt:lpstr>Audit Committees</vt:lpstr>
      <vt:lpstr>Strategic Audit Planning Process (1/2)</vt:lpstr>
      <vt:lpstr>Strategic Audit Planning Process (2/2)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KESTEREN_M</cp:lastModifiedBy>
  <cp:revision>184</cp:revision>
  <dcterms:created xsi:type="dcterms:W3CDTF">2009-01-23T09:04:29Z</dcterms:created>
  <dcterms:modified xsi:type="dcterms:W3CDTF">2014-09-08T16:14:53Z</dcterms:modified>
</cp:coreProperties>
</file>