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  <p:sldMasterId id="2147484203" r:id="rId2"/>
  </p:sldMasterIdLst>
  <p:notesMasterIdLst>
    <p:notesMasterId r:id="rId9"/>
  </p:notesMasterIdLst>
  <p:sldIdLst>
    <p:sldId id="256" r:id="rId3"/>
    <p:sldId id="544" r:id="rId4"/>
    <p:sldId id="450" r:id="rId5"/>
    <p:sldId id="541" r:id="rId6"/>
    <p:sldId id="542" r:id="rId7"/>
    <p:sldId id="543" r:id="rId8"/>
  </p:sldIdLst>
  <p:sldSz cx="9144000" cy="6858000" type="screen4x3"/>
  <p:notesSz cx="6858000" cy="9144000"/>
  <p:defaultTextStyle>
    <a:defPPr>
      <a:defRPr lang="nl-NL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4B"/>
    <a:srgbClr val="FFFF00"/>
    <a:srgbClr val="472216"/>
    <a:srgbClr val="FBD326"/>
    <a:srgbClr val="9ACCD4"/>
    <a:srgbClr val="E70022"/>
    <a:srgbClr val="529D26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956" autoAdjust="0"/>
    <p:restoredTop sz="71282" autoAdjust="0"/>
  </p:normalViewPr>
  <p:slideViewPr>
    <p:cSldViewPr snapToGrid="0"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78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05C676-8571-4513-9B35-934A8CADC456}" type="datetimeFigureOut">
              <a:rPr lang="nl-NL"/>
              <a:pPr>
                <a:defRPr/>
              </a:pPr>
              <a:t>15-9-2014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6D8FD4-1E25-4379-A272-C193C3385071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5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nl-N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713663" y="2103438"/>
            <a:ext cx="927100" cy="41116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103438"/>
            <a:ext cx="2632075" cy="41116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fld id="{799B9627-07E2-469F-A0EA-5BDE0AE6520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0713" y="1489075"/>
            <a:ext cx="7558087" cy="6731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63500" y="6654800"/>
            <a:ext cx="52546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72053-9D24-4EF3-9B94-EBEE53080FB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MNaamConferentie"/>
          <p:cNvSpPr txBox="1">
            <a:spLocks noChangeArrowheads="1"/>
          </p:cNvSpPr>
          <p:nvPr/>
        </p:nvSpPr>
        <p:spPr bwMode="auto">
          <a:xfrm>
            <a:off x="990600" y="4572000"/>
            <a:ext cx="75580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FF9900"/>
              </a:buClr>
              <a:defRPr/>
            </a:pPr>
            <a:endParaRPr lang="nl-NL" sz="2000" noProof="1"/>
          </a:p>
        </p:txBody>
      </p:sp>
      <p:sp>
        <p:nvSpPr>
          <p:cNvPr id="5" name="Vierkant1"/>
          <p:cNvSpPr>
            <a:spLocks noChangeArrowheads="1"/>
          </p:cNvSpPr>
          <p:nvPr/>
        </p:nvSpPr>
        <p:spPr bwMode="auto">
          <a:xfrm>
            <a:off x="0" y="1438275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6" name="Vierkant2"/>
          <p:cNvSpPr>
            <a:spLocks noChangeArrowheads="1"/>
          </p:cNvSpPr>
          <p:nvPr/>
        </p:nvSpPr>
        <p:spPr bwMode="auto">
          <a:xfrm>
            <a:off x="1096963" y="6721475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7" name="Vierkant3"/>
          <p:cNvSpPr>
            <a:spLocks noChangeArrowheads="1"/>
          </p:cNvSpPr>
          <p:nvPr/>
        </p:nvSpPr>
        <p:spPr bwMode="auto">
          <a:xfrm>
            <a:off x="9004300" y="5973763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8" name="Vierkant4"/>
          <p:cNvSpPr>
            <a:spLocks noChangeArrowheads="1"/>
          </p:cNvSpPr>
          <p:nvPr/>
        </p:nvSpPr>
        <p:spPr bwMode="auto">
          <a:xfrm>
            <a:off x="7869238" y="849313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pic>
        <p:nvPicPr>
          <p:cNvPr id="9" name="MinFinF" descr="FKleur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7500"/>
            <a:ext cx="4413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MinFinBullet" descr="BulletK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738" y="469900"/>
            <a:ext cx="1270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MinFinNaam" descr="UKNaam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8700" y="441325"/>
            <a:ext cx="15763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89013" y="3273425"/>
            <a:ext cx="7558087" cy="60801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noProof="1"/>
            </a:lvl1pPr>
          </a:lstStyle>
          <a:p>
            <a:r>
              <a:rPr lang="nl-NL" noProof="1"/>
              <a:t>Klik om het opmaakprofiel van de modelondertitel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89013" y="1798638"/>
            <a:ext cx="7558087" cy="1249362"/>
          </a:xfrm>
          <a:prstGeom prst="rect">
            <a:avLst/>
          </a:prstGeom>
        </p:spPr>
        <p:txBody>
          <a:bodyPr/>
          <a:lstStyle>
            <a:lvl1pPr>
              <a:defRPr noProof="1"/>
            </a:lvl1pPr>
          </a:lstStyle>
          <a:p>
            <a:r>
              <a:rPr lang="nl-NL" noProof="1"/>
              <a:t>Klik om het opmaakprofiel van de modeltitel te bewerken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400800"/>
            <a:ext cx="6858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CC9A75-8114-4242-ABF1-2971C0C38E53}" type="slidenum">
              <a:rPr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0713" y="1489075"/>
            <a:ext cx="7558087" cy="6731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0713" y="2332038"/>
            <a:ext cx="3702050" cy="342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75163" y="2332038"/>
            <a:ext cx="3703637" cy="342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xfrm>
            <a:off x="63500" y="6654800"/>
            <a:ext cx="52546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FAD6F-69CC-4573-A7D3-DC9DAE05268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0713" y="1489075"/>
            <a:ext cx="7558087" cy="6731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>
          <a:xfrm>
            <a:off x="63500" y="6654800"/>
            <a:ext cx="52546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825B6-879E-4341-B4FF-1AE6700584D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5" y="1263650"/>
            <a:ext cx="8229600" cy="571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2145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8338" y="6386513"/>
            <a:ext cx="4165600" cy="315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74650" y="6378575"/>
            <a:ext cx="712788" cy="3635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A3D4A-3713-4454-8671-2F5691FEF58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2797175"/>
            <a:ext cx="1771650" cy="341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67525" y="2797175"/>
            <a:ext cx="1771650" cy="341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3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4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109788"/>
            <a:ext cx="369570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9" r:id="rId1"/>
    <p:sldLayoutId id="2147484230" r:id="rId2"/>
    <p:sldLayoutId id="2147484231" r:id="rId3"/>
    <p:sldLayoutId id="2147484232" r:id="rId4"/>
    <p:sldLayoutId id="2147484233" r:id="rId5"/>
    <p:sldLayoutId id="2147484234" r:id="rId6"/>
    <p:sldLayoutId id="2147484235" r:id="rId7"/>
    <p:sldLayoutId id="2147484236" r:id="rId8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FFFFFF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0"/>
        </a:buBlip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1"/>
        </a:buBlip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2"/>
        </a:buBlip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el"/>
          <p:cNvSpPr>
            <a:spLocks noChangeArrowheads="1"/>
          </p:cNvSpPr>
          <p:nvPr/>
        </p:nvSpPr>
        <p:spPr bwMode="auto">
          <a:xfrm>
            <a:off x="4894490" y="2856366"/>
            <a:ext cx="395922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sr-Latn-CS" sz="2600" i="1" noProof="1" smtClean="0"/>
              <a:t>Komunikacija o </a:t>
            </a:r>
            <a:r>
              <a:rPr lang="sr-Latn-CS" sz="2600" i="1" noProof="1" smtClean="0"/>
              <a:t>Strateškom i Godišnjem planu revizije</a:t>
            </a:r>
            <a:r>
              <a:rPr lang="en-US" sz="2600" i="1" noProof="1" smtClean="0"/>
              <a:t> (</a:t>
            </a:r>
            <a:r>
              <a:rPr lang="sr-Latn-CS" sz="2600" i="1" noProof="1" smtClean="0"/>
              <a:t>situacija u Holandiji</a:t>
            </a:r>
            <a:r>
              <a:rPr lang="en-US" sz="2600" i="1" noProof="1" smtClean="0"/>
              <a:t>)</a:t>
            </a:r>
            <a:endParaRPr lang="en-US" sz="2600" i="1" noProof="1"/>
          </a:p>
        </p:txBody>
      </p:sp>
      <p:sp>
        <p:nvSpPr>
          <p:cNvPr id="10244" name="TMNaamSpreker"/>
          <p:cNvSpPr txBox="1">
            <a:spLocks noChangeArrowheads="1"/>
          </p:cNvSpPr>
          <p:nvPr/>
        </p:nvSpPr>
        <p:spPr bwMode="auto">
          <a:xfrm>
            <a:off x="4929188" y="5318125"/>
            <a:ext cx="395922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lnSpc>
                <a:spcPct val="115000"/>
              </a:lnSpc>
              <a:spcBef>
                <a:spcPct val="20000"/>
              </a:spcBef>
              <a:buClr>
                <a:srgbClr val="FF9900"/>
              </a:buClr>
              <a:buFont typeface="Wingdings" pitchFamily="2" charset="2"/>
              <a:buNone/>
            </a:pPr>
            <a:endParaRPr lang="en-US" sz="1600" noProof="1"/>
          </a:p>
        </p:txBody>
      </p:sp>
      <p:sp>
        <p:nvSpPr>
          <p:cNvPr id="10245" name="TMNaamConferentie"/>
          <p:cNvSpPr txBox="1">
            <a:spLocks noChangeArrowheads="1"/>
          </p:cNvSpPr>
          <p:nvPr/>
        </p:nvSpPr>
        <p:spPr bwMode="auto">
          <a:xfrm>
            <a:off x="4929188" y="4768850"/>
            <a:ext cx="3959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buSzPct val="80000"/>
            </a:pPr>
            <a:endParaRPr lang="en-US" sz="1600" noProof="1"/>
          </a:p>
        </p:txBody>
      </p:sp>
      <p:pic>
        <p:nvPicPr>
          <p:cNvPr id="10246" name="Picture 20" descr="pp foto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04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9" descr="RO_F_RFE_Logo_Powerpoint_pos_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Beeldmerk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48C2100-C007-44F6-AE66-A70A81D99783}" type="slidenum">
              <a:rPr lang="nl-NL"/>
              <a:pPr/>
              <a:t>2</a:t>
            </a:fld>
            <a:endParaRPr lang="nl-NL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233488"/>
            <a:ext cx="9143999" cy="571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r-Latn-CS" dirty="0" smtClean="0">
                <a:solidFill>
                  <a:srgbClr val="CC003D"/>
                </a:solidFill>
                <a:latin typeface="Verdana" pitchFamily="34" charset="0"/>
              </a:rPr>
              <a:t>Odgovornosti u vezi sa revizijom</a:t>
            </a:r>
            <a:r>
              <a:rPr lang="en-US" dirty="0" smtClean="0">
                <a:solidFill>
                  <a:srgbClr val="CC003D"/>
                </a:solidFill>
                <a:latin typeface="Verdana" pitchFamily="34" charset="0"/>
              </a:rPr>
              <a:t>: </a:t>
            </a:r>
            <a:r>
              <a:rPr lang="sr-Latn-CS" dirty="0" smtClean="0">
                <a:solidFill>
                  <a:srgbClr val="CC003D"/>
                </a:solidFill>
                <a:latin typeface="Verdana" pitchFamily="34" charset="0"/>
              </a:rPr>
              <a:t>situacija u Holandiji</a:t>
            </a:r>
            <a:endParaRPr lang="en-US" dirty="0" smtClean="0">
              <a:solidFill>
                <a:srgbClr val="CC003D"/>
              </a:solidFill>
              <a:latin typeface="Verdana" pitchFamily="34" charset="0"/>
            </a:endParaRP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2301875"/>
            <a:ext cx="8442325" cy="3852863"/>
          </a:xfrm>
          <a:noFill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Svaki </a:t>
            </a:r>
            <a:r>
              <a:rPr lang="en-GB" dirty="0" err="1" smtClean="0">
                <a:solidFill>
                  <a:srgbClr val="000000"/>
                </a:solidFill>
                <a:latin typeface="Verdana" pitchFamily="34" charset="0"/>
              </a:rPr>
              <a:t>minist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a</a:t>
            </a:r>
            <a:r>
              <a:rPr lang="en-GB" dirty="0" smtClean="0">
                <a:solidFill>
                  <a:srgbClr val="000000"/>
                </a:solidFill>
                <a:latin typeface="Verdana" pitchFamily="34" charset="0"/>
              </a:rPr>
              <a:t>r 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je u potpunosti odgovoran za svoj </a:t>
            </a:r>
            <a:r>
              <a:rPr lang="en-GB" dirty="0" smtClean="0">
                <a:solidFill>
                  <a:srgbClr val="000000"/>
                </a:solidFill>
                <a:latin typeface="Verdana" pitchFamily="34" charset="0"/>
              </a:rPr>
              <a:t>bud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ž</a:t>
            </a:r>
            <a:r>
              <a:rPr lang="en-GB" dirty="0" smtClean="0">
                <a:solidFill>
                  <a:srgbClr val="000000"/>
                </a:solidFill>
                <a:latin typeface="Verdana" pitchFamily="34" charset="0"/>
              </a:rPr>
              <a:t>et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endParaRPr lang="en-GB" dirty="0" smtClean="0">
              <a:solidFill>
                <a:srgbClr val="000000"/>
              </a:solidFill>
              <a:latin typeface="Verdana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Svaki ministar mora da organizuje mehanizme kontrole u skladu sa Zakonom o državnim računima</a:t>
            </a:r>
            <a:endParaRPr lang="nl-NL" dirty="0" smtClean="0">
              <a:solidFill>
                <a:srgbClr val="000000"/>
              </a:solidFill>
              <a:latin typeface="Verdana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000000"/>
              </a:solidFill>
              <a:latin typeface="Verdana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Uloga </a:t>
            </a:r>
            <a:r>
              <a:rPr lang="en-GB" dirty="0" err="1" smtClean="0">
                <a:solidFill>
                  <a:srgbClr val="000000"/>
                </a:solidFill>
                <a:latin typeface="Verdana" pitchFamily="34" charset="0"/>
              </a:rPr>
              <a:t>Minist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a</a:t>
            </a:r>
            <a:r>
              <a:rPr lang="en-GB" dirty="0" smtClean="0">
                <a:solidFill>
                  <a:srgbClr val="000000"/>
                </a:solidFill>
                <a:latin typeface="Verdana" pitchFamily="34" charset="0"/>
              </a:rPr>
              <a:t>r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stva f</a:t>
            </a:r>
            <a:r>
              <a:rPr lang="en-GB" dirty="0" err="1" smtClean="0">
                <a:solidFill>
                  <a:srgbClr val="000000"/>
                </a:solidFill>
                <a:latin typeface="Verdana" pitchFamily="34" charset="0"/>
              </a:rPr>
              <a:t>inan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sija</a:t>
            </a:r>
            <a:r>
              <a:rPr lang="en-GB" dirty="0" smtClean="0">
                <a:solidFill>
                  <a:srgbClr val="000000"/>
                </a:solidFill>
                <a:latin typeface="Verdana" pitchFamily="34" charset="0"/>
              </a:rPr>
              <a:t>: 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politika revizije</a:t>
            </a:r>
            <a:r>
              <a:rPr lang="en-GB" dirty="0" smtClean="0">
                <a:solidFill>
                  <a:srgbClr val="000000"/>
                </a:solidFill>
                <a:latin typeface="Verdana" pitchFamily="34" charset="0"/>
              </a:rPr>
              <a:t>, 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ko</a:t>
            </a:r>
            <a:r>
              <a:rPr lang="en-GB" dirty="0" err="1" smtClean="0">
                <a:solidFill>
                  <a:srgbClr val="000000"/>
                </a:solidFill>
                <a:latin typeface="Verdana" pitchFamily="34" charset="0"/>
              </a:rPr>
              <a:t>ordina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cija i nadzor</a:t>
            </a:r>
            <a:r>
              <a:rPr lang="en-GB" dirty="0" smtClean="0">
                <a:solidFill>
                  <a:srgbClr val="000000"/>
                </a:solidFill>
                <a:latin typeface="Verdana" pitchFamily="34" charset="0"/>
              </a:rPr>
              <a:t> (</a:t>
            </a:r>
            <a:r>
              <a:rPr lang="sr-Latn-CS" dirty="0" smtClean="0">
                <a:solidFill>
                  <a:srgbClr val="000000"/>
                </a:solidFill>
                <a:latin typeface="Verdana" pitchFamily="34" charset="0"/>
              </a:rPr>
              <a:t>kontrola</a:t>
            </a:r>
            <a:r>
              <a:rPr lang="en-GB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en-GB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jdelijke aanduiding voor inhoud 2"/>
          <p:cNvSpPr>
            <a:spLocks noGrp="1"/>
          </p:cNvSpPr>
          <p:nvPr>
            <p:ph idx="1"/>
          </p:nvPr>
        </p:nvSpPr>
        <p:spPr>
          <a:xfrm>
            <a:off x="369888" y="1798638"/>
            <a:ext cx="7858125" cy="4273550"/>
          </a:xfrm>
        </p:spPr>
        <p:txBody>
          <a:bodyPr/>
          <a:lstStyle/>
          <a:p>
            <a:pPr eaLnBrk="1" hangingPunct="1"/>
            <a:endParaRPr lang="nl-NL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sr-Latn-CS" b="1" dirty="0" smtClean="0"/>
              <a:t>K</a:t>
            </a:r>
            <a:r>
              <a:rPr lang="en-US" b="1" dirty="0" err="1" smtClean="0"/>
              <a:t>ara</a:t>
            </a:r>
            <a:r>
              <a:rPr lang="sr-Latn-CS" b="1" dirty="0" smtClean="0"/>
              <a:t>k</a:t>
            </a:r>
            <a:r>
              <a:rPr lang="en-US" b="1" dirty="0" err="1" smtClean="0"/>
              <a:t>teristi</a:t>
            </a:r>
            <a:r>
              <a:rPr lang="sr-Latn-CS" b="1" dirty="0" smtClean="0"/>
              <a:t>ke</a:t>
            </a:r>
            <a:r>
              <a:rPr lang="en-US" b="1" dirty="0" smtClean="0"/>
              <a:t> (</a:t>
            </a:r>
            <a:r>
              <a:rPr lang="sr-Latn-CS" b="1" dirty="0" smtClean="0"/>
              <a:t>situacija u Holandiji</a:t>
            </a:r>
            <a:r>
              <a:rPr lang="en-US" b="1" dirty="0" smtClean="0"/>
              <a:t>):</a:t>
            </a:r>
          </a:p>
          <a:p>
            <a:pPr eaLnBrk="1" hangingPunct="1"/>
            <a:endParaRPr lang="en-US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sr-Latn-CS" dirty="0" smtClean="0"/>
              <a:t>Odbori za reviziju igraju ključnu ulogu u procesu komunikacije</a:t>
            </a:r>
            <a:r>
              <a:rPr lang="en-US" dirty="0" smtClean="0"/>
              <a:t>;</a:t>
            </a:r>
          </a:p>
          <a:p>
            <a:pPr eaLnBrk="1" hangingPunct="1">
              <a:buFont typeface="Arial" pitchFamily="34" charset="0"/>
              <a:buChar char="•"/>
            </a:pPr>
            <a:endParaRPr lang="en-US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sr-Latn-CS" dirty="0" smtClean="0"/>
              <a:t>Odbor za reviziju se sastoji od internih i eksternih članova</a:t>
            </a:r>
            <a:r>
              <a:rPr lang="en-US" dirty="0" smtClean="0"/>
              <a:t>. </a:t>
            </a:r>
            <a:r>
              <a:rPr lang="sr-Latn-CS" dirty="0" smtClean="0"/>
              <a:t>Najviši rukovodioci su članovi odbora</a:t>
            </a:r>
            <a:r>
              <a:rPr lang="en-US" dirty="0" smtClean="0"/>
              <a:t>;</a:t>
            </a:r>
          </a:p>
          <a:p>
            <a:pPr eaLnBrk="1" hangingPunct="1">
              <a:buFont typeface="Arial" pitchFamily="34" charset="0"/>
              <a:buChar char="•"/>
            </a:pPr>
            <a:endParaRPr lang="en-US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sr-Latn-CS" dirty="0" smtClean="0"/>
              <a:t>Godišnji i strateški planovi se kombinuju</a:t>
            </a:r>
          </a:p>
          <a:p>
            <a:pPr eaLnBrk="1" hangingPunct="1">
              <a:buFont typeface="Arial" pitchFamily="34" charset="0"/>
              <a:buChar char="•"/>
            </a:pPr>
            <a:endParaRPr lang="sr-Latn-CS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sr-Latn-CS" dirty="0" smtClean="0"/>
              <a:t>Pored toga</a:t>
            </a:r>
            <a:r>
              <a:rPr lang="en-US" dirty="0" smtClean="0"/>
              <a:t>: </a:t>
            </a:r>
            <a:r>
              <a:rPr lang="sr-Latn-CS" dirty="0" smtClean="0"/>
              <a:t>plan na nivou cele države</a:t>
            </a:r>
            <a:r>
              <a:rPr lang="en-US" dirty="0" smtClean="0"/>
              <a:t>.</a:t>
            </a:r>
            <a:endParaRPr lang="en-US" b="1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nl-NL" dirty="0" smtClean="0"/>
          </a:p>
        </p:txBody>
      </p:sp>
      <p:sp>
        <p:nvSpPr>
          <p:cNvPr id="14340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B8A2E7-39DA-4734-ABBC-663C75EE7572}" type="slidenum">
              <a:rPr lang="nl-NL"/>
              <a:pPr/>
              <a:t>3</a:t>
            </a:fld>
            <a:endParaRPr lang="nl-N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8300" y="1233488"/>
            <a:ext cx="7847013" cy="571500"/>
          </a:xfrm>
          <a:ln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sr-Latn-CS" dirty="0" smtClean="0">
                <a:solidFill>
                  <a:srgbClr val="CC003D"/>
                </a:solidFill>
              </a:rPr>
              <a:t>Komunikacija o s</a:t>
            </a:r>
            <a:r>
              <a:rPr lang="en-US" dirty="0" err="1" smtClean="0">
                <a:solidFill>
                  <a:srgbClr val="CC003D"/>
                </a:solidFill>
              </a:rPr>
              <a:t>trate</a:t>
            </a:r>
            <a:r>
              <a:rPr lang="sr-Latn-CS" dirty="0" smtClean="0">
                <a:solidFill>
                  <a:srgbClr val="CC003D"/>
                </a:solidFill>
              </a:rPr>
              <a:t>škom</a:t>
            </a:r>
            <a:r>
              <a:rPr lang="en-US" dirty="0" smtClean="0">
                <a:solidFill>
                  <a:srgbClr val="CC003D"/>
                </a:solidFill>
              </a:rPr>
              <a:t>/</a:t>
            </a:r>
            <a:r>
              <a:rPr lang="sr-Latn-CS" dirty="0" smtClean="0">
                <a:solidFill>
                  <a:srgbClr val="CC003D"/>
                </a:solidFill>
              </a:rPr>
              <a:t>godišnjem planu revizije</a:t>
            </a:r>
            <a:r>
              <a:rPr lang="en-US" dirty="0" smtClean="0">
                <a:solidFill>
                  <a:srgbClr val="CC003D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dirty="0" smtClean="0">
                <a:solidFill>
                  <a:srgbClr val="C00000"/>
                </a:solidFill>
              </a:rPr>
              <a:t>Odbori za reviziju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7171" name="Tijdelijke aanduiding voor tekst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</a:t>
            </a:r>
            <a:r>
              <a:rPr lang="sr-Latn-CS" sz="1600" dirty="0" smtClean="0"/>
              <a:t>Prvi odbori za reviziju unutar ministarstava formirani su krajem 80-ih godina prošlog veka radi </a:t>
            </a:r>
            <a:r>
              <a:rPr lang="en-GB" sz="1600" dirty="0" err="1" smtClean="0"/>
              <a:t>stru</a:t>
            </a:r>
            <a:r>
              <a:rPr lang="sr-Latn-CS" sz="1600" dirty="0" smtClean="0"/>
              <a:t>k</a:t>
            </a:r>
            <a:r>
              <a:rPr lang="en-GB" sz="1600" dirty="0" err="1" smtClean="0"/>
              <a:t>tur</a:t>
            </a:r>
            <a:r>
              <a:rPr lang="sr-Latn-CS" sz="1600" dirty="0" smtClean="0"/>
              <a:t>iranja razgovora između sektora za reviziju</a:t>
            </a:r>
            <a:r>
              <a:rPr lang="en-GB" sz="1600" dirty="0" smtClean="0"/>
              <a:t>, </a:t>
            </a:r>
            <a:r>
              <a:rPr lang="sr-Latn-CS" sz="1600" dirty="0" smtClean="0"/>
              <a:t>k</a:t>
            </a:r>
            <a:r>
              <a:rPr lang="en-GB" sz="1600" dirty="0" err="1" smtClean="0"/>
              <a:t>ontrol</a:t>
            </a:r>
            <a:r>
              <a:rPr lang="sr-Latn-CS" sz="1600" dirty="0" smtClean="0"/>
              <a:t>ne funkcije i rukovodstva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</a:t>
            </a:r>
            <a:r>
              <a:rPr lang="sr-Latn-CS" sz="1600" dirty="0" smtClean="0"/>
              <a:t>Zakonska obaveza od 1</a:t>
            </a:r>
            <a:r>
              <a:rPr lang="en-GB" sz="1600" dirty="0" smtClean="0"/>
              <a:t>995</a:t>
            </a:r>
            <a:r>
              <a:rPr lang="sr-Latn-CS" sz="1600" dirty="0" smtClean="0"/>
              <a:t>.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</a:t>
            </a:r>
            <a:r>
              <a:rPr lang="sr-Latn-CS" sz="1600" dirty="0" smtClean="0"/>
              <a:t>Zadaci</a:t>
            </a:r>
            <a:r>
              <a:rPr lang="en-GB" sz="1600" dirty="0" smtClean="0"/>
              <a:t>: </a:t>
            </a:r>
            <a:r>
              <a:rPr lang="sr-Latn-CS" sz="1600" dirty="0" smtClean="0"/>
              <a:t>planiranje revizija</a:t>
            </a:r>
            <a:r>
              <a:rPr lang="en-GB" sz="1600" dirty="0" smtClean="0"/>
              <a:t>, </a:t>
            </a:r>
            <a:r>
              <a:rPr lang="sr-Latn-CS" sz="1600" dirty="0" smtClean="0"/>
              <a:t>razmatranje nalaza revizije</a:t>
            </a:r>
            <a:r>
              <a:rPr lang="en-GB" sz="1600" dirty="0" smtClean="0"/>
              <a:t>, </a:t>
            </a:r>
            <a:r>
              <a:rPr lang="sr-Latn-CS" sz="1600" dirty="0" smtClean="0"/>
              <a:t>praćenje radnji na poboljšanju</a:t>
            </a:r>
            <a:r>
              <a:rPr lang="en-GB" sz="1600" dirty="0" smtClean="0"/>
              <a:t>, </a:t>
            </a:r>
            <a:r>
              <a:rPr lang="sr-Latn-CS" sz="1600" dirty="0" smtClean="0"/>
              <a:t>pružanje saveta o internoj kontroli i upravljanju rizikom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2001: </a:t>
            </a:r>
            <a:r>
              <a:rPr lang="sr-Latn-CS" sz="1600" dirty="0" smtClean="0"/>
              <a:t>Jača k</a:t>
            </a:r>
            <a:r>
              <a:rPr lang="en-GB" sz="1600" dirty="0" err="1" smtClean="0"/>
              <a:t>oordina</a:t>
            </a:r>
            <a:r>
              <a:rPr lang="sr-Latn-CS" sz="1600" dirty="0" smtClean="0"/>
              <a:t>ciona uloga odbora za reviziju</a:t>
            </a:r>
            <a:endParaRPr lang="en-GB" sz="1600" dirty="0" smtClean="0"/>
          </a:p>
          <a:p>
            <a:pPr marL="0" indent="0"/>
            <a:r>
              <a:rPr lang="en-GB" sz="1600" dirty="0" smtClean="0"/>
              <a:t>    </a:t>
            </a:r>
            <a:r>
              <a:rPr lang="sr-Latn-CS" sz="1600" dirty="0" smtClean="0"/>
              <a:t>i uvođenje prvih eksternih članova</a:t>
            </a:r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2012: </a:t>
            </a:r>
            <a:r>
              <a:rPr lang="sr-Latn-CS" sz="1600" dirty="0" smtClean="0"/>
              <a:t>Uredba o odborima za reviziju</a:t>
            </a:r>
            <a:r>
              <a:rPr lang="en-GB" sz="1600" dirty="0" smtClean="0"/>
              <a:t>, </a:t>
            </a:r>
            <a:r>
              <a:rPr lang="sr-Latn-CS" sz="1600" dirty="0" smtClean="0"/>
              <a:t>trend ka nezavisnom</a:t>
            </a:r>
            <a:endParaRPr lang="en-GB" sz="1600" dirty="0" smtClean="0"/>
          </a:p>
          <a:p>
            <a:pPr marL="0" indent="0"/>
            <a:r>
              <a:rPr lang="en-GB" sz="1600" dirty="0" smtClean="0"/>
              <a:t>    intern</a:t>
            </a:r>
            <a:r>
              <a:rPr lang="sr-Latn-CS" sz="1600" dirty="0" smtClean="0"/>
              <a:t>om nadzoru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/>
            <a:endParaRPr lang="en-GB" sz="1600" dirty="0" smtClean="0"/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63164-EB2B-45E5-8D74-3F8E054A7D69}" type="slidenum">
              <a:rPr lang="nl-NL"/>
              <a:pPr>
                <a:defRPr/>
              </a:pPr>
              <a:t>4</a:t>
            </a:fld>
            <a:endParaRPr lang="nl-NL"/>
          </a:p>
        </p:txBody>
      </p:sp>
      <p:pic>
        <p:nvPicPr>
          <p:cNvPr id="2050" name="Picture 2" descr="\\FINP52.prod.minfin.nl\user$\WIELEN\DATA\Mijn Documenten\Mijn afbeeldingen\Rondetaf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5931" y="3852908"/>
            <a:ext cx="1981385" cy="198138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r-Latn-CS" dirty="0" smtClean="0">
                <a:solidFill>
                  <a:srgbClr val="C00000"/>
                </a:solidFill>
              </a:rPr>
              <a:t>Proces strateškog planiranja revizija</a:t>
            </a:r>
            <a:r>
              <a:rPr lang="en-GB" dirty="0" smtClean="0">
                <a:solidFill>
                  <a:srgbClr val="C00000"/>
                </a:solidFill>
              </a:rPr>
              <a:t> (1/2)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7171" name="Tijdelijke aanduiding voor tekst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nl-NL" sz="1600" dirty="0" smtClean="0"/>
              <a:t> </a:t>
            </a:r>
            <a:r>
              <a:rPr lang="sr-Latn-CS" sz="1600" dirty="0" smtClean="0"/>
              <a:t>Leto i jesen</a:t>
            </a:r>
            <a:r>
              <a:rPr lang="en-GB" sz="1600" dirty="0" smtClean="0"/>
              <a:t>: </a:t>
            </a:r>
            <a:r>
              <a:rPr lang="sr-Latn-CS" sz="1600" dirty="0" smtClean="0"/>
              <a:t>razgovori i sastanci sa rukovodiocima iz ministarstava </a:t>
            </a:r>
            <a:endParaRPr lang="en-GB" sz="1600" dirty="0" smtClean="0"/>
          </a:p>
          <a:p>
            <a:pPr marL="0" indent="0"/>
            <a:r>
              <a:rPr lang="en-GB" sz="1600" dirty="0" smtClean="0"/>
              <a:t>    </a:t>
            </a:r>
            <a:r>
              <a:rPr lang="sr-Latn-CS" sz="1600" dirty="0" smtClean="0"/>
              <a:t>radi</a:t>
            </a:r>
            <a:r>
              <a:rPr lang="en-GB" sz="1600" dirty="0" smtClean="0"/>
              <a:t> </a:t>
            </a:r>
            <a:r>
              <a:rPr lang="en-GB" sz="1600" dirty="0" err="1" smtClean="0"/>
              <a:t>identif</a:t>
            </a:r>
            <a:r>
              <a:rPr lang="sr-Latn-CS" sz="1600" dirty="0" smtClean="0"/>
              <a:t>ikacije rizika i odgovarajućih potreba za revizijom u narednoj</a:t>
            </a:r>
          </a:p>
          <a:p>
            <a:pPr marL="0" indent="0"/>
            <a:r>
              <a:rPr lang="sr-Latn-CS" sz="1600" dirty="0" smtClean="0"/>
              <a:t>godini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</a:t>
            </a:r>
            <a:r>
              <a:rPr lang="sr-Latn-CS" sz="1600" dirty="0" smtClean="0"/>
              <a:t>Na osnovu naših raspoloživih resursa</a:t>
            </a:r>
            <a:r>
              <a:rPr lang="en-GB" sz="1600" dirty="0" smtClean="0"/>
              <a:t>, </a:t>
            </a:r>
            <a:r>
              <a:rPr lang="sr-Latn-CS" sz="1600" dirty="0" smtClean="0"/>
              <a:t>pravimo predlog za odbore za reviziju u svakom pojedinačnom ministarstvu da definišu prioritete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</a:t>
            </a:r>
            <a:r>
              <a:rPr lang="en-GB" sz="1600" dirty="0" err="1" smtClean="0"/>
              <a:t>Novemb</a:t>
            </a:r>
            <a:r>
              <a:rPr lang="sr-Latn-CS" sz="1600" dirty="0" smtClean="0"/>
              <a:t>a</a:t>
            </a:r>
            <a:r>
              <a:rPr lang="en-GB" sz="1600" dirty="0" smtClean="0"/>
              <a:t>r </a:t>
            </a:r>
            <a:r>
              <a:rPr lang="sr-Latn-CS" sz="1600" dirty="0" smtClean="0"/>
              <a:t>ili</a:t>
            </a:r>
            <a:r>
              <a:rPr lang="en-GB" sz="1600" dirty="0" smtClean="0"/>
              <a:t> </a:t>
            </a:r>
            <a:r>
              <a:rPr lang="sr-Latn-CS" sz="1600" dirty="0" smtClean="0"/>
              <a:t>d</a:t>
            </a:r>
            <a:r>
              <a:rPr lang="en-GB" sz="1600" dirty="0" err="1" smtClean="0"/>
              <a:t>ecemb</a:t>
            </a:r>
            <a:r>
              <a:rPr lang="sr-Latn-CS" sz="1600" dirty="0" smtClean="0"/>
              <a:t>a</a:t>
            </a:r>
            <a:r>
              <a:rPr lang="en-GB" sz="1600" dirty="0" smtClean="0"/>
              <a:t>r: </a:t>
            </a:r>
            <a:r>
              <a:rPr lang="sr-Latn-CS" sz="1600" dirty="0" smtClean="0"/>
              <a:t>Odbor za reviziju usvaja godišnje planove revizije na nivou ministarstva</a:t>
            </a:r>
            <a:r>
              <a:rPr lang="en-GB" sz="1600" dirty="0" smtClean="0"/>
              <a:t>;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</a:t>
            </a:r>
            <a:r>
              <a:rPr lang="sr-Latn-CS" sz="1600" dirty="0" smtClean="0"/>
              <a:t>Plan revizije se piše na najvišem nivou rukovodstva</a:t>
            </a: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63164-EB2B-45E5-8D74-3F8E054A7D69}" type="slidenum">
              <a:rPr lang="nl-NL"/>
              <a:pPr>
                <a:defRPr/>
              </a:pPr>
              <a:t>5</a:t>
            </a:fld>
            <a:endParaRPr lang="nl-NL"/>
          </a:p>
        </p:txBody>
      </p:sp>
      <p:pic>
        <p:nvPicPr>
          <p:cNvPr id="216066" name="Picture 2" descr="\\FINP52.prod.minfin.nl\user$\WIELEN\DATA\Mijn Documenten\Mijn afbeeldingen\planning_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3272" y="3959441"/>
            <a:ext cx="1796550" cy="177227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CS" dirty="0" smtClean="0">
                <a:solidFill>
                  <a:srgbClr val="C00000"/>
                </a:solidFill>
              </a:rPr>
              <a:t>Proces strateškog planiranja revizija</a:t>
            </a:r>
            <a:r>
              <a:rPr lang="en-GB" dirty="0" smtClean="0">
                <a:solidFill>
                  <a:srgbClr val="C00000"/>
                </a:solidFill>
              </a:rPr>
              <a:t> (2/2)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7171" name="Tijdelijke aanduiding voor tekst 42"/>
          <p:cNvSpPr>
            <a:spLocks noGrp="1"/>
          </p:cNvSpPr>
          <p:nvPr>
            <p:ph idx="1"/>
          </p:nvPr>
        </p:nvSpPr>
        <p:spPr>
          <a:xfrm>
            <a:off x="355344" y="1769597"/>
            <a:ext cx="7858180" cy="4273580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</a:t>
            </a:r>
            <a:r>
              <a:rPr lang="sr-Latn-CS" sz="1600" dirty="0" smtClean="0"/>
              <a:t>U isto vreme</a:t>
            </a:r>
            <a:r>
              <a:rPr lang="en-GB" sz="1600" dirty="0" smtClean="0"/>
              <a:t>, </a:t>
            </a:r>
            <a:r>
              <a:rPr lang="sr-Latn-CS" sz="1600" dirty="0" smtClean="0"/>
              <a:t>pripremamo generalni plan revizije u vezi sa</a:t>
            </a:r>
            <a:endParaRPr lang="en-GB" sz="1600" dirty="0" smtClean="0"/>
          </a:p>
          <a:p>
            <a:pPr marL="0" indent="0"/>
            <a:r>
              <a:rPr lang="en-GB" sz="1600" dirty="0" smtClean="0"/>
              <a:t>    </a:t>
            </a:r>
            <a:r>
              <a:rPr lang="sr-Latn-CS" sz="1600" dirty="0" smtClean="0"/>
              <a:t>svim ministarstvima</a:t>
            </a:r>
            <a:r>
              <a:rPr lang="en-GB" sz="1600" dirty="0" smtClean="0"/>
              <a:t>;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</a:t>
            </a:r>
            <a:r>
              <a:rPr lang="sr-Latn-CS" sz="1600" dirty="0" smtClean="0"/>
              <a:t>U generalnom planu revizije </a:t>
            </a:r>
            <a:r>
              <a:rPr lang="en-GB" sz="1600" dirty="0" err="1" smtClean="0"/>
              <a:t>identif</a:t>
            </a:r>
            <a:r>
              <a:rPr lang="sr-Latn-CS" sz="1600" dirty="0" smtClean="0"/>
              <a:t>ikujemo rizike i pitanja</a:t>
            </a:r>
            <a:endParaRPr lang="en-GB" sz="1600" dirty="0" smtClean="0"/>
          </a:p>
          <a:p>
            <a:pPr marL="0" indent="0"/>
            <a:r>
              <a:rPr lang="en-GB" sz="1600" dirty="0" smtClean="0"/>
              <a:t>    </a:t>
            </a:r>
            <a:r>
              <a:rPr lang="sr-Latn-CS" sz="1600" dirty="0" smtClean="0"/>
              <a:t>za državu u celini</a:t>
            </a:r>
            <a:r>
              <a:rPr lang="en-GB" sz="1600" dirty="0" smtClean="0"/>
              <a:t> (</a:t>
            </a:r>
            <a:r>
              <a:rPr lang="sr-Latn-CS" sz="1600" dirty="0" smtClean="0"/>
              <a:t>međuresorni rizici</a:t>
            </a:r>
            <a:r>
              <a:rPr lang="en-GB" sz="1600" dirty="0" smtClean="0"/>
              <a:t>);</a:t>
            </a:r>
          </a:p>
          <a:p>
            <a:pPr marL="0" indent="0">
              <a:buFont typeface="Wingdings" pitchFamily="2" charset="2"/>
              <a:buChar char="Ø"/>
            </a:pPr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en-GB" sz="1600" dirty="0" smtClean="0"/>
              <a:t> </a:t>
            </a:r>
            <a:r>
              <a:rPr lang="sr-Latn-CS" sz="1600" dirty="0" smtClean="0"/>
              <a:t>O generalnom planu revizije u decembru razgovara kolegijum najviših rukovodilaca iz svih ministarstava</a:t>
            </a:r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/>
            <a:endParaRPr lang="en-GB" sz="1600" dirty="0" smtClean="0"/>
          </a:p>
          <a:p>
            <a:pPr marL="0" indent="0">
              <a:buFont typeface="Wingdings" pitchFamily="2" charset="2"/>
              <a:buChar char="Ø"/>
            </a:pPr>
            <a:endParaRPr lang="en-GB" sz="2000" dirty="0" smtClean="0"/>
          </a:p>
          <a:p>
            <a:pPr marL="0" indent="0">
              <a:buFont typeface="Wingdings" pitchFamily="2" charset="2"/>
              <a:buChar char="Ø"/>
            </a:pPr>
            <a:endParaRPr lang="en-GB" sz="2000" dirty="0" smtClean="0"/>
          </a:p>
          <a:p>
            <a:pPr marL="0" indent="0"/>
            <a:endParaRPr lang="en-GB" sz="1600" dirty="0" smtClean="0"/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63164-EB2B-45E5-8D74-3F8E054A7D69}" type="slidenum">
              <a:rPr lang="nl-NL"/>
              <a:pPr>
                <a:defRPr/>
              </a:pPr>
              <a:t>6</a:t>
            </a:fld>
            <a:endParaRPr lang="nl-NL"/>
          </a:p>
        </p:txBody>
      </p:sp>
      <p:pic>
        <p:nvPicPr>
          <p:cNvPr id="7" name="Picture 2" descr="M:\Mijn Documenten\Mijn afbeeldingen\plann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0095" y="1193938"/>
            <a:ext cx="2183905" cy="228822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lotdia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1_Slotdi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(08 Blauw)</Template>
  <TotalTime>3452</TotalTime>
  <Words>374</Words>
  <Application>Microsoft Office PowerPoint</Application>
  <PresentationFormat>On-screen Show (4:3)</PresentationFormat>
  <Paragraphs>69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Inhoud bullet</vt:lpstr>
      <vt:lpstr>1_Slotdia</vt:lpstr>
      <vt:lpstr>Slide 1</vt:lpstr>
      <vt:lpstr>Odgovornosti u vezi sa revizijom: situacija u Holandiji</vt:lpstr>
      <vt:lpstr>Komunikacija o strateškom/godišnjem planu revizije:</vt:lpstr>
      <vt:lpstr>Odbori za reviziju</vt:lpstr>
      <vt:lpstr>Proces strateškog planiranja revizija (1/2)</vt:lpstr>
      <vt:lpstr>Proces strateškog planiranja revizija (2/2)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Fred</dc:creator>
  <cp:lastModifiedBy>User</cp:lastModifiedBy>
  <cp:revision>199</cp:revision>
  <dcterms:created xsi:type="dcterms:W3CDTF">2009-01-23T09:04:29Z</dcterms:created>
  <dcterms:modified xsi:type="dcterms:W3CDTF">2014-09-14T23:46:47Z</dcterms:modified>
</cp:coreProperties>
</file>