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  <p:sldMasterId id="2147484203" r:id="rId2"/>
  </p:sldMasterIdLst>
  <p:notesMasterIdLst>
    <p:notesMasterId r:id="rId9"/>
  </p:notesMasterIdLst>
  <p:sldIdLst>
    <p:sldId id="256" r:id="rId3"/>
    <p:sldId id="544" r:id="rId4"/>
    <p:sldId id="450" r:id="rId5"/>
    <p:sldId id="541" r:id="rId6"/>
    <p:sldId id="542" r:id="rId7"/>
    <p:sldId id="543" r:id="rId8"/>
  </p:sldIdLst>
  <p:sldSz cx="9144000" cy="6858000" type="screen4x3"/>
  <p:notesSz cx="6858000" cy="9144000"/>
  <p:defaultTextStyle>
    <a:defPPr>
      <a:defRPr lang="nl-NL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4B"/>
    <a:srgbClr val="FFFF00"/>
    <a:srgbClr val="472216"/>
    <a:srgbClr val="FBD326"/>
    <a:srgbClr val="9ACCD4"/>
    <a:srgbClr val="E70022"/>
    <a:srgbClr val="529D2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56" autoAdjust="0"/>
    <p:restoredTop sz="92031" autoAdjust="0"/>
  </p:normalViewPr>
  <p:slideViewPr>
    <p:cSldViewPr snapToGrid="0">
      <p:cViewPr>
        <p:scale>
          <a:sx n="60" d="100"/>
          <a:sy n="60" d="100"/>
        </p:scale>
        <p:origin x="43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78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05C676-8571-4513-9B35-934A8CADC456}" type="datetimeFigureOut">
              <a:rPr lang="nl-NL"/>
              <a:pPr>
                <a:defRPr/>
              </a:pPr>
              <a:t>12-9-2014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6D8FD4-1E25-4379-A272-C193C3385071}" type="slidenum">
              <a:rPr lang="nl-NL"/>
              <a:pPr>
                <a:defRPr/>
              </a:pPr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9997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5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8696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713663" y="2103438"/>
            <a:ext cx="927100" cy="41116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103438"/>
            <a:ext cx="2632075" cy="41116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fld id="{799B9627-07E2-469F-A0EA-5BDE0AE652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72053-9D24-4EF3-9B94-EBEE53080FB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MNaamConferentie"/>
          <p:cNvSpPr txBox="1">
            <a:spLocks noChangeArrowheads="1"/>
          </p:cNvSpPr>
          <p:nvPr/>
        </p:nvSpPr>
        <p:spPr bwMode="auto">
          <a:xfrm>
            <a:off x="990600" y="4572000"/>
            <a:ext cx="75580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FF9900"/>
              </a:buClr>
              <a:defRPr/>
            </a:pPr>
            <a:endParaRPr lang="nl-NL" sz="2000" noProof="1"/>
          </a:p>
        </p:txBody>
      </p:sp>
      <p:sp>
        <p:nvSpPr>
          <p:cNvPr id="5" name="Vierkant1"/>
          <p:cNvSpPr>
            <a:spLocks noChangeArrowheads="1"/>
          </p:cNvSpPr>
          <p:nvPr/>
        </p:nvSpPr>
        <p:spPr bwMode="auto">
          <a:xfrm>
            <a:off x="0" y="14382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6" name="Vierkant2"/>
          <p:cNvSpPr>
            <a:spLocks noChangeArrowheads="1"/>
          </p:cNvSpPr>
          <p:nvPr/>
        </p:nvSpPr>
        <p:spPr bwMode="auto">
          <a:xfrm>
            <a:off x="1096963" y="6721475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7" name="Vierkant3"/>
          <p:cNvSpPr>
            <a:spLocks noChangeArrowheads="1"/>
          </p:cNvSpPr>
          <p:nvPr/>
        </p:nvSpPr>
        <p:spPr bwMode="auto">
          <a:xfrm>
            <a:off x="9004300" y="597376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sp>
        <p:nvSpPr>
          <p:cNvPr id="8" name="Vierkant4"/>
          <p:cNvSpPr>
            <a:spLocks noChangeArrowheads="1"/>
          </p:cNvSpPr>
          <p:nvPr/>
        </p:nvSpPr>
        <p:spPr bwMode="auto">
          <a:xfrm>
            <a:off x="7869238" y="849313"/>
            <a:ext cx="136525" cy="136525"/>
          </a:xfrm>
          <a:prstGeom prst="rect">
            <a:avLst/>
          </a:prstGeom>
          <a:solidFill>
            <a:srgbClr val="01A0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nl-NL"/>
          </a:p>
        </p:txBody>
      </p:sp>
      <p:pic>
        <p:nvPicPr>
          <p:cNvPr id="9" name="MinFinF" descr="FKleur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7500"/>
            <a:ext cx="4413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MinFinBullet" descr="BulletK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0738" y="469900"/>
            <a:ext cx="12700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MinFinNaam" descr="UKNaam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8700" y="441325"/>
            <a:ext cx="157638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89013" y="3273425"/>
            <a:ext cx="7558087" cy="608013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noProof="1"/>
            </a:lvl1pPr>
          </a:lstStyle>
          <a:p>
            <a:r>
              <a:rPr lang="nl-NL" noProof="1"/>
              <a:t>Klik om het opmaakprofiel van de modelondertitel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89013" y="1798638"/>
            <a:ext cx="7558087" cy="1249362"/>
          </a:xfrm>
          <a:prstGeom prst="rect">
            <a:avLst/>
          </a:prstGeom>
        </p:spPr>
        <p:txBody>
          <a:bodyPr/>
          <a:lstStyle>
            <a:lvl1pPr>
              <a:defRPr noProof="1"/>
            </a:lvl1pPr>
          </a:lstStyle>
          <a:p>
            <a:r>
              <a:rPr lang="nl-NL" noProof="1"/>
              <a:t>Klik om het opmaakprofiel van de modeltitel te bewerken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52400" y="6400800"/>
            <a:ext cx="685800" cy="2286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CC9A75-8114-4242-ABF1-2971C0C38E53}" type="slidenum">
              <a:rPr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0713" y="2332038"/>
            <a:ext cx="3702050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475163" y="2332038"/>
            <a:ext cx="3703637" cy="342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FAD6F-69CC-4573-A7D3-DC9DAE05268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0713" y="1489075"/>
            <a:ext cx="7558087" cy="6731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63500" y="6654800"/>
            <a:ext cx="525463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825B6-879E-4341-B4FF-1AE6700584D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425" y="1263650"/>
            <a:ext cx="8229600" cy="571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2145F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xfrm>
            <a:off x="4478338" y="6386513"/>
            <a:ext cx="4165600" cy="315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74650" y="6378575"/>
            <a:ext cx="712788" cy="3635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A3D4A-3713-4454-8671-2F5691FEF58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67525" y="2797175"/>
            <a:ext cx="1771650" cy="341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3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4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r>
              <a:rPr lang="nl-NL"/>
              <a:t>Skopje, March 2012</a:t>
            </a: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109788"/>
            <a:ext cx="36957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FFFFFF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0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1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2"/>
        </a:buBlip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FFFFFF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el"/>
          <p:cNvSpPr>
            <a:spLocks noChangeArrowheads="1"/>
          </p:cNvSpPr>
          <p:nvPr/>
        </p:nvSpPr>
        <p:spPr bwMode="auto">
          <a:xfrm>
            <a:off x="4894490" y="2856366"/>
            <a:ext cx="3959225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ru-RU" sz="2600" i="1" dirty="0" smtClean="0"/>
              <a:t>Сообщение информации о стратегическом и годовом плане аудита (голландская ситуация)</a:t>
            </a:r>
            <a:endParaRPr lang="ru-RU" sz="2600" i="1" dirty="0"/>
          </a:p>
        </p:txBody>
      </p:sp>
      <p:sp>
        <p:nvSpPr>
          <p:cNvPr id="10244" name="TMNaamSpreker"/>
          <p:cNvSpPr txBox="1">
            <a:spLocks noChangeArrowheads="1"/>
          </p:cNvSpPr>
          <p:nvPr/>
        </p:nvSpPr>
        <p:spPr bwMode="auto">
          <a:xfrm>
            <a:off x="4929188" y="5318125"/>
            <a:ext cx="395922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>
              <a:lnSpc>
                <a:spcPct val="115000"/>
              </a:lnSpc>
              <a:spcBef>
                <a:spcPct val="20000"/>
              </a:spcBef>
              <a:buClr>
                <a:srgbClr val="FF9900"/>
              </a:buClr>
              <a:buFont typeface="Wingdings" pitchFamily="2" charset="2"/>
              <a:buNone/>
            </a:pPr>
            <a:endParaRPr lang="ru-RU" sz="1600" dirty="0"/>
          </a:p>
        </p:txBody>
      </p:sp>
      <p:sp>
        <p:nvSpPr>
          <p:cNvPr id="10245" name="TMNaamConferentie"/>
          <p:cNvSpPr txBox="1">
            <a:spLocks noChangeArrowheads="1"/>
          </p:cNvSpPr>
          <p:nvPr/>
        </p:nvSpPr>
        <p:spPr bwMode="auto">
          <a:xfrm>
            <a:off x="4929188" y="4768850"/>
            <a:ext cx="3959225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buSzPct val="80000"/>
            </a:pPr>
            <a:endParaRPr lang="ru-RU" sz="1600" dirty="0"/>
          </a:p>
        </p:txBody>
      </p:sp>
      <p:pic>
        <p:nvPicPr>
          <p:cNvPr id="10246" name="Picture 20" descr="pp foto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704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9" descr="RO_F_RFE_Logo_Powerpoint_pos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Beeldmerk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848C2100-C007-44F6-AE66-A70A81D99783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66713" y="1233488"/>
            <a:ext cx="8442325" cy="571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dirty="0" smtClean="0">
                <a:solidFill>
                  <a:srgbClr val="CC003D"/>
                </a:solidFill>
                <a:latin typeface="Verdana" pitchFamily="34" charset="0"/>
              </a:rPr>
              <a:t>Обязанности, связанные с аудитом: голландская ситуация</a:t>
            </a:r>
            <a:endParaRPr lang="ru-RU" dirty="0" smtClean="0">
              <a:solidFill>
                <a:srgbClr val="CC003D"/>
              </a:solidFill>
              <a:latin typeface="Verdana" pitchFamily="34" charset="0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2301875"/>
            <a:ext cx="8442325" cy="3852863"/>
          </a:xfrm>
          <a:noFill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Каждый министр несет полную ответственность за свой собственный бюджет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ru-RU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Каждый министр должен организовать внутреннюю систему «сдержек и противовесов» в соответствии с Законом о счетах Правительства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0000"/>
              </a:solidFill>
              <a:latin typeface="Verdana" pitchFamily="34" charset="0"/>
            </a:endParaRP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Роль Министерства финансов: </a:t>
            </a: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аудиторская политика, координация и контроль (надзор</a:t>
            </a:r>
            <a:r>
              <a:rPr lang="ru-RU" dirty="0" smtClean="0">
                <a:solidFill>
                  <a:srgbClr val="000000"/>
                </a:solidFill>
                <a:latin typeface="Verdana" pitchFamily="34" charset="0"/>
              </a:rPr>
              <a:t>)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endParaRPr lang="ru-RU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b="1" dirty="0" smtClean="0"/>
              <a:t>Характеристики (голландская ситуация):</a:t>
            </a:r>
          </a:p>
          <a:p>
            <a:pPr eaLnBrk="1" hangingPunct="1"/>
            <a:endParaRPr lang="ru-RU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 smtClean="0"/>
              <a:t> </a:t>
            </a:r>
            <a:r>
              <a:rPr lang="ru-RU" dirty="0" smtClean="0"/>
              <a:t>Аудиторские комитеты играют центральную роль в процессе сообщения информации;</a:t>
            </a:r>
          </a:p>
          <a:p>
            <a:pPr eaLnBrk="1" hangingPunct="1">
              <a:buFont typeface="Arial" pitchFamily="34" charset="0"/>
              <a:buChar char="•"/>
            </a:pPr>
            <a:endParaRPr lang="ru-RU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 smtClean="0"/>
              <a:t> </a:t>
            </a:r>
            <a:r>
              <a:rPr lang="ru-RU" dirty="0" smtClean="0"/>
              <a:t>Аудиторский комитет состоит из внутренних и сторонних членов.  Высшее руководство является частью комитета;</a:t>
            </a:r>
          </a:p>
          <a:p>
            <a:pPr eaLnBrk="1" hangingPunct="1">
              <a:buFont typeface="Arial" pitchFamily="34" charset="0"/>
              <a:buChar char="•"/>
            </a:pPr>
            <a:endParaRPr lang="ru-RU" b="1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ru-RU" b="1" dirty="0" smtClean="0"/>
              <a:t> </a:t>
            </a:r>
            <a:r>
              <a:rPr lang="ru-RU" dirty="0" smtClean="0"/>
              <a:t>Годовые и стратегические планы комбинируются.  Кроме того: </a:t>
            </a:r>
            <a:r>
              <a:rPr lang="ru-RU" dirty="0" smtClean="0"/>
              <a:t>общеправительственный</a:t>
            </a:r>
            <a:r>
              <a:rPr lang="ru-RU" dirty="0" smtClean="0"/>
              <a:t> план.</a:t>
            </a:r>
            <a:endParaRPr lang="ru-RU" b="1" dirty="0" smtClean="0"/>
          </a:p>
          <a:p>
            <a:pPr eaLnBrk="1" hangingPunct="1"/>
            <a:endParaRPr lang="ru-RU" dirty="0" smtClean="0"/>
          </a:p>
          <a:p>
            <a:pPr eaLnBrk="1" hangingPunct="1"/>
            <a:endParaRPr lang="ru-RU" dirty="0" smtClean="0"/>
          </a:p>
        </p:txBody>
      </p:sp>
      <p:sp>
        <p:nvSpPr>
          <p:cNvPr id="14340" name="Tijdelijke aanduiding voor dia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B8A2E7-39DA-4734-ABBC-663C75EE7572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300" y="1233488"/>
            <a:ext cx="7847013" cy="571500"/>
          </a:xfrm>
          <a:ln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CC003D"/>
                </a:solidFill>
              </a:rPr>
              <a:t>Сообщение информации о стратегическом / годовом плане аудита :</a:t>
            </a:r>
            <a:endParaRPr lang="ru-RU" dirty="0" smtClean="0">
              <a:solidFill>
                <a:srgbClr val="CC003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</a:rPr>
              <a:t>Аудиторские комитеты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Первые аудиторские комитеты в министерствах были созданы в конце 1980-х для организации дискуссий между департаментом аудита, функцией контроля и руководством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Юридиче</a:t>
            </a:r>
            <a:r>
              <a:rPr lang="ru-RU" sz="1600" dirty="0" smtClean="0"/>
              <a:t>ское обязательство в </a:t>
            </a:r>
            <a:r>
              <a:rPr lang="ru-RU" sz="1600" dirty="0" smtClean="0"/>
              <a:t>1995 году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Задачи: определить планирование аудита, обсудить данные аудиторских проверок, провести мониторинг мер по усовершенствованию, советы по внутреннему контролю и управлению рисками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2001 год: Более сильная координирующая роль </a:t>
            </a:r>
            <a:br>
              <a:rPr lang="ru-RU" sz="1600" dirty="0" smtClean="0"/>
            </a:br>
            <a:r>
              <a:rPr lang="ru-RU" sz="1600" dirty="0" smtClean="0"/>
              <a:t>Аудиторских комитетов и представление первых </a:t>
            </a:r>
            <a:br>
              <a:rPr lang="ru-RU" sz="1600" dirty="0" smtClean="0"/>
            </a:br>
            <a:r>
              <a:rPr lang="ru-RU" sz="1600" dirty="0" smtClean="0"/>
              <a:t>сторонних членов</a:t>
            </a:r>
          </a:p>
          <a:p>
            <a:pPr marL="0" indent="0"/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2012 год: </a:t>
            </a:r>
            <a:r>
              <a:rPr lang="ru-RU" sz="1600" dirty="0" smtClean="0"/>
              <a:t>Положение об Аудиторских комитетах, </a:t>
            </a:r>
            <a:br>
              <a:rPr lang="ru-RU" sz="1600" dirty="0" smtClean="0"/>
            </a:br>
            <a:r>
              <a:rPr lang="ru-RU" sz="1600" dirty="0" smtClean="0"/>
              <a:t>движется в направлении независимого внутреннего </a:t>
            </a:r>
            <a:br>
              <a:rPr lang="ru-RU" sz="1600" dirty="0" smtClean="0"/>
            </a:br>
            <a:r>
              <a:rPr lang="ru-RU" sz="1600" dirty="0" smtClean="0"/>
              <a:t>надзора</a:t>
            </a:r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/>
            <a:endParaRPr lang="ru-RU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2050" name="Picture 2" descr="\\FINP52.prod.minfin.nl\user$\WIELEN\DATA\Mijn Documenten\Mijn afbeeldingen\Rondetaf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5931" y="3852908"/>
            <a:ext cx="1981385" cy="198138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8251522" cy="57150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</a:rPr>
              <a:t>Процесс стратегического планирования аудита (1/2)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Лето и осень: дискуссии и встречи с руководством министерств с целью идентификации рисков и соответствующих потребностей аудита на следующий год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Исходя из наших имеющихся ресурсов, мы готовим предложение для Аудиторских комитетов каждого министерства с целью расстановки приоритетов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Ноябрь или декабрь: Аудиторский комитет утверждает годовые аудиторские планы на уровне министерства;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Аудиторский план пишется для высшего уровня </a:t>
            </a:r>
            <a:br>
              <a:rPr lang="ru-RU" sz="1600" dirty="0" smtClean="0"/>
            </a:br>
            <a:r>
              <a:rPr lang="ru-RU" sz="1600" dirty="0" smtClean="0"/>
              <a:t>руководства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216066" name="Picture 2" descr="\\FINP52.prod.minfin.nl\user$\WIELEN\DATA\Mijn Documenten\Mijn afbeeldingen\planning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9524" y="4200071"/>
            <a:ext cx="1796550" cy="177227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 4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</a:rPr>
              <a:t>Процесс стратегического планирования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 аудита (2/2)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171" name="Tijdelijke aanduiding voor tekst 42"/>
          <p:cNvSpPr>
            <a:spLocks noGrp="1"/>
          </p:cNvSpPr>
          <p:nvPr>
            <p:ph idx="1"/>
          </p:nvPr>
        </p:nvSpPr>
        <p:spPr>
          <a:xfrm>
            <a:off x="355344" y="1769597"/>
            <a:ext cx="7858180" cy="4273580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/>
              <a:t> </a:t>
            </a:r>
            <a:r>
              <a:rPr lang="ru-RU" sz="1600" dirty="0" smtClean="0"/>
              <a:t>В то же время мы готовим общий аудиторский план, </a:t>
            </a:r>
            <a:br>
              <a:rPr lang="ru-RU" sz="1600" dirty="0" smtClean="0"/>
            </a:br>
            <a:r>
              <a:rPr lang="ru-RU" sz="1600" dirty="0" smtClean="0"/>
              <a:t>касающийся всех министерств</a:t>
            </a:r>
            <a:r>
              <a:rPr lang="ru-RU" sz="1600" dirty="0" smtClean="0"/>
              <a:t>;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В общем аудиторском плане мы идентифицируем риски </a:t>
            </a:r>
            <a:br>
              <a:rPr lang="ru-RU" sz="1600" dirty="0" smtClean="0"/>
            </a:br>
            <a:r>
              <a:rPr lang="ru-RU" sz="1600" dirty="0" smtClean="0"/>
              <a:t>и темы для государства в целом (общие для всех министерств риски);</a:t>
            </a:r>
          </a:p>
          <a:p>
            <a:pPr marL="0" indent="0">
              <a:buFont typeface="Wingdings" pitchFamily="2" charset="2"/>
              <a:buChar char="Ø"/>
            </a:pPr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r>
              <a:rPr lang="ru-RU" sz="1600" dirty="0" smtClean="0"/>
              <a:t> Общий аудиторский план обсуждается в декабре органом, состоящим из представителей высшего руководства всех министерств</a:t>
            </a:r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>
              <a:buFont typeface="Wingdings" pitchFamily="2" charset="2"/>
              <a:buChar char="Ø"/>
            </a:pPr>
            <a:endParaRPr lang="ru-RU" sz="2000" dirty="0" smtClean="0"/>
          </a:p>
          <a:p>
            <a:pPr marL="0" indent="0">
              <a:buFont typeface="Wingdings" pitchFamily="2" charset="2"/>
              <a:buChar char="Ø"/>
            </a:pPr>
            <a:endParaRPr lang="ru-RU" sz="2000" dirty="0" smtClean="0"/>
          </a:p>
          <a:p>
            <a:pPr marL="0" indent="0"/>
            <a:endParaRPr lang="ru-RU" sz="1600" dirty="0" smtClean="0"/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63164-EB2B-45E5-8D74-3F8E054A7D6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7" name="Picture 2" descr="M:\Mijn Documenten\Mijn afbeeldingen\plann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0095" y="1242064"/>
            <a:ext cx="2183905" cy="228822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KSTDIA" val="ja"/>
</p:tagLst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lotdia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Slotdi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(08 Blauw)</Template>
  <TotalTime>4722</TotalTime>
  <Words>266</Words>
  <Application>Microsoft Office PowerPoint</Application>
  <PresentationFormat>Экран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Inhoud bullet</vt:lpstr>
      <vt:lpstr>1_Slotdia</vt:lpstr>
      <vt:lpstr>Презентация PowerPoint</vt:lpstr>
      <vt:lpstr>Обязанности, связанные с аудитом: голландская ситуация</vt:lpstr>
      <vt:lpstr>Сообщение информации о стратегическом / годовом плане аудита :</vt:lpstr>
      <vt:lpstr>Аудиторские комитеты</vt:lpstr>
      <vt:lpstr>Процесс стратегического планирования аудита (1/2)</vt:lpstr>
      <vt:lpstr>Процесс стратегического планирования  аудита (2/2)</vt:lpstr>
    </vt:vector>
  </TitlesOfParts>
  <Company>Ministerie van Financiën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Fred</dc:creator>
  <cp:lastModifiedBy>ASPIRE-one</cp:lastModifiedBy>
  <cp:revision>188</cp:revision>
  <dcterms:created xsi:type="dcterms:W3CDTF">2009-01-23T09:04:29Z</dcterms:created>
  <dcterms:modified xsi:type="dcterms:W3CDTF">2014-09-13T08:26:39Z</dcterms:modified>
</cp:coreProperties>
</file>