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6" r:id="rId3"/>
    <p:sldId id="286" r:id="rId4"/>
    <p:sldId id="287" r:id="rId5"/>
    <p:sldId id="328" r:id="rId6"/>
    <p:sldId id="304" r:id="rId7"/>
    <p:sldId id="279" r:id="rId8"/>
    <p:sldId id="314" r:id="rId9"/>
    <p:sldId id="323" r:id="rId10"/>
    <p:sldId id="337" r:id="rId11"/>
    <p:sldId id="256" r:id="rId12"/>
    <p:sldId id="288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5A8"/>
    <a:srgbClr val="4487AB"/>
    <a:srgbClr val="7C7C7C"/>
    <a:srgbClr val="B83B1A"/>
    <a:srgbClr val="41907D"/>
    <a:srgbClr val="D19116"/>
    <a:srgbClr val="246181"/>
    <a:srgbClr val="D9A542"/>
    <a:srgbClr val="E8E8E8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4B0DC-ADB5-4542-8DCB-5892776AEAC5}" v="289" dt="2023-05-11T10:25:52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58" d="100"/>
          <a:sy n="58" d="100"/>
        </p:scale>
        <p:origin x="808" y="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000" b="1" dirty="0">
                <a:solidFill>
                  <a:schemeClr val="bg1"/>
                </a:solidFill>
              </a:rPr>
              <a:t>Iznos</a:t>
            </a:r>
            <a:r>
              <a:rPr lang="hr-HR" sz="2000" b="1" baseline="0" dirty="0">
                <a:solidFill>
                  <a:schemeClr val="bg1"/>
                </a:solidFill>
              </a:rPr>
              <a:t> transakcije </a:t>
            </a:r>
            <a:r>
              <a:rPr lang="hr-HR" sz="2000" b="1" dirty="0">
                <a:solidFill>
                  <a:schemeClr val="bg1"/>
                </a:solidFill>
              </a:rPr>
              <a:t>izvan radnog vremena putem otvorenog bankarstva</a:t>
            </a:r>
          </a:p>
        </c:rich>
      </c:tx>
      <c:layout>
        <c:manualLayout>
          <c:xMode val="edge"/>
          <c:yMode val="edge"/>
          <c:x val="0.17881084431070446"/>
          <c:y val="2.3443603182127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40000"/>
            <a:lumOff val="6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7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Received</c:v>
                </c:pt>
                <c:pt idx="1">
                  <c:v>Sent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128.9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B-417A-876B-A9A3CF4461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2"/>
                <c:pt idx="0">
                  <c:v>Received</c:v>
                </c:pt>
                <c:pt idx="1">
                  <c:v>Sent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82.7</c:v>
                </c:pt>
                <c:pt idx="1">
                  <c:v>209.3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B-417A-876B-A9A3CF446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6338623"/>
        <c:axId val="1896340063"/>
        <c:axId val="0"/>
      </c:bar3DChart>
      <c:catAx>
        <c:axId val="1896338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340063"/>
        <c:crosses val="autoZero"/>
        <c:auto val="1"/>
        <c:lblAlgn val="ctr"/>
        <c:lblOffset val="100"/>
        <c:noMultiLvlLbl val="0"/>
      </c:catAx>
      <c:valAx>
        <c:axId val="18963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338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2800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Specifikacije API-ja otvorenog bankarstva </a:t>
            </a:r>
            <a:r>
              <a:rPr lang="hr-HR" sz="2800" b="1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definiraju metode i parametre koji omogućuju interakcije između sudionika u ekosustavu financijske tehnologije,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5C92-3A2C-4FF4-A891-6A8614CD1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1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1650" y="690563"/>
            <a:ext cx="5927725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D821C-8F02-4290-8F1F-00FCBC56FB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0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15C92-3A2C-4FF4-A891-6A8614CD1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1688" y="332656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D51067"/>
                </a:solidFill>
              </a:defRPr>
            </a:lvl1pPr>
          </a:lstStyle>
          <a:p>
            <a:r>
              <a:rPr lang="en-US" dirty="0"/>
              <a:t>Add headline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76129" y="1952842"/>
            <a:ext cx="4973507" cy="37859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689599" y="1952842"/>
            <a:ext cx="4973507" cy="3785977"/>
          </a:xfrm>
          <a:prstGeom prst="rect">
            <a:avLst/>
          </a:prstGeom>
        </p:spPr>
        <p:txBody>
          <a:bodyPr/>
          <a:lstStyle>
            <a:lvl1pPr marL="0" marR="0" indent="0" algn="l" defTabSz="914355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8685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63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6">
            <a:extLst>
              <a:ext uri="{FF2B5EF4-FFF2-40B4-BE49-F238E27FC236}">
                <a16:creationId xmlns:a16="http://schemas.microsoft.com/office/drawing/2014/main" id="{1F642D82-85E5-BA7F-1143-18CC2D7E732E}"/>
              </a:ext>
            </a:extLst>
          </p:cNvPr>
          <p:cNvSpPr/>
          <p:nvPr/>
        </p:nvSpPr>
        <p:spPr>
          <a:xfrm>
            <a:off x="10525558" y="6146092"/>
            <a:ext cx="1422030" cy="711015"/>
          </a:xfrm>
          <a:custGeom>
            <a:avLst/>
            <a:gdLst>
              <a:gd name="connsiteX0" fmla="*/ 812800 w 1625600"/>
              <a:gd name="connsiteY0" fmla="*/ 0 h 812800"/>
              <a:gd name="connsiteX1" fmla="*/ 1625600 w 1625600"/>
              <a:gd name="connsiteY1" fmla="*/ 812800 h 812800"/>
              <a:gd name="connsiteX2" fmla="*/ 1219200 w 1625600"/>
              <a:gd name="connsiteY2" fmla="*/ 812800 h 812800"/>
              <a:gd name="connsiteX3" fmla="*/ 812800 w 1625600"/>
              <a:gd name="connsiteY3" fmla="*/ 406400 h 812800"/>
              <a:gd name="connsiteX4" fmla="*/ 406400 w 1625600"/>
              <a:gd name="connsiteY4" fmla="*/ 812800 h 812800"/>
              <a:gd name="connsiteX5" fmla="*/ 0 w 1625600"/>
              <a:gd name="connsiteY5" fmla="*/ 812800 h 812800"/>
              <a:gd name="connsiteX6" fmla="*/ 812800 w 1625600"/>
              <a:gd name="connsiteY6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5600" h="812800">
                <a:moveTo>
                  <a:pt x="812800" y="0"/>
                </a:moveTo>
                <a:cubicBezTo>
                  <a:pt x="1261697" y="0"/>
                  <a:pt x="1625600" y="363903"/>
                  <a:pt x="1625600" y="812800"/>
                </a:cubicBezTo>
                <a:lnTo>
                  <a:pt x="1219200" y="812800"/>
                </a:lnTo>
                <a:cubicBezTo>
                  <a:pt x="1219200" y="588351"/>
                  <a:pt x="1037249" y="406400"/>
                  <a:pt x="812800" y="406400"/>
                </a:cubicBezTo>
                <a:cubicBezTo>
                  <a:pt x="588351" y="406400"/>
                  <a:pt x="406400" y="588351"/>
                  <a:pt x="406400" y="812800"/>
                </a:cubicBezTo>
                <a:lnTo>
                  <a:pt x="0" y="812800"/>
                </a:lnTo>
                <a:cubicBezTo>
                  <a:pt x="0" y="363903"/>
                  <a:pt x="363903" y="0"/>
                  <a:pt x="812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EC0F98-3429-2D4E-EA51-F9EE65B0AE8E}"/>
              </a:ext>
            </a:extLst>
          </p:cNvPr>
          <p:cNvGrpSpPr/>
          <p:nvPr/>
        </p:nvGrpSpPr>
        <p:grpSpPr>
          <a:xfrm>
            <a:off x="10746075" y="-372105"/>
            <a:ext cx="1829359" cy="1775433"/>
            <a:chOff x="10748874" y="-373095"/>
            <a:chExt cx="1829836" cy="177589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E636B63-F474-E5C3-0FF0-A6A5D10E9979}"/>
                </a:ext>
              </a:extLst>
            </p:cNvPr>
            <p:cNvSpPr/>
            <p:nvPr/>
          </p:nvSpPr>
          <p:spPr>
            <a:xfrm>
              <a:off x="10748874" y="52056"/>
              <a:ext cx="1350745" cy="1350744"/>
            </a:xfrm>
            <a:custGeom>
              <a:avLst/>
              <a:gdLst>
                <a:gd name="connsiteX0" fmla="*/ 1350745 w 1350745"/>
                <a:gd name="connsiteY0" fmla="*/ 675372 h 1350744"/>
                <a:gd name="connsiteX1" fmla="*/ 675373 w 1350745"/>
                <a:gd name="connsiteY1" fmla="*/ 1350745 h 1350744"/>
                <a:gd name="connsiteX2" fmla="*/ 0 w 1350745"/>
                <a:gd name="connsiteY2" fmla="*/ 675372 h 1350744"/>
                <a:gd name="connsiteX3" fmla="*/ 675373 w 1350745"/>
                <a:gd name="connsiteY3" fmla="*/ 0 h 1350744"/>
                <a:gd name="connsiteX4" fmla="*/ 1350745 w 1350745"/>
                <a:gd name="connsiteY4" fmla="*/ 675372 h 135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45" h="1350744">
                  <a:moveTo>
                    <a:pt x="1350745" y="675372"/>
                  </a:moveTo>
                  <a:cubicBezTo>
                    <a:pt x="1350745" y="1048457"/>
                    <a:pt x="1048457" y="1350745"/>
                    <a:pt x="675373" y="1350745"/>
                  </a:cubicBezTo>
                  <a:cubicBezTo>
                    <a:pt x="302288" y="1350745"/>
                    <a:pt x="0" y="1048457"/>
                    <a:pt x="0" y="675372"/>
                  </a:cubicBezTo>
                  <a:cubicBezTo>
                    <a:pt x="0" y="302288"/>
                    <a:pt x="302288" y="0"/>
                    <a:pt x="675373" y="0"/>
                  </a:cubicBezTo>
                  <a:cubicBezTo>
                    <a:pt x="1048457" y="0"/>
                    <a:pt x="1350745" y="302288"/>
                    <a:pt x="1350745" y="67537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73B20D6-FC71-E298-B8EA-72EA434363B9}"/>
                </a:ext>
              </a:extLst>
            </p:cNvPr>
            <p:cNvSpPr/>
            <p:nvPr/>
          </p:nvSpPr>
          <p:spPr>
            <a:xfrm>
              <a:off x="10988232" y="291414"/>
              <a:ext cx="872028" cy="872028"/>
            </a:xfrm>
            <a:custGeom>
              <a:avLst/>
              <a:gdLst>
                <a:gd name="connsiteX0" fmla="*/ 872028 w 872028"/>
                <a:gd name="connsiteY0" fmla="*/ 436014 h 872028"/>
                <a:gd name="connsiteX1" fmla="*/ 436014 w 872028"/>
                <a:gd name="connsiteY1" fmla="*/ 872028 h 872028"/>
                <a:gd name="connsiteX2" fmla="*/ 0 w 872028"/>
                <a:gd name="connsiteY2" fmla="*/ 436014 h 872028"/>
                <a:gd name="connsiteX3" fmla="*/ 436014 w 872028"/>
                <a:gd name="connsiteY3" fmla="*/ 0 h 872028"/>
                <a:gd name="connsiteX4" fmla="*/ 872028 w 872028"/>
                <a:gd name="connsiteY4" fmla="*/ 436014 h 8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028" h="872028">
                  <a:moveTo>
                    <a:pt x="872028" y="436014"/>
                  </a:moveTo>
                  <a:cubicBezTo>
                    <a:pt x="872028" y="676871"/>
                    <a:pt x="676871" y="872028"/>
                    <a:pt x="436014" y="872028"/>
                  </a:cubicBezTo>
                  <a:cubicBezTo>
                    <a:pt x="195158" y="872028"/>
                    <a:pt x="0" y="676871"/>
                    <a:pt x="0" y="436014"/>
                  </a:cubicBezTo>
                  <a:cubicBezTo>
                    <a:pt x="0" y="195158"/>
                    <a:pt x="195158" y="0"/>
                    <a:pt x="436014" y="0"/>
                  </a:cubicBezTo>
                  <a:cubicBezTo>
                    <a:pt x="676871" y="0"/>
                    <a:pt x="872028" y="195158"/>
                    <a:pt x="872028" y="436014"/>
                  </a:cubicBezTo>
                  <a:close/>
                </a:path>
              </a:pathLst>
            </a:custGeom>
            <a:solidFill>
              <a:schemeClr val="accent2"/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0621-5654-2B01-F343-0E3572B4A328}"/>
                </a:ext>
              </a:extLst>
            </p:cNvPr>
            <p:cNvSpPr/>
            <p:nvPr/>
          </p:nvSpPr>
          <p:spPr>
            <a:xfrm>
              <a:off x="11141811" y="-373095"/>
              <a:ext cx="1436899" cy="1437273"/>
            </a:xfrm>
            <a:custGeom>
              <a:avLst/>
              <a:gdLst>
                <a:gd name="connsiteX0" fmla="*/ 718450 w 1436899"/>
                <a:gd name="connsiteY0" fmla="*/ 1437273 h 1437273"/>
                <a:gd name="connsiteX1" fmla="*/ 0 w 1436899"/>
                <a:gd name="connsiteY1" fmla="*/ 718824 h 1437273"/>
                <a:gd name="connsiteX2" fmla="*/ 718450 w 1436899"/>
                <a:gd name="connsiteY2" fmla="*/ 0 h 1437273"/>
                <a:gd name="connsiteX3" fmla="*/ 1436899 w 1436899"/>
                <a:gd name="connsiteY3" fmla="*/ 718449 h 1437273"/>
                <a:gd name="connsiteX4" fmla="*/ 718450 w 1436899"/>
                <a:gd name="connsiteY4" fmla="*/ 1437273 h 1437273"/>
                <a:gd name="connsiteX5" fmla="*/ 718450 w 1436899"/>
                <a:gd name="connsiteY5" fmla="*/ 23973 h 1437273"/>
                <a:gd name="connsiteX6" fmla="*/ 23599 w 1436899"/>
                <a:gd name="connsiteY6" fmla="*/ 718824 h 1437273"/>
                <a:gd name="connsiteX7" fmla="*/ 718450 w 1436899"/>
                <a:gd name="connsiteY7" fmla="*/ 1413675 h 1437273"/>
                <a:gd name="connsiteX8" fmla="*/ 1413300 w 1436899"/>
                <a:gd name="connsiteY8" fmla="*/ 718824 h 1437273"/>
                <a:gd name="connsiteX9" fmla="*/ 718450 w 1436899"/>
                <a:gd name="connsiteY9" fmla="*/ 23973 h 143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899" h="1437273">
                  <a:moveTo>
                    <a:pt x="718450" y="1437273"/>
                  </a:moveTo>
                  <a:cubicBezTo>
                    <a:pt x="322141" y="1437273"/>
                    <a:pt x="0" y="1115132"/>
                    <a:pt x="0" y="718824"/>
                  </a:cubicBezTo>
                  <a:cubicBezTo>
                    <a:pt x="0" y="322516"/>
                    <a:pt x="322141" y="0"/>
                    <a:pt x="718450" y="0"/>
                  </a:cubicBezTo>
                  <a:cubicBezTo>
                    <a:pt x="1114758" y="0"/>
                    <a:pt x="1436899" y="322516"/>
                    <a:pt x="1436899" y="718449"/>
                  </a:cubicBezTo>
                  <a:cubicBezTo>
                    <a:pt x="1436899" y="1114758"/>
                    <a:pt x="1114758" y="1437273"/>
                    <a:pt x="718450" y="1437273"/>
                  </a:cubicBezTo>
                  <a:close/>
                  <a:moveTo>
                    <a:pt x="718450" y="23973"/>
                  </a:moveTo>
                  <a:cubicBezTo>
                    <a:pt x="335252" y="23973"/>
                    <a:pt x="23599" y="335626"/>
                    <a:pt x="23599" y="718824"/>
                  </a:cubicBezTo>
                  <a:cubicBezTo>
                    <a:pt x="23599" y="1102022"/>
                    <a:pt x="335252" y="1413675"/>
                    <a:pt x="718450" y="1413675"/>
                  </a:cubicBezTo>
                  <a:cubicBezTo>
                    <a:pt x="1101648" y="1413675"/>
                    <a:pt x="1413300" y="1102022"/>
                    <a:pt x="1413300" y="718824"/>
                  </a:cubicBezTo>
                  <a:cubicBezTo>
                    <a:pt x="1413300" y="335626"/>
                    <a:pt x="1101648" y="23973"/>
                    <a:pt x="718450" y="2397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73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399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71F389-EE06-FA23-9CDC-F5BC885B35B0}"/>
              </a:ext>
            </a:extLst>
          </p:cNvPr>
          <p:cNvGrpSpPr/>
          <p:nvPr/>
        </p:nvGrpSpPr>
        <p:grpSpPr>
          <a:xfrm>
            <a:off x="837526" y="378168"/>
            <a:ext cx="5100867" cy="5868901"/>
            <a:chOff x="4524375" y="1617460"/>
            <a:chExt cx="3143250" cy="3616527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055A87B-4B71-7EE3-A94A-8DE1C144D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1858" y="2072874"/>
              <a:ext cx="1095375" cy="1762125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8E9F4A6-E6B7-3D3E-7B00-FA428E99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13562" y="3355180"/>
              <a:ext cx="542925" cy="4191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058A3EF-1E23-B0D2-FB10-DAAF35316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6962" y="1997869"/>
              <a:ext cx="1905000" cy="2495550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DECB878-5E43-A772-340F-CB434D4E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4225" y="4585098"/>
              <a:ext cx="838200" cy="59055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288B66A-7C8C-53CA-0747-460D7668E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07050" y="4795837"/>
              <a:ext cx="504825" cy="43815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97C33D6-E515-7545-680B-83A2539E8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81875" y="3383756"/>
              <a:ext cx="285750" cy="352425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B3A1228-65A5-ADED-F090-CF343B53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51611" y="2445544"/>
              <a:ext cx="742950" cy="62865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C0DADD1-1A92-8680-84A9-48981EDE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84948" y="1906190"/>
              <a:ext cx="342900" cy="40005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9BA460A-1EF5-8F1C-735E-24A3F965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655343" y="3419476"/>
              <a:ext cx="561975" cy="752475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401332E-F00C-05FA-E622-775FDBEB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68933" y="1617460"/>
              <a:ext cx="752475" cy="81915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1808490-7CE8-C161-DB60-D9600711F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524375" y="2306240"/>
              <a:ext cx="571500" cy="542925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EFDA4057-77F0-9B54-5092-5ED4614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618949" y="2798559"/>
              <a:ext cx="590550" cy="8763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54D00357-4DF7-C3BB-2E89-5017B2905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62642" y="2832498"/>
              <a:ext cx="361950" cy="6477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42086C1-D5D6-25A6-82BE-CBA546124757}"/>
              </a:ext>
            </a:extLst>
          </p:cNvPr>
          <p:cNvGrpSpPr/>
          <p:nvPr/>
        </p:nvGrpSpPr>
        <p:grpSpPr>
          <a:xfrm>
            <a:off x="5418398" y="1547647"/>
            <a:ext cx="6366143" cy="3208586"/>
            <a:chOff x="5419810" y="1177826"/>
            <a:chExt cx="6367801" cy="32094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7E630B-3CD1-38A3-E08E-C9FB29CDC915}"/>
                </a:ext>
              </a:extLst>
            </p:cNvPr>
            <p:cNvGrpSpPr/>
            <p:nvPr/>
          </p:nvGrpSpPr>
          <p:grpSpPr>
            <a:xfrm>
              <a:off x="5419810" y="1177826"/>
              <a:ext cx="6222250" cy="3209422"/>
              <a:chOff x="5419810" y="1177826"/>
              <a:chExt cx="6222250" cy="320942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01E3E9A-C360-D084-FF58-508E8A3ECC66}"/>
                  </a:ext>
                </a:extLst>
              </p:cNvPr>
              <p:cNvGrpSpPr/>
              <p:nvPr/>
            </p:nvGrpSpPr>
            <p:grpSpPr>
              <a:xfrm>
                <a:off x="5419810" y="1177826"/>
                <a:ext cx="6222250" cy="3209422"/>
                <a:chOff x="300717" y="-200931"/>
                <a:chExt cx="6222250" cy="3209422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011BB36-44C6-C321-27D9-32316FFA85C8}"/>
                    </a:ext>
                  </a:extLst>
                </p:cNvPr>
                <p:cNvSpPr txBox="1"/>
                <p:nvPr/>
              </p:nvSpPr>
              <p:spPr>
                <a:xfrm>
                  <a:off x="1440509" y="-200931"/>
                  <a:ext cx="5082458" cy="1569813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spAutoFit/>
                </a:bodyPr>
                <a:lstStyle/>
                <a:p>
                  <a:pPr algn="r"/>
                  <a:r>
                    <a:rPr lang="hr-HR" sz="4799">
                      <a:solidFill>
                        <a:schemeClr val="accent1"/>
                      </a:solidFill>
                      <a:latin typeface="Arial Black" panose="020B0A04020102020204" pitchFamily="34" charset="0"/>
                    </a:rPr>
                    <a:t>PLAĆANJA</a:t>
                  </a:r>
                </a:p>
                <a:p>
                  <a:pPr algn="r"/>
                  <a:r>
                    <a:rPr lang="hr-HR" sz="4799">
                      <a:solidFill>
                        <a:schemeClr val="accent1"/>
                      </a:solidFill>
                      <a:latin typeface="Arial Black" panose="020B0A04020102020204" pitchFamily="34" charset="0"/>
                    </a:rPr>
                    <a:t>VLADE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D85BBBF-51A8-5554-C038-20EA9F25F53A}"/>
                    </a:ext>
                  </a:extLst>
                </p:cNvPr>
                <p:cNvSpPr txBox="1"/>
                <p:nvPr/>
              </p:nvSpPr>
              <p:spPr>
                <a:xfrm>
                  <a:off x="300717" y="1629616"/>
                  <a:ext cx="61341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endParaRPr lang="en-US" sz="2399" b="1" dirty="0">
                    <a:solidFill>
                      <a:schemeClr val="bg1"/>
                    </a:solidFill>
                    <a:latin typeface="Segoe UI" panose="020B0502040204020203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50" name="Subtitle demo text">
                  <a:extLst>
                    <a:ext uri="{FF2B5EF4-FFF2-40B4-BE49-F238E27FC236}">
                      <a16:creationId xmlns:a16="http://schemas.microsoft.com/office/drawing/2014/main" id="{D4C8FA31-2244-5E59-FA48-ACE114BA6247}"/>
                    </a:ext>
                  </a:extLst>
                </p:cNvPr>
                <p:cNvSpPr/>
                <p:nvPr/>
              </p:nvSpPr>
              <p:spPr>
                <a:xfrm>
                  <a:off x="1940993" y="2352013"/>
                  <a:ext cx="4581974" cy="656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extLst>
                  <a:ext uri="{C572A759-6A51-4108-AA02-DFA0A04FC94B}">
    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50787" tIns="50787" rIns="50787" bIns="50787" numCol="1" anchor="t">
                  <a:spAutoFit/>
                </a:bodyPr>
                <a:lstStyle>
                  <a:def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</a:defRPr>
                  </a:defPPr>
                  <a:lvl1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1pPr>
                  <a:lvl2pPr marL="0" marR="0" indent="228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2pPr>
                  <a:lvl3pPr marL="0" marR="0" indent="457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3pPr>
                  <a:lvl4pPr marL="0" marR="0" indent="685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4pPr>
                  <a:lvl5pPr marL="0" marR="0" indent="9144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5pPr>
                  <a:lvl6pPr marL="0" marR="0" indent="11430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6pPr>
                  <a:lvl7pPr marL="0" marR="0" indent="13716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7pPr>
                  <a:lvl8pPr marL="0" marR="0" indent="16002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8pPr>
                  <a:lvl9pPr marL="0" marR="0" indent="182880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800" b="1" i="0" u="none" strike="noStrike" cap="none" spc="0" normalizeH="0" baseline="0">
                      <a:ln>
                        <a:noFill/>
                      </a:ln>
                      <a:solidFill>
                        <a:srgbClr val="19204A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Roboto"/>
                    </a:defRPr>
                  </a:lvl9pPr>
                </a:lstStyle>
                <a:p>
                  <a:pPr algn="r"/>
                  <a:r>
                    <a:rPr lang="hr-HR" sz="1799" b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Nazim Gasimzade</a:t>
                  </a:r>
                </a:p>
                <a:p>
                  <a:pPr algn="r"/>
                  <a:r>
                    <a:rPr lang="hr-HR" sz="1799" b="0">
                      <a:solidFill>
                        <a:schemeClr val="bg1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Direktor</a:t>
                  </a:r>
                </a:p>
              </p:txBody>
            </p: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A598A18-B17E-42FF-35B6-460418BBF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19027" y="2788817"/>
                <a:ext cx="1181100" cy="0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23F06C-0E2F-55D0-F0DB-1001F354F3B9}"/>
                </a:ext>
              </a:extLst>
            </p:cNvPr>
            <p:cNvSpPr txBox="1"/>
            <p:nvPr/>
          </p:nvSpPr>
          <p:spPr>
            <a:xfrm>
              <a:off x="5653511" y="3045638"/>
              <a:ext cx="61341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r-HR" sz="2399" b="1">
                  <a:solidFill>
                    <a:schemeClr val="bg1"/>
                  </a:solidFill>
                  <a:latin typeface="Segoe UI" panose="020B050204020402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AGENCIJA ZA DRŽAVNU RIZNICU AZERBAJDŽANA</a:t>
              </a: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6F1C02A4-14CB-F885-21A0-A3A84F65444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71730" y="2898047"/>
            <a:ext cx="862479" cy="29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3C0C-4D61-AB44-8EA8-A87412F96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935" y="135792"/>
            <a:ext cx="3765104" cy="1143000"/>
          </a:xfrm>
        </p:spPr>
        <p:txBody>
          <a:bodyPr/>
          <a:lstStyle/>
          <a:p>
            <a:pPr algn="ctr"/>
            <a:r>
              <a:rPr lang="hr-HR" sz="4500" b="1">
                <a:solidFill>
                  <a:schemeClr val="bg1"/>
                </a:solidFill>
              </a:rPr>
              <a:t>Aplikacija IPS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44E0E-6CBA-BA4E-B038-A9ABAFFDA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278792"/>
            <a:ext cx="1726252" cy="1069790"/>
          </a:xfrm>
          <a:prstGeom prst="rect">
            <a:avLst/>
          </a:prstGeom>
        </p:spPr>
      </p:pic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id="{4552C5CB-B4E2-9823-0AB1-C147CEF65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278792"/>
            <a:ext cx="2302119" cy="4987925"/>
          </a:xfr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3A3FB6BB-605B-161E-5F8C-E8FFC26BB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278792"/>
            <a:ext cx="2302120" cy="49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7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EFDD7E0-B1D6-AF16-1690-BE077FE78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680791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182DD6B-90DB-98E3-147A-D2426BD48668}"/>
              </a:ext>
            </a:extLst>
          </p:cNvPr>
          <p:cNvSpPr txBox="1"/>
          <p:nvPr/>
        </p:nvSpPr>
        <p:spPr>
          <a:xfrm>
            <a:off x="3068971" y="2873230"/>
            <a:ext cx="73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>
                <a:solidFill>
                  <a:schemeClr val="bg1"/>
                </a:solidFill>
              </a:rPr>
              <a:t>128,9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A6DFBE-A7BD-4320-2692-2DF8C9B67151}"/>
              </a:ext>
            </a:extLst>
          </p:cNvPr>
          <p:cNvSpPr txBox="1"/>
          <p:nvPr/>
        </p:nvSpPr>
        <p:spPr>
          <a:xfrm>
            <a:off x="3792654" y="3573016"/>
            <a:ext cx="6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>
                <a:solidFill>
                  <a:schemeClr val="bg1"/>
                </a:solidFill>
              </a:rPr>
              <a:t>82,7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EDADF-BE5E-4311-6F8C-1CB2B3925A9F}"/>
              </a:ext>
            </a:extLst>
          </p:cNvPr>
          <p:cNvSpPr txBox="1"/>
          <p:nvPr/>
        </p:nvSpPr>
        <p:spPr>
          <a:xfrm>
            <a:off x="5301142" y="1808752"/>
            <a:ext cx="80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</a:rPr>
              <a:t>209,3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2A8D5-B72E-AF0F-EF72-0636C0FB9820}"/>
              </a:ext>
            </a:extLst>
          </p:cNvPr>
          <p:cNvSpPr txBox="1"/>
          <p:nvPr/>
        </p:nvSpPr>
        <p:spPr>
          <a:xfrm>
            <a:off x="4870276" y="4661536"/>
            <a:ext cx="6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>
                <a:solidFill>
                  <a:schemeClr val="bg1"/>
                </a:solidFill>
              </a:rPr>
              <a:t>3,8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D8B80-5274-0135-CCCA-E809D9E0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13" y="5478270"/>
            <a:ext cx="1047896" cy="26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62A96-F5B6-6FB5-8DAF-0F5482CE1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194" y="5450879"/>
            <a:ext cx="685896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28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89583EE8-6FE0-7283-C92E-2170719F3E5E}"/>
              </a:ext>
            </a:extLst>
          </p:cNvPr>
          <p:cNvGrpSpPr/>
          <p:nvPr/>
        </p:nvGrpSpPr>
        <p:grpSpPr>
          <a:xfrm>
            <a:off x="1980971" y="-11723"/>
            <a:ext cx="1387399" cy="5006658"/>
            <a:chOff x="1860249" y="-11723"/>
            <a:chExt cx="1387399" cy="500665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3C4D0B-4E16-6D41-C7C3-58D13DF80D7E}"/>
                </a:ext>
              </a:extLst>
            </p:cNvPr>
            <p:cNvSpPr/>
            <p:nvPr/>
          </p:nvSpPr>
          <p:spPr>
            <a:xfrm>
              <a:off x="1860249" y="3553535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137164-1C40-97FA-F266-C43432FD1E05}"/>
                </a:ext>
              </a:extLst>
            </p:cNvPr>
            <p:cNvSpPr/>
            <p:nvPr/>
          </p:nvSpPr>
          <p:spPr>
            <a:xfrm>
              <a:off x="2523517" y="3509222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E9C143-CA2F-2D6E-DA56-C33DE96AD4E2}"/>
                </a:ext>
              </a:extLst>
            </p:cNvPr>
            <p:cNvSpPr txBox="1"/>
            <p:nvPr/>
          </p:nvSpPr>
          <p:spPr>
            <a:xfrm>
              <a:off x="2169050" y="3988613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r-HR" sz="660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6DC84-59FC-71D5-B947-F5AEBC07B293}"/>
                </a:ext>
              </a:extLst>
            </p:cNvPr>
            <p:cNvGrpSpPr/>
            <p:nvPr/>
          </p:nvGrpSpPr>
          <p:grpSpPr>
            <a:xfrm>
              <a:off x="2525761" y="-11723"/>
              <a:ext cx="70064" cy="3587367"/>
              <a:chOff x="2104160" y="2343150"/>
              <a:chExt cx="77932" cy="82347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07686F9-D48F-2BED-93B8-1C3B183DF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B84599E-5D12-0BB6-2836-B4D1451B58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C98F39A-C6D1-0E9A-5F82-593693DD215B}"/>
              </a:ext>
            </a:extLst>
          </p:cNvPr>
          <p:cNvSpPr/>
          <p:nvPr/>
        </p:nvSpPr>
        <p:spPr>
          <a:xfrm>
            <a:off x="3004491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03DBDF7-8C3E-7419-C61D-B4E6997E48FF}"/>
              </a:ext>
            </a:extLst>
          </p:cNvPr>
          <p:cNvGrpSpPr/>
          <p:nvPr/>
        </p:nvGrpSpPr>
        <p:grpSpPr>
          <a:xfrm>
            <a:off x="5732476" y="0"/>
            <a:ext cx="1387399" cy="4769183"/>
            <a:chOff x="5732476" y="0"/>
            <a:chExt cx="1387399" cy="476918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A736586-0852-7DAC-AF9C-5470022632B4}"/>
                </a:ext>
              </a:extLst>
            </p:cNvPr>
            <p:cNvSpPr/>
            <p:nvPr/>
          </p:nvSpPr>
          <p:spPr>
            <a:xfrm>
              <a:off x="573247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6F3A9D6-FAEF-10AF-1A8F-AD0B2C05AC5D}"/>
                </a:ext>
              </a:extLst>
            </p:cNvPr>
            <p:cNvSpPr/>
            <p:nvPr/>
          </p:nvSpPr>
          <p:spPr>
            <a:xfrm>
              <a:off x="639574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B408ACC-BB6C-2972-E698-20E2A516E30D}"/>
                </a:ext>
              </a:extLst>
            </p:cNvPr>
            <p:cNvSpPr txBox="1"/>
            <p:nvPr/>
          </p:nvSpPr>
          <p:spPr>
            <a:xfrm>
              <a:off x="604127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r-HR" sz="660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190A47B-C8E2-13D2-7566-4A3CE01C0187}"/>
                </a:ext>
              </a:extLst>
            </p:cNvPr>
            <p:cNvGrpSpPr/>
            <p:nvPr/>
          </p:nvGrpSpPr>
          <p:grpSpPr>
            <a:xfrm>
              <a:off x="6397988" y="0"/>
              <a:ext cx="70064" cy="3349893"/>
              <a:chOff x="2104160" y="2343150"/>
              <a:chExt cx="77932" cy="823479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D0F097-5684-7B6F-3AA8-0EB000181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AE7FA78-8FB5-2774-6450-85E617923A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AD29C18-538C-57C2-D6B0-9571BC985859}"/>
              </a:ext>
            </a:extLst>
          </p:cNvPr>
          <p:cNvGrpSpPr/>
          <p:nvPr/>
        </p:nvGrpSpPr>
        <p:grpSpPr>
          <a:xfrm>
            <a:off x="8772621" y="-11723"/>
            <a:ext cx="1387399" cy="5006658"/>
            <a:chOff x="8740732" y="-11723"/>
            <a:chExt cx="1387399" cy="500665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2F94FED-230F-8A43-4BFD-45CBFEAB8A48}"/>
                </a:ext>
              </a:extLst>
            </p:cNvPr>
            <p:cNvGrpSpPr/>
            <p:nvPr/>
          </p:nvGrpSpPr>
          <p:grpSpPr>
            <a:xfrm>
              <a:off x="9406244" y="-11723"/>
              <a:ext cx="70064" cy="3587367"/>
              <a:chOff x="2104160" y="2343150"/>
              <a:chExt cx="77932" cy="823479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F56FB10-15B1-80FC-60B5-65475E735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70BF52D-F677-E545-8718-D5C9BD051E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339060-358D-0AC9-09F2-6417FDC7F8A9}"/>
                </a:ext>
              </a:extLst>
            </p:cNvPr>
            <p:cNvSpPr/>
            <p:nvPr/>
          </p:nvSpPr>
          <p:spPr>
            <a:xfrm>
              <a:off x="8740732" y="3553535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C770C8A-C986-467A-D2EB-CECD55A0DDAF}"/>
                </a:ext>
              </a:extLst>
            </p:cNvPr>
            <p:cNvSpPr/>
            <p:nvPr/>
          </p:nvSpPr>
          <p:spPr>
            <a:xfrm>
              <a:off x="9404000" y="3509222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79B8B41-516C-01B3-0F07-A5DB9794A913}"/>
                </a:ext>
              </a:extLst>
            </p:cNvPr>
            <p:cNvSpPr txBox="1"/>
            <p:nvPr/>
          </p:nvSpPr>
          <p:spPr>
            <a:xfrm>
              <a:off x="9049533" y="3988613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r-HR" sz="660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168301-24BE-093C-D90A-CFDD712DD206}"/>
              </a:ext>
            </a:extLst>
          </p:cNvPr>
          <p:cNvGrpSpPr/>
          <p:nvPr/>
        </p:nvGrpSpPr>
        <p:grpSpPr>
          <a:xfrm>
            <a:off x="3231473" y="0"/>
            <a:ext cx="1387399" cy="4769183"/>
            <a:chOff x="3135806" y="0"/>
            <a:chExt cx="1387399" cy="476918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326BCB-B76E-6DB5-1862-F7510DC392A4}"/>
                </a:ext>
              </a:extLst>
            </p:cNvPr>
            <p:cNvSpPr/>
            <p:nvPr/>
          </p:nvSpPr>
          <p:spPr>
            <a:xfrm>
              <a:off x="313580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89DEC13-851B-0D66-ACC2-A343B6A74BA8}"/>
                </a:ext>
              </a:extLst>
            </p:cNvPr>
            <p:cNvSpPr/>
            <p:nvPr/>
          </p:nvSpPr>
          <p:spPr>
            <a:xfrm>
              <a:off x="379907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D24AEA-C4BC-5AB0-575B-2387C7137C91}"/>
                </a:ext>
              </a:extLst>
            </p:cNvPr>
            <p:cNvSpPr txBox="1"/>
            <p:nvPr/>
          </p:nvSpPr>
          <p:spPr>
            <a:xfrm>
              <a:off x="344460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r-HR" sz="660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F44EA3E-00F8-B09B-1F7A-B0CE4475F3D7}"/>
                </a:ext>
              </a:extLst>
            </p:cNvPr>
            <p:cNvGrpSpPr/>
            <p:nvPr/>
          </p:nvGrpSpPr>
          <p:grpSpPr>
            <a:xfrm>
              <a:off x="3801318" y="0"/>
              <a:ext cx="70064" cy="3349893"/>
              <a:chOff x="2104160" y="2343150"/>
              <a:chExt cx="77932" cy="823479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628D963-D01F-7B70-5AC0-59EF64D58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5C0DB3F-39D5-04F7-9BF0-7FD41B1920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F7C4C91-3618-B4BC-8270-3F1D279E00B8}"/>
              </a:ext>
            </a:extLst>
          </p:cNvPr>
          <p:cNvSpPr/>
          <p:nvPr/>
        </p:nvSpPr>
        <p:spPr>
          <a:xfrm>
            <a:off x="5524953" y="3462426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3109928-152B-9C03-78BD-A71F1DC11139}"/>
              </a:ext>
            </a:extLst>
          </p:cNvPr>
          <p:cNvSpPr/>
          <p:nvPr/>
        </p:nvSpPr>
        <p:spPr>
          <a:xfrm>
            <a:off x="4200245" y="3462427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25D50476-551D-38C0-3D9D-1F52EA74A227}"/>
              </a:ext>
            </a:extLst>
          </p:cNvPr>
          <p:cNvSpPr/>
          <p:nvPr/>
        </p:nvSpPr>
        <p:spPr>
          <a:xfrm>
            <a:off x="1703229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60D660F-D721-4C55-7C55-A13034B4C7E4}"/>
              </a:ext>
            </a:extLst>
          </p:cNvPr>
          <p:cNvSpPr/>
          <p:nvPr/>
        </p:nvSpPr>
        <p:spPr>
          <a:xfrm>
            <a:off x="8490891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79FB381-7A49-2FC3-3F0B-2942EB2CB1AD}"/>
              </a:ext>
            </a:extLst>
          </p:cNvPr>
          <p:cNvSpPr/>
          <p:nvPr/>
        </p:nvSpPr>
        <p:spPr>
          <a:xfrm>
            <a:off x="9803875" y="3485873"/>
            <a:ext cx="664831" cy="1719173"/>
          </a:xfrm>
          <a:prstGeom prst="roundRect">
            <a:avLst>
              <a:gd name="adj" fmla="val 50000"/>
            </a:avLst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53D7B40-C522-A3D3-DB39-198F3880CFD5}"/>
              </a:ext>
            </a:extLst>
          </p:cNvPr>
          <p:cNvGrpSpPr/>
          <p:nvPr/>
        </p:nvGrpSpPr>
        <p:grpSpPr>
          <a:xfrm>
            <a:off x="730469" y="0"/>
            <a:ext cx="1387399" cy="4769183"/>
            <a:chOff x="730469" y="0"/>
            <a:chExt cx="1387399" cy="47691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8CFCCF-33B5-231B-A8C0-F183DE653C79}"/>
                </a:ext>
              </a:extLst>
            </p:cNvPr>
            <p:cNvSpPr/>
            <p:nvPr/>
          </p:nvSpPr>
          <p:spPr>
            <a:xfrm>
              <a:off x="730469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7C2B1F-38AD-B158-72D3-8F89187F9B21}"/>
                </a:ext>
              </a:extLst>
            </p:cNvPr>
            <p:cNvSpPr/>
            <p:nvPr/>
          </p:nvSpPr>
          <p:spPr>
            <a:xfrm>
              <a:off x="1393737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4600E6-2DFD-DD2B-E0F0-954D5C268F7A}"/>
                </a:ext>
              </a:extLst>
            </p:cNvPr>
            <p:cNvSpPr txBox="1"/>
            <p:nvPr/>
          </p:nvSpPr>
          <p:spPr>
            <a:xfrm>
              <a:off x="1039270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r-HR" sz="660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H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D11E276-D48F-ADF8-933A-63CF21B836C4}"/>
                </a:ext>
              </a:extLst>
            </p:cNvPr>
            <p:cNvGrpSpPr/>
            <p:nvPr/>
          </p:nvGrpSpPr>
          <p:grpSpPr>
            <a:xfrm>
              <a:off x="1395981" y="0"/>
              <a:ext cx="70064" cy="3349893"/>
              <a:chOff x="2104160" y="2343150"/>
              <a:chExt cx="77932" cy="82347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20AEA81-2C46-F7D8-A2FB-F25B8E6FD8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7A049A7-4E9F-D537-52F7-B86BC5312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F8DF037-3FB3-4C87-2393-2254D83765A6}"/>
              </a:ext>
            </a:extLst>
          </p:cNvPr>
          <p:cNvGrpSpPr/>
          <p:nvPr/>
        </p:nvGrpSpPr>
        <p:grpSpPr>
          <a:xfrm>
            <a:off x="4481975" y="-11723"/>
            <a:ext cx="1387399" cy="5006658"/>
            <a:chOff x="4402252" y="-11723"/>
            <a:chExt cx="1387399" cy="500665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E9871DA-A71A-BB6B-6424-446BB4077FC6}"/>
                </a:ext>
              </a:extLst>
            </p:cNvPr>
            <p:cNvGrpSpPr/>
            <p:nvPr/>
          </p:nvGrpSpPr>
          <p:grpSpPr>
            <a:xfrm>
              <a:off x="4402252" y="3509222"/>
              <a:ext cx="1387399" cy="1485713"/>
              <a:chOff x="4402252" y="3509222"/>
              <a:chExt cx="1387399" cy="148571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CF08095-6165-29A8-F032-D46AD805CA92}"/>
                  </a:ext>
                </a:extLst>
              </p:cNvPr>
              <p:cNvSpPr/>
              <p:nvPr/>
            </p:nvSpPr>
            <p:spPr>
              <a:xfrm>
                <a:off x="4402252" y="3553535"/>
                <a:ext cx="1387399" cy="1441400"/>
              </a:xfrm>
              <a:custGeom>
                <a:avLst/>
                <a:gdLst>
                  <a:gd name="connsiteX0" fmla="*/ 1008112 w 2016224"/>
                  <a:gd name="connsiteY0" fmla="*/ 0 h 2094701"/>
                  <a:gd name="connsiteX1" fmla="*/ 1150546 w 2016224"/>
                  <a:gd name="connsiteY1" fmla="*/ 94412 h 2094701"/>
                  <a:gd name="connsiteX2" fmla="*/ 1161867 w 2016224"/>
                  <a:gd name="connsiteY2" fmla="*/ 150485 h 2094701"/>
                  <a:gd name="connsiteX3" fmla="*/ 1914367 w 2016224"/>
                  <a:gd name="connsiteY3" fmla="*/ 150485 h 2094701"/>
                  <a:gd name="connsiteX4" fmla="*/ 2016224 w 2016224"/>
                  <a:gd name="connsiteY4" fmla="*/ 252342 h 2094701"/>
                  <a:gd name="connsiteX5" fmla="*/ 2016224 w 2016224"/>
                  <a:gd name="connsiteY5" fmla="*/ 1992844 h 2094701"/>
                  <a:gd name="connsiteX6" fmla="*/ 1914367 w 2016224"/>
                  <a:gd name="connsiteY6" fmla="*/ 2094701 h 2094701"/>
                  <a:gd name="connsiteX7" fmla="*/ 101857 w 2016224"/>
                  <a:gd name="connsiteY7" fmla="*/ 2094701 h 2094701"/>
                  <a:gd name="connsiteX8" fmla="*/ 0 w 2016224"/>
                  <a:gd name="connsiteY8" fmla="*/ 1992844 h 2094701"/>
                  <a:gd name="connsiteX9" fmla="*/ 0 w 2016224"/>
                  <a:gd name="connsiteY9" fmla="*/ 252342 h 2094701"/>
                  <a:gd name="connsiteX10" fmla="*/ 101857 w 2016224"/>
                  <a:gd name="connsiteY10" fmla="*/ 150485 h 2094701"/>
                  <a:gd name="connsiteX11" fmla="*/ 854357 w 2016224"/>
                  <a:gd name="connsiteY11" fmla="*/ 150485 h 2094701"/>
                  <a:gd name="connsiteX12" fmla="*/ 865678 w 2016224"/>
                  <a:gd name="connsiteY12" fmla="*/ 94412 h 2094701"/>
                  <a:gd name="connsiteX13" fmla="*/ 1008112 w 2016224"/>
                  <a:gd name="connsiteY13" fmla="*/ 0 h 2094701"/>
                  <a:gd name="connsiteX14" fmla="*/ 1008112 w 2016224"/>
                  <a:gd name="connsiteY14" fmla="*/ 84437 h 2094701"/>
                  <a:gd name="connsiteX15" fmla="*/ 940934 w 2016224"/>
                  <a:gd name="connsiteY15" fmla="*/ 151615 h 2094701"/>
                  <a:gd name="connsiteX16" fmla="*/ 1008112 w 2016224"/>
                  <a:gd name="connsiteY16" fmla="*/ 218793 h 2094701"/>
                  <a:gd name="connsiteX17" fmla="*/ 1075290 w 2016224"/>
                  <a:gd name="connsiteY17" fmla="*/ 151615 h 2094701"/>
                  <a:gd name="connsiteX18" fmla="*/ 1008112 w 2016224"/>
                  <a:gd name="connsiteY18" fmla="*/ 84437 h 209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16224" h="2094701">
                    <a:moveTo>
                      <a:pt x="1008112" y="0"/>
                    </a:moveTo>
                    <a:cubicBezTo>
                      <a:pt x="1072142" y="0"/>
                      <a:pt x="1127079" y="38930"/>
                      <a:pt x="1150546" y="94412"/>
                    </a:cubicBezTo>
                    <a:lnTo>
                      <a:pt x="1161867" y="150485"/>
                    </a:lnTo>
                    <a:lnTo>
                      <a:pt x="1914367" y="150485"/>
                    </a:lnTo>
                    <a:cubicBezTo>
                      <a:pt x="1970621" y="150485"/>
                      <a:pt x="2016224" y="196088"/>
                      <a:pt x="2016224" y="252342"/>
                    </a:cubicBezTo>
                    <a:lnTo>
                      <a:pt x="2016224" y="1992844"/>
                    </a:lnTo>
                    <a:cubicBezTo>
                      <a:pt x="2016224" y="2049098"/>
                      <a:pt x="1970621" y="2094701"/>
                      <a:pt x="1914367" y="2094701"/>
                    </a:cubicBezTo>
                    <a:lnTo>
                      <a:pt x="101857" y="2094701"/>
                    </a:lnTo>
                    <a:cubicBezTo>
                      <a:pt x="45603" y="2094701"/>
                      <a:pt x="0" y="2049098"/>
                      <a:pt x="0" y="1992844"/>
                    </a:cubicBezTo>
                    <a:lnTo>
                      <a:pt x="0" y="252342"/>
                    </a:lnTo>
                    <a:cubicBezTo>
                      <a:pt x="0" y="196088"/>
                      <a:pt x="45603" y="150485"/>
                      <a:pt x="101857" y="150485"/>
                    </a:cubicBezTo>
                    <a:lnTo>
                      <a:pt x="854357" y="150485"/>
                    </a:lnTo>
                    <a:lnTo>
                      <a:pt x="865678" y="94412"/>
                    </a:lnTo>
                    <a:cubicBezTo>
                      <a:pt x="889145" y="38930"/>
                      <a:pt x="944082" y="0"/>
                      <a:pt x="1008112" y="0"/>
                    </a:cubicBezTo>
                    <a:close/>
                    <a:moveTo>
                      <a:pt x="1008112" y="84437"/>
                    </a:moveTo>
                    <a:cubicBezTo>
                      <a:pt x="971011" y="84437"/>
                      <a:pt x="940934" y="114514"/>
                      <a:pt x="940934" y="151615"/>
                    </a:cubicBezTo>
                    <a:cubicBezTo>
                      <a:pt x="940934" y="188716"/>
                      <a:pt x="971011" y="218793"/>
                      <a:pt x="1008112" y="218793"/>
                    </a:cubicBezTo>
                    <a:cubicBezTo>
                      <a:pt x="1045213" y="218793"/>
                      <a:pt x="1075290" y="188716"/>
                      <a:pt x="1075290" y="151615"/>
                    </a:cubicBezTo>
                    <a:cubicBezTo>
                      <a:pt x="1075290" y="114514"/>
                      <a:pt x="1045213" y="84437"/>
                      <a:pt x="1008112" y="84437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accent6"/>
                  </a:gs>
                  <a:gs pos="6000">
                    <a:schemeClr val="accent5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 sz="16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422DBA2-3277-16E9-551D-AF06A2CDF8AB}"/>
                  </a:ext>
                </a:extLst>
              </p:cNvPr>
              <p:cNvSpPr/>
              <p:nvPr/>
            </p:nvSpPr>
            <p:spPr>
              <a:xfrm>
                <a:off x="5065520" y="3509222"/>
                <a:ext cx="71905" cy="108347"/>
              </a:xfrm>
              <a:custGeom>
                <a:avLst/>
                <a:gdLst>
                  <a:gd name="connsiteX0" fmla="*/ 58483 w 119173"/>
                  <a:gd name="connsiteY0" fmla="*/ 194344 h 194344"/>
                  <a:gd name="connsiteX1" fmla="*/ 1839 w 119173"/>
                  <a:gd name="connsiteY1" fmla="*/ 135 h 194344"/>
                  <a:gd name="connsiteX2" fmla="*/ 119173 w 119173"/>
                  <a:gd name="connsiteY2" fmla="*/ 170068 h 194344"/>
                  <a:gd name="connsiteX0" fmla="*/ 9167 w 69857"/>
                  <a:gd name="connsiteY0" fmla="*/ 186267 h 186267"/>
                  <a:gd name="connsiteX1" fmla="*/ 53673 w 69857"/>
                  <a:gd name="connsiteY1" fmla="*/ 150 h 186267"/>
                  <a:gd name="connsiteX2" fmla="*/ 69857 w 69857"/>
                  <a:gd name="connsiteY2" fmla="*/ 161991 h 186267"/>
                  <a:gd name="connsiteX0" fmla="*/ 9167 w 82131"/>
                  <a:gd name="connsiteY0" fmla="*/ 186253 h 186253"/>
                  <a:gd name="connsiteX1" fmla="*/ 53673 w 82131"/>
                  <a:gd name="connsiteY1" fmla="*/ 136 h 186253"/>
                  <a:gd name="connsiteX2" fmla="*/ 69857 w 82131"/>
                  <a:gd name="connsiteY2" fmla="*/ 161977 h 186253"/>
                  <a:gd name="connsiteX0" fmla="*/ 9167 w 85427"/>
                  <a:gd name="connsiteY0" fmla="*/ 186229 h 186229"/>
                  <a:gd name="connsiteX1" fmla="*/ 53673 w 85427"/>
                  <a:gd name="connsiteY1" fmla="*/ 112 h 186229"/>
                  <a:gd name="connsiteX2" fmla="*/ 73903 w 85427"/>
                  <a:gd name="connsiteY2" fmla="*/ 182183 h 186229"/>
                  <a:gd name="connsiteX0" fmla="*/ 7798 w 100242"/>
                  <a:gd name="connsiteY0" fmla="*/ 165999 h 182183"/>
                  <a:gd name="connsiteX1" fmla="*/ 68488 w 100242"/>
                  <a:gd name="connsiteY1" fmla="*/ 112 h 182183"/>
                  <a:gd name="connsiteX2" fmla="*/ 88718 w 100242"/>
                  <a:gd name="connsiteY2" fmla="*/ 182183 h 182183"/>
                  <a:gd name="connsiteX0" fmla="*/ 7798 w 100242"/>
                  <a:gd name="connsiteY0" fmla="*/ 165999 h 182183"/>
                  <a:gd name="connsiteX1" fmla="*/ 68488 w 100242"/>
                  <a:gd name="connsiteY1" fmla="*/ 112 h 182183"/>
                  <a:gd name="connsiteX2" fmla="*/ 88718 w 100242"/>
                  <a:gd name="connsiteY2" fmla="*/ 182183 h 182183"/>
                  <a:gd name="connsiteX0" fmla="*/ 23953 w 147528"/>
                  <a:gd name="connsiteY0" fmla="*/ 166043 h 182227"/>
                  <a:gd name="connsiteX1" fmla="*/ 84643 w 147528"/>
                  <a:gd name="connsiteY1" fmla="*/ 156 h 182227"/>
                  <a:gd name="connsiteX2" fmla="*/ 104873 w 147528"/>
                  <a:gd name="connsiteY2" fmla="*/ 182227 h 182227"/>
                  <a:gd name="connsiteX0" fmla="*/ 23953 w 147528"/>
                  <a:gd name="connsiteY0" fmla="*/ 230709 h 246893"/>
                  <a:gd name="connsiteX1" fmla="*/ 84643 w 147528"/>
                  <a:gd name="connsiteY1" fmla="*/ 86 h 246893"/>
                  <a:gd name="connsiteX2" fmla="*/ 104873 w 147528"/>
                  <a:gd name="connsiteY2" fmla="*/ 246893 h 246893"/>
                  <a:gd name="connsiteX0" fmla="*/ 8033 w 101019"/>
                  <a:gd name="connsiteY0" fmla="*/ 253450 h 253450"/>
                  <a:gd name="connsiteX1" fmla="*/ 68722 w 101019"/>
                  <a:gd name="connsiteY1" fmla="*/ 6 h 253450"/>
                  <a:gd name="connsiteX2" fmla="*/ 88952 w 101019"/>
                  <a:gd name="connsiteY2" fmla="*/ 246813 h 253450"/>
                  <a:gd name="connsiteX0" fmla="*/ 27933 w 156829"/>
                  <a:gd name="connsiteY0" fmla="*/ 253477 h 253477"/>
                  <a:gd name="connsiteX1" fmla="*/ 88622 w 156829"/>
                  <a:gd name="connsiteY1" fmla="*/ 33 h 253477"/>
                  <a:gd name="connsiteX2" fmla="*/ 108852 w 156829"/>
                  <a:gd name="connsiteY2" fmla="*/ 246840 h 253477"/>
                  <a:gd name="connsiteX0" fmla="*/ 40681 w 154942"/>
                  <a:gd name="connsiteY0" fmla="*/ 238267 h 238267"/>
                  <a:gd name="connsiteX1" fmla="*/ 74747 w 154942"/>
                  <a:gd name="connsiteY1" fmla="*/ 37 h 238267"/>
                  <a:gd name="connsiteX2" fmla="*/ 121600 w 154942"/>
                  <a:gd name="connsiteY2" fmla="*/ 231630 h 238267"/>
                  <a:gd name="connsiteX0" fmla="*/ 31209 w 155603"/>
                  <a:gd name="connsiteY0" fmla="*/ 234465 h 234465"/>
                  <a:gd name="connsiteX1" fmla="*/ 84292 w 155603"/>
                  <a:gd name="connsiteY1" fmla="*/ 38 h 234465"/>
                  <a:gd name="connsiteX2" fmla="*/ 112128 w 155603"/>
                  <a:gd name="connsiteY2" fmla="*/ 227828 h 23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603" h="234465">
                    <a:moveTo>
                      <a:pt x="31209" y="234465"/>
                    </a:moveTo>
                    <a:cubicBezTo>
                      <a:pt x="-2171" y="139383"/>
                      <a:pt x="-35691" y="-2659"/>
                      <a:pt x="84292" y="38"/>
                    </a:cubicBezTo>
                    <a:cubicBezTo>
                      <a:pt x="204275" y="2735"/>
                      <a:pt x="143485" y="148930"/>
                      <a:pt x="112128" y="227828"/>
                    </a:cubicBezTo>
                  </a:path>
                </a:pathLst>
              </a:custGeom>
              <a:noFill/>
              <a:ln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E97BBB-16BF-9578-EBDF-53ED30EFFEB4}"/>
                  </a:ext>
                </a:extLst>
              </p:cNvPr>
              <p:cNvSpPr txBox="1"/>
              <p:nvPr/>
            </p:nvSpPr>
            <p:spPr>
              <a:xfrm>
                <a:off x="4711053" y="3988613"/>
                <a:ext cx="769797" cy="694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hr-HR" sz="6600">
                    <a:solidFill>
                      <a:schemeClr val="bg1"/>
                    </a:solidFill>
                    <a:latin typeface="Segoe UI Black" panose="020B0A02040204020203" pitchFamily="34" charset="0"/>
                    <a:ea typeface="Segoe UI Black" panose="020B0A02040204020203" pitchFamily="34" charset="0"/>
                  </a:rPr>
                  <a:t>L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CD4688D-FB8B-F688-79BB-5B94C3EAC375}"/>
                </a:ext>
              </a:extLst>
            </p:cNvPr>
            <p:cNvGrpSpPr/>
            <p:nvPr/>
          </p:nvGrpSpPr>
          <p:grpSpPr>
            <a:xfrm>
              <a:off x="5067764" y="-11723"/>
              <a:ext cx="70064" cy="3587367"/>
              <a:chOff x="2104160" y="2343150"/>
              <a:chExt cx="77932" cy="823479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C3261C7-82F9-3DAC-C5EA-91111A1DE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CDE566D-A538-5E62-CC98-D023972664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DD59C40-5B33-6512-31CB-5DCF06A397CF}"/>
              </a:ext>
            </a:extLst>
          </p:cNvPr>
          <p:cNvGrpSpPr/>
          <p:nvPr/>
        </p:nvGrpSpPr>
        <p:grpSpPr>
          <a:xfrm>
            <a:off x="7474285" y="0"/>
            <a:ext cx="1387399" cy="4769183"/>
            <a:chOff x="7474285" y="0"/>
            <a:chExt cx="1387399" cy="4769183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B8282C1-FD5D-DE11-AF01-7366DC8C2DD5}"/>
                </a:ext>
              </a:extLst>
            </p:cNvPr>
            <p:cNvSpPr/>
            <p:nvPr/>
          </p:nvSpPr>
          <p:spPr>
            <a:xfrm>
              <a:off x="7474285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D24131F-97D6-E1ED-B3CE-00B5A93FED6A}"/>
                </a:ext>
              </a:extLst>
            </p:cNvPr>
            <p:cNvSpPr/>
            <p:nvPr/>
          </p:nvSpPr>
          <p:spPr>
            <a:xfrm>
              <a:off x="8137553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DC8B36A-0A3C-C691-5002-1F4954BC98CE}"/>
                </a:ext>
              </a:extLst>
            </p:cNvPr>
            <p:cNvSpPr txBox="1"/>
            <p:nvPr/>
          </p:nvSpPr>
          <p:spPr>
            <a:xfrm>
              <a:off x="7783086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r-HR" sz="660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51394B7-0E64-DD19-E808-F3CEEA1DD582}"/>
                </a:ext>
              </a:extLst>
            </p:cNvPr>
            <p:cNvGrpSpPr/>
            <p:nvPr/>
          </p:nvGrpSpPr>
          <p:grpSpPr>
            <a:xfrm>
              <a:off x="8139797" y="0"/>
              <a:ext cx="70064" cy="3349893"/>
              <a:chOff x="2104160" y="2343150"/>
              <a:chExt cx="77932" cy="823479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9DD12A9-6237-2E3B-F63B-078A20CD7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8CE2391-3674-44EC-2F7B-F5A11FF8AB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1E2FDE7-E7F6-2CEA-BE9A-7D5C742FDFF3}"/>
              </a:ext>
            </a:extLst>
          </p:cNvPr>
          <p:cNvGrpSpPr/>
          <p:nvPr/>
        </p:nvGrpSpPr>
        <p:grpSpPr>
          <a:xfrm>
            <a:off x="10070956" y="0"/>
            <a:ext cx="1387399" cy="4769183"/>
            <a:chOff x="10070956" y="0"/>
            <a:chExt cx="1387399" cy="47691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DC2E247-8548-47E6-1A4B-1E0CB4089E82}"/>
                </a:ext>
              </a:extLst>
            </p:cNvPr>
            <p:cNvGrpSpPr/>
            <p:nvPr/>
          </p:nvGrpSpPr>
          <p:grpSpPr>
            <a:xfrm>
              <a:off x="10736468" y="0"/>
              <a:ext cx="70064" cy="3349893"/>
              <a:chOff x="2104160" y="2343150"/>
              <a:chExt cx="77932" cy="823479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BB8FF76-C052-30E8-8C3A-B95A3372F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4160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16D9BBF-71D5-4BF5-883D-FAD16099FE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50919" y="2343150"/>
                <a:ext cx="31173" cy="82347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132CE1D-CC9C-71B7-A1F6-AB356ABF5005}"/>
                </a:ext>
              </a:extLst>
            </p:cNvPr>
            <p:cNvSpPr/>
            <p:nvPr/>
          </p:nvSpPr>
          <p:spPr>
            <a:xfrm>
              <a:off x="10070956" y="3327783"/>
              <a:ext cx="1387399" cy="1441400"/>
            </a:xfrm>
            <a:custGeom>
              <a:avLst/>
              <a:gdLst>
                <a:gd name="connsiteX0" fmla="*/ 1008112 w 2016224"/>
                <a:gd name="connsiteY0" fmla="*/ 0 h 2094701"/>
                <a:gd name="connsiteX1" fmla="*/ 1150546 w 2016224"/>
                <a:gd name="connsiteY1" fmla="*/ 94412 h 2094701"/>
                <a:gd name="connsiteX2" fmla="*/ 1161867 w 2016224"/>
                <a:gd name="connsiteY2" fmla="*/ 150485 h 2094701"/>
                <a:gd name="connsiteX3" fmla="*/ 1914367 w 2016224"/>
                <a:gd name="connsiteY3" fmla="*/ 150485 h 2094701"/>
                <a:gd name="connsiteX4" fmla="*/ 2016224 w 2016224"/>
                <a:gd name="connsiteY4" fmla="*/ 252342 h 2094701"/>
                <a:gd name="connsiteX5" fmla="*/ 2016224 w 2016224"/>
                <a:gd name="connsiteY5" fmla="*/ 1992844 h 2094701"/>
                <a:gd name="connsiteX6" fmla="*/ 1914367 w 2016224"/>
                <a:gd name="connsiteY6" fmla="*/ 2094701 h 2094701"/>
                <a:gd name="connsiteX7" fmla="*/ 101857 w 2016224"/>
                <a:gd name="connsiteY7" fmla="*/ 2094701 h 2094701"/>
                <a:gd name="connsiteX8" fmla="*/ 0 w 2016224"/>
                <a:gd name="connsiteY8" fmla="*/ 1992844 h 2094701"/>
                <a:gd name="connsiteX9" fmla="*/ 0 w 2016224"/>
                <a:gd name="connsiteY9" fmla="*/ 252342 h 2094701"/>
                <a:gd name="connsiteX10" fmla="*/ 101857 w 2016224"/>
                <a:gd name="connsiteY10" fmla="*/ 150485 h 2094701"/>
                <a:gd name="connsiteX11" fmla="*/ 854357 w 2016224"/>
                <a:gd name="connsiteY11" fmla="*/ 150485 h 2094701"/>
                <a:gd name="connsiteX12" fmla="*/ 865678 w 2016224"/>
                <a:gd name="connsiteY12" fmla="*/ 94412 h 2094701"/>
                <a:gd name="connsiteX13" fmla="*/ 1008112 w 2016224"/>
                <a:gd name="connsiteY13" fmla="*/ 0 h 2094701"/>
                <a:gd name="connsiteX14" fmla="*/ 1008112 w 2016224"/>
                <a:gd name="connsiteY14" fmla="*/ 84437 h 2094701"/>
                <a:gd name="connsiteX15" fmla="*/ 940934 w 2016224"/>
                <a:gd name="connsiteY15" fmla="*/ 151615 h 2094701"/>
                <a:gd name="connsiteX16" fmla="*/ 1008112 w 2016224"/>
                <a:gd name="connsiteY16" fmla="*/ 218793 h 2094701"/>
                <a:gd name="connsiteX17" fmla="*/ 1075290 w 2016224"/>
                <a:gd name="connsiteY17" fmla="*/ 151615 h 2094701"/>
                <a:gd name="connsiteX18" fmla="*/ 1008112 w 2016224"/>
                <a:gd name="connsiteY18" fmla="*/ 84437 h 209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6224" h="2094701">
                  <a:moveTo>
                    <a:pt x="1008112" y="0"/>
                  </a:moveTo>
                  <a:cubicBezTo>
                    <a:pt x="1072142" y="0"/>
                    <a:pt x="1127079" y="38930"/>
                    <a:pt x="1150546" y="94412"/>
                  </a:cubicBezTo>
                  <a:lnTo>
                    <a:pt x="1161867" y="150485"/>
                  </a:lnTo>
                  <a:lnTo>
                    <a:pt x="1914367" y="150485"/>
                  </a:lnTo>
                  <a:cubicBezTo>
                    <a:pt x="1970621" y="150485"/>
                    <a:pt x="2016224" y="196088"/>
                    <a:pt x="2016224" y="252342"/>
                  </a:cubicBezTo>
                  <a:lnTo>
                    <a:pt x="2016224" y="1992844"/>
                  </a:lnTo>
                  <a:cubicBezTo>
                    <a:pt x="2016224" y="2049098"/>
                    <a:pt x="1970621" y="2094701"/>
                    <a:pt x="1914367" y="2094701"/>
                  </a:cubicBezTo>
                  <a:lnTo>
                    <a:pt x="101857" y="2094701"/>
                  </a:lnTo>
                  <a:cubicBezTo>
                    <a:pt x="45603" y="2094701"/>
                    <a:pt x="0" y="2049098"/>
                    <a:pt x="0" y="1992844"/>
                  </a:cubicBezTo>
                  <a:lnTo>
                    <a:pt x="0" y="252342"/>
                  </a:lnTo>
                  <a:cubicBezTo>
                    <a:pt x="0" y="196088"/>
                    <a:pt x="45603" y="150485"/>
                    <a:pt x="101857" y="150485"/>
                  </a:cubicBezTo>
                  <a:lnTo>
                    <a:pt x="854357" y="150485"/>
                  </a:lnTo>
                  <a:lnTo>
                    <a:pt x="865678" y="94412"/>
                  </a:lnTo>
                  <a:cubicBezTo>
                    <a:pt x="889145" y="38930"/>
                    <a:pt x="944082" y="0"/>
                    <a:pt x="1008112" y="0"/>
                  </a:cubicBezTo>
                  <a:close/>
                  <a:moveTo>
                    <a:pt x="1008112" y="84437"/>
                  </a:moveTo>
                  <a:cubicBezTo>
                    <a:pt x="971011" y="84437"/>
                    <a:pt x="940934" y="114514"/>
                    <a:pt x="940934" y="151615"/>
                  </a:cubicBezTo>
                  <a:cubicBezTo>
                    <a:pt x="940934" y="188716"/>
                    <a:pt x="971011" y="218793"/>
                    <a:pt x="1008112" y="218793"/>
                  </a:cubicBezTo>
                  <a:cubicBezTo>
                    <a:pt x="1045213" y="218793"/>
                    <a:pt x="1075290" y="188716"/>
                    <a:pt x="1075290" y="151615"/>
                  </a:cubicBezTo>
                  <a:cubicBezTo>
                    <a:pt x="1075290" y="114514"/>
                    <a:pt x="1045213" y="84437"/>
                    <a:pt x="1008112" y="84437"/>
                  </a:cubicBezTo>
                  <a:close/>
                </a:path>
              </a:pathLst>
            </a:custGeom>
            <a:gradFill>
              <a:gsLst>
                <a:gs pos="82000">
                  <a:schemeClr val="accent6"/>
                </a:gs>
                <a:gs pos="6000">
                  <a:schemeClr val="accent5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16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C3729FC-6098-93CA-C9C4-0B3A4F5A69A5}"/>
                </a:ext>
              </a:extLst>
            </p:cNvPr>
            <p:cNvSpPr/>
            <p:nvPr/>
          </p:nvSpPr>
          <p:spPr>
            <a:xfrm>
              <a:off x="10734224" y="3283470"/>
              <a:ext cx="71905" cy="108347"/>
            </a:xfrm>
            <a:custGeom>
              <a:avLst/>
              <a:gdLst>
                <a:gd name="connsiteX0" fmla="*/ 58483 w 119173"/>
                <a:gd name="connsiteY0" fmla="*/ 194344 h 194344"/>
                <a:gd name="connsiteX1" fmla="*/ 1839 w 119173"/>
                <a:gd name="connsiteY1" fmla="*/ 135 h 194344"/>
                <a:gd name="connsiteX2" fmla="*/ 119173 w 119173"/>
                <a:gd name="connsiteY2" fmla="*/ 170068 h 194344"/>
                <a:gd name="connsiteX0" fmla="*/ 9167 w 69857"/>
                <a:gd name="connsiteY0" fmla="*/ 186267 h 186267"/>
                <a:gd name="connsiteX1" fmla="*/ 53673 w 69857"/>
                <a:gd name="connsiteY1" fmla="*/ 150 h 186267"/>
                <a:gd name="connsiteX2" fmla="*/ 69857 w 69857"/>
                <a:gd name="connsiteY2" fmla="*/ 161991 h 186267"/>
                <a:gd name="connsiteX0" fmla="*/ 9167 w 82131"/>
                <a:gd name="connsiteY0" fmla="*/ 186253 h 186253"/>
                <a:gd name="connsiteX1" fmla="*/ 53673 w 82131"/>
                <a:gd name="connsiteY1" fmla="*/ 136 h 186253"/>
                <a:gd name="connsiteX2" fmla="*/ 69857 w 82131"/>
                <a:gd name="connsiteY2" fmla="*/ 161977 h 186253"/>
                <a:gd name="connsiteX0" fmla="*/ 9167 w 85427"/>
                <a:gd name="connsiteY0" fmla="*/ 186229 h 186229"/>
                <a:gd name="connsiteX1" fmla="*/ 53673 w 85427"/>
                <a:gd name="connsiteY1" fmla="*/ 112 h 186229"/>
                <a:gd name="connsiteX2" fmla="*/ 73903 w 85427"/>
                <a:gd name="connsiteY2" fmla="*/ 182183 h 186229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7798 w 100242"/>
                <a:gd name="connsiteY0" fmla="*/ 165999 h 182183"/>
                <a:gd name="connsiteX1" fmla="*/ 68488 w 100242"/>
                <a:gd name="connsiteY1" fmla="*/ 112 h 182183"/>
                <a:gd name="connsiteX2" fmla="*/ 88718 w 100242"/>
                <a:gd name="connsiteY2" fmla="*/ 182183 h 182183"/>
                <a:gd name="connsiteX0" fmla="*/ 23953 w 147528"/>
                <a:gd name="connsiteY0" fmla="*/ 166043 h 182227"/>
                <a:gd name="connsiteX1" fmla="*/ 84643 w 147528"/>
                <a:gd name="connsiteY1" fmla="*/ 156 h 182227"/>
                <a:gd name="connsiteX2" fmla="*/ 104873 w 147528"/>
                <a:gd name="connsiteY2" fmla="*/ 182227 h 182227"/>
                <a:gd name="connsiteX0" fmla="*/ 23953 w 147528"/>
                <a:gd name="connsiteY0" fmla="*/ 230709 h 246893"/>
                <a:gd name="connsiteX1" fmla="*/ 84643 w 147528"/>
                <a:gd name="connsiteY1" fmla="*/ 86 h 246893"/>
                <a:gd name="connsiteX2" fmla="*/ 104873 w 147528"/>
                <a:gd name="connsiteY2" fmla="*/ 246893 h 246893"/>
                <a:gd name="connsiteX0" fmla="*/ 8033 w 101019"/>
                <a:gd name="connsiteY0" fmla="*/ 253450 h 253450"/>
                <a:gd name="connsiteX1" fmla="*/ 68722 w 101019"/>
                <a:gd name="connsiteY1" fmla="*/ 6 h 253450"/>
                <a:gd name="connsiteX2" fmla="*/ 88952 w 101019"/>
                <a:gd name="connsiteY2" fmla="*/ 246813 h 253450"/>
                <a:gd name="connsiteX0" fmla="*/ 27933 w 156829"/>
                <a:gd name="connsiteY0" fmla="*/ 253477 h 253477"/>
                <a:gd name="connsiteX1" fmla="*/ 88622 w 156829"/>
                <a:gd name="connsiteY1" fmla="*/ 33 h 253477"/>
                <a:gd name="connsiteX2" fmla="*/ 108852 w 156829"/>
                <a:gd name="connsiteY2" fmla="*/ 246840 h 253477"/>
                <a:gd name="connsiteX0" fmla="*/ 40681 w 154942"/>
                <a:gd name="connsiteY0" fmla="*/ 238267 h 238267"/>
                <a:gd name="connsiteX1" fmla="*/ 74747 w 154942"/>
                <a:gd name="connsiteY1" fmla="*/ 37 h 238267"/>
                <a:gd name="connsiteX2" fmla="*/ 121600 w 154942"/>
                <a:gd name="connsiteY2" fmla="*/ 231630 h 238267"/>
                <a:gd name="connsiteX0" fmla="*/ 31209 w 155603"/>
                <a:gd name="connsiteY0" fmla="*/ 234465 h 234465"/>
                <a:gd name="connsiteX1" fmla="*/ 84292 w 155603"/>
                <a:gd name="connsiteY1" fmla="*/ 38 h 234465"/>
                <a:gd name="connsiteX2" fmla="*/ 112128 w 155603"/>
                <a:gd name="connsiteY2" fmla="*/ 227828 h 23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603" h="234465">
                  <a:moveTo>
                    <a:pt x="31209" y="234465"/>
                  </a:moveTo>
                  <a:cubicBezTo>
                    <a:pt x="-2171" y="139383"/>
                    <a:pt x="-35691" y="-2659"/>
                    <a:pt x="84292" y="38"/>
                  </a:cubicBezTo>
                  <a:cubicBezTo>
                    <a:pt x="204275" y="2735"/>
                    <a:pt x="143485" y="148930"/>
                    <a:pt x="112128" y="227828"/>
                  </a:cubicBezTo>
                </a:path>
              </a:pathLst>
            </a:custGeom>
            <a:noFill/>
            <a:ln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8C62E48-7AD1-A619-A19D-3CB8D412DF7B}"/>
                </a:ext>
              </a:extLst>
            </p:cNvPr>
            <p:cNvSpPr txBox="1"/>
            <p:nvPr/>
          </p:nvSpPr>
          <p:spPr>
            <a:xfrm>
              <a:off x="10379757" y="3762861"/>
              <a:ext cx="769797" cy="694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hr-HR" sz="660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9FEFF07-25DE-42DB-8694-1189232270CD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204472" y="4013613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8F28C5E-196F-429A-AC0F-56FA27D72DA4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649173" y="3062920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2C63D76-7D1E-42A4-9F83-76A1356A22BB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3604397" y="2636540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1C919A8-A873-4C4B-89EF-41D50B518203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2622732" y="5049391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51634A8-34FF-46E2-A6D4-184EF00646BB}"/>
              </a:ext>
            </a:extLst>
          </p:cNvPr>
          <p:cNvSpPr>
            <a:spLocks noChangeArrowheads="1"/>
          </p:cNvSpPr>
          <p:nvPr/>
        </p:nvSpPr>
        <p:spPr bwMode="auto">
          <a:xfrm rot="4186998">
            <a:off x="3624230" y="5469162"/>
            <a:ext cx="1250383" cy="629575"/>
          </a:xfrm>
          <a:custGeom>
            <a:avLst/>
            <a:gdLst>
              <a:gd name="connsiteX0" fmla="*/ 565001 w 1871786"/>
              <a:gd name="connsiteY0" fmla="*/ 0 h 601196"/>
              <a:gd name="connsiteX1" fmla="*/ 1871786 w 1871786"/>
              <a:gd name="connsiteY1" fmla="*/ 300598 h 601196"/>
              <a:gd name="connsiteX2" fmla="*/ 565001 w 1871786"/>
              <a:gd name="connsiteY2" fmla="*/ 601196 h 601196"/>
              <a:gd name="connsiteX3" fmla="*/ 56341 w 1871786"/>
              <a:gd name="connsiteY3" fmla="*/ 577574 h 601196"/>
              <a:gd name="connsiteX4" fmla="*/ 0 w 1871786"/>
              <a:gd name="connsiteY4" fmla="*/ 570540 h 601196"/>
              <a:gd name="connsiteX5" fmla="*/ 0 w 1871786"/>
              <a:gd name="connsiteY5" fmla="*/ 30657 h 601196"/>
              <a:gd name="connsiteX6" fmla="*/ 56341 w 1871786"/>
              <a:gd name="connsiteY6" fmla="*/ 23622 h 601196"/>
              <a:gd name="connsiteX7" fmla="*/ 565001 w 1871786"/>
              <a:gd name="connsiteY7" fmla="*/ 0 h 60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786" h="601196">
                <a:moveTo>
                  <a:pt x="565001" y="0"/>
                </a:moveTo>
                <a:cubicBezTo>
                  <a:pt x="1286718" y="0"/>
                  <a:pt x="1871786" y="134582"/>
                  <a:pt x="1871786" y="300598"/>
                </a:cubicBezTo>
                <a:cubicBezTo>
                  <a:pt x="1871786" y="466614"/>
                  <a:pt x="1286718" y="601196"/>
                  <a:pt x="565001" y="601196"/>
                </a:cubicBezTo>
                <a:cubicBezTo>
                  <a:pt x="384572" y="601196"/>
                  <a:pt x="212683" y="592785"/>
                  <a:pt x="56341" y="577574"/>
                </a:cubicBezTo>
                <a:lnTo>
                  <a:pt x="0" y="570540"/>
                </a:lnTo>
                <a:lnTo>
                  <a:pt x="0" y="30657"/>
                </a:lnTo>
                <a:lnTo>
                  <a:pt x="56341" y="23622"/>
                </a:lnTo>
                <a:cubicBezTo>
                  <a:pt x="212683" y="8412"/>
                  <a:pt x="384572" y="0"/>
                  <a:pt x="565001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accent1">
                  <a:lumMod val="5000"/>
                  <a:lumOff val="95000"/>
                  <a:alpha val="0"/>
                </a:schemeClr>
              </a:gs>
              <a:gs pos="94000">
                <a:schemeClr val="bg1">
                  <a:lumMod val="50000"/>
                  <a:alpha val="55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4D0183-D3A4-4B9A-A617-9253129E4AB5}"/>
              </a:ext>
            </a:extLst>
          </p:cNvPr>
          <p:cNvSpPr/>
          <p:nvPr/>
        </p:nvSpPr>
        <p:spPr>
          <a:xfrm>
            <a:off x="3577092" y="4824295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6A1A6FA-0D3A-440B-9AA7-A8CBF6408D89}"/>
              </a:ext>
            </a:extLst>
          </p:cNvPr>
          <p:cNvSpPr/>
          <p:nvPr/>
        </p:nvSpPr>
        <p:spPr>
          <a:xfrm>
            <a:off x="2565638" y="4400895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D2AA78-5F43-41C7-9F57-1214A3641AA8}"/>
              </a:ext>
            </a:extLst>
          </p:cNvPr>
          <p:cNvSpPr/>
          <p:nvPr/>
        </p:nvSpPr>
        <p:spPr>
          <a:xfrm>
            <a:off x="2148117" y="3394502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35CEDF6-8E40-45CA-8516-B38C41E2137B}"/>
              </a:ext>
            </a:extLst>
          </p:cNvPr>
          <p:cNvSpPr/>
          <p:nvPr/>
        </p:nvSpPr>
        <p:spPr>
          <a:xfrm>
            <a:off x="2573673" y="2374968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3CAD92F-7065-4E71-B05A-3E5477ECC1B2}"/>
              </a:ext>
            </a:extLst>
          </p:cNvPr>
          <p:cNvSpPr/>
          <p:nvPr/>
        </p:nvSpPr>
        <p:spPr>
          <a:xfrm>
            <a:off x="3585915" y="1945282"/>
            <a:ext cx="948222" cy="948222"/>
          </a:xfrm>
          <a:prstGeom prst="ellips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B8EEE2-9DE3-447D-9319-781494BEA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338" y="2095199"/>
            <a:ext cx="643375" cy="6483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EA038A8-B92A-427A-A96C-D4CFC46622E7}"/>
              </a:ext>
            </a:extLst>
          </p:cNvPr>
          <p:cNvSpPr>
            <a:spLocks/>
          </p:cNvSpPr>
          <p:nvPr/>
        </p:nvSpPr>
        <p:spPr bwMode="auto">
          <a:xfrm>
            <a:off x="3590774" y="1817921"/>
            <a:ext cx="936897" cy="644013"/>
          </a:xfrm>
          <a:custGeom>
            <a:avLst/>
            <a:gdLst>
              <a:gd name="T0" fmla="*/ 0 w 563"/>
              <a:gd name="T1" fmla="*/ 0 h 387"/>
              <a:gd name="T2" fmla="*/ 563 w 563"/>
              <a:gd name="T3" fmla="*/ 11 h 387"/>
              <a:gd name="T4" fmla="*/ 474 w 563"/>
              <a:gd name="T5" fmla="*/ 387 h 387"/>
              <a:gd name="T6" fmla="*/ 91 w 563"/>
              <a:gd name="T7" fmla="*/ 387 h 387"/>
              <a:gd name="T8" fmla="*/ 0 w 563"/>
              <a:gd name="T9" fmla="*/ 0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387">
                <a:moveTo>
                  <a:pt x="0" y="0"/>
                </a:moveTo>
                <a:lnTo>
                  <a:pt x="563" y="11"/>
                </a:lnTo>
                <a:lnTo>
                  <a:pt x="474" y="387"/>
                </a:lnTo>
                <a:lnTo>
                  <a:pt x="91" y="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51750A-E013-439B-815D-7A49A5F93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118" y="1243801"/>
            <a:ext cx="956866" cy="956866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B00D11B-25A5-4BB2-9ED3-2D03B16FAC07}"/>
              </a:ext>
            </a:extLst>
          </p:cNvPr>
          <p:cNvSpPr>
            <a:spLocks/>
          </p:cNvSpPr>
          <p:nvPr/>
        </p:nvSpPr>
        <p:spPr bwMode="auto">
          <a:xfrm>
            <a:off x="2694160" y="2495455"/>
            <a:ext cx="707249" cy="707249"/>
          </a:xfrm>
          <a:custGeom>
            <a:avLst/>
            <a:gdLst>
              <a:gd name="T0" fmla="*/ 167 w 202"/>
              <a:gd name="T1" fmla="*/ 37 h 202"/>
              <a:gd name="T2" fmla="*/ 165 w 202"/>
              <a:gd name="T3" fmla="*/ 166 h 202"/>
              <a:gd name="T4" fmla="*/ 36 w 202"/>
              <a:gd name="T5" fmla="*/ 165 h 202"/>
              <a:gd name="T6" fmla="*/ 37 w 202"/>
              <a:gd name="T7" fmla="*/ 35 h 202"/>
              <a:gd name="T8" fmla="*/ 167 w 202"/>
              <a:gd name="T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2">
                <a:moveTo>
                  <a:pt x="167" y="37"/>
                </a:moveTo>
                <a:cubicBezTo>
                  <a:pt x="202" y="73"/>
                  <a:pt x="202" y="131"/>
                  <a:pt x="165" y="166"/>
                </a:cubicBezTo>
                <a:cubicBezTo>
                  <a:pt x="129" y="202"/>
                  <a:pt x="71" y="201"/>
                  <a:pt x="36" y="165"/>
                </a:cubicBezTo>
                <a:cubicBezTo>
                  <a:pt x="0" y="128"/>
                  <a:pt x="1" y="70"/>
                  <a:pt x="37" y="35"/>
                </a:cubicBezTo>
                <a:cubicBezTo>
                  <a:pt x="73" y="0"/>
                  <a:pt x="132" y="0"/>
                  <a:pt x="167" y="3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CD2DFB-3D49-49C7-9EF5-D8B8DD46A9D5}"/>
              </a:ext>
            </a:extLst>
          </p:cNvPr>
          <p:cNvSpPr>
            <a:spLocks/>
          </p:cNvSpPr>
          <p:nvPr/>
        </p:nvSpPr>
        <p:spPr bwMode="auto">
          <a:xfrm>
            <a:off x="2284443" y="2102485"/>
            <a:ext cx="1011782" cy="993477"/>
          </a:xfrm>
          <a:custGeom>
            <a:avLst/>
            <a:gdLst>
              <a:gd name="T0" fmla="*/ 0 w 608"/>
              <a:gd name="T1" fmla="*/ 385 h 597"/>
              <a:gd name="T2" fmla="*/ 408 w 608"/>
              <a:gd name="T3" fmla="*/ 0 h 597"/>
              <a:gd name="T4" fmla="*/ 608 w 608"/>
              <a:gd name="T5" fmla="*/ 330 h 597"/>
              <a:gd name="T6" fmla="*/ 335 w 608"/>
              <a:gd name="T7" fmla="*/ 597 h 597"/>
              <a:gd name="T8" fmla="*/ 0 w 608"/>
              <a:gd name="T9" fmla="*/ 38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" h="597">
                <a:moveTo>
                  <a:pt x="0" y="385"/>
                </a:moveTo>
                <a:lnTo>
                  <a:pt x="408" y="0"/>
                </a:lnTo>
                <a:lnTo>
                  <a:pt x="608" y="330"/>
                </a:lnTo>
                <a:lnTo>
                  <a:pt x="335" y="597"/>
                </a:lnTo>
                <a:lnTo>
                  <a:pt x="0" y="38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2FE09C1-B457-4A50-B1A5-7226E77C0AAB}"/>
              </a:ext>
            </a:extLst>
          </p:cNvPr>
          <p:cNvSpPr>
            <a:spLocks/>
          </p:cNvSpPr>
          <p:nvPr/>
        </p:nvSpPr>
        <p:spPr bwMode="auto">
          <a:xfrm>
            <a:off x="2024842" y="1817921"/>
            <a:ext cx="1055049" cy="1055049"/>
          </a:xfrm>
          <a:custGeom>
            <a:avLst/>
            <a:gdLst>
              <a:gd name="T0" fmla="*/ 249 w 301"/>
              <a:gd name="T1" fmla="*/ 55 h 301"/>
              <a:gd name="T2" fmla="*/ 246 w 301"/>
              <a:gd name="T3" fmla="*/ 249 h 301"/>
              <a:gd name="T4" fmla="*/ 53 w 301"/>
              <a:gd name="T5" fmla="*/ 246 h 301"/>
              <a:gd name="T6" fmla="*/ 55 w 301"/>
              <a:gd name="T7" fmla="*/ 53 h 301"/>
              <a:gd name="T8" fmla="*/ 249 w 301"/>
              <a:gd name="T9" fmla="*/ 5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01">
                <a:moveTo>
                  <a:pt x="249" y="55"/>
                </a:moveTo>
                <a:cubicBezTo>
                  <a:pt x="301" y="109"/>
                  <a:pt x="300" y="196"/>
                  <a:pt x="246" y="249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2"/>
                  <a:pt x="1" y="106"/>
                  <a:pt x="55" y="53"/>
                </a:cubicBezTo>
                <a:cubicBezTo>
                  <a:pt x="109" y="0"/>
                  <a:pt x="196" y="1"/>
                  <a:pt x="249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80A8505-0602-460F-9269-6226506B6F75}"/>
              </a:ext>
            </a:extLst>
          </p:cNvPr>
          <p:cNvSpPr>
            <a:spLocks/>
          </p:cNvSpPr>
          <p:nvPr/>
        </p:nvSpPr>
        <p:spPr bwMode="auto">
          <a:xfrm>
            <a:off x="2686124" y="4521381"/>
            <a:ext cx="707249" cy="707249"/>
          </a:xfrm>
          <a:custGeom>
            <a:avLst/>
            <a:gdLst>
              <a:gd name="T0" fmla="*/ 37 w 202"/>
              <a:gd name="T1" fmla="*/ 36 h 202"/>
              <a:gd name="T2" fmla="*/ 166 w 202"/>
              <a:gd name="T3" fmla="*/ 37 h 202"/>
              <a:gd name="T4" fmla="*/ 165 w 202"/>
              <a:gd name="T5" fmla="*/ 166 h 202"/>
              <a:gd name="T6" fmla="*/ 36 w 202"/>
              <a:gd name="T7" fmla="*/ 165 h 202"/>
              <a:gd name="T8" fmla="*/ 37 w 202"/>
              <a:gd name="T9" fmla="*/ 3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202">
                <a:moveTo>
                  <a:pt x="37" y="36"/>
                </a:moveTo>
                <a:cubicBezTo>
                  <a:pt x="73" y="0"/>
                  <a:pt x="131" y="1"/>
                  <a:pt x="166" y="37"/>
                </a:cubicBezTo>
                <a:cubicBezTo>
                  <a:pt x="202" y="73"/>
                  <a:pt x="201" y="131"/>
                  <a:pt x="165" y="166"/>
                </a:cubicBezTo>
                <a:cubicBezTo>
                  <a:pt x="129" y="202"/>
                  <a:pt x="71" y="201"/>
                  <a:pt x="36" y="165"/>
                </a:cubicBezTo>
                <a:cubicBezTo>
                  <a:pt x="0" y="129"/>
                  <a:pt x="1" y="71"/>
                  <a:pt x="37" y="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F0798C4-7408-4DCC-893E-0FC7EC46B3EC}"/>
              </a:ext>
            </a:extLst>
          </p:cNvPr>
          <p:cNvSpPr>
            <a:spLocks/>
          </p:cNvSpPr>
          <p:nvPr/>
        </p:nvSpPr>
        <p:spPr bwMode="auto">
          <a:xfrm>
            <a:off x="2297757" y="4616962"/>
            <a:ext cx="998469" cy="1015110"/>
          </a:xfrm>
          <a:custGeom>
            <a:avLst/>
            <a:gdLst>
              <a:gd name="T0" fmla="*/ 388 w 600"/>
              <a:gd name="T1" fmla="*/ 610 h 610"/>
              <a:gd name="T2" fmla="*/ 0 w 600"/>
              <a:gd name="T3" fmla="*/ 202 h 610"/>
              <a:gd name="T4" fmla="*/ 331 w 600"/>
              <a:gd name="T5" fmla="*/ 0 h 610"/>
              <a:gd name="T6" fmla="*/ 600 w 600"/>
              <a:gd name="T7" fmla="*/ 273 h 610"/>
              <a:gd name="T8" fmla="*/ 388 w 600"/>
              <a:gd name="T9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610">
                <a:moveTo>
                  <a:pt x="388" y="610"/>
                </a:moveTo>
                <a:lnTo>
                  <a:pt x="0" y="202"/>
                </a:lnTo>
                <a:lnTo>
                  <a:pt x="331" y="0"/>
                </a:lnTo>
                <a:lnTo>
                  <a:pt x="600" y="273"/>
                </a:lnTo>
                <a:lnTo>
                  <a:pt x="388" y="6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E8F1825-A276-49FD-A4BC-11478CE6E551}"/>
              </a:ext>
            </a:extLst>
          </p:cNvPr>
          <p:cNvSpPr>
            <a:spLocks/>
          </p:cNvSpPr>
          <p:nvPr/>
        </p:nvSpPr>
        <p:spPr bwMode="auto">
          <a:xfrm>
            <a:off x="2021513" y="4836625"/>
            <a:ext cx="1051721" cy="1055049"/>
          </a:xfrm>
          <a:custGeom>
            <a:avLst/>
            <a:gdLst>
              <a:gd name="T0" fmla="*/ 54 w 300"/>
              <a:gd name="T1" fmla="*/ 53 h 301"/>
              <a:gd name="T2" fmla="*/ 247 w 300"/>
              <a:gd name="T3" fmla="*/ 54 h 301"/>
              <a:gd name="T4" fmla="*/ 246 w 300"/>
              <a:gd name="T5" fmla="*/ 248 h 301"/>
              <a:gd name="T6" fmla="*/ 53 w 300"/>
              <a:gd name="T7" fmla="*/ 246 h 301"/>
              <a:gd name="T8" fmla="*/ 54 w 300"/>
              <a:gd name="T9" fmla="*/ 5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01">
                <a:moveTo>
                  <a:pt x="54" y="53"/>
                </a:moveTo>
                <a:cubicBezTo>
                  <a:pt x="108" y="0"/>
                  <a:pt x="194" y="1"/>
                  <a:pt x="247" y="54"/>
                </a:cubicBezTo>
                <a:cubicBezTo>
                  <a:pt x="300" y="108"/>
                  <a:pt x="300" y="195"/>
                  <a:pt x="246" y="248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3"/>
                  <a:pt x="0" y="106"/>
                  <a:pt x="54" y="5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448C0DA-50A8-4CEC-8FFB-C9BF231EF386}"/>
              </a:ext>
            </a:extLst>
          </p:cNvPr>
          <p:cNvSpPr>
            <a:spLocks/>
          </p:cNvSpPr>
          <p:nvPr/>
        </p:nvSpPr>
        <p:spPr bwMode="auto">
          <a:xfrm>
            <a:off x="3727532" y="4975567"/>
            <a:ext cx="647341" cy="645676"/>
          </a:xfrm>
          <a:custGeom>
            <a:avLst/>
            <a:gdLst>
              <a:gd name="T0" fmla="*/ 1 w 185"/>
              <a:gd name="T1" fmla="*/ 93 h 184"/>
              <a:gd name="T2" fmla="*/ 91 w 185"/>
              <a:gd name="T3" fmla="*/ 0 h 184"/>
              <a:gd name="T4" fmla="*/ 184 w 185"/>
              <a:gd name="T5" fmla="*/ 91 h 184"/>
              <a:gd name="T6" fmla="*/ 93 w 185"/>
              <a:gd name="T7" fmla="*/ 183 h 184"/>
              <a:gd name="T8" fmla="*/ 1 w 185"/>
              <a:gd name="T9" fmla="*/ 9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5" h="184">
                <a:moveTo>
                  <a:pt x="1" y="93"/>
                </a:moveTo>
                <a:cubicBezTo>
                  <a:pt x="0" y="42"/>
                  <a:pt x="41" y="1"/>
                  <a:pt x="91" y="0"/>
                </a:cubicBezTo>
                <a:cubicBezTo>
                  <a:pt x="142" y="0"/>
                  <a:pt x="183" y="40"/>
                  <a:pt x="184" y="91"/>
                </a:cubicBezTo>
                <a:cubicBezTo>
                  <a:pt x="185" y="141"/>
                  <a:pt x="144" y="183"/>
                  <a:pt x="93" y="183"/>
                </a:cubicBezTo>
                <a:cubicBezTo>
                  <a:pt x="43" y="184"/>
                  <a:pt x="1" y="144"/>
                  <a:pt x="1" y="9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43607FB-B5C3-44F9-ADE5-659D9B34AE37}"/>
              </a:ext>
            </a:extLst>
          </p:cNvPr>
          <p:cNvSpPr>
            <a:spLocks/>
          </p:cNvSpPr>
          <p:nvPr/>
        </p:nvSpPr>
        <p:spPr bwMode="auto">
          <a:xfrm>
            <a:off x="3594102" y="5250989"/>
            <a:ext cx="936897" cy="640685"/>
          </a:xfrm>
          <a:custGeom>
            <a:avLst/>
            <a:gdLst>
              <a:gd name="T0" fmla="*/ 563 w 563"/>
              <a:gd name="T1" fmla="*/ 385 h 385"/>
              <a:gd name="T2" fmla="*/ 0 w 563"/>
              <a:gd name="T3" fmla="*/ 383 h 385"/>
              <a:gd name="T4" fmla="*/ 85 w 563"/>
              <a:gd name="T5" fmla="*/ 4 h 385"/>
              <a:gd name="T6" fmla="*/ 468 w 563"/>
              <a:gd name="T7" fmla="*/ 0 h 385"/>
              <a:gd name="T8" fmla="*/ 563 w 563"/>
              <a:gd name="T9" fmla="*/ 385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385">
                <a:moveTo>
                  <a:pt x="563" y="385"/>
                </a:moveTo>
                <a:lnTo>
                  <a:pt x="0" y="383"/>
                </a:lnTo>
                <a:lnTo>
                  <a:pt x="85" y="4"/>
                </a:lnTo>
                <a:lnTo>
                  <a:pt x="468" y="0"/>
                </a:lnTo>
                <a:lnTo>
                  <a:pt x="563" y="38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F200065-A8BD-4C38-AB04-FF661F04C183}"/>
              </a:ext>
            </a:extLst>
          </p:cNvPr>
          <p:cNvSpPr>
            <a:spLocks/>
          </p:cNvSpPr>
          <p:nvPr/>
        </p:nvSpPr>
        <p:spPr bwMode="auto">
          <a:xfrm>
            <a:off x="3580790" y="5512256"/>
            <a:ext cx="963523" cy="963523"/>
          </a:xfrm>
          <a:custGeom>
            <a:avLst/>
            <a:gdLst>
              <a:gd name="T0" fmla="*/ 1 w 275"/>
              <a:gd name="T1" fmla="*/ 139 h 275"/>
              <a:gd name="T2" fmla="*/ 136 w 275"/>
              <a:gd name="T3" fmla="*/ 0 h 275"/>
              <a:gd name="T4" fmla="*/ 274 w 275"/>
              <a:gd name="T5" fmla="*/ 135 h 275"/>
              <a:gd name="T6" fmla="*/ 139 w 275"/>
              <a:gd name="T7" fmla="*/ 274 h 275"/>
              <a:gd name="T8" fmla="*/ 1 w 275"/>
              <a:gd name="T9" fmla="*/ 13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75">
                <a:moveTo>
                  <a:pt x="1" y="139"/>
                </a:moveTo>
                <a:cubicBezTo>
                  <a:pt x="0" y="63"/>
                  <a:pt x="61" y="1"/>
                  <a:pt x="136" y="0"/>
                </a:cubicBezTo>
                <a:cubicBezTo>
                  <a:pt x="212" y="0"/>
                  <a:pt x="273" y="60"/>
                  <a:pt x="274" y="135"/>
                </a:cubicBezTo>
                <a:cubicBezTo>
                  <a:pt x="275" y="211"/>
                  <a:pt x="215" y="273"/>
                  <a:pt x="139" y="274"/>
                </a:cubicBezTo>
                <a:cubicBezTo>
                  <a:pt x="64" y="275"/>
                  <a:pt x="2" y="214"/>
                  <a:pt x="1" y="1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BB676B79-985C-4386-A96F-E3882525252C}"/>
              </a:ext>
            </a:extLst>
          </p:cNvPr>
          <p:cNvSpPr>
            <a:spLocks/>
          </p:cNvSpPr>
          <p:nvPr/>
        </p:nvSpPr>
        <p:spPr bwMode="auto">
          <a:xfrm>
            <a:off x="2148689" y="1953155"/>
            <a:ext cx="797842" cy="797840"/>
          </a:xfrm>
          <a:custGeom>
            <a:avLst/>
            <a:gdLst>
              <a:gd name="T0" fmla="*/ 249 w 301"/>
              <a:gd name="T1" fmla="*/ 55 h 301"/>
              <a:gd name="T2" fmla="*/ 246 w 301"/>
              <a:gd name="T3" fmla="*/ 249 h 301"/>
              <a:gd name="T4" fmla="*/ 53 w 301"/>
              <a:gd name="T5" fmla="*/ 246 h 301"/>
              <a:gd name="T6" fmla="*/ 55 w 301"/>
              <a:gd name="T7" fmla="*/ 53 h 301"/>
              <a:gd name="T8" fmla="*/ 249 w 301"/>
              <a:gd name="T9" fmla="*/ 55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" h="301">
                <a:moveTo>
                  <a:pt x="249" y="55"/>
                </a:moveTo>
                <a:cubicBezTo>
                  <a:pt x="301" y="109"/>
                  <a:pt x="300" y="196"/>
                  <a:pt x="246" y="249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2"/>
                  <a:pt x="1" y="106"/>
                  <a:pt x="55" y="53"/>
                </a:cubicBezTo>
                <a:cubicBezTo>
                  <a:pt x="109" y="0"/>
                  <a:pt x="196" y="1"/>
                  <a:pt x="249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A87313-7CFF-4968-9FD7-2F3F26A4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997" y="1367066"/>
            <a:ext cx="723596" cy="723594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6" name="Freeform 16">
            <a:extLst>
              <a:ext uri="{FF2B5EF4-FFF2-40B4-BE49-F238E27FC236}">
                <a16:creationId xmlns:a16="http://schemas.microsoft.com/office/drawing/2014/main" id="{25B7426F-4CFB-4C93-8F87-7D1D2A7C8FC0}"/>
              </a:ext>
            </a:extLst>
          </p:cNvPr>
          <p:cNvSpPr>
            <a:spLocks/>
          </p:cNvSpPr>
          <p:nvPr/>
        </p:nvSpPr>
        <p:spPr bwMode="auto">
          <a:xfrm>
            <a:off x="2144953" y="4971857"/>
            <a:ext cx="795326" cy="797842"/>
          </a:xfrm>
          <a:custGeom>
            <a:avLst/>
            <a:gdLst>
              <a:gd name="T0" fmla="*/ 54 w 300"/>
              <a:gd name="T1" fmla="*/ 53 h 301"/>
              <a:gd name="T2" fmla="*/ 247 w 300"/>
              <a:gd name="T3" fmla="*/ 54 h 301"/>
              <a:gd name="T4" fmla="*/ 246 w 300"/>
              <a:gd name="T5" fmla="*/ 248 h 301"/>
              <a:gd name="T6" fmla="*/ 53 w 300"/>
              <a:gd name="T7" fmla="*/ 246 h 301"/>
              <a:gd name="T8" fmla="*/ 54 w 300"/>
              <a:gd name="T9" fmla="*/ 5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301">
                <a:moveTo>
                  <a:pt x="54" y="53"/>
                </a:moveTo>
                <a:cubicBezTo>
                  <a:pt x="108" y="0"/>
                  <a:pt x="194" y="1"/>
                  <a:pt x="247" y="54"/>
                </a:cubicBezTo>
                <a:cubicBezTo>
                  <a:pt x="300" y="108"/>
                  <a:pt x="300" y="195"/>
                  <a:pt x="246" y="248"/>
                </a:cubicBezTo>
                <a:cubicBezTo>
                  <a:pt x="192" y="301"/>
                  <a:pt x="106" y="300"/>
                  <a:pt x="53" y="246"/>
                </a:cubicBezTo>
                <a:cubicBezTo>
                  <a:pt x="0" y="193"/>
                  <a:pt x="0" y="106"/>
                  <a:pt x="54" y="5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086BFE9C-79B6-43D7-8819-041293F7CAA6}"/>
              </a:ext>
            </a:extLst>
          </p:cNvPr>
          <p:cNvSpPr>
            <a:spLocks/>
          </p:cNvSpPr>
          <p:nvPr/>
        </p:nvSpPr>
        <p:spPr bwMode="auto">
          <a:xfrm>
            <a:off x="3693480" y="5636333"/>
            <a:ext cx="728630" cy="728627"/>
          </a:xfrm>
          <a:custGeom>
            <a:avLst/>
            <a:gdLst>
              <a:gd name="T0" fmla="*/ 1 w 275"/>
              <a:gd name="T1" fmla="*/ 139 h 275"/>
              <a:gd name="T2" fmla="*/ 136 w 275"/>
              <a:gd name="T3" fmla="*/ 0 h 275"/>
              <a:gd name="T4" fmla="*/ 274 w 275"/>
              <a:gd name="T5" fmla="*/ 135 h 275"/>
              <a:gd name="T6" fmla="*/ 139 w 275"/>
              <a:gd name="T7" fmla="*/ 274 h 275"/>
              <a:gd name="T8" fmla="*/ 1 w 275"/>
              <a:gd name="T9" fmla="*/ 13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275">
                <a:moveTo>
                  <a:pt x="1" y="139"/>
                </a:moveTo>
                <a:cubicBezTo>
                  <a:pt x="0" y="63"/>
                  <a:pt x="61" y="1"/>
                  <a:pt x="136" y="0"/>
                </a:cubicBezTo>
                <a:cubicBezTo>
                  <a:pt x="212" y="0"/>
                  <a:pt x="273" y="60"/>
                  <a:pt x="274" y="135"/>
                </a:cubicBezTo>
                <a:cubicBezTo>
                  <a:pt x="275" y="211"/>
                  <a:pt x="215" y="273"/>
                  <a:pt x="139" y="274"/>
                </a:cubicBezTo>
                <a:cubicBezTo>
                  <a:pt x="64" y="275"/>
                  <a:pt x="2" y="214"/>
                  <a:pt x="1" y="139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410FAB9-F6D3-4277-8FBF-FDD8A24AC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25" y="1443596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5156563-7E0E-465E-91BB-452F70926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340" y="2066806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743E423-D964-421C-8CAC-197CF262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347" y="5085511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42EC66-4BA0-4B9C-9889-1E61CF8E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25" y="5715379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11EEE66-8618-45B4-BE77-5EB179C6BF0D}"/>
              </a:ext>
            </a:extLst>
          </p:cNvPr>
          <p:cNvCxnSpPr>
            <a:cxnSpLocks/>
          </p:cNvCxnSpPr>
          <p:nvPr/>
        </p:nvCxnSpPr>
        <p:spPr>
          <a:xfrm>
            <a:off x="3098362" y="3868613"/>
            <a:ext cx="533504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4">
            <a:extLst>
              <a:ext uri="{FF2B5EF4-FFF2-40B4-BE49-F238E27FC236}">
                <a16:creationId xmlns:a16="http://schemas.microsoft.com/office/drawing/2014/main" id="{77C10893-2F61-4205-972F-E095DD5DEE15}"/>
              </a:ext>
            </a:extLst>
          </p:cNvPr>
          <p:cNvSpPr/>
          <p:nvPr/>
        </p:nvSpPr>
        <p:spPr>
          <a:xfrm>
            <a:off x="3408866" y="2470907"/>
            <a:ext cx="4586333" cy="1006081"/>
          </a:xfrm>
          <a:custGeom>
            <a:avLst/>
            <a:gdLst>
              <a:gd name="connsiteX0" fmla="*/ 0 w 4932071"/>
              <a:gd name="connsiteY0" fmla="*/ 0 h 875462"/>
              <a:gd name="connsiteX1" fmla="*/ 4932071 w 4932071"/>
              <a:gd name="connsiteY1" fmla="*/ 0 h 875462"/>
              <a:gd name="connsiteX2" fmla="*/ 4932071 w 4932071"/>
              <a:gd name="connsiteY2" fmla="*/ 875462 h 875462"/>
              <a:gd name="connsiteX3" fmla="*/ 0 w 4932071"/>
              <a:gd name="connsiteY3" fmla="*/ 875462 h 875462"/>
              <a:gd name="connsiteX4" fmla="*/ 0 w 4932071"/>
              <a:gd name="connsiteY4" fmla="*/ 0 h 875462"/>
              <a:gd name="connsiteX0" fmla="*/ 4932071 w 5023511"/>
              <a:gd name="connsiteY0" fmla="*/ 0 h 875462"/>
              <a:gd name="connsiteX1" fmla="*/ 4932071 w 5023511"/>
              <a:gd name="connsiteY1" fmla="*/ 875462 h 875462"/>
              <a:gd name="connsiteX2" fmla="*/ 0 w 5023511"/>
              <a:gd name="connsiteY2" fmla="*/ 875462 h 875462"/>
              <a:gd name="connsiteX3" fmla="*/ 0 w 5023511"/>
              <a:gd name="connsiteY3" fmla="*/ 0 h 875462"/>
              <a:gd name="connsiteX4" fmla="*/ 5023511 w 5023511"/>
              <a:gd name="connsiteY4" fmla="*/ 91440 h 875462"/>
              <a:gd name="connsiteX0" fmla="*/ 4932071 w 4932071"/>
              <a:gd name="connsiteY0" fmla="*/ 0 h 875462"/>
              <a:gd name="connsiteX1" fmla="*/ 4932071 w 4932071"/>
              <a:gd name="connsiteY1" fmla="*/ 875462 h 875462"/>
              <a:gd name="connsiteX2" fmla="*/ 0 w 4932071"/>
              <a:gd name="connsiteY2" fmla="*/ 875462 h 875462"/>
              <a:gd name="connsiteX3" fmla="*/ 0 w 4932071"/>
              <a:gd name="connsiteY3" fmla="*/ 0 h 875462"/>
              <a:gd name="connsiteX0" fmla="*/ 5468098 w 5468098"/>
              <a:gd name="connsiteY0" fmla="*/ 0 h 875462"/>
              <a:gd name="connsiteX1" fmla="*/ 5468098 w 5468098"/>
              <a:gd name="connsiteY1" fmla="*/ 875462 h 875462"/>
              <a:gd name="connsiteX2" fmla="*/ 536027 w 5468098"/>
              <a:gd name="connsiteY2" fmla="*/ 875462 h 875462"/>
              <a:gd name="connsiteX3" fmla="*/ 0 w 5468098"/>
              <a:gd name="connsiteY3" fmla="*/ 504497 h 875462"/>
              <a:gd name="connsiteX0" fmla="*/ 6203822 w 6203822"/>
              <a:gd name="connsiteY0" fmla="*/ 0 h 1106689"/>
              <a:gd name="connsiteX1" fmla="*/ 5468098 w 6203822"/>
              <a:gd name="connsiteY1" fmla="*/ 1106689 h 1106689"/>
              <a:gd name="connsiteX2" fmla="*/ 536027 w 6203822"/>
              <a:gd name="connsiteY2" fmla="*/ 1106689 h 1106689"/>
              <a:gd name="connsiteX3" fmla="*/ 0 w 6203822"/>
              <a:gd name="connsiteY3" fmla="*/ 735724 h 11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822" h="1106689">
                <a:moveTo>
                  <a:pt x="6203822" y="0"/>
                </a:moveTo>
                <a:lnTo>
                  <a:pt x="5468098" y="1106689"/>
                </a:lnTo>
                <a:lnTo>
                  <a:pt x="536027" y="1106689"/>
                </a:lnTo>
                <a:lnTo>
                  <a:pt x="0" y="735724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ectangle 64">
            <a:extLst>
              <a:ext uri="{FF2B5EF4-FFF2-40B4-BE49-F238E27FC236}">
                <a16:creationId xmlns:a16="http://schemas.microsoft.com/office/drawing/2014/main" id="{0BD87947-84CA-4B26-964E-578A77954CF3}"/>
              </a:ext>
            </a:extLst>
          </p:cNvPr>
          <p:cNvSpPr/>
          <p:nvPr/>
        </p:nvSpPr>
        <p:spPr>
          <a:xfrm flipV="1">
            <a:off x="3408866" y="4264785"/>
            <a:ext cx="4586333" cy="1006081"/>
          </a:xfrm>
          <a:custGeom>
            <a:avLst/>
            <a:gdLst>
              <a:gd name="connsiteX0" fmla="*/ 0 w 4932071"/>
              <a:gd name="connsiteY0" fmla="*/ 0 h 875462"/>
              <a:gd name="connsiteX1" fmla="*/ 4932071 w 4932071"/>
              <a:gd name="connsiteY1" fmla="*/ 0 h 875462"/>
              <a:gd name="connsiteX2" fmla="*/ 4932071 w 4932071"/>
              <a:gd name="connsiteY2" fmla="*/ 875462 h 875462"/>
              <a:gd name="connsiteX3" fmla="*/ 0 w 4932071"/>
              <a:gd name="connsiteY3" fmla="*/ 875462 h 875462"/>
              <a:gd name="connsiteX4" fmla="*/ 0 w 4932071"/>
              <a:gd name="connsiteY4" fmla="*/ 0 h 875462"/>
              <a:gd name="connsiteX0" fmla="*/ 4932071 w 5023511"/>
              <a:gd name="connsiteY0" fmla="*/ 0 h 875462"/>
              <a:gd name="connsiteX1" fmla="*/ 4932071 w 5023511"/>
              <a:gd name="connsiteY1" fmla="*/ 875462 h 875462"/>
              <a:gd name="connsiteX2" fmla="*/ 0 w 5023511"/>
              <a:gd name="connsiteY2" fmla="*/ 875462 h 875462"/>
              <a:gd name="connsiteX3" fmla="*/ 0 w 5023511"/>
              <a:gd name="connsiteY3" fmla="*/ 0 h 875462"/>
              <a:gd name="connsiteX4" fmla="*/ 5023511 w 5023511"/>
              <a:gd name="connsiteY4" fmla="*/ 91440 h 875462"/>
              <a:gd name="connsiteX0" fmla="*/ 4932071 w 4932071"/>
              <a:gd name="connsiteY0" fmla="*/ 0 h 875462"/>
              <a:gd name="connsiteX1" fmla="*/ 4932071 w 4932071"/>
              <a:gd name="connsiteY1" fmla="*/ 875462 h 875462"/>
              <a:gd name="connsiteX2" fmla="*/ 0 w 4932071"/>
              <a:gd name="connsiteY2" fmla="*/ 875462 h 875462"/>
              <a:gd name="connsiteX3" fmla="*/ 0 w 4932071"/>
              <a:gd name="connsiteY3" fmla="*/ 0 h 875462"/>
              <a:gd name="connsiteX0" fmla="*/ 5468098 w 5468098"/>
              <a:gd name="connsiteY0" fmla="*/ 0 h 875462"/>
              <a:gd name="connsiteX1" fmla="*/ 5468098 w 5468098"/>
              <a:gd name="connsiteY1" fmla="*/ 875462 h 875462"/>
              <a:gd name="connsiteX2" fmla="*/ 536027 w 5468098"/>
              <a:gd name="connsiteY2" fmla="*/ 875462 h 875462"/>
              <a:gd name="connsiteX3" fmla="*/ 0 w 5468098"/>
              <a:gd name="connsiteY3" fmla="*/ 504497 h 875462"/>
              <a:gd name="connsiteX0" fmla="*/ 6203822 w 6203822"/>
              <a:gd name="connsiteY0" fmla="*/ 0 h 1106689"/>
              <a:gd name="connsiteX1" fmla="*/ 5468098 w 6203822"/>
              <a:gd name="connsiteY1" fmla="*/ 1106689 h 1106689"/>
              <a:gd name="connsiteX2" fmla="*/ 536027 w 6203822"/>
              <a:gd name="connsiteY2" fmla="*/ 1106689 h 1106689"/>
              <a:gd name="connsiteX3" fmla="*/ 0 w 6203822"/>
              <a:gd name="connsiteY3" fmla="*/ 735724 h 110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3822" h="1106689">
                <a:moveTo>
                  <a:pt x="6203822" y="0"/>
                </a:moveTo>
                <a:lnTo>
                  <a:pt x="5468098" y="1106689"/>
                </a:lnTo>
                <a:lnTo>
                  <a:pt x="536027" y="1106689"/>
                </a:lnTo>
                <a:lnTo>
                  <a:pt x="0" y="735724"/>
                </a:ln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A002AD8-8589-48D3-8FD8-0CD66970743E}"/>
              </a:ext>
            </a:extLst>
          </p:cNvPr>
          <p:cNvSpPr>
            <a:spLocks/>
          </p:cNvSpPr>
          <p:nvPr/>
        </p:nvSpPr>
        <p:spPr bwMode="auto">
          <a:xfrm>
            <a:off x="2294398" y="3510925"/>
            <a:ext cx="655661" cy="655661"/>
          </a:xfrm>
          <a:custGeom>
            <a:avLst/>
            <a:gdLst>
              <a:gd name="T0" fmla="*/ 89 w 187"/>
              <a:gd name="T1" fmla="*/ 2 h 187"/>
              <a:gd name="T2" fmla="*/ 185 w 187"/>
              <a:gd name="T3" fmla="*/ 89 h 187"/>
              <a:gd name="T4" fmla="*/ 97 w 187"/>
              <a:gd name="T5" fmla="*/ 185 h 187"/>
              <a:gd name="T6" fmla="*/ 2 w 187"/>
              <a:gd name="T7" fmla="*/ 97 h 187"/>
              <a:gd name="T8" fmla="*/ 89 w 187"/>
              <a:gd name="T9" fmla="*/ 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" h="187">
                <a:moveTo>
                  <a:pt x="89" y="2"/>
                </a:moveTo>
                <a:cubicBezTo>
                  <a:pt x="140" y="0"/>
                  <a:pt x="183" y="39"/>
                  <a:pt x="185" y="89"/>
                </a:cubicBezTo>
                <a:cubicBezTo>
                  <a:pt x="187" y="140"/>
                  <a:pt x="148" y="183"/>
                  <a:pt x="97" y="185"/>
                </a:cubicBezTo>
                <a:cubicBezTo>
                  <a:pt x="47" y="187"/>
                  <a:pt x="4" y="148"/>
                  <a:pt x="2" y="97"/>
                </a:cubicBezTo>
                <a:cubicBezTo>
                  <a:pt x="0" y="47"/>
                  <a:pt x="39" y="4"/>
                  <a:pt x="89" y="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BAC21B3-6655-483B-A81C-811422F19273}"/>
              </a:ext>
            </a:extLst>
          </p:cNvPr>
          <p:cNvSpPr>
            <a:spLocks/>
          </p:cNvSpPr>
          <p:nvPr/>
        </p:nvSpPr>
        <p:spPr bwMode="auto">
          <a:xfrm>
            <a:off x="2014857" y="3400996"/>
            <a:ext cx="657325" cy="935233"/>
          </a:xfrm>
          <a:custGeom>
            <a:avLst/>
            <a:gdLst>
              <a:gd name="T0" fmla="*/ 12 w 395"/>
              <a:gd name="T1" fmla="*/ 562 h 562"/>
              <a:gd name="T2" fmla="*/ 0 w 395"/>
              <a:gd name="T3" fmla="*/ 0 h 562"/>
              <a:gd name="T4" fmla="*/ 379 w 395"/>
              <a:gd name="T5" fmla="*/ 72 h 562"/>
              <a:gd name="T6" fmla="*/ 395 w 395"/>
              <a:gd name="T7" fmla="*/ 455 h 562"/>
              <a:gd name="T8" fmla="*/ 12 w 395"/>
              <a:gd name="T9" fmla="*/ 562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5" h="562">
                <a:moveTo>
                  <a:pt x="12" y="562"/>
                </a:moveTo>
                <a:lnTo>
                  <a:pt x="0" y="0"/>
                </a:lnTo>
                <a:lnTo>
                  <a:pt x="379" y="72"/>
                </a:lnTo>
                <a:lnTo>
                  <a:pt x="395" y="455"/>
                </a:lnTo>
                <a:lnTo>
                  <a:pt x="12" y="56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629AC42-3D09-450D-BEB8-B15C915C160A}"/>
              </a:ext>
            </a:extLst>
          </p:cNvPr>
          <p:cNvSpPr>
            <a:spLocks/>
          </p:cNvSpPr>
          <p:nvPr/>
        </p:nvSpPr>
        <p:spPr bwMode="auto">
          <a:xfrm>
            <a:off x="1432417" y="3379076"/>
            <a:ext cx="978499" cy="981828"/>
          </a:xfrm>
          <a:custGeom>
            <a:avLst/>
            <a:gdLst>
              <a:gd name="T0" fmla="*/ 133 w 279"/>
              <a:gd name="T1" fmla="*/ 3 h 280"/>
              <a:gd name="T2" fmla="*/ 276 w 279"/>
              <a:gd name="T3" fmla="*/ 134 h 280"/>
              <a:gd name="T4" fmla="*/ 145 w 279"/>
              <a:gd name="T5" fmla="*/ 276 h 280"/>
              <a:gd name="T6" fmla="*/ 3 w 279"/>
              <a:gd name="T7" fmla="*/ 146 h 280"/>
              <a:gd name="T8" fmla="*/ 133 w 279"/>
              <a:gd name="T9" fmla="*/ 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80">
                <a:moveTo>
                  <a:pt x="133" y="3"/>
                </a:moveTo>
                <a:cubicBezTo>
                  <a:pt x="209" y="0"/>
                  <a:pt x="273" y="59"/>
                  <a:pt x="276" y="134"/>
                </a:cubicBezTo>
                <a:cubicBezTo>
                  <a:pt x="279" y="209"/>
                  <a:pt x="221" y="273"/>
                  <a:pt x="145" y="276"/>
                </a:cubicBezTo>
                <a:cubicBezTo>
                  <a:pt x="70" y="280"/>
                  <a:pt x="6" y="221"/>
                  <a:pt x="3" y="146"/>
                </a:cubicBezTo>
                <a:cubicBezTo>
                  <a:pt x="0" y="70"/>
                  <a:pt x="58" y="6"/>
                  <a:pt x="133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" name="Freeform 13">
            <a:extLst>
              <a:ext uri="{FF2B5EF4-FFF2-40B4-BE49-F238E27FC236}">
                <a16:creationId xmlns:a16="http://schemas.microsoft.com/office/drawing/2014/main" id="{83FB33BF-8EEF-4168-8E19-0149AB992555}"/>
              </a:ext>
            </a:extLst>
          </p:cNvPr>
          <p:cNvSpPr>
            <a:spLocks/>
          </p:cNvSpPr>
          <p:nvPr/>
        </p:nvSpPr>
        <p:spPr bwMode="auto">
          <a:xfrm>
            <a:off x="1551690" y="3498755"/>
            <a:ext cx="739953" cy="742469"/>
          </a:xfrm>
          <a:custGeom>
            <a:avLst/>
            <a:gdLst>
              <a:gd name="T0" fmla="*/ 133 w 279"/>
              <a:gd name="T1" fmla="*/ 3 h 280"/>
              <a:gd name="T2" fmla="*/ 276 w 279"/>
              <a:gd name="T3" fmla="*/ 134 h 280"/>
              <a:gd name="T4" fmla="*/ 145 w 279"/>
              <a:gd name="T5" fmla="*/ 276 h 280"/>
              <a:gd name="T6" fmla="*/ 3 w 279"/>
              <a:gd name="T7" fmla="*/ 146 h 280"/>
              <a:gd name="T8" fmla="*/ 133 w 279"/>
              <a:gd name="T9" fmla="*/ 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80">
                <a:moveTo>
                  <a:pt x="133" y="3"/>
                </a:moveTo>
                <a:cubicBezTo>
                  <a:pt x="209" y="0"/>
                  <a:pt x="273" y="59"/>
                  <a:pt x="276" y="134"/>
                </a:cubicBezTo>
                <a:cubicBezTo>
                  <a:pt x="279" y="209"/>
                  <a:pt x="221" y="273"/>
                  <a:pt x="145" y="276"/>
                </a:cubicBezTo>
                <a:cubicBezTo>
                  <a:pt x="70" y="280"/>
                  <a:pt x="6" y="221"/>
                  <a:pt x="3" y="146"/>
                </a:cubicBezTo>
                <a:cubicBezTo>
                  <a:pt x="0" y="70"/>
                  <a:pt x="58" y="6"/>
                  <a:pt x="133" y="3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0E60C99-6D00-40F9-B7CE-C771367F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397" y="3584723"/>
            <a:ext cx="570539" cy="57053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DC9308A-7A61-4D5C-B38B-6EEA6EE588D7}"/>
              </a:ext>
            </a:extLst>
          </p:cNvPr>
          <p:cNvCxnSpPr>
            <a:cxnSpLocks/>
          </p:cNvCxnSpPr>
          <p:nvPr/>
        </p:nvCxnSpPr>
        <p:spPr>
          <a:xfrm>
            <a:off x="4547826" y="2413859"/>
            <a:ext cx="77422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D477554-B976-46B8-BBCE-6FD843A8531F}"/>
              </a:ext>
            </a:extLst>
          </p:cNvPr>
          <p:cNvCxnSpPr>
            <a:cxnSpLocks/>
          </p:cNvCxnSpPr>
          <p:nvPr/>
        </p:nvCxnSpPr>
        <p:spPr>
          <a:xfrm>
            <a:off x="4532834" y="5298405"/>
            <a:ext cx="77422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DE86FA6-E8E6-41CE-904E-7C9F24D804EC}"/>
              </a:ext>
            </a:extLst>
          </p:cNvPr>
          <p:cNvSpPr/>
          <p:nvPr/>
        </p:nvSpPr>
        <p:spPr>
          <a:xfrm>
            <a:off x="4475108" y="2356811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5550499-3E5F-4172-A9C1-6EE1FC1C75ED}"/>
              </a:ext>
            </a:extLst>
          </p:cNvPr>
          <p:cNvSpPr/>
          <p:nvPr/>
        </p:nvSpPr>
        <p:spPr>
          <a:xfrm>
            <a:off x="3366744" y="3078615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6B3A87C-3172-4D51-B26D-0A90256DF83E}"/>
              </a:ext>
            </a:extLst>
          </p:cNvPr>
          <p:cNvSpPr/>
          <p:nvPr/>
        </p:nvSpPr>
        <p:spPr>
          <a:xfrm>
            <a:off x="3034920" y="3810683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79D763-EB29-48E1-ACFC-F3AF2501BF66}"/>
              </a:ext>
            </a:extLst>
          </p:cNvPr>
          <p:cNvSpPr/>
          <p:nvPr/>
        </p:nvSpPr>
        <p:spPr>
          <a:xfrm>
            <a:off x="3366744" y="4539329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C40CEE4-DABA-4A56-9D9C-1CAD6D6DC303}"/>
              </a:ext>
            </a:extLst>
          </p:cNvPr>
          <p:cNvSpPr/>
          <p:nvPr/>
        </p:nvSpPr>
        <p:spPr>
          <a:xfrm>
            <a:off x="4475108" y="5237187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051C944-82CF-44BA-B321-EDA43F9739B0}"/>
              </a:ext>
            </a:extLst>
          </p:cNvPr>
          <p:cNvGrpSpPr/>
          <p:nvPr/>
        </p:nvGrpSpPr>
        <p:grpSpPr>
          <a:xfrm>
            <a:off x="5627925" y="1863398"/>
            <a:ext cx="1983236" cy="1147934"/>
            <a:chOff x="5564564" y="1327557"/>
            <a:chExt cx="1949041" cy="12627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B0A0C23-CDBE-42F0-A1AF-A217B8874EDC}"/>
                </a:ext>
              </a:extLst>
            </p:cNvPr>
            <p:cNvSpPr/>
            <p:nvPr/>
          </p:nvSpPr>
          <p:spPr>
            <a:xfrm>
              <a:off x="5564564" y="1777754"/>
              <a:ext cx="1949041" cy="81253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sz="1800" b="1" i="0" u="none" strike="noStrike" baseline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Osiguravanje učinkovitog rukovodstva</a:t>
              </a:r>
              <a:r>
                <a:rPr lang="hr-HR" sz="1200" b="1" i="0" u="none" strike="noStrike" baseline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	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4BD3DA-7181-49B3-90BB-E1141FB0036C}"/>
                </a:ext>
              </a:extLst>
            </p:cNvPr>
            <p:cNvSpPr/>
            <p:nvPr/>
          </p:nvSpPr>
          <p:spPr>
            <a:xfrm>
              <a:off x="5564564" y="1327557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b="1">
                  <a:solidFill>
                    <a:srgbClr val="D9A542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1. stup</a:t>
              </a: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0DACD835-1C1C-497E-8900-7C74FEE4D446}"/>
              </a:ext>
            </a:extLst>
          </p:cNvPr>
          <p:cNvSpPr/>
          <p:nvPr/>
        </p:nvSpPr>
        <p:spPr>
          <a:xfrm>
            <a:off x="5258606" y="2356811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3BE0A96B-D4A5-4687-B152-5C245EC29C80}"/>
              </a:ext>
            </a:extLst>
          </p:cNvPr>
          <p:cNvSpPr/>
          <p:nvPr/>
        </p:nvSpPr>
        <p:spPr>
          <a:xfrm>
            <a:off x="7943522" y="2404586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C106A4C-909B-4438-ABA4-3695B761F125}"/>
              </a:ext>
            </a:extLst>
          </p:cNvPr>
          <p:cNvSpPr/>
          <p:nvPr/>
        </p:nvSpPr>
        <p:spPr>
          <a:xfrm>
            <a:off x="7943522" y="5242378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4F61778-F650-4659-9340-6B7EF17B4E45}"/>
              </a:ext>
            </a:extLst>
          </p:cNvPr>
          <p:cNvSpPr/>
          <p:nvPr/>
        </p:nvSpPr>
        <p:spPr>
          <a:xfrm>
            <a:off x="8414305" y="3810683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2F0999F-C94B-4836-9390-8FDED9100AFF}"/>
              </a:ext>
            </a:extLst>
          </p:cNvPr>
          <p:cNvSpPr/>
          <p:nvPr/>
        </p:nvSpPr>
        <p:spPr>
          <a:xfrm>
            <a:off x="5258606" y="5242378"/>
            <a:ext cx="114096" cy="1140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2435476-0913-4C5E-9D3C-CC1FDDE79D49}"/>
              </a:ext>
            </a:extLst>
          </p:cNvPr>
          <p:cNvGrpSpPr/>
          <p:nvPr/>
        </p:nvGrpSpPr>
        <p:grpSpPr>
          <a:xfrm>
            <a:off x="5627925" y="4911397"/>
            <a:ext cx="1983236" cy="1517265"/>
            <a:chOff x="5564564" y="1327558"/>
            <a:chExt cx="1949041" cy="1668991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987D673-5016-460A-BAB7-5B14292C7DF9}"/>
                </a:ext>
              </a:extLst>
            </p:cNvPr>
            <p:cNvSpPr/>
            <p:nvPr/>
          </p:nvSpPr>
          <p:spPr>
            <a:xfrm>
              <a:off x="5564564" y="1777754"/>
              <a:ext cx="1949041" cy="12187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sz="1800" b="1" i="0" u="none" strike="noStrike" baseline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Stvaranje interoperabilnog tehnološkog okruženja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52CC25B-293C-4BD1-9F17-2ACBD5E71402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b="1">
                  <a:solidFill>
                    <a:srgbClr val="7C7C7C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3. stup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760DB52-4A35-4BBD-B0D6-C0FBE8033285}"/>
              </a:ext>
            </a:extLst>
          </p:cNvPr>
          <p:cNvGrpSpPr/>
          <p:nvPr/>
        </p:nvGrpSpPr>
        <p:grpSpPr>
          <a:xfrm>
            <a:off x="8513492" y="1533348"/>
            <a:ext cx="2212554" cy="963269"/>
            <a:chOff x="5564564" y="1327558"/>
            <a:chExt cx="1949041" cy="1059594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A3D997-D76B-453D-8FE6-4CB91BF7D3CE}"/>
                </a:ext>
              </a:extLst>
            </p:cNvPr>
            <p:cNvSpPr/>
            <p:nvPr/>
          </p:nvSpPr>
          <p:spPr>
            <a:xfrm>
              <a:off x="5564564" y="1777755"/>
              <a:ext cx="1949041" cy="60939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sz="1800" b="1" i="0" u="none" strike="noStrike" baseline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Stvaranje zakonodavnog okvira 	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2C3B25C-05F5-469C-A149-A18366AF185A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b="1">
                  <a:solidFill>
                    <a:srgbClr val="41907D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2. stup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A3FD3CD-0036-4F09-A208-D9B5F3408BE8}"/>
              </a:ext>
            </a:extLst>
          </p:cNvPr>
          <p:cNvGrpSpPr/>
          <p:nvPr/>
        </p:nvGrpSpPr>
        <p:grpSpPr>
          <a:xfrm>
            <a:off x="8513492" y="5336181"/>
            <a:ext cx="2212554" cy="1240266"/>
            <a:chOff x="5564564" y="1327558"/>
            <a:chExt cx="1949041" cy="1364293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24411AB-7629-4423-B8D5-D0280D0989FB}"/>
                </a:ext>
              </a:extLst>
            </p:cNvPr>
            <p:cNvSpPr/>
            <p:nvPr/>
          </p:nvSpPr>
          <p:spPr>
            <a:xfrm>
              <a:off x="5564564" y="1777754"/>
              <a:ext cx="1949041" cy="91409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sz="1800" b="1" i="0" u="none" strike="noStrike" baseline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Ubrzavanje procesa provedbe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E3A27D4-35AB-4016-B591-7823422F9071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b="1">
                  <a:solidFill>
                    <a:srgbClr val="B83B1A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4. stup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03AF394-1822-4313-9922-1C009866176C}"/>
              </a:ext>
            </a:extLst>
          </p:cNvPr>
          <p:cNvGrpSpPr/>
          <p:nvPr/>
        </p:nvGrpSpPr>
        <p:grpSpPr>
          <a:xfrm>
            <a:off x="8878103" y="3319399"/>
            <a:ext cx="3310721" cy="1147933"/>
            <a:chOff x="5564563" y="1327558"/>
            <a:chExt cx="2114940" cy="1262726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6D757F2-3806-453D-B388-EAE3DC6C5834}"/>
                </a:ext>
              </a:extLst>
            </p:cNvPr>
            <p:cNvSpPr/>
            <p:nvPr/>
          </p:nvSpPr>
          <p:spPr>
            <a:xfrm>
              <a:off x="5564563" y="1777754"/>
              <a:ext cx="2114940" cy="812530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b="1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 Središnja banka (CB)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b="1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 Udruga banaka – ABA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b="1">
                  <a:solidFill>
                    <a:schemeClr val="bg1"/>
                  </a:solidFill>
                  <a:latin typeface="Segoe UI Light" panose="020B0502040204020203" pitchFamily="34" charset="0"/>
                  <a:ea typeface="Open Sans" panose="020B0606030504020204" pitchFamily="34" charset="0"/>
                  <a:cs typeface="Segoe UI Light" panose="020B0502040204020203" pitchFamily="34" charset="0"/>
                </a:rPr>
                <a:t>AZ Udruga FinTech – AzFina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6236FF8-AE84-4278-A045-A6B4CDACDEF0}"/>
                </a:ext>
              </a:extLst>
            </p:cNvPr>
            <p:cNvSpPr/>
            <p:nvPr/>
          </p:nvSpPr>
          <p:spPr>
            <a:xfrm>
              <a:off x="5564564" y="1327558"/>
              <a:ext cx="1949041" cy="40626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hr-HR" b="1">
                  <a:solidFill>
                    <a:srgbClr val="246181"/>
                  </a:solidFill>
                  <a:ea typeface="Open Sans" panose="020B0606030504020204" pitchFamily="34" charset="0"/>
                  <a:cs typeface="Segoe UI Light" panose="020B0502040204020203" pitchFamily="34" charset="0"/>
                </a:rPr>
                <a:t>Nadležnost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3C82BDF-03A2-4780-BD9E-167DA1D2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bg1"/>
                </a:solidFill>
              </a:rPr>
              <a:t>Plan aktivnosti otvorenog bankarstva u Azerbajdžanu</a:t>
            </a:r>
          </a:p>
        </p:txBody>
      </p:sp>
      <p:pic>
        <p:nvPicPr>
          <p:cNvPr id="4" name="Graphic 3" descr="Board Of Directors outline">
            <a:extLst>
              <a:ext uri="{FF2B5EF4-FFF2-40B4-BE49-F238E27FC236}">
                <a16:creationId xmlns:a16="http://schemas.microsoft.com/office/drawing/2014/main" id="{726819BB-073A-1BC2-3551-32F50FF61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2154" y="3625337"/>
            <a:ext cx="426836" cy="426836"/>
          </a:xfrm>
          <a:prstGeom prst="rect">
            <a:avLst/>
          </a:prstGeom>
        </p:spPr>
      </p:pic>
      <p:sp>
        <p:nvSpPr>
          <p:cNvPr id="5" name="Freeform 23">
            <a:extLst>
              <a:ext uri="{FF2B5EF4-FFF2-40B4-BE49-F238E27FC236}">
                <a16:creationId xmlns:a16="http://schemas.microsoft.com/office/drawing/2014/main" id="{329D7F6C-7F3C-A4D6-3C56-0B0A9A49D64B}"/>
              </a:ext>
            </a:extLst>
          </p:cNvPr>
          <p:cNvSpPr>
            <a:spLocks noEditPoints="1"/>
          </p:cNvSpPr>
          <p:nvPr/>
        </p:nvSpPr>
        <p:spPr bwMode="auto">
          <a:xfrm>
            <a:off x="2435332" y="2209665"/>
            <a:ext cx="200921" cy="271560"/>
          </a:xfrm>
          <a:custGeom>
            <a:avLst/>
            <a:gdLst>
              <a:gd name="T0" fmla="*/ 1063 w 1392"/>
              <a:gd name="T1" fmla="*/ 0 h 1882"/>
              <a:gd name="T2" fmla="*/ 116 w 1392"/>
              <a:gd name="T3" fmla="*/ 0 h 1882"/>
              <a:gd name="T4" fmla="*/ 0 w 1392"/>
              <a:gd name="T5" fmla="*/ 115 h 1882"/>
              <a:gd name="T6" fmla="*/ 0 w 1392"/>
              <a:gd name="T7" fmla="*/ 1767 h 1882"/>
              <a:gd name="T8" fmla="*/ 116 w 1392"/>
              <a:gd name="T9" fmla="*/ 1882 h 1882"/>
              <a:gd name="T10" fmla="*/ 1276 w 1392"/>
              <a:gd name="T11" fmla="*/ 1882 h 1882"/>
              <a:gd name="T12" fmla="*/ 1392 w 1392"/>
              <a:gd name="T13" fmla="*/ 1767 h 1882"/>
              <a:gd name="T14" fmla="*/ 1392 w 1392"/>
              <a:gd name="T15" fmla="*/ 357 h 1882"/>
              <a:gd name="T16" fmla="*/ 1063 w 1392"/>
              <a:gd name="T17" fmla="*/ 0 h 1882"/>
              <a:gd name="T18" fmla="*/ 1090 w 1392"/>
              <a:gd name="T19" fmla="*/ 173 h 1882"/>
              <a:gd name="T20" fmla="*/ 1234 w 1392"/>
              <a:gd name="T21" fmla="*/ 329 h 1882"/>
              <a:gd name="T22" fmla="*/ 1090 w 1392"/>
              <a:gd name="T23" fmla="*/ 329 h 1882"/>
              <a:gd name="T24" fmla="*/ 1090 w 1392"/>
              <a:gd name="T25" fmla="*/ 173 h 1882"/>
              <a:gd name="T26" fmla="*/ 1295 w 1392"/>
              <a:gd name="T27" fmla="*/ 1767 h 1882"/>
              <a:gd name="T28" fmla="*/ 1276 w 1392"/>
              <a:gd name="T29" fmla="*/ 1785 h 1882"/>
              <a:gd name="T30" fmla="*/ 116 w 1392"/>
              <a:gd name="T31" fmla="*/ 1785 h 1882"/>
              <a:gd name="T32" fmla="*/ 97 w 1392"/>
              <a:gd name="T33" fmla="*/ 1767 h 1882"/>
              <a:gd name="T34" fmla="*/ 97 w 1392"/>
              <a:gd name="T35" fmla="*/ 115 h 1882"/>
              <a:gd name="T36" fmla="*/ 116 w 1392"/>
              <a:gd name="T37" fmla="*/ 97 h 1882"/>
              <a:gd name="T38" fmla="*/ 993 w 1392"/>
              <a:gd name="T39" fmla="*/ 97 h 1882"/>
              <a:gd name="T40" fmla="*/ 993 w 1392"/>
              <a:gd name="T41" fmla="*/ 378 h 1882"/>
              <a:gd name="T42" fmla="*/ 1042 w 1392"/>
              <a:gd name="T43" fmla="*/ 426 h 1882"/>
              <a:gd name="T44" fmla="*/ 1295 w 1392"/>
              <a:gd name="T45" fmla="*/ 426 h 1882"/>
              <a:gd name="T46" fmla="*/ 1295 w 1392"/>
              <a:gd name="T47" fmla="*/ 1767 h 1882"/>
              <a:gd name="T48" fmla="*/ 268 w 1392"/>
              <a:gd name="T49" fmla="*/ 515 h 1882"/>
              <a:gd name="T50" fmla="*/ 1091 w 1392"/>
              <a:gd name="T51" fmla="*/ 515 h 1882"/>
              <a:gd name="T52" fmla="*/ 1128 w 1392"/>
              <a:gd name="T53" fmla="*/ 552 h 1882"/>
              <a:gd name="T54" fmla="*/ 1091 w 1392"/>
              <a:gd name="T55" fmla="*/ 588 h 1882"/>
              <a:gd name="T56" fmla="*/ 268 w 1392"/>
              <a:gd name="T57" fmla="*/ 588 h 1882"/>
              <a:gd name="T58" fmla="*/ 232 w 1392"/>
              <a:gd name="T59" fmla="*/ 552 h 1882"/>
              <a:gd name="T60" fmla="*/ 268 w 1392"/>
              <a:gd name="T61" fmla="*/ 515 h 1882"/>
              <a:gd name="T62" fmla="*/ 1128 w 1392"/>
              <a:gd name="T63" fmla="*/ 796 h 1882"/>
              <a:gd name="T64" fmla="*/ 1091 w 1392"/>
              <a:gd name="T65" fmla="*/ 832 h 1882"/>
              <a:gd name="T66" fmla="*/ 268 w 1392"/>
              <a:gd name="T67" fmla="*/ 832 h 1882"/>
              <a:gd name="T68" fmla="*/ 232 w 1392"/>
              <a:gd name="T69" fmla="*/ 796 h 1882"/>
              <a:gd name="T70" fmla="*/ 268 w 1392"/>
              <a:gd name="T71" fmla="*/ 759 h 1882"/>
              <a:gd name="T72" fmla="*/ 1091 w 1392"/>
              <a:gd name="T73" fmla="*/ 759 h 1882"/>
              <a:gd name="T74" fmla="*/ 1128 w 1392"/>
              <a:gd name="T75" fmla="*/ 796 h 1882"/>
              <a:gd name="T76" fmla="*/ 1128 w 1392"/>
              <a:gd name="T77" fmla="*/ 1032 h 1882"/>
              <a:gd name="T78" fmla="*/ 1091 w 1392"/>
              <a:gd name="T79" fmla="*/ 1068 h 1882"/>
              <a:gd name="T80" fmla="*/ 268 w 1392"/>
              <a:gd name="T81" fmla="*/ 1068 h 1882"/>
              <a:gd name="T82" fmla="*/ 232 w 1392"/>
              <a:gd name="T83" fmla="*/ 1032 h 1882"/>
              <a:gd name="T84" fmla="*/ 268 w 1392"/>
              <a:gd name="T85" fmla="*/ 995 h 1882"/>
              <a:gd name="T86" fmla="*/ 1091 w 1392"/>
              <a:gd name="T87" fmla="*/ 995 h 1882"/>
              <a:gd name="T88" fmla="*/ 1128 w 1392"/>
              <a:gd name="T89" fmla="*/ 1032 h 1882"/>
              <a:gd name="T90" fmla="*/ 1128 w 1392"/>
              <a:gd name="T91" fmla="*/ 1272 h 1882"/>
              <a:gd name="T92" fmla="*/ 1091 w 1392"/>
              <a:gd name="T93" fmla="*/ 1308 h 1882"/>
              <a:gd name="T94" fmla="*/ 268 w 1392"/>
              <a:gd name="T95" fmla="*/ 1308 h 1882"/>
              <a:gd name="T96" fmla="*/ 232 w 1392"/>
              <a:gd name="T97" fmla="*/ 1272 h 1882"/>
              <a:gd name="T98" fmla="*/ 268 w 1392"/>
              <a:gd name="T99" fmla="*/ 1236 h 1882"/>
              <a:gd name="T100" fmla="*/ 1091 w 1392"/>
              <a:gd name="T101" fmla="*/ 1236 h 1882"/>
              <a:gd name="T102" fmla="*/ 1128 w 1392"/>
              <a:gd name="T103" fmla="*/ 1272 h 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92" h="1882">
                <a:moveTo>
                  <a:pt x="1063" y="0"/>
                </a:moveTo>
                <a:cubicBezTo>
                  <a:pt x="116" y="0"/>
                  <a:pt x="116" y="0"/>
                  <a:pt x="116" y="0"/>
                </a:cubicBezTo>
                <a:cubicBezTo>
                  <a:pt x="52" y="0"/>
                  <a:pt x="0" y="52"/>
                  <a:pt x="0" y="115"/>
                </a:cubicBezTo>
                <a:cubicBezTo>
                  <a:pt x="0" y="1767"/>
                  <a:pt x="0" y="1767"/>
                  <a:pt x="0" y="1767"/>
                </a:cubicBezTo>
                <a:cubicBezTo>
                  <a:pt x="0" y="1830"/>
                  <a:pt x="52" y="1882"/>
                  <a:pt x="116" y="1882"/>
                </a:cubicBezTo>
                <a:cubicBezTo>
                  <a:pt x="1276" y="1882"/>
                  <a:pt x="1276" y="1882"/>
                  <a:pt x="1276" y="1882"/>
                </a:cubicBezTo>
                <a:cubicBezTo>
                  <a:pt x="1340" y="1882"/>
                  <a:pt x="1392" y="1830"/>
                  <a:pt x="1392" y="1767"/>
                </a:cubicBezTo>
                <a:cubicBezTo>
                  <a:pt x="1392" y="357"/>
                  <a:pt x="1392" y="357"/>
                  <a:pt x="1392" y="357"/>
                </a:cubicBezTo>
                <a:lnTo>
                  <a:pt x="1063" y="0"/>
                </a:lnTo>
                <a:close/>
                <a:moveTo>
                  <a:pt x="1090" y="173"/>
                </a:moveTo>
                <a:cubicBezTo>
                  <a:pt x="1234" y="329"/>
                  <a:pt x="1234" y="329"/>
                  <a:pt x="1234" y="329"/>
                </a:cubicBezTo>
                <a:cubicBezTo>
                  <a:pt x="1090" y="329"/>
                  <a:pt x="1090" y="329"/>
                  <a:pt x="1090" y="329"/>
                </a:cubicBezTo>
                <a:lnTo>
                  <a:pt x="1090" y="173"/>
                </a:lnTo>
                <a:close/>
                <a:moveTo>
                  <a:pt x="1295" y="1767"/>
                </a:moveTo>
                <a:cubicBezTo>
                  <a:pt x="1295" y="1777"/>
                  <a:pt x="1286" y="1785"/>
                  <a:pt x="1276" y="1785"/>
                </a:cubicBezTo>
                <a:cubicBezTo>
                  <a:pt x="116" y="1785"/>
                  <a:pt x="116" y="1785"/>
                  <a:pt x="116" y="1785"/>
                </a:cubicBezTo>
                <a:cubicBezTo>
                  <a:pt x="106" y="1785"/>
                  <a:pt x="97" y="1777"/>
                  <a:pt x="97" y="1767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05"/>
                  <a:pt x="106" y="97"/>
                  <a:pt x="116" y="97"/>
                </a:cubicBezTo>
                <a:cubicBezTo>
                  <a:pt x="993" y="97"/>
                  <a:pt x="993" y="97"/>
                  <a:pt x="993" y="97"/>
                </a:cubicBezTo>
                <a:cubicBezTo>
                  <a:pt x="993" y="378"/>
                  <a:pt x="993" y="378"/>
                  <a:pt x="993" y="378"/>
                </a:cubicBezTo>
                <a:cubicBezTo>
                  <a:pt x="993" y="404"/>
                  <a:pt x="1015" y="426"/>
                  <a:pt x="1042" y="426"/>
                </a:cubicBezTo>
                <a:cubicBezTo>
                  <a:pt x="1295" y="426"/>
                  <a:pt x="1295" y="426"/>
                  <a:pt x="1295" y="426"/>
                </a:cubicBezTo>
                <a:lnTo>
                  <a:pt x="1295" y="1767"/>
                </a:lnTo>
                <a:close/>
                <a:moveTo>
                  <a:pt x="268" y="515"/>
                </a:moveTo>
                <a:cubicBezTo>
                  <a:pt x="1091" y="515"/>
                  <a:pt x="1091" y="515"/>
                  <a:pt x="1091" y="515"/>
                </a:cubicBezTo>
                <a:cubicBezTo>
                  <a:pt x="1111" y="515"/>
                  <a:pt x="1128" y="532"/>
                  <a:pt x="1128" y="552"/>
                </a:cubicBezTo>
                <a:cubicBezTo>
                  <a:pt x="1128" y="572"/>
                  <a:pt x="1111" y="588"/>
                  <a:pt x="1091" y="588"/>
                </a:cubicBezTo>
                <a:cubicBezTo>
                  <a:pt x="268" y="588"/>
                  <a:pt x="268" y="588"/>
                  <a:pt x="268" y="588"/>
                </a:cubicBezTo>
                <a:cubicBezTo>
                  <a:pt x="248" y="588"/>
                  <a:pt x="232" y="572"/>
                  <a:pt x="232" y="552"/>
                </a:cubicBezTo>
                <a:cubicBezTo>
                  <a:pt x="232" y="532"/>
                  <a:pt x="248" y="515"/>
                  <a:pt x="268" y="515"/>
                </a:cubicBezTo>
                <a:close/>
                <a:moveTo>
                  <a:pt x="1128" y="796"/>
                </a:moveTo>
                <a:cubicBezTo>
                  <a:pt x="1128" y="816"/>
                  <a:pt x="1111" y="832"/>
                  <a:pt x="1091" y="832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248" y="832"/>
                  <a:pt x="232" y="816"/>
                  <a:pt x="232" y="796"/>
                </a:cubicBezTo>
                <a:cubicBezTo>
                  <a:pt x="232" y="776"/>
                  <a:pt x="248" y="759"/>
                  <a:pt x="268" y="759"/>
                </a:cubicBezTo>
                <a:cubicBezTo>
                  <a:pt x="1091" y="759"/>
                  <a:pt x="1091" y="759"/>
                  <a:pt x="1091" y="759"/>
                </a:cubicBezTo>
                <a:cubicBezTo>
                  <a:pt x="1111" y="759"/>
                  <a:pt x="1128" y="776"/>
                  <a:pt x="1128" y="796"/>
                </a:cubicBezTo>
                <a:close/>
                <a:moveTo>
                  <a:pt x="1128" y="1032"/>
                </a:moveTo>
                <a:cubicBezTo>
                  <a:pt x="1128" y="1052"/>
                  <a:pt x="1111" y="1068"/>
                  <a:pt x="1091" y="1068"/>
                </a:cubicBezTo>
                <a:cubicBezTo>
                  <a:pt x="268" y="1068"/>
                  <a:pt x="268" y="1068"/>
                  <a:pt x="268" y="1068"/>
                </a:cubicBezTo>
                <a:cubicBezTo>
                  <a:pt x="248" y="1068"/>
                  <a:pt x="232" y="1052"/>
                  <a:pt x="232" y="1032"/>
                </a:cubicBezTo>
                <a:cubicBezTo>
                  <a:pt x="232" y="1012"/>
                  <a:pt x="248" y="995"/>
                  <a:pt x="268" y="995"/>
                </a:cubicBezTo>
                <a:cubicBezTo>
                  <a:pt x="1091" y="995"/>
                  <a:pt x="1091" y="995"/>
                  <a:pt x="1091" y="995"/>
                </a:cubicBezTo>
                <a:cubicBezTo>
                  <a:pt x="1111" y="995"/>
                  <a:pt x="1128" y="1012"/>
                  <a:pt x="1128" y="1032"/>
                </a:cubicBezTo>
                <a:close/>
                <a:moveTo>
                  <a:pt x="1128" y="1272"/>
                </a:moveTo>
                <a:cubicBezTo>
                  <a:pt x="1128" y="1292"/>
                  <a:pt x="1111" y="1308"/>
                  <a:pt x="1091" y="1308"/>
                </a:cubicBezTo>
                <a:cubicBezTo>
                  <a:pt x="268" y="1308"/>
                  <a:pt x="268" y="1308"/>
                  <a:pt x="268" y="1308"/>
                </a:cubicBezTo>
                <a:cubicBezTo>
                  <a:pt x="248" y="1308"/>
                  <a:pt x="232" y="1292"/>
                  <a:pt x="232" y="1272"/>
                </a:cubicBezTo>
                <a:cubicBezTo>
                  <a:pt x="232" y="1252"/>
                  <a:pt x="248" y="1236"/>
                  <a:pt x="268" y="1236"/>
                </a:cubicBezTo>
                <a:cubicBezTo>
                  <a:pt x="1091" y="1236"/>
                  <a:pt x="1091" y="1236"/>
                  <a:pt x="1091" y="1236"/>
                </a:cubicBezTo>
                <a:cubicBezTo>
                  <a:pt x="1111" y="1236"/>
                  <a:pt x="1128" y="1252"/>
                  <a:pt x="1128" y="127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" name="Graphic 21" descr="Users outline">
            <a:extLst>
              <a:ext uri="{FF2B5EF4-FFF2-40B4-BE49-F238E27FC236}">
                <a16:creationId xmlns:a16="http://schemas.microsoft.com/office/drawing/2014/main" id="{39C401AA-F983-5B89-7C09-153339211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56751" y="1496517"/>
            <a:ext cx="431050" cy="431050"/>
          </a:xfrm>
          <a:prstGeom prst="rect">
            <a:avLst/>
          </a:prstGeom>
        </p:spPr>
      </p:pic>
      <p:pic>
        <p:nvPicPr>
          <p:cNvPr id="23" name="Graphic 22" descr="Business Growth outline">
            <a:extLst>
              <a:ext uri="{FF2B5EF4-FFF2-40B4-BE49-F238E27FC236}">
                <a16:creationId xmlns:a16="http://schemas.microsoft.com/office/drawing/2014/main" id="{54358371-0202-2187-55FB-A9F9394FB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49086" y="5136025"/>
            <a:ext cx="455673" cy="4556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1EB153-00C1-D534-BC13-84F53C3E0EF9}"/>
              </a:ext>
            </a:extLst>
          </p:cNvPr>
          <p:cNvSpPr/>
          <p:nvPr/>
        </p:nvSpPr>
        <p:spPr>
          <a:xfrm>
            <a:off x="5627925" y="1467226"/>
            <a:ext cx="1983236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hr-HR" b="1">
                <a:solidFill>
                  <a:srgbClr val="D9A542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2021./2025.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855DA7-9B82-342D-1F6D-1A968A1A9253}"/>
              </a:ext>
            </a:extLst>
          </p:cNvPr>
          <p:cNvSpPr/>
          <p:nvPr/>
        </p:nvSpPr>
        <p:spPr>
          <a:xfrm>
            <a:off x="8507341" y="1163468"/>
            <a:ext cx="221255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hr-HR" b="1">
                <a:solidFill>
                  <a:srgbClr val="41907D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2021./2022.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00B03-663F-A784-D634-9AA63CC8E3A3}"/>
              </a:ext>
            </a:extLst>
          </p:cNvPr>
          <p:cNvSpPr/>
          <p:nvPr/>
        </p:nvSpPr>
        <p:spPr>
          <a:xfrm>
            <a:off x="5627925" y="4542065"/>
            <a:ext cx="1983236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hr-HR" b="1">
                <a:solidFill>
                  <a:srgbClr val="7C7C7C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2021./2023.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7DF020-B464-18DD-A95B-888FAA2D7466}"/>
              </a:ext>
            </a:extLst>
          </p:cNvPr>
          <p:cNvSpPr/>
          <p:nvPr/>
        </p:nvSpPr>
        <p:spPr>
          <a:xfrm>
            <a:off x="8507341" y="4946881"/>
            <a:ext cx="2212554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hr-HR" b="1">
                <a:solidFill>
                  <a:srgbClr val="B83B1A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2022/2025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BDAD32-5981-DF1F-886E-47A4281A4013}"/>
              </a:ext>
            </a:extLst>
          </p:cNvPr>
          <p:cNvGrpSpPr/>
          <p:nvPr/>
        </p:nvGrpSpPr>
        <p:grpSpPr>
          <a:xfrm>
            <a:off x="3910832" y="5843897"/>
            <a:ext cx="318756" cy="317680"/>
            <a:chOff x="5835125" y="1574800"/>
            <a:chExt cx="2347912" cy="2339975"/>
          </a:xfrm>
          <a:solidFill>
            <a:srgbClr val="7C7C7C"/>
          </a:solidFill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1F9C1703-A038-AA7C-9983-493F3D2DC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5125" y="2159000"/>
              <a:ext cx="885825" cy="1755775"/>
            </a:xfrm>
            <a:custGeom>
              <a:avLst/>
              <a:gdLst>
                <a:gd name="T0" fmla="*/ 558 w 775"/>
                <a:gd name="T1" fmla="*/ 1534 h 1534"/>
                <a:gd name="T2" fmla="*/ 217 w 775"/>
                <a:gd name="T3" fmla="*/ 1534 h 1534"/>
                <a:gd name="T4" fmla="*/ 174 w 775"/>
                <a:gd name="T5" fmla="*/ 1495 h 1534"/>
                <a:gd name="T6" fmla="*/ 127 w 775"/>
                <a:gd name="T7" fmla="*/ 858 h 1534"/>
                <a:gd name="T8" fmla="*/ 40 w 775"/>
                <a:gd name="T9" fmla="*/ 815 h 1534"/>
                <a:gd name="T10" fmla="*/ 5 w 775"/>
                <a:gd name="T11" fmla="*/ 702 h 1534"/>
                <a:gd name="T12" fmla="*/ 61 w 775"/>
                <a:gd name="T13" fmla="*/ 207 h 1534"/>
                <a:gd name="T14" fmla="*/ 279 w 775"/>
                <a:gd name="T15" fmla="*/ 0 h 1534"/>
                <a:gd name="T16" fmla="*/ 496 w 775"/>
                <a:gd name="T17" fmla="*/ 0 h 1534"/>
                <a:gd name="T18" fmla="*/ 713 w 775"/>
                <a:gd name="T19" fmla="*/ 207 h 1534"/>
                <a:gd name="T20" fmla="*/ 770 w 775"/>
                <a:gd name="T21" fmla="*/ 702 h 1534"/>
                <a:gd name="T22" fmla="*/ 735 w 775"/>
                <a:gd name="T23" fmla="*/ 815 h 1534"/>
                <a:gd name="T24" fmla="*/ 647 w 775"/>
                <a:gd name="T25" fmla="*/ 858 h 1534"/>
                <a:gd name="T26" fmla="*/ 600 w 775"/>
                <a:gd name="T27" fmla="*/ 1495 h 1534"/>
                <a:gd name="T28" fmla="*/ 558 w 775"/>
                <a:gd name="T29" fmla="*/ 1534 h 1534"/>
                <a:gd name="T30" fmla="*/ 257 w 775"/>
                <a:gd name="T31" fmla="*/ 1449 h 1534"/>
                <a:gd name="T32" fmla="*/ 518 w 775"/>
                <a:gd name="T33" fmla="*/ 1449 h 1534"/>
                <a:gd name="T34" fmla="*/ 565 w 775"/>
                <a:gd name="T35" fmla="*/ 812 h 1534"/>
                <a:gd name="T36" fmla="*/ 608 w 775"/>
                <a:gd name="T37" fmla="*/ 773 h 1534"/>
                <a:gd name="T38" fmla="*/ 640 w 775"/>
                <a:gd name="T39" fmla="*/ 773 h 1534"/>
                <a:gd name="T40" fmla="*/ 671 w 775"/>
                <a:gd name="T41" fmla="*/ 758 h 1534"/>
                <a:gd name="T42" fmla="*/ 685 w 775"/>
                <a:gd name="T43" fmla="*/ 712 h 1534"/>
                <a:gd name="T44" fmla="*/ 629 w 775"/>
                <a:gd name="T45" fmla="*/ 217 h 1534"/>
                <a:gd name="T46" fmla="*/ 496 w 775"/>
                <a:gd name="T47" fmla="*/ 86 h 1534"/>
                <a:gd name="T48" fmla="*/ 279 w 775"/>
                <a:gd name="T49" fmla="*/ 86 h 1534"/>
                <a:gd name="T50" fmla="*/ 146 w 775"/>
                <a:gd name="T51" fmla="*/ 217 h 1534"/>
                <a:gd name="T52" fmla="*/ 90 w 775"/>
                <a:gd name="T53" fmla="*/ 712 h 1534"/>
                <a:gd name="T54" fmla="*/ 104 w 775"/>
                <a:gd name="T55" fmla="*/ 758 h 1534"/>
                <a:gd name="T56" fmla="*/ 135 w 775"/>
                <a:gd name="T57" fmla="*/ 773 h 1534"/>
                <a:gd name="T58" fmla="*/ 167 w 775"/>
                <a:gd name="T59" fmla="*/ 773 h 1534"/>
                <a:gd name="T60" fmla="*/ 210 w 775"/>
                <a:gd name="T61" fmla="*/ 812 h 1534"/>
                <a:gd name="T62" fmla="*/ 257 w 775"/>
                <a:gd name="T63" fmla="*/ 1449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5" h="1534">
                  <a:moveTo>
                    <a:pt x="558" y="1534"/>
                  </a:moveTo>
                  <a:cubicBezTo>
                    <a:pt x="217" y="1534"/>
                    <a:pt x="217" y="1534"/>
                    <a:pt x="217" y="1534"/>
                  </a:cubicBezTo>
                  <a:cubicBezTo>
                    <a:pt x="195" y="1534"/>
                    <a:pt x="176" y="1517"/>
                    <a:pt x="174" y="1495"/>
                  </a:cubicBezTo>
                  <a:cubicBezTo>
                    <a:pt x="127" y="858"/>
                    <a:pt x="127" y="858"/>
                    <a:pt x="127" y="858"/>
                  </a:cubicBezTo>
                  <a:cubicBezTo>
                    <a:pt x="94" y="856"/>
                    <a:pt x="63" y="841"/>
                    <a:pt x="40" y="815"/>
                  </a:cubicBezTo>
                  <a:cubicBezTo>
                    <a:pt x="13" y="785"/>
                    <a:pt x="0" y="744"/>
                    <a:pt x="5" y="702"/>
                  </a:cubicBezTo>
                  <a:cubicBezTo>
                    <a:pt x="61" y="207"/>
                    <a:pt x="61" y="207"/>
                    <a:pt x="61" y="207"/>
                  </a:cubicBezTo>
                  <a:cubicBezTo>
                    <a:pt x="75" y="89"/>
                    <a:pt x="168" y="0"/>
                    <a:pt x="279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607" y="0"/>
                    <a:pt x="700" y="89"/>
                    <a:pt x="713" y="207"/>
                  </a:cubicBezTo>
                  <a:cubicBezTo>
                    <a:pt x="770" y="702"/>
                    <a:pt x="770" y="702"/>
                    <a:pt x="770" y="702"/>
                  </a:cubicBezTo>
                  <a:cubicBezTo>
                    <a:pt x="775" y="744"/>
                    <a:pt x="762" y="785"/>
                    <a:pt x="735" y="815"/>
                  </a:cubicBezTo>
                  <a:cubicBezTo>
                    <a:pt x="712" y="841"/>
                    <a:pt x="681" y="856"/>
                    <a:pt x="647" y="858"/>
                  </a:cubicBezTo>
                  <a:cubicBezTo>
                    <a:pt x="600" y="1495"/>
                    <a:pt x="600" y="1495"/>
                    <a:pt x="600" y="1495"/>
                  </a:cubicBezTo>
                  <a:cubicBezTo>
                    <a:pt x="599" y="1517"/>
                    <a:pt x="580" y="1534"/>
                    <a:pt x="558" y="1534"/>
                  </a:cubicBezTo>
                  <a:close/>
                  <a:moveTo>
                    <a:pt x="257" y="1449"/>
                  </a:moveTo>
                  <a:cubicBezTo>
                    <a:pt x="518" y="1449"/>
                    <a:pt x="518" y="1449"/>
                    <a:pt x="518" y="1449"/>
                  </a:cubicBezTo>
                  <a:cubicBezTo>
                    <a:pt x="565" y="812"/>
                    <a:pt x="565" y="812"/>
                    <a:pt x="565" y="812"/>
                  </a:cubicBezTo>
                  <a:cubicBezTo>
                    <a:pt x="567" y="790"/>
                    <a:pt x="585" y="773"/>
                    <a:pt x="608" y="773"/>
                  </a:cubicBezTo>
                  <a:cubicBezTo>
                    <a:pt x="640" y="773"/>
                    <a:pt x="640" y="773"/>
                    <a:pt x="640" y="773"/>
                  </a:cubicBezTo>
                  <a:cubicBezTo>
                    <a:pt x="656" y="773"/>
                    <a:pt x="666" y="764"/>
                    <a:pt x="671" y="758"/>
                  </a:cubicBezTo>
                  <a:cubicBezTo>
                    <a:pt x="682" y="746"/>
                    <a:pt x="687" y="729"/>
                    <a:pt x="685" y="712"/>
                  </a:cubicBezTo>
                  <a:cubicBezTo>
                    <a:pt x="629" y="217"/>
                    <a:pt x="629" y="217"/>
                    <a:pt x="629" y="217"/>
                  </a:cubicBezTo>
                  <a:cubicBezTo>
                    <a:pt x="620" y="142"/>
                    <a:pt x="563" y="86"/>
                    <a:pt x="496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12" y="86"/>
                    <a:pt x="155" y="142"/>
                    <a:pt x="146" y="217"/>
                  </a:cubicBezTo>
                  <a:cubicBezTo>
                    <a:pt x="90" y="712"/>
                    <a:pt x="90" y="712"/>
                    <a:pt x="90" y="712"/>
                  </a:cubicBezTo>
                  <a:cubicBezTo>
                    <a:pt x="88" y="729"/>
                    <a:pt x="93" y="746"/>
                    <a:pt x="104" y="758"/>
                  </a:cubicBezTo>
                  <a:cubicBezTo>
                    <a:pt x="108" y="764"/>
                    <a:pt x="119" y="773"/>
                    <a:pt x="135" y="773"/>
                  </a:cubicBezTo>
                  <a:cubicBezTo>
                    <a:pt x="167" y="773"/>
                    <a:pt x="167" y="773"/>
                    <a:pt x="167" y="773"/>
                  </a:cubicBezTo>
                  <a:cubicBezTo>
                    <a:pt x="189" y="773"/>
                    <a:pt x="208" y="790"/>
                    <a:pt x="210" y="812"/>
                  </a:cubicBezTo>
                  <a:lnTo>
                    <a:pt x="257" y="14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E381452-5D82-0102-C7A8-2A92BDBB7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3562" y="1574800"/>
              <a:ext cx="487362" cy="487363"/>
            </a:xfrm>
            <a:custGeom>
              <a:avLst/>
              <a:gdLst>
                <a:gd name="T0" fmla="*/ 213 w 426"/>
                <a:gd name="T1" fmla="*/ 426 h 426"/>
                <a:gd name="T2" fmla="*/ 0 w 426"/>
                <a:gd name="T3" fmla="*/ 213 h 426"/>
                <a:gd name="T4" fmla="*/ 213 w 426"/>
                <a:gd name="T5" fmla="*/ 0 h 426"/>
                <a:gd name="T6" fmla="*/ 426 w 426"/>
                <a:gd name="T7" fmla="*/ 213 h 426"/>
                <a:gd name="T8" fmla="*/ 213 w 426"/>
                <a:gd name="T9" fmla="*/ 426 h 426"/>
                <a:gd name="T10" fmla="*/ 213 w 426"/>
                <a:gd name="T11" fmla="*/ 85 h 426"/>
                <a:gd name="T12" fmla="*/ 86 w 426"/>
                <a:gd name="T13" fmla="*/ 213 h 426"/>
                <a:gd name="T14" fmla="*/ 213 w 426"/>
                <a:gd name="T15" fmla="*/ 341 h 426"/>
                <a:gd name="T16" fmla="*/ 341 w 426"/>
                <a:gd name="T17" fmla="*/ 213 h 426"/>
                <a:gd name="T18" fmla="*/ 213 w 426"/>
                <a:gd name="T19" fmla="*/ 8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6" h="426">
                  <a:moveTo>
                    <a:pt x="213" y="426"/>
                  </a:moveTo>
                  <a:cubicBezTo>
                    <a:pt x="96" y="426"/>
                    <a:pt x="0" y="331"/>
                    <a:pt x="0" y="213"/>
                  </a:cubicBezTo>
                  <a:cubicBezTo>
                    <a:pt x="0" y="96"/>
                    <a:pt x="96" y="0"/>
                    <a:pt x="213" y="0"/>
                  </a:cubicBezTo>
                  <a:cubicBezTo>
                    <a:pt x="331" y="0"/>
                    <a:pt x="426" y="96"/>
                    <a:pt x="426" y="213"/>
                  </a:cubicBezTo>
                  <a:cubicBezTo>
                    <a:pt x="426" y="331"/>
                    <a:pt x="331" y="426"/>
                    <a:pt x="213" y="426"/>
                  </a:cubicBezTo>
                  <a:close/>
                  <a:moveTo>
                    <a:pt x="213" y="85"/>
                  </a:moveTo>
                  <a:cubicBezTo>
                    <a:pt x="143" y="85"/>
                    <a:pt x="86" y="143"/>
                    <a:pt x="86" y="213"/>
                  </a:cubicBezTo>
                  <a:cubicBezTo>
                    <a:pt x="86" y="284"/>
                    <a:pt x="143" y="341"/>
                    <a:pt x="213" y="341"/>
                  </a:cubicBezTo>
                  <a:cubicBezTo>
                    <a:pt x="284" y="341"/>
                    <a:pt x="341" y="284"/>
                    <a:pt x="341" y="213"/>
                  </a:cubicBezTo>
                  <a:cubicBezTo>
                    <a:pt x="341" y="143"/>
                    <a:pt x="284" y="85"/>
                    <a:pt x="213" y="8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F38B77D-B41F-F807-0D60-70CD619BE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300" y="1662113"/>
              <a:ext cx="1582737" cy="2159000"/>
            </a:xfrm>
            <a:custGeom>
              <a:avLst/>
              <a:gdLst>
                <a:gd name="T0" fmla="*/ 59 w 1383"/>
                <a:gd name="T1" fmla="*/ 1878 h 1887"/>
                <a:gd name="T2" fmla="*/ 74 w 1383"/>
                <a:gd name="T3" fmla="*/ 1794 h 1887"/>
                <a:gd name="T4" fmla="*/ 161 w 1383"/>
                <a:gd name="T5" fmla="*/ 1731 h 1887"/>
                <a:gd name="T6" fmla="*/ 467 w 1383"/>
                <a:gd name="T7" fmla="*/ 1596 h 1887"/>
                <a:gd name="T8" fmla="*/ 684 w 1383"/>
                <a:gd name="T9" fmla="*/ 1786 h 1887"/>
                <a:gd name="T10" fmla="*/ 943 w 1383"/>
                <a:gd name="T11" fmla="*/ 1675 h 1887"/>
                <a:gd name="T12" fmla="*/ 947 w 1383"/>
                <a:gd name="T13" fmla="*/ 1551 h 1887"/>
                <a:gd name="T14" fmla="*/ 985 w 1383"/>
                <a:gd name="T15" fmla="*/ 1213 h 1887"/>
                <a:gd name="T16" fmla="*/ 1253 w 1383"/>
                <a:gd name="T17" fmla="*/ 1118 h 1887"/>
                <a:gd name="T18" fmla="*/ 1298 w 1383"/>
                <a:gd name="T19" fmla="*/ 943 h 1887"/>
                <a:gd name="T20" fmla="*/ 1253 w 1383"/>
                <a:gd name="T21" fmla="*/ 769 h 1887"/>
                <a:gd name="T22" fmla="*/ 985 w 1383"/>
                <a:gd name="T23" fmla="*/ 674 h 1887"/>
                <a:gd name="T24" fmla="*/ 947 w 1383"/>
                <a:gd name="T25" fmla="*/ 336 h 1887"/>
                <a:gd name="T26" fmla="*/ 943 w 1383"/>
                <a:gd name="T27" fmla="*/ 212 h 1887"/>
                <a:gd name="T28" fmla="*/ 684 w 1383"/>
                <a:gd name="T29" fmla="*/ 101 h 1887"/>
                <a:gd name="T30" fmla="*/ 467 w 1383"/>
                <a:gd name="T31" fmla="*/ 291 h 1887"/>
                <a:gd name="T32" fmla="*/ 161 w 1383"/>
                <a:gd name="T33" fmla="*/ 156 h 1887"/>
                <a:gd name="T34" fmla="*/ 62 w 1383"/>
                <a:gd name="T35" fmla="*/ 96 h 1887"/>
                <a:gd name="T36" fmla="*/ 34 w 1383"/>
                <a:gd name="T37" fmla="*/ 16 h 1887"/>
                <a:gd name="T38" fmla="*/ 245 w 1383"/>
                <a:gd name="T39" fmla="*/ 142 h 1887"/>
                <a:gd name="T40" fmla="*/ 476 w 1383"/>
                <a:gd name="T41" fmla="*/ 206 h 1887"/>
                <a:gd name="T42" fmla="*/ 643 w 1383"/>
                <a:gd name="T43" fmla="*/ 26 h 1887"/>
                <a:gd name="T44" fmla="*/ 995 w 1383"/>
                <a:gd name="T45" fmla="*/ 145 h 1887"/>
                <a:gd name="T46" fmla="*/ 1001 w 1383"/>
                <a:gd name="T47" fmla="*/ 401 h 1887"/>
                <a:gd name="T48" fmla="*/ 1063 w 1383"/>
                <a:gd name="T49" fmla="*/ 640 h 1887"/>
                <a:gd name="T50" fmla="*/ 1296 w 1383"/>
                <a:gd name="T51" fmla="*/ 696 h 1887"/>
                <a:gd name="T52" fmla="*/ 1383 w 1383"/>
                <a:gd name="T53" fmla="*/ 943 h 1887"/>
                <a:gd name="T54" fmla="*/ 1296 w 1383"/>
                <a:gd name="T55" fmla="*/ 1191 h 1887"/>
                <a:gd name="T56" fmla="*/ 1063 w 1383"/>
                <a:gd name="T57" fmla="*/ 1247 h 1887"/>
                <a:gd name="T58" fmla="*/ 1001 w 1383"/>
                <a:gd name="T59" fmla="*/ 1486 h 1887"/>
                <a:gd name="T60" fmla="*/ 995 w 1383"/>
                <a:gd name="T61" fmla="*/ 1742 h 1887"/>
                <a:gd name="T62" fmla="*/ 643 w 1383"/>
                <a:gd name="T63" fmla="*/ 1861 h 1887"/>
                <a:gd name="T64" fmla="*/ 476 w 1383"/>
                <a:gd name="T65" fmla="*/ 1681 h 1887"/>
                <a:gd name="T66" fmla="*/ 245 w 1383"/>
                <a:gd name="T67" fmla="*/ 1745 h 1887"/>
                <a:gd name="T68" fmla="*/ 87 w 1383"/>
                <a:gd name="T69" fmla="*/ 1881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83" h="1887">
                  <a:moveTo>
                    <a:pt x="87" y="1881"/>
                  </a:moveTo>
                  <a:cubicBezTo>
                    <a:pt x="78" y="1881"/>
                    <a:pt x="68" y="1880"/>
                    <a:pt x="59" y="1878"/>
                  </a:cubicBezTo>
                  <a:cubicBezTo>
                    <a:pt x="36" y="1874"/>
                    <a:pt x="20" y="1852"/>
                    <a:pt x="24" y="1829"/>
                  </a:cubicBezTo>
                  <a:cubicBezTo>
                    <a:pt x="29" y="1806"/>
                    <a:pt x="51" y="1790"/>
                    <a:pt x="74" y="1794"/>
                  </a:cubicBezTo>
                  <a:cubicBezTo>
                    <a:pt x="93" y="1798"/>
                    <a:pt x="114" y="1793"/>
                    <a:pt x="130" y="1781"/>
                  </a:cubicBezTo>
                  <a:cubicBezTo>
                    <a:pt x="147" y="1770"/>
                    <a:pt x="158" y="1752"/>
                    <a:pt x="161" y="1731"/>
                  </a:cubicBezTo>
                  <a:cubicBezTo>
                    <a:pt x="175" y="1646"/>
                    <a:pt x="253" y="1586"/>
                    <a:pt x="340" y="1596"/>
                  </a:cubicBezTo>
                  <a:cubicBezTo>
                    <a:pt x="381" y="1601"/>
                    <a:pt x="425" y="1601"/>
                    <a:pt x="467" y="1596"/>
                  </a:cubicBezTo>
                  <a:cubicBezTo>
                    <a:pt x="555" y="1586"/>
                    <a:pt x="631" y="1645"/>
                    <a:pt x="645" y="1731"/>
                  </a:cubicBezTo>
                  <a:cubicBezTo>
                    <a:pt x="649" y="1755"/>
                    <a:pt x="663" y="1775"/>
                    <a:pt x="684" y="1786"/>
                  </a:cubicBezTo>
                  <a:cubicBezTo>
                    <a:pt x="704" y="1797"/>
                    <a:pt x="728" y="1798"/>
                    <a:pt x="750" y="1789"/>
                  </a:cubicBezTo>
                  <a:cubicBezTo>
                    <a:pt x="819" y="1759"/>
                    <a:pt x="883" y="1721"/>
                    <a:pt x="943" y="1675"/>
                  </a:cubicBezTo>
                  <a:cubicBezTo>
                    <a:pt x="962" y="1660"/>
                    <a:pt x="974" y="1637"/>
                    <a:pt x="974" y="1612"/>
                  </a:cubicBezTo>
                  <a:cubicBezTo>
                    <a:pt x="975" y="1588"/>
                    <a:pt x="965" y="1566"/>
                    <a:pt x="947" y="1551"/>
                  </a:cubicBezTo>
                  <a:cubicBezTo>
                    <a:pt x="881" y="1496"/>
                    <a:pt x="870" y="1400"/>
                    <a:pt x="921" y="1327"/>
                  </a:cubicBezTo>
                  <a:cubicBezTo>
                    <a:pt x="946" y="1292"/>
                    <a:pt x="968" y="1253"/>
                    <a:pt x="985" y="1213"/>
                  </a:cubicBezTo>
                  <a:cubicBezTo>
                    <a:pt x="1021" y="1132"/>
                    <a:pt x="1110" y="1093"/>
                    <a:pt x="1189" y="1123"/>
                  </a:cubicBezTo>
                  <a:cubicBezTo>
                    <a:pt x="1211" y="1131"/>
                    <a:pt x="1233" y="1129"/>
                    <a:pt x="1253" y="1118"/>
                  </a:cubicBezTo>
                  <a:cubicBezTo>
                    <a:pt x="1274" y="1105"/>
                    <a:pt x="1287" y="1084"/>
                    <a:pt x="1291" y="1058"/>
                  </a:cubicBezTo>
                  <a:cubicBezTo>
                    <a:pt x="1296" y="1020"/>
                    <a:pt x="1298" y="981"/>
                    <a:pt x="1298" y="943"/>
                  </a:cubicBezTo>
                  <a:cubicBezTo>
                    <a:pt x="1298" y="906"/>
                    <a:pt x="1296" y="867"/>
                    <a:pt x="1291" y="828"/>
                  </a:cubicBezTo>
                  <a:cubicBezTo>
                    <a:pt x="1287" y="803"/>
                    <a:pt x="1274" y="782"/>
                    <a:pt x="1253" y="769"/>
                  </a:cubicBezTo>
                  <a:cubicBezTo>
                    <a:pt x="1233" y="757"/>
                    <a:pt x="1211" y="755"/>
                    <a:pt x="1190" y="764"/>
                  </a:cubicBezTo>
                  <a:cubicBezTo>
                    <a:pt x="1110" y="794"/>
                    <a:pt x="1021" y="755"/>
                    <a:pt x="985" y="674"/>
                  </a:cubicBezTo>
                  <a:cubicBezTo>
                    <a:pt x="968" y="634"/>
                    <a:pt x="946" y="595"/>
                    <a:pt x="921" y="559"/>
                  </a:cubicBezTo>
                  <a:cubicBezTo>
                    <a:pt x="870" y="487"/>
                    <a:pt x="881" y="391"/>
                    <a:pt x="947" y="336"/>
                  </a:cubicBezTo>
                  <a:cubicBezTo>
                    <a:pt x="965" y="321"/>
                    <a:pt x="975" y="298"/>
                    <a:pt x="974" y="274"/>
                  </a:cubicBezTo>
                  <a:cubicBezTo>
                    <a:pt x="974" y="250"/>
                    <a:pt x="962" y="227"/>
                    <a:pt x="943" y="212"/>
                  </a:cubicBezTo>
                  <a:cubicBezTo>
                    <a:pt x="884" y="166"/>
                    <a:pt x="819" y="127"/>
                    <a:pt x="750" y="98"/>
                  </a:cubicBezTo>
                  <a:cubicBezTo>
                    <a:pt x="729" y="89"/>
                    <a:pt x="704" y="89"/>
                    <a:pt x="684" y="101"/>
                  </a:cubicBezTo>
                  <a:cubicBezTo>
                    <a:pt x="663" y="112"/>
                    <a:pt x="649" y="132"/>
                    <a:pt x="645" y="156"/>
                  </a:cubicBezTo>
                  <a:cubicBezTo>
                    <a:pt x="631" y="242"/>
                    <a:pt x="555" y="300"/>
                    <a:pt x="467" y="291"/>
                  </a:cubicBezTo>
                  <a:cubicBezTo>
                    <a:pt x="425" y="286"/>
                    <a:pt x="381" y="286"/>
                    <a:pt x="340" y="291"/>
                  </a:cubicBezTo>
                  <a:cubicBezTo>
                    <a:pt x="253" y="301"/>
                    <a:pt x="175" y="241"/>
                    <a:pt x="161" y="156"/>
                  </a:cubicBezTo>
                  <a:cubicBezTo>
                    <a:pt x="157" y="133"/>
                    <a:pt x="145" y="114"/>
                    <a:pt x="126" y="103"/>
                  </a:cubicBezTo>
                  <a:cubicBezTo>
                    <a:pt x="106" y="91"/>
                    <a:pt x="83" y="89"/>
                    <a:pt x="62" y="96"/>
                  </a:cubicBezTo>
                  <a:cubicBezTo>
                    <a:pt x="40" y="104"/>
                    <a:pt x="16" y="92"/>
                    <a:pt x="8" y="70"/>
                  </a:cubicBezTo>
                  <a:cubicBezTo>
                    <a:pt x="0" y="48"/>
                    <a:pt x="12" y="23"/>
                    <a:pt x="34" y="16"/>
                  </a:cubicBezTo>
                  <a:cubicBezTo>
                    <a:pt x="80" y="0"/>
                    <a:pt x="129" y="5"/>
                    <a:pt x="169" y="30"/>
                  </a:cubicBezTo>
                  <a:cubicBezTo>
                    <a:pt x="210" y="54"/>
                    <a:pt x="237" y="95"/>
                    <a:pt x="245" y="142"/>
                  </a:cubicBezTo>
                  <a:cubicBezTo>
                    <a:pt x="252" y="183"/>
                    <a:pt x="288" y="210"/>
                    <a:pt x="331" y="206"/>
                  </a:cubicBezTo>
                  <a:cubicBezTo>
                    <a:pt x="378" y="201"/>
                    <a:pt x="428" y="201"/>
                    <a:pt x="476" y="206"/>
                  </a:cubicBezTo>
                  <a:cubicBezTo>
                    <a:pt x="518" y="211"/>
                    <a:pt x="555" y="183"/>
                    <a:pt x="561" y="142"/>
                  </a:cubicBezTo>
                  <a:cubicBezTo>
                    <a:pt x="569" y="92"/>
                    <a:pt x="599" y="50"/>
                    <a:pt x="643" y="26"/>
                  </a:cubicBezTo>
                  <a:cubicBezTo>
                    <a:pt x="686" y="2"/>
                    <a:pt x="738" y="0"/>
                    <a:pt x="784" y="20"/>
                  </a:cubicBezTo>
                  <a:cubicBezTo>
                    <a:pt x="859" y="52"/>
                    <a:pt x="930" y="94"/>
                    <a:pt x="995" y="145"/>
                  </a:cubicBezTo>
                  <a:cubicBezTo>
                    <a:pt x="1035" y="176"/>
                    <a:pt x="1058" y="222"/>
                    <a:pt x="1059" y="273"/>
                  </a:cubicBezTo>
                  <a:cubicBezTo>
                    <a:pt x="1060" y="322"/>
                    <a:pt x="1039" y="369"/>
                    <a:pt x="1001" y="401"/>
                  </a:cubicBezTo>
                  <a:cubicBezTo>
                    <a:pt x="970" y="428"/>
                    <a:pt x="965" y="474"/>
                    <a:pt x="991" y="510"/>
                  </a:cubicBezTo>
                  <a:cubicBezTo>
                    <a:pt x="1019" y="551"/>
                    <a:pt x="1043" y="594"/>
                    <a:pt x="1063" y="640"/>
                  </a:cubicBezTo>
                  <a:cubicBezTo>
                    <a:pt x="1080" y="679"/>
                    <a:pt x="1122" y="698"/>
                    <a:pt x="1158" y="684"/>
                  </a:cubicBezTo>
                  <a:cubicBezTo>
                    <a:pt x="1205" y="666"/>
                    <a:pt x="1255" y="671"/>
                    <a:pt x="1296" y="696"/>
                  </a:cubicBezTo>
                  <a:cubicBezTo>
                    <a:pt x="1340" y="722"/>
                    <a:pt x="1369" y="766"/>
                    <a:pt x="1375" y="818"/>
                  </a:cubicBezTo>
                  <a:cubicBezTo>
                    <a:pt x="1380" y="860"/>
                    <a:pt x="1383" y="902"/>
                    <a:pt x="1383" y="943"/>
                  </a:cubicBezTo>
                  <a:cubicBezTo>
                    <a:pt x="1383" y="985"/>
                    <a:pt x="1380" y="1027"/>
                    <a:pt x="1375" y="1069"/>
                  </a:cubicBezTo>
                  <a:cubicBezTo>
                    <a:pt x="1369" y="1121"/>
                    <a:pt x="1340" y="1165"/>
                    <a:pt x="1296" y="1191"/>
                  </a:cubicBezTo>
                  <a:cubicBezTo>
                    <a:pt x="1255" y="1216"/>
                    <a:pt x="1205" y="1220"/>
                    <a:pt x="1159" y="1203"/>
                  </a:cubicBezTo>
                  <a:cubicBezTo>
                    <a:pt x="1122" y="1189"/>
                    <a:pt x="1080" y="1208"/>
                    <a:pt x="1063" y="1247"/>
                  </a:cubicBezTo>
                  <a:cubicBezTo>
                    <a:pt x="1043" y="1293"/>
                    <a:pt x="1019" y="1336"/>
                    <a:pt x="991" y="1376"/>
                  </a:cubicBezTo>
                  <a:cubicBezTo>
                    <a:pt x="965" y="1412"/>
                    <a:pt x="970" y="1459"/>
                    <a:pt x="1001" y="1486"/>
                  </a:cubicBezTo>
                  <a:cubicBezTo>
                    <a:pt x="1039" y="1518"/>
                    <a:pt x="1060" y="1564"/>
                    <a:pt x="1059" y="1614"/>
                  </a:cubicBezTo>
                  <a:cubicBezTo>
                    <a:pt x="1058" y="1665"/>
                    <a:pt x="1035" y="1711"/>
                    <a:pt x="995" y="1742"/>
                  </a:cubicBezTo>
                  <a:cubicBezTo>
                    <a:pt x="930" y="1793"/>
                    <a:pt x="859" y="1835"/>
                    <a:pt x="784" y="1867"/>
                  </a:cubicBezTo>
                  <a:cubicBezTo>
                    <a:pt x="738" y="1887"/>
                    <a:pt x="686" y="1885"/>
                    <a:pt x="643" y="1861"/>
                  </a:cubicBezTo>
                  <a:cubicBezTo>
                    <a:pt x="599" y="1837"/>
                    <a:pt x="569" y="1795"/>
                    <a:pt x="561" y="1745"/>
                  </a:cubicBezTo>
                  <a:cubicBezTo>
                    <a:pt x="555" y="1704"/>
                    <a:pt x="518" y="1676"/>
                    <a:pt x="476" y="1681"/>
                  </a:cubicBezTo>
                  <a:cubicBezTo>
                    <a:pt x="428" y="1686"/>
                    <a:pt x="378" y="1686"/>
                    <a:pt x="331" y="1681"/>
                  </a:cubicBezTo>
                  <a:cubicBezTo>
                    <a:pt x="288" y="1676"/>
                    <a:pt x="252" y="1704"/>
                    <a:pt x="245" y="1745"/>
                  </a:cubicBezTo>
                  <a:cubicBezTo>
                    <a:pt x="238" y="1788"/>
                    <a:pt x="215" y="1826"/>
                    <a:pt x="179" y="1851"/>
                  </a:cubicBezTo>
                  <a:cubicBezTo>
                    <a:pt x="152" y="1870"/>
                    <a:pt x="120" y="1881"/>
                    <a:pt x="87" y="18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20B4F15-3EA7-E2FB-03BF-32D6D77AC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7937" y="2257425"/>
              <a:ext cx="846137" cy="976313"/>
            </a:xfrm>
            <a:custGeom>
              <a:avLst/>
              <a:gdLst>
                <a:gd name="T0" fmla="*/ 314 w 739"/>
                <a:gd name="T1" fmla="*/ 852 h 852"/>
                <a:gd name="T2" fmla="*/ 56 w 739"/>
                <a:gd name="T3" fmla="*/ 763 h 852"/>
                <a:gd name="T4" fmla="*/ 48 w 739"/>
                <a:gd name="T5" fmla="*/ 703 h 852"/>
                <a:gd name="T6" fmla="*/ 108 w 739"/>
                <a:gd name="T7" fmla="*/ 696 h 852"/>
                <a:gd name="T8" fmla="*/ 314 w 739"/>
                <a:gd name="T9" fmla="*/ 766 h 852"/>
                <a:gd name="T10" fmla="*/ 654 w 739"/>
                <a:gd name="T11" fmla="*/ 426 h 852"/>
                <a:gd name="T12" fmla="*/ 314 w 739"/>
                <a:gd name="T13" fmla="*/ 85 h 852"/>
                <a:gd name="T14" fmla="*/ 77 w 739"/>
                <a:gd name="T15" fmla="*/ 181 h 852"/>
                <a:gd name="T16" fmla="*/ 17 w 739"/>
                <a:gd name="T17" fmla="*/ 180 h 852"/>
                <a:gd name="T18" fmla="*/ 18 w 739"/>
                <a:gd name="T19" fmla="*/ 120 h 852"/>
                <a:gd name="T20" fmla="*/ 314 w 739"/>
                <a:gd name="T21" fmla="*/ 0 h 852"/>
                <a:gd name="T22" fmla="*/ 739 w 739"/>
                <a:gd name="T23" fmla="*/ 426 h 852"/>
                <a:gd name="T24" fmla="*/ 314 w 739"/>
                <a:gd name="T2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852">
                  <a:moveTo>
                    <a:pt x="314" y="852"/>
                  </a:moveTo>
                  <a:cubicBezTo>
                    <a:pt x="221" y="852"/>
                    <a:pt x="132" y="821"/>
                    <a:pt x="56" y="763"/>
                  </a:cubicBezTo>
                  <a:cubicBezTo>
                    <a:pt x="37" y="749"/>
                    <a:pt x="34" y="722"/>
                    <a:pt x="48" y="703"/>
                  </a:cubicBezTo>
                  <a:cubicBezTo>
                    <a:pt x="62" y="685"/>
                    <a:pt x="89" y="681"/>
                    <a:pt x="108" y="696"/>
                  </a:cubicBezTo>
                  <a:cubicBezTo>
                    <a:pt x="169" y="742"/>
                    <a:pt x="240" y="766"/>
                    <a:pt x="314" y="766"/>
                  </a:cubicBezTo>
                  <a:cubicBezTo>
                    <a:pt x="501" y="766"/>
                    <a:pt x="654" y="614"/>
                    <a:pt x="654" y="426"/>
                  </a:cubicBezTo>
                  <a:cubicBezTo>
                    <a:pt x="654" y="238"/>
                    <a:pt x="501" y="85"/>
                    <a:pt x="314" y="85"/>
                  </a:cubicBezTo>
                  <a:cubicBezTo>
                    <a:pt x="225" y="85"/>
                    <a:pt x="141" y="119"/>
                    <a:pt x="77" y="181"/>
                  </a:cubicBezTo>
                  <a:cubicBezTo>
                    <a:pt x="60" y="197"/>
                    <a:pt x="33" y="197"/>
                    <a:pt x="17" y="180"/>
                  </a:cubicBezTo>
                  <a:cubicBezTo>
                    <a:pt x="0" y="163"/>
                    <a:pt x="1" y="136"/>
                    <a:pt x="18" y="120"/>
                  </a:cubicBezTo>
                  <a:cubicBezTo>
                    <a:pt x="98" y="42"/>
                    <a:pt x="203" y="0"/>
                    <a:pt x="314" y="0"/>
                  </a:cubicBezTo>
                  <a:cubicBezTo>
                    <a:pt x="548" y="0"/>
                    <a:pt x="739" y="191"/>
                    <a:pt x="739" y="426"/>
                  </a:cubicBezTo>
                  <a:cubicBezTo>
                    <a:pt x="739" y="661"/>
                    <a:pt x="548" y="852"/>
                    <a:pt x="314" y="8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9A85331-1E16-6B97-7149-62804EF01D0A}"/>
              </a:ext>
            </a:extLst>
          </p:cNvPr>
          <p:cNvSpPr/>
          <p:nvPr/>
        </p:nvSpPr>
        <p:spPr>
          <a:xfrm rot="16200000">
            <a:off x="9796973" y="1059442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15C8FB-89B6-0388-CE85-8D371C0F918A}"/>
              </a:ext>
            </a:extLst>
          </p:cNvPr>
          <p:cNvSpPr/>
          <p:nvPr/>
        </p:nvSpPr>
        <p:spPr>
          <a:xfrm rot="16200000">
            <a:off x="7013204" y="1096919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0AE877-5CC2-01D7-809B-9FDD563A8DBF}"/>
              </a:ext>
            </a:extLst>
          </p:cNvPr>
          <p:cNvSpPr/>
          <p:nvPr/>
        </p:nvSpPr>
        <p:spPr>
          <a:xfrm rot="16200000">
            <a:off x="8383681" y="3367810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FFF05B-4520-8A45-E7E6-14A1F81C015C}"/>
              </a:ext>
            </a:extLst>
          </p:cNvPr>
          <p:cNvSpPr/>
          <p:nvPr/>
        </p:nvSpPr>
        <p:spPr>
          <a:xfrm rot="16200000">
            <a:off x="5611688" y="3376090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A9D726-0776-8C0A-CD25-9799A06C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bg1"/>
                </a:solidFill>
              </a:rPr>
              <a:t>Plan aktivnosti otvorenog bankarstva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DD319C6-4CA1-2824-0DE8-2012A513C6F0}"/>
              </a:ext>
            </a:extLst>
          </p:cNvPr>
          <p:cNvSpPr/>
          <p:nvPr/>
        </p:nvSpPr>
        <p:spPr>
          <a:xfrm rot="16200000">
            <a:off x="4391717" y="334799"/>
            <a:ext cx="535060" cy="2691015"/>
          </a:xfrm>
          <a:custGeom>
            <a:avLst/>
            <a:gdLst>
              <a:gd name="connsiteX0" fmla="*/ 535060 w 535060"/>
              <a:gd name="connsiteY0" fmla="*/ 810393 h 2691015"/>
              <a:gd name="connsiteX1" fmla="*/ 535060 w 535060"/>
              <a:gd name="connsiteY1" fmla="*/ 2691015 h 2691015"/>
              <a:gd name="connsiteX2" fmla="*/ 1 w 535060"/>
              <a:gd name="connsiteY2" fmla="*/ 2691015 h 2691015"/>
              <a:gd name="connsiteX3" fmla="*/ 1 w 535060"/>
              <a:gd name="connsiteY3" fmla="*/ 2142262 h 2691015"/>
              <a:gd name="connsiteX4" fmla="*/ 0 w 535060"/>
              <a:gd name="connsiteY4" fmla="*/ 2142262 h 2691015"/>
              <a:gd name="connsiteX5" fmla="*/ 1 w 535060"/>
              <a:gd name="connsiteY5" fmla="*/ 0 h 2691015"/>
              <a:gd name="connsiteX6" fmla="*/ 165848 w 535060"/>
              <a:gd name="connsiteY6" fmla="*/ 0 h 2691015"/>
              <a:gd name="connsiteX7" fmla="*/ 535060 w 535060"/>
              <a:gd name="connsiteY7" fmla="*/ 369212 h 2691015"/>
              <a:gd name="connsiteX8" fmla="*/ 535060 w 535060"/>
              <a:gd name="connsiteY8" fmla="*/ 810393 h 269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60" h="2691015">
                <a:moveTo>
                  <a:pt x="535060" y="810393"/>
                </a:moveTo>
                <a:lnTo>
                  <a:pt x="535060" y="2691015"/>
                </a:lnTo>
                <a:lnTo>
                  <a:pt x="1" y="2691015"/>
                </a:lnTo>
                <a:lnTo>
                  <a:pt x="1" y="2142262"/>
                </a:lnTo>
                <a:lnTo>
                  <a:pt x="0" y="2142262"/>
                </a:lnTo>
                <a:lnTo>
                  <a:pt x="1" y="0"/>
                </a:lnTo>
                <a:lnTo>
                  <a:pt x="165848" y="0"/>
                </a:lnTo>
                <a:cubicBezTo>
                  <a:pt x="369758" y="0"/>
                  <a:pt x="535060" y="165302"/>
                  <a:pt x="535060" y="369212"/>
                </a:cubicBezTo>
                <a:lnTo>
                  <a:pt x="535060" y="8103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FA74F37-91E7-48E9-AC09-84223B0D4ACD}"/>
              </a:ext>
            </a:extLst>
          </p:cNvPr>
          <p:cNvSpPr/>
          <p:nvPr/>
        </p:nvSpPr>
        <p:spPr>
          <a:xfrm rot="16200000">
            <a:off x="7161500" y="340115"/>
            <a:ext cx="535059" cy="2680381"/>
          </a:xfrm>
          <a:custGeom>
            <a:avLst/>
            <a:gdLst>
              <a:gd name="connsiteX0" fmla="*/ 535059 w 535059"/>
              <a:gd name="connsiteY0" fmla="*/ 0 h 2680381"/>
              <a:gd name="connsiteX1" fmla="*/ 535059 w 535059"/>
              <a:gd name="connsiteY1" fmla="*/ 2680381 h 2680381"/>
              <a:gd name="connsiteX2" fmla="*/ 0 w 535059"/>
              <a:gd name="connsiteY2" fmla="*/ 2680381 h 2680381"/>
              <a:gd name="connsiteX3" fmla="*/ 0 w 535059"/>
              <a:gd name="connsiteY3" fmla="*/ 0 h 2680381"/>
              <a:gd name="connsiteX4" fmla="*/ 535059 w 535059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59" h="2680381">
                <a:moveTo>
                  <a:pt x="535059" y="0"/>
                </a:moveTo>
                <a:lnTo>
                  <a:pt x="535059" y="2680381"/>
                </a:lnTo>
                <a:lnTo>
                  <a:pt x="0" y="2680381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FCB236-FE77-EE8E-1921-98EFB75E18E0}"/>
              </a:ext>
            </a:extLst>
          </p:cNvPr>
          <p:cNvSpPr/>
          <p:nvPr/>
        </p:nvSpPr>
        <p:spPr>
          <a:xfrm rot="16200000">
            <a:off x="9929729" y="336351"/>
            <a:ext cx="535059" cy="2687908"/>
          </a:xfrm>
          <a:custGeom>
            <a:avLst/>
            <a:gdLst>
              <a:gd name="connsiteX0" fmla="*/ 535059 w 535059"/>
              <a:gd name="connsiteY0" fmla="*/ 0 h 2687908"/>
              <a:gd name="connsiteX1" fmla="*/ 535059 w 535059"/>
              <a:gd name="connsiteY1" fmla="*/ 2318696 h 2687908"/>
              <a:gd name="connsiteX2" fmla="*/ 165847 w 535059"/>
              <a:gd name="connsiteY2" fmla="*/ 2687908 h 2687908"/>
              <a:gd name="connsiteX3" fmla="*/ 0 w 535059"/>
              <a:gd name="connsiteY3" fmla="*/ 2687908 h 2687908"/>
              <a:gd name="connsiteX4" fmla="*/ 0 w 535059"/>
              <a:gd name="connsiteY4" fmla="*/ 0 h 2687908"/>
              <a:gd name="connsiteX5" fmla="*/ 535059 w 535059"/>
              <a:gd name="connsiteY5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59" h="2687908">
                <a:moveTo>
                  <a:pt x="535059" y="0"/>
                </a:moveTo>
                <a:lnTo>
                  <a:pt x="535059" y="2318696"/>
                </a:lnTo>
                <a:cubicBezTo>
                  <a:pt x="535059" y="2522606"/>
                  <a:pt x="369757" y="2687908"/>
                  <a:pt x="165847" y="2687908"/>
                </a:cubicBezTo>
                <a:lnTo>
                  <a:pt x="0" y="2687908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3636605-001A-D2C9-044A-1D012F816A48}"/>
              </a:ext>
            </a:extLst>
          </p:cNvPr>
          <p:cNvSpPr/>
          <p:nvPr/>
        </p:nvSpPr>
        <p:spPr>
          <a:xfrm rot="16200000">
            <a:off x="4248741" y="1096919"/>
            <a:ext cx="821017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F4BDA4A-25C4-DCD4-BA09-EBB5C640BE05}"/>
              </a:ext>
            </a:extLst>
          </p:cNvPr>
          <p:cNvSpPr/>
          <p:nvPr/>
        </p:nvSpPr>
        <p:spPr>
          <a:xfrm rot="16200000">
            <a:off x="2847225" y="3367811"/>
            <a:ext cx="3624049" cy="2691015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B96F310-6578-BDA5-E47D-5DC9E4C4770B}"/>
              </a:ext>
            </a:extLst>
          </p:cNvPr>
          <p:cNvSpPr txBox="1"/>
          <p:nvPr/>
        </p:nvSpPr>
        <p:spPr>
          <a:xfrm>
            <a:off x="3142084" y="979453"/>
            <a:ext cx="84249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1800" b="1">
                <a:solidFill>
                  <a:schemeClr val="bg1"/>
                </a:solidFill>
              </a:rPr>
              <a:t>Djelovanje i odgovornosti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630A024F-5211-1E87-5646-4DD4B6708480}"/>
              </a:ext>
            </a:extLst>
          </p:cNvPr>
          <p:cNvSpPr/>
          <p:nvPr/>
        </p:nvSpPr>
        <p:spPr>
          <a:xfrm rot="16200000">
            <a:off x="1748019" y="1371297"/>
            <a:ext cx="821016" cy="2142261"/>
          </a:xfrm>
          <a:custGeom>
            <a:avLst/>
            <a:gdLst>
              <a:gd name="connsiteX0" fmla="*/ 997838 w 997838"/>
              <a:gd name="connsiteY0" fmla="*/ 369212 h 2142261"/>
              <a:gd name="connsiteX1" fmla="*/ 997838 w 997838"/>
              <a:gd name="connsiteY1" fmla="*/ 2142261 h 2142261"/>
              <a:gd name="connsiteX2" fmla="*/ 491831 w 997838"/>
              <a:gd name="connsiteY2" fmla="*/ 2142261 h 2142261"/>
              <a:gd name="connsiteX3" fmla="*/ 462779 w 997838"/>
              <a:gd name="connsiteY3" fmla="*/ 2142261 h 2142261"/>
              <a:gd name="connsiteX4" fmla="*/ 0 w 997838"/>
              <a:gd name="connsiteY4" fmla="*/ 2142261 h 2142261"/>
              <a:gd name="connsiteX5" fmla="*/ 0 w 997838"/>
              <a:gd name="connsiteY5" fmla="*/ 0 h 2142261"/>
              <a:gd name="connsiteX6" fmla="*/ 462779 w 997838"/>
              <a:gd name="connsiteY6" fmla="*/ 0 h 2142261"/>
              <a:gd name="connsiteX7" fmla="*/ 491831 w 997838"/>
              <a:gd name="connsiteY7" fmla="*/ 0 h 2142261"/>
              <a:gd name="connsiteX8" fmla="*/ 628626 w 997838"/>
              <a:gd name="connsiteY8" fmla="*/ 0 h 2142261"/>
              <a:gd name="connsiteX9" fmla="*/ 997838 w 997838"/>
              <a:gd name="connsiteY9" fmla="*/ 369212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838" h="2142261">
                <a:moveTo>
                  <a:pt x="997838" y="369212"/>
                </a:moveTo>
                <a:lnTo>
                  <a:pt x="997838" y="2142261"/>
                </a:lnTo>
                <a:lnTo>
                  <a:pt x="491831" y="2142261"/>
                </a:lnTo>
                <a:lnTo>
                  <a:pt x="462779" y="2142261"/>
                </a:lnTo>
                <a:lnTo>
                  <a:pt x="0" y="2142261"/>
                </a:lnTo>
                <a:lnTo>
                  <a:pt x="0" y="0"/>
                </a:lnTo>
                <a:lnTo>
                  <a:pt x="462779" y="0"/>
                </a:lnTo>
                <a:lnTo>
                  <a:pt x="491831" y="0"/>
                </a:lnTo>
                <a:lnTo>
                  <a:pt x="628626" y="0"/>
                </a:lnTo>
                <a:cubicBezTo>
                  <a:pt x="832536" y="0"/>
                  <a:pt x="997838" y="165302"/>
                  <a:pt x="997838" y="369212"/>
                </a:cubicBezTo>
                <a:close/>
              </a:path>
            </a:pathLst>
          </a:custGeom>
          <a:solidFill>
            <a:srgbClr val="D19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2BDF2F3-250C-B4E3-FD5D-7CAC03677819}"/>
              </a:ext>
            </a:extLst>
          </p:cNvPr>
          <p:cNvSpPr txBox="1"/>
          <p:nvPr/>
        </p:nvSpPr>
        <p:spPr>
          <a:xfrm>
            <a:off x="1318954" y="216097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000" b="1" i="0" u="none" strike="noStrike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Osiguravanje učinkovitog upravljanja uz uključivanje sudionika ekosustava za provedbu otvorenog bankarstva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86953DD-330F-6679-3BEC-3010A0A63CB2}"/>
              </a:ext>
            </a:extLst>
          </p:cNvPr>
          <p:cNvSpPr txBox="1"/>
          <p:nvPr/>
        </p:nvSpPr>
        <p:spPr>
          <a:xfrm>
            <a:off x="1318954" y="3319096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2. stup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9305A2D-B6A4-8A1F-4910-27A802E2B793}"/>
              </a:ext>
            </a:extLst>
          </p:cNvPr>
          <p:cNvSpPr txBox="1"/>
          <p:nvPr/>
        </p:nvSpPr>
        <p:spPr>
          <a:xfrm>
            <a:off x="1318954" y="440101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3. stup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5CF34-8392-796E-F825-EC37F989652D}"/>
              </a:ext>
            </a:extLst>
          </p:cNvPr>
          <p:cNvSpPr txBox="1"/>
          <p:nvPr/>
        </p:nvSpPr>
        <p:spPr>
          <a:xfrm>
            <a:off x="1318954" y="5482942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4. stup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A92B6-6979-2362-B748-63C9D6BC984B}"/>
              </a:ext>
            </a:extLst>
          </p:cNvPr>
          <p:cNvSpPr txBox="1"/>
          <p:nvPr/>
        </p:nvSpPr>
        <p:spPr>
          <a:xfrm>
            <a:off x="373174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1430C-71C7-BFF7-63FB-D83F82139355}"/>
              </a:ext>
            </a:extLst>
          </p:cNvPr>
          <p:cNvSpPr txBox="1"/>
          <p:nvPr/>
        </p:nvSpPr>
        <p:spPr>
          <a:xfrm>
            <a:off x="6501530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ABA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06C93-86B4-0FF9-D36B-94863AD3F71C}"/>
              </a:ext>
            </a:extLst>
          </p:cNvPr>
          <p:cNvSpPr txBox="1"/>
          <p:nvPr/>
        </p:nvSpPr>
        <p:spPr>
          <a:xfrm>
            <a:off x="926975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AzFina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8AE0053-734C-A1F3-BD10-71F65FAF20CF}"/>
              </a:ext>
            </a:extLst>
          </p:cNvPr>
          <p:cNvSpPr/>
          <p:nvPr/>
        </p:nvSpPr>
        <p:spPr>
          <a:xfrm>
            <a:off x="3574132" y="2127209"/>
            <a:ext cx="7186084" cy="256620"/>
          </a:xfrm>
          <a:prstGeom prst="roundRect">
            <a:avLst/>
          </a:prstGeom>
          <a:solidFill>
            <a:srgbClr val="D19116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Osnivanje radne skupine za učinkovitu koordinaciju provedbe pristupa otvorenog bankarstva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50C20F92-81BF-4277-D565-58C2369EC7B5}"/>
              </a:ext>
            </a:extLst>
          </p:cNvPr>
          <p:cNvSpPr/>
          <p:nvPr/>
        </p:nvSpPr>
        <p:spPr>
          <a:xfrm>
            <a:off x="3583469" y="2473005"/>
            <a:ext cx="7186084" cy="256620"/>
          </a:xfrm>
          <a:prstGeom prst="roundRect">
            <a:avLst/>
          </a:prstGeom>
          <a:solidFill>
            <a:srgbClr val="D19116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Održavanje redovnih sastanka radne skupine, oblikovanje regulatornog okvira i osiguravanje odgovornosti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B4A2E753-1155-665D-FF80-B4EB29B30B9D}"/>
              </a:ext>
            </a:extLst>
          </p:cNvPr>
          <p:cNvSpPr/>
          <p:nvPr/>
        </p:nvSpPr>
        <p:spPr>
          <a:xfrm>
            <a:off x="3583469" y="2943488"/>
            <a:ext cx="2294919" cy="455398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Donošenje zakona o „Platnim uslugama i platnim sustavima”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0116807D-CE4C-FAD7-F4C0-17560E14E973}"/>
              </a:ext>
            </a:extLst>
          </p:cNvPr>
          <p:cNvSpPr/>
          <p:nvPr/>
        </p:nvSpPr>
        <p:spPr>
          <a:xfrm>
            <a:off x="3593995" y="3533138"/>
            <a:ext cx="2294919" cy="455398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Oblikovanje regulatornog okvira za relativno sigurno testno okruženje 	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97BB5452-4E62-1B41-DEBC-B28CD055E4EC}"/>
              </a:ext>
            </a:extLst>
          </p:cNvPr>
          <p:cNvSpPr/>
          <p:nvPr/>
        </p:nvSpPr>
        <p:spPr>
          <a:xfrm>
            <a:off x="3593995" y="4131387"/>
            <a:ext cx="2294919" cy="714892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Uspostava regulatornog okvira za dobivanje informacija o kreditnim institucijama i bankarskim proizvodima putem sučelja Open API 	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BD198E52-66F4-40C4-0F24-EADDA1B3D79D}"/>
              </a:ext>
            </a:extLst>
          </p:cNvPr>
          <p:cNvSpPr/>
          <p:nvPr/>
        </p:nvSpPr>
        <p:spPr>
          <a:xfrm>
            <a:off x="3628021" y="5429191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Oblikovanje sigurnosnih zahtjeva tijekom zadataka koji se obavljaju putem sučelja Open API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B36CD4D7-8D1F-BAE9-726A-E20AFD43877E}"/>
              </a:ext>
            </a:extLst>
          </p:cNvPr>
          <p:cNvSpPr/>
          <p:nvPr/>
        </p:nvSpPr>
        <p:spPr>
          <a:xfrm>
            <a:off x="3616298" y="5809824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Oblikovanje zahtjeva API-jeva za platne transakcije 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36E5B83C-8D3D-E9BD-BA16-DF117B841A12}"/>
              </a:ext>
            </a:extLst>
          </p:cNvPr>
          <p:cNvSpPr/>
          <p:nvPr/>
        </p:nvSpPr>
        <p:spPr>
          <a:xfrm>
            <a:off x="3624310" y="6198401"/>
            <a:ext cx="7186084" cy="256620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Oblikovanje zahtjeva API-jeva za dobivanje informacija o računu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E7A299-C020-FD19-A08B-D017B3B0083D}"/>
              </a:ext>
            </a:extLst>
          </p:cNvPr>
          <p:cNvSpPr/>
          <p:nvPr/>
        </p:nvSpPr>
        <p:spPr>
          <a:xfrm rot="16200000">
            <a:off x="346502" y="3642190"/>
            <a:ext cx="3624051" cy="2142261"/>
          </a:xfrm>
          <a:custGeom>
            <a:avLst/>
            <a:gdLst>
              <a:gd name="connsiteX0" fmla="*/ 997839 w 997839"/>
              <a:gd name="connsiteY0" fmla="*/ 0 h 2142261"/>
              <a:gd name="connsiteX1" fmla="*/ 997839 w 997839"/>
              <a:gd name="connsiteY1" fmla="*/ 2142261 h 2142261"/>
              <a:gd name="connsiteX2" fmla="*/ 0 w 997839"/>
              <a:gd name="connsiteY2" fmla="*/ 2142261 h 2142261"/>
              <a:gd name="connsiteX3" fmla="*/ 0 w 997839"/>
              <a:gd name="connsiteY3" fmla="*/ 0 h 2142261"/>
              <a:gd name="connsiteX4" fmla="*/ 997839 w 997839"/>
              <a:gd name="connsiteY4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142261">
                <a:moveTo>
                  <a:pt x="997839" y="0"/>
                </a:moveTo>
                <a:lnTo>
                  <a:pt x="997839" y="2142261"/>
                </a:lnTo>
                <a:lnTo>
                  <a:pt x="0" y="2142261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rgbClr val="419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20333-5BF9-9AC0-06E6-776C001A163C}"/>
              </a:ext>
            </a:extLst>
          </p:cNvPr>
          <p:cNvSpPr txBox="1"/>
          <p:nvPr/>
        </p:nvSpPr>
        <p:spPr>
          <a:xfrm>
            <a:off x="1293926" y="4125986"/>
            <a:ext cx="1786406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1000" b="1" i="0" u="none" strike="noStrike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Stvaranje zakonodavnog okvira i preporuka za podršku pristupu otvorenog bankarstva 	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8A06D025-36D0-EFF2-9860-DF5F78BEEE43}"/>
              </a:ext>
            </a:extLst>
          </p:cNvPr>
          <p:cNvSpPr/>
          <p:nvPr/>
        </p:nvSpPr>
        <p:spPr>
          <a:xfrm>
            <a:off x="3616298" y="4936607"/>
            <a:ext cx="2294919" cy="414317"/>
          </a:xfrm>
          <a:prstGeom prst="roundRect">
            <a:avLst/>
          </a:prstGeom>
          <a:solidFill>
            <a:srgbClr val="41907D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Oblikovanje regulatornog okvira za sustav upravljanja sporovima</a:t>
            </a:r>
          </a:p>
        </p:txBody>
      </p:sp>
    </p:spTree>
    <p:extLst>
      <p:ext uri="{BB962C8B-B14F-4D97-AF65-F5344CB8AC3E}">
        <p14:creationId xmlns:p14="http://schemas.microsoft.com/office/powerpoint/2010/main" val="42901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183B69F-0A05-757A-1DE6-D5CA305BFB9B}"/>
              </a:ext>
            </a:extLst>
          </p:cNvPr>
          <p:cNvSpPr/>
          <p:nvPr/>
        </p:nvSpPr>
        <p:spPr>
          <a:xfrm rot="16200000">
            <a:off x="6478176" y="1708703"/>
            <a:ext cx="1901708" cy="2691014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A9D726-0776-8C0A-CD25-9799A06C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solidFill>
                  <a:schemeClr val="bg1"/>
                </a:solidFill>
              </a:rPr>
              <a:t>Plan aktivnosti otvorenog bankarstva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0DD319C6-4CA1-2824-0DE8-2012A513C6F0}"/>
              </a:ext>
            </a:extLst>
          </p:cNvPr>
          <p:cNvSpPr/>
          <p:nvPr/>
        </p:nvSpPr>
        <p:spPr>
          <a:xfrm rot="16200000">
            <a:off x="4391717" y="334799"/>
            <a:ext cx="535060" cy="2691015"/>
          </a:xfrm>
          <a:custGeom>
            <a:avLst/>
            <a:gdLst>
              <a:gd name="connsiteX0" fmla="*/ 535060 w 535060"/>
              <a:gd name="connsiteY0" fmla="*/ 810393 h 2691015"/>
              <a:gd name="connsiteX1" fmla="*/ 535060 w 535060"/>
              <a:gd name="connsiteY1" fmla="*/ 2691015 h 2691015"/>
              <a:gd name="connsiteX2" fmla="*/ 1 w 535060"/>
              <a:gd name="connsiteY2" fmla="*/ 2691015 h 2691015"/>
              <a:gd name="connsiteX3" fmla="*/ 1 w 535060"/>
              <a:gd name="connsiteY3" fmla="*/ 2142262 h 2691015"/>
              <a:gd name="connsiteX4" fmla="*/ 0 w 535060"/>
              <a:gd name="connsiteY4" fmla="*/ 2142262 h 2691015"/>
              <a:gd name="connsiteX5" fmla="*/ 1 w 535060"/>
              <a:gd name="connsiteY5" fmla="*/ 0 h 2691015"/>
              <a:gd name="connsiteX6" fmla="*/ 165848 w 535060"/>
              <a:gd name="connsiteY6" fmla="*/ 0 h 2691015"/>
              <a:gd name="connsiteX7" fmla="*/ 535060 w 535060"/>
              <a:gd name="connsiteY7" fmla="*/ 369212 h 2691015"/>
              <a:gd name="connsiteX8" fmla="*/ 535060 w 535060"/>
              <a:gd name="connsiteY8" fmla="*/ 810393 h 269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060" h="2691015">
                <a:moveTo>
                  <a:pt x="535060" y="810393"/>
                </a:moveTo>
                <a:lnTo>
                  <a:pt x="535060" y="2691015"/>
                </a:lnTo>
                <a:lnTo>
                  <a:pt x="1" y="2691015"/>
                </a:lnTo>
                <a:lnTo>
                  <a:pt x="1" y="2142262"/>
                </a:lnTo>
                <a:lnTo>
                  <a:pt x="0" y="2142262"/>
                </a:lnTo>
                <a:lnTo>
                  <a:pt x="1" y="0"/>
                </a:lnTo>
                <a:lnTo>
                  <a:pt x="165848" y="0"/>
                </a:lnTo>
                <a:cubicBezTo>
                  <a:pt x="369758" y="0"/>
                  <a:pt x="535060" y="165302"/>
                  <a:pt x="535060" y="369212"/>
                </a:cubicBezTo>
                <a:lnTo>
                  <a:pt x="535060" y="81039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5FA74F37-91E7-48E9-AC09-84223B0D4ACD}"/>
              </a:ext>
            </a:extLst>
          </p:cNvPr>
          <p:cNvSpPr/>
          <p:nvPr/>
        </p:nvSpPr>
        <p:spPr>
          <a:xfrm rot="16200000">
            <a:off x="7161500" y="340115"/>
            <a:ext cx="535059" cy="2680381"/>
          </a:xfrm>
          <a:custGeom>
            <a:avLst/>
            <a:gdLst>
              <a:gd name="connsiteX0" fmla="*/ 535059 w 535059"/>
              <a:gd name="connsiteY0" fmla="*/ 0 h 2680381"/>
              <a:gd name="connsiteX1" fmla="*/ 535059 w 535059"/>
              <a:gd name="connsiteY1" fmla="*/ 2680381 h 2680381"/>
              <a:gd name="connsiteX2" fmla="*/ 0 w 535059"/>
              <a:gd name="connsiteY2" fmla="*/ 2680381 h 2680381"/>
              <a:gd name="connsiteX3" fmla="*/ 0 w 535059"/>
              <a:gd name="connsiteY3" fmla="*/ 0 h 2680381"/>
              <a:gd name="connsiteX4" fmla="*/ 535059 w 535059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059" h="2680381">
                <a:moveTo>
                  <a:pt x="535059" y="0"/>
                </a:moveTo>
                <a:lnTo>
                  <a:pt x="535059" y="2680381"/>
                </a:lnTo>
                <a:lnTo>
                  <a:pt x="0" y="2680381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5FCB236-FE77-EE8E-1921-98EFB75E18E0}"/>
              </a:ext>
            </a:extLst>
          </p:cNvPr>
          <p:cNvSpPr/>
          <p:nvPr/>
        </p:nvSpPr>
        <p:spPr>
          <a:xfrm rot="16200000">
            <a:off x="9929729" y="336351"/>
            <a:ext cx="535059" cy="2687908"/>
          </a:xfrm>
          <a:custGeom>
            <a:avLst/>
            <a:gdLst>
              <a:gd name="connsiteX0" fmla="*/ 535059 w 535059"/>
              <a:gd name="connsiteY0" fmla="*/ 0 h 2687908"/>
              <a:gd name="connsiteX1" fmla="*/ 535059 w 535059"/>
              <a:gd name="connsiteY1" fmla="*/ 2318696 h 2687908"/>
              <a:gd name="connsiteX2" fmla="*/ 165847 w 535059"/>
              <a:gd name="connsiteY2" fmla="*/ 2687908 h 2687908"/>
              <a:gd name="connsiteX3" fmla="*/ 0 w 535059"/>
              <a:gd name="connsiteY3" fmla="*/ 2687908 h 2687908"/>
              <a:gd name="connsiteX4" fmla="*/ 0 w 535059"/>
              <a:gd name="connsiteY4" fmla="*/ 0 h 2687908"/>
              <a:gd name="connsiteX5" fmla="*/ 535059 w 535059"/>
              <a:gd name="connsiteY5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059" h="2687908">
                <a:moveTo>
                  <a:pt x="535059" y="0"/>
                </a:moveTo>
                <a:lnTo>
                  <a:pt x="535059" y="2318696"/>
                </a:lnTo>
                <a:cubicBezTo>
                  <a:pt x="535059" y="2522606"/>
                  <a:pt x="369757" y="2687908"/>
                  <a:pt x="165847" y="2687908"/>
                </a:cubicBezTo>
                <a:lnTo>
                  <a:pt x="0" y="2687908"/>
                </a:lnTo>
                <a:lnTo>
                  <a:pt x="0" y="0"/>
                </a:lnTo>
                <a:lnTo>
                  <a:pt x="5350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5256DDB-E07E-1E9E-F851-676F37D4003B}"/>
              </a:ext>
            </a:extLst>
          </p:cNvPr>
          <p:cNvSpPr/>
          <p:nvPr/>
        </p:nvSpPr>
        <p:spPr>
          <a:xfrm rot="16200000">
            <a:off x="3708395" y="1687548"/>
            <a:ext cx="1901707" cy="2691014"/>
          </a:xfrm>
          <a:custGeom>
            <a:avLst/>
            <a:gdLst>
              <a:gd name="connsiteX0" fmla="*/ 997839 w 997839"/>
              <a:gd name="connsiteY0" fmla="*/ 0 h 2691014"/>
              <a:gd name="connsiteX1" fmla="*/ 997839 w 997839"/>
              <a:gd name="connsiteY1" fmla="*/ 2691014 h 2691014"/>
              <a:gd name="connsiteX2" fmla="*/ 0 w 997839"/>
              <a:gd name="connsiteY2" fmla="*/ 2691014 h 2691014"/>
              <a:gd name="connsiteX3" fmla="*/ 0 w 997839"/>
              <a:gd name="connsiteY3" fmla="*/ 0 h 2691014"/>
              <a:gd name="connsiteX4" fmla="*/ 997839 w 997839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91014">
                <a:moveTo>
                  <a:pt x="997839" y="0"/>
                </a:moveTo>
                <a:lnTo>
                  <a:pt x="997839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35168FF-D99E-7FFA-2E23-A5739C635FB7}"/>
              </a:ext>
            </a:extLst>
          </p:cNvPr>
          <p:cNvSpPr/>
          <p:nvPr/>
        </p:nvSpPr>
        <p:spPr>
          <a:xfrm rot="16200000">
            <a:off x="9246407" y="1716819"/>
            <a:ext cx="1901704" cy="2687908"/>
          </a:xfrm>
          <a:custGeom>
            <a:avLst/>
            <a:gdLst>
              <a:gd name="connsiteX0" fmla="*/ 997839 w 997839"/>
              <a:gd name="connsiteY0" fmla="*/ 0 h 2687908"/>
              <a:gd name="connsiteX1" fmla="*/ 997839 w 997839"/>
              <a:gd name="connsiteY1" fmla="*/ 2687908 h 2687908"/>
              <a:gd name="connsiteX2" fmla="*/ 0 w 997839"/>
              <a:gd name="connsiteY2" fmla="*/ 2687908 h 2687908"/>
              <a:gd name="connsiteX3" fmla="*/ 0 w 997839"/>
              <a:gd name="connsiteY3" fmla="*/ 0 h 2687908"/>
              <a:gd name="connsiteX4" fmla="*/ 997839 w 997839"/>
              <a:gd name="connsiteY4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687908">
                <a:moveTo>
                  <a:pt x="997839" y="0"/>
                </a:moveTo>
                <a:lnTo>
                  <a:pt x="997839" y="2687908"/>
                </a:lnTo>
                <a:lnTo>
                  <a:pt x="0" y="2687908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5D8B5B8-2FA4-17B5-DF5C-0424E74C89F4}"/>
              </a:ext>
            </a:extLst>
          </p:cNvPr>
          <p:cNvSpPr/>
          <p:nvPr/>
        </p:nvSpPr>
        <p:spPr>
          <a:xfrm rot="16200000">
            <a:off x="3471115" y="3919696"/>
            <a:ext cx="2376265" cy="2691014"/>
          </a:xfrm>
          <a:custGeom>
            <a:avLst/>
            <a:gdLst>
              <a:gd name="connsiteX0" fmla="*/ 999544 w 999544"/>
              <a:gd name="connsiteY0" fmla="*/ 0 h 2691014"/>
              <a:gd name="connsiteX1" fmla="*/ 999544 w 999544"/>
              <a:gd name="connsiteY1" fmla="*/ 2691014 h 2691014"/>
              <a:gd name="connsiteX2" fmla="*/ 0 w 999544"/>
              <a:gd name="connsiteY2" fmla="*/ 2691014 h 2691014"/>
              <a:gd name="connsiteX3" fmla="*/ 0 w 999544"/>
              <a:gd name="connsiteY3" fmla="*/ 0 h 2691014"/>
              <a:gd name="connsiteX4" fmla="*/ 999544 w 999544"/>
              <a:gd name="connsiteY4" fmla="*/ 0 h 26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44" h="2691014">
                <a:moveTo>
                  <a:pt x="999544" y="0"/>
                </a:moveTo>
                <a:lnTo>
                  <a:pt x="999544" y="2691014"/>
                </a:lnTo>
                <a:lnTo>
                  <a:pt x="0" y="2691014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6E641EE-2E9A-2B15-2EDD-A89FCE72FE7B}"/>
              </a:ext>
            </a:extLst>
          </p:cNvPr>
          <p:cNvSpPr/>
          <p:nvPr/>
        </p:nvSpPr>
        <p:spPr>
          <a:xfrm rot="16200000">
            <a:off x="6240897" y="3925012"/>
            <a:ext cx="2376265" cy="2680381"/>
          </a:xfrm>
          <a:custGeom>
            <a:avLst/>
            <a:gdLst>
              <a:gd name="connsiteX0" fmla="*/ 999544 w 999544"/>
              <a:gd name="connsiteY0" fmla="*/ 0 h 2680381"/>
              <a:gd name="connsiteX1" fmla="*/ 999544 w 999544"/>
              <a:gd name="connsiteY1" fmla="*/ 2680381 h 2680381"/>
              <a:gd name="connsiteX2" fmla="*/ 0 w 999544"/>
              <a:gd name="connsiteY2" fmla="*/ 2680381 h 2680381"/>
              <a:gd name="connsiteX3" fmla="*/ 0 w 999544"/>
              <a:gd name="connsiteY3" fmla="*/ 0 h 2680381"/>
              <a:gd name="connsiteX4" fmla="*/ 999544 w 999544"/>
              <a:gd name="connsiteY4" fmla="*/ 0 h 26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544" h="2680381">
                <a:moveTo>
                  <a:pt x="999544" y="0"/>
                </a:moveTo>
                <a:lnTo>
                  <a:pt x="999544" y="2680381"/>
                </a:lnTo>
                <a:lnTo>
                  <a:pt x="0" y="2680381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C32828F-D121-C189-889E-5CFF9722D784}"/>
              </a:ext>
            </a:extLst>
          </p:cNvPr>
          <p:cNvSpPr/>
          <p:nvPr/>
        </p:nvSpPr>
        <p:spPr>
          <a:xfrm rot="16200000">
            <a:off x="9009125" y="3921248"/>
            <a:ext cx="2376265" cy="2687908"/>
          </a:xfrm>
          <a:custGeom>
            <a:avLst/>
            <a:gdLst>
              <a:gd name="connsiteX0" fmla="*/ 999544 w 999544"/>
              <a:gd name="connsiteY0" fmla="*/ 0 h 2687908"/>
              <a:gd name="connsiteX1" fmla="*/ 999544 w 999544"/>
              <a:gd name="connsiteY1" fmla="*/ 2687908 h 2687908"/>
              <a:gd name="connsiteX2" fmla="*/ 369212 w 999544"/>
              <a:gd name="connsiteY2" fmla="*/ 2687908 h 2687908"/>
              <a:gd name="connsiteX3" fmla="*/ 7501 w 999544"/>
              <a:gd name="connsiteY3" fmla="*/ 2393105 h 2687908"/>
              <a:gd name="connsiteX4" fmla="*/ 1706 w 999544"/>
              <a:gd name="connsiteY4" fmla="*/ 2335619 h 2687908"/>
              <a:gd name="connsiteX5" fmla="*/ 0 w 999544"/>
              <a:gd name="connsiteY5" fmla="*/ 2318696 h 2687908"/>
              <a:gd name="connsiteX6" fmla="*/ 0 w 999544"/>
              <a:gd name="connsiteY6" fmla="*/ 0 h 2687908"/>
              <a:gd name="connsiteX7" fmla="*/ 999544 w 999544"/>
              <a:gd name="connsiteY7" fmla="*/ 0 h 26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544" h="2687908">
                <a:moveTo>
                  <a:pt x="999544" y="0"/>
                </a:moveTo>
                <a:lnTo>
                  <a:pt x="999544" y="2687908"/>
                </a:lnTo>
                <a:lnTo>
                  <a:pt x="369212" y="2687908"/>
                </a:lnTo>
                <a:cubicBezTo>
                  <a:pt x="190791" y="2687908"/>
                  <a:pt x="41929" y="2561349"/>
                  <a:pt x="7501" y="2393105"/>
                </a:cubicBezTo>
                <a:lnTo>
                  <a:pt x="1706" y="2335619"/>
                </a:lnTo>
                <a:lnTo>
                  <a:pt x="0" y="2318696"/>
                </a:lnTo>
                <a:lnTo>
                  <a:pt x="0" y="0"/>
                </a:lnTo>
                <a:lnTo>
                  <a:pt x="99954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E7DAFBC6-3D74-728A-B516-5C43D54B220D}"/>
              </a:ext>
            </a:extLst>
          </p:cNvPr>
          <p:cNvSpPr/>
          <p:nvPr/>
        </p:nvSpPr>
        <p:spPr>
          <a:xfrm rot="16200000">
            <a:off x="1207674" y="1989642"/>
            <a:ext cx="1901708" cy="2142261"/>
          </a:xfrm>
          <a:custGeom>
            <a:avLst/>
            <a:gdLst>
              <a:gd name="connsiteX0" fmla="*/ 997839 w 997839"/>
              <a:gd name="connsiteY0" fmla="*/ 0 h 2142261"/>
              <a:gd name="connsiteX1" fmla="*/ 997839 w 997839"/>
              <a:gd name="connsiteY1" fmla="*/ 2142261 h 2142261"/>
              <a:gd name="connsiteX2" fmla="*/ 0 w 997839"/>
              <a:gd name="connsiteY2" fmla="*/ 2142261 h 2142261"/>
              <a:gd name="connsiteX3" fmla="*/ 0 w 997839"/>
              <a:gd name="connsiteY3" fmla="*/ 0 h 2142261"/>
              <a:gd name="connsiteX4" fmla="*/ 997839 w 997839"/>
              <a:gd name="connsiteY4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39" h="2142261">
                <a:moveTo>
                  <a:pt x="997839" y="0"/>
                </a:moveTo>
                <a:lnTo>
                  <a:pt x="997839" y="2142261"/>
                </a:lnTo>
                <a:lnTo>
                  <a:pt x="0" y="2142261"/>
                </a:lnTo>
                <a:lnTo>
                  <a:pt x="0" y="0"/>
                </a:lnTo>
                <a:lnTo>
                  <a:pt x="997839" y="0"/>
                </a:lnTo>
                <a:close/>
              </a:path>
            </a:pathLst>
          </a:cu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DD367724-8445-A94C-3BB3-E8DBB76CDF20}"/>
              </a:ext>
            </a:extLst>
          </p:cNvPr>
          <p:cNvSpPr/>
          <p:nvPr/>
        </p:nvSpPr>
        <p:spPr>
          <a:xfrm rot="16200000">
            <a:off x="972424" y="4194093"/>
            <a:ext cx="2372208" cy="2142261"/>
          </a:xfrm>
          <a:custGeom>
            <a:avLst/>
            <a:gdLst>
              <a:gd name="connsiteX0" fmla="*/ 997838 w 997838"/>
              <a:gd name="connsiteY0" fmla="*/ 0 h 2142261"/>
              <a:gd name="connsiteX1" fmla="*/ 997838 w 997838"/>
              <a:gd name="connsiteY1" fmla="*/ 2142261 h 2142261"/>
              <a:gd name="connsiteX2" fmla="*/ 0 w 997838"/>
              <a:gd name="connsiteY2" fmla="*/ 2142261 h 2142261"/>
              <a:gd name="connsiteX3" fmla="*/ 0 w 997838"/>
              <a:gd name="connsiteY3" fmla="*/ 352289 h 2142261"/>
              <a:gd name="connsiteX4" fmla="*/ 5795 w 997838"/>
              <a:gd name="connsiteY4" fmla="*/ 294803 h 2142261"/>
              <a:gd name="connsiteX5" fmla="*/ 367506 w 997838"/>
              <a:gd name="connsiteY5" fmla="*/ 0 h 2142261"/>
              <a:gd name="connsiteX6" fmla="*/ 997838 w 997838"/>
              <a:gd name="connsiteY6" fmla="*/ 0 h 214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838" h="2142261">
                <a:moveTo>
                  <a:pt x="997838" y="0"/>
                </a:moveTo>
                <a:lnTo>
                  <a:pt x="997838" y="2142261"/>
                </a:lnTo>
                <a:lnTo>
                  <a:pt x="0" y="2142261"/>
                </a:lnTo>
                <a:lnTo>
                  <a:pt x="0" y="352289"/>
                </a:lnTo>
                <a:lnTo>
                  <a:pt x="5795" y="294803"/>
                </a:lnTo>
                <a:cubicBezTo>
                  <a:pt x="40223" y="126559"/>
                  <a:pt x="189085" y="0"/>
                  <a:pt x="367506" y="0"/>
                </a:cubicBezTo>
                <a:lnTo>
                  <a:pt x="997838" y="0"/>
                </a:lnTo>
                <a:close/>
              </a:path>
            </a:pathLst>
          </a:custGeom>
          <a:solidFill>
            <a:srgbClr val="B83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95CF34-8392-796E-F825-EC37F989652D}"/>
              </a:ext>
            </a:extLst>
          </p:cNvPr>
          <p:cNvSpPr txBox="1"/>
          <p:nvPr/>
        </p:nvSpPr>
        <p:spPr>
          <a:xfrm>
            <a:off x="1301431" y="4839135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hr-HR" sz="1000" b="1" i="0" u="none" strike="noStrike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Ubrzavanje procesa provedbe pristupa otvorenog bankarstva od strane sudionika u ekosustavu i pružanje funkcije monitoringa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A92B6-6979-2362-B748-63C9D6BC984B}"/>
              </a:ext>
            </a:extLst>
          </p:cNvPr>
          <p:cNvSpPr txBox="1"/>
          <p:nvPr/>
        </p:nvSpPr>
        <p:spPr>
          <a:xfrm>
            <a:off x="373174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CB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1430C-71C7-BFF7-63FB-D83F82139355}"/>
              </a:ext>
            </a:extLst>
          </p:cNvPr>
          <p:cNvSpPr txBox="1"/>
          <p:nvPr/>
        </p:nvSpPr>
        <p:spPr>
          <a:xfrm>
            <a:off x="6501530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ABA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006C93-86B4-0FF9-D36B-94863AD3F71C}"/>
              </a:ext>
            </a:extLst>
          </p:cNvPr>
          <p:cNvSpPr txBox="1"/>
          <p:nvPr/>
        </p:nvSpPr>
        <p:spPr>
          <a:xfrm>
            <a:off x="9269758" y="1569748"/>
            <a:ext cx="1855001" cy="22111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600" b="1">
                <a:solidFill>
                  <a:schemeClr val="bg1"/>
                </a:solidFill>
              </a:rPr>
              <a:t>AzFina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5B056-1DC2-903C-3274-78C818A20171}"/>
              </a:ext>
            </a:extLst>
          </p:cNvPr>
          <p:cNvSpPr txBox="1"/>
          <p:nvPr/>
        </p:nvSpPr>
        <p:spPr>
          <a:xfrm>
            <a:off x="1301431" y="2841669"/>
            <a:ext cx="1679144" cy="587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1000" b="1" i="0" u="none" strike="noStrike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Stvaranje interoperabilnog tehnološkog okruženja u skladu s pristupom otvorenog bankarstva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0F53F7E4-0B01-7848-EA05-15B9F05A1AA6}"/>
              </a:ext>
            </a:extLst>
          </p:cNvPr>
          <p:cNvSpPr/>
          <p:nvPr/>
        </p:nvSpPr>
        <p:spPr>
          <a:xfrm>
            <a:off x="3485740" y="2147804"/>
            <a:ext cx="2210205" cy="431995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Uspostava centralizirane platforme za otvoreno bankarstvo od strane Središnje banke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C8CAA29B-18ED-278D-931A-D158BC99B72F}"/>
              </a:ext>
            </a:extLst>
          </p:cNvPr>
          <p:cNvSpPr/>
          <p:nvPr/>
        </p:nvSpPr>
        <p:spPr>
          <a:xfrm>
            <a:off x="6133158" y="2147804"/>
            <a:ext cx="2636062" cy="800482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Prilagodba tehnološke infrastrukture banaka koje posluju u zemlji (automatizirani operativni sustavi, sredstva mobilnog i internetskog bankarstva) zahtjevima regulatornih dokumenata za otvoreno bankarstvo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CB75D78A-85D7-99A3-564B-057009663BDE}"/>
              </a:ext>
            </a:extLst>
          </p:cNvPr>
          <p:cNvSpPr/>
          <p:nvPr/>
        </p:nvSpPr>
        <p:spPr>
          <a:xfrm>
            <a:off x="6130672" y="3010979"/>
            <a:ext cx="2636062" cy="562038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Prilagodba tehničke infrastrukture softvera FinTech zahtjevima regulative otvorenog bankarstva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2120041A-66B8-0433-A6A9-DFE34A2525B2}"/>
              </a:ext>
            </a:extLst>
          </p:cNvPr>
          <p:cNvSpPr/>
          <p:nvPr/>
        </p:nvSpPr>
        <p:spPr>
          <a:xfrm>
            <a:off x="3485740" y="3661305"/>
            <a:ext cx="7186084" cy="256620"/>
          </a:xfrm>
          <a:prstGeom prst="roundRect">
            <a:avLst/>
          </a:prstGeom>
          <a:solidFill>
            <a:srgbClr val="7C7C7C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Osiguravanje integracije banaka i financijskih tehnologija koje posluju u zemlji u platformu otvorenog bankarstva Središnje banke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3BCE8B7A-BE32-A142-12AD-A44FEB51DEDE}"/>
              </a:ext>
            </a:extLst>
          </p:cNvPr>
          <p:cNvSpPr/>
          <p:nvPr/>
        </p:nvSpPr>
        <p:spPr>
          <a:xfrm>
            <a:off x="3513124" y="5327383"/>
            <a:ext cx="2390933" cy="998468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0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Kontinuirano poboljšavanje regulatornog okvira za otvoreno bankarstvo u pogledu međunarodnog iskustva i organizacije funkcije monitoringa u skladu sa zahtjevima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F3008A50-7755-CD13-A7E1-162339E830CD}"/>
              </a:ext>
            </a:extLst>
          </p:cNvPr>
          <p:cNvSpPr/>
          <p:nvPr/>
        </p:nvSpPr>
        <p:spPr>
          <a:xfrm>
            <a:off x="3475631" y="4164498"/>
            <a:ext cx="7186084" cy="256620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Prepoznavanje poslovnih rješenja temeljenih na otvorenom bankarstvu i poticanje njihove provedbe</a:t>
            </a: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334F2F05-F092-F054-CFA8-98436AFCE923}"/>
              </a:ext>
            </a:extLst>
          </p:cNvPr>
          <p:cNvSpPr/>
          <p:nvPr/>
        </p:nvSpPr>
        <p:spPr>
          <a:xfrm>
            <a:off x="3485740" y="4526213"/>
            <a:ext cx="7186084" cy="256620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Organiziranje osposobljavanja kako bi se povećala svijest sudionika ekosustava o otvorenom bankarstvu</a:t>
            </a: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C3A73AA3-C8D1-B309-A813-8138B85BAB33}"/>
              </a:ext>
            </a:extLst>
          </p:cNvPr>
          <p:cNvSpPr/>
          <p:nvPr/>
        </p:nvSpPr>
        <p:spPr>
          <a:xfrm>
            <a:off x="3485740" y="4870262"/>
            <a:ext cx="7186084" cy="329637"/>
          </a:xfrm>
          <a:prstGeom prst="roundRect">
            <a:avLst/>
          </a:prstGeom>
          <a:solidFill>
            <a:srgbClr val="B83B1A"/>
          </a:solidFill>
          <a:ln>
            <a:noFill/>
          </a:ln>
          <a:effectLst>
            <a:outerShdw blurRad="44450" dir="5400000" algn="ctr">
              <a:srgbClr val="000000">
                <a:alpha val="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50800" h="25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000" b="0" i="0" u="none" strike="noStrike" baseline="0">
                <a:solidFill>
                  <a:schemeClr val="bg1"/>
                </a:solidFill>
                <a:latin typeface="Arial" panose="020B0604020202020204" pitchFamily="34" charset="0"/>
              </a:rPr>
              <a:t>Provođenje poticajnih mjera (hackaton, webinar itd.) kako bi se ubrzao proces razvoja proizvoda i usluga temeljenih na otvorenom bankarstvu 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2FDAC-D3C4-A4BB-9044-E6639CD860E2}"/>
              </a:ext>
            </a:extLst>
          </p:cNvPr>
          <p:cNvSpPr txBox="1"/>
          <p:nvPr/>
        </p:nvSpPr>
        <p:spPr>
          <a:xfrm>
            <a:off x="3142084" y="979453"/>
            <a:ext cx="84249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sz="1800" b="1">
                <a:solidFill>
                  <a:schemeClr val="bg1"/>
                </a:solidFill>
              </a:rPr>
              <a:t>Djelovanje i odgovornosti</a:t>
            </a:r>
          </a:p>
        </p:txBody>
      </p:sp>
    </p:spTree>
    <p:extLst>
      <p:ext uri="{BB962C8B-B14F-4D97-AF65-F5344CB8AC3E}">
        <p14:creationId xmlns:p14="http://schemas.microsoft.com/office/powerpoint/2010/main" val="105307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Блок-схема: процесс 24"/>
          <p:cNvSpPr/>
          <p:nvPr/>
        </p:nvSpPr>
        <p:spPr>
          <a:xfrm>
            <a:off x="7534573" y="5072075"/>
            <a:ext cx="2592387" cy="676275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>
                <a:solidFill>
                  <a:schemeClr val="bg1"/>
                </a:solidFill>
              </a:rPr>
              <a:t>Porezni obveznici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1629917" y="4786322"/>
            <a:ext cx="1938754" cy="714380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>
                <a:solidFill>
                  <a:schemeClr val="bg1"/>
                </a:solidFill>
              </a:rPr>
              <a:t>Subjekt javnog sektora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88348" y="124016"/>
            <a:ext cx="9469249" cy="10525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Sustav upravljanja informacijama riznice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91806" y="1285860"/>
            <a:ext cx="3714775" cy="70169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Sustav upravljanja informacijama riznice (TIMS)</a:t>
            </a:r>
          </a:p>
        </p:txBody>
      </p:sp>
      <p:sp>
        <p:nvSpPr>
          <p:cNvPr id="12" name="Овал 11"/>
          <p:cNvSpPr/>
          <p:nvPr/>
        </p:nvSpPr>
        <p:spPr>
          <a:xfrm>
            <a:off x="4078287" y="2781300"/>
            <a:ext cx="3168650" cy="1295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hr-H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CB</a:t>
            </a:r>
          </a:p>
          <a:p>
            <a:pPr algn="ctr"/>
            <a:r>
              <a:rPr lang="hr-HR" sz="1700">
                <a:solidFill>
                  <a:schemeClr val="bg1"/>
                </a:solidFill>
                <a:cs typeface="Arial" charset="0"/>
              </a:rPr>
              <a:t>Jedinstveni račun riznice</a:t>
            </a:r>
          </a:p>
          <a:p>
            <a:pPr algn="ctr"/>
            <a:r>
              <a:rPr lang="hr-HR" sz="1700">
                <a:solidFill>
                  <a:schemeClr val="bg1"/>
                </a:solidFill>
                <a:cs typeface="Arial" charset="0"/>
              </a:rPr>
              <a:t>(JRR)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5950396" y="2103240"/>
            <a:ext cx="10080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Plaćanja putem SWIFT-a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2998068" y="2060576"/>
            <a:ext cx="23470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Informacije o interaktivnom radu i stanju putem SWIFT-a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4551" y="4724400"/>
            <a:ext cx="2160587" cy="144145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>
                <a:solidFill>
                  <a:schemeClr val="bg1"/>
                </a:solidFill>
              </a:rPr>
              <a:t>Poslovne banke</a:t>
            </a:r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3934173" y="4167126"/>
            <a:ext cx="132529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300" b="1">
                <a:solidFill>
                  <a:schemeClr val="bg1"/>
                </a:solidFill>
                <a:latin typeface="Calibri" pitchFamily="34" charset="0"/>
              </a:rPr>
              <a:t>Plaćanje/plaća</a:t>
            </a: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6022976" y="4143376"/>
            <a:ext cx="11509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300" b="1">
                <a:solidFill>
                  <a:schemeClr val="bg1"/>
                </a:solidFill>
                <a:latin typeface="Calibri" pitchFamily="34" charset="0"/>
              </a:rPr>
              <a:t>Dohodak na JRR</a:t>
            </a:r>
          </a:p>
        </p:txBody>
      </p:sp>
      <p:sp>
        <p:nvSpPr>
          <p:cNvPr id="29" name="Стрелка влево 28"/>
          <p:cNvSpPr>
            <a:spLocks noChangeArrowheads="1"/>
          </p:cNvSpPr>
          <p:nvPr/>
        </p:nvSpPr>
        <p:spPr bwMode="auto">
          <a:xfrm rot="34179" flipV="1">
            <a:off x="3666651" y="5076726"/>
            <a:ext cx="936625" cy="231775"/>
          </a:xfrm>
          <a:prstGeom prst="leftArrow">
            <a:avLst>
              <a:gd name="adj1" fmla="val 50000"/>
              <a:gd name="adj2" fmla="val 3206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1629917" y="5643579"/>
            <a:ext cx="1978441" cy="482619"/>
          </a:xfrm>
          <a:prstGeom prst="flowChartProcess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>
                <a:solidFill>
                  <a:schemeClr val="bg1"/>
                </a:solidFill>
              </a:rPr>
              <a:t>Dobavljači</a:t>
            </a:r>
          </a:p>
        </p:txBody>
      </p:sp>
      <p:sp>
        <p:nvSpPr>
          <p:cNvPr id="16399" name="TextBox 31"/>
          <p:cNvSpPr txBox="1">
            <a:spLocks noChangeArrowheads="1"/>
          </p:cNvSpPr>
          <p:nvPr/>
        </p:nvSpPr>
        <p:spPr bwMode="auto">
          <a:xfrm>
            <a:off x="3821381" y="4783283"/>
            <a:ext cx="93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Plaća</a:t>
            </a: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5522908" y="2000240"/>
            <a:ext cx="214314" cy="785812"/>
          </a:xfrm>
          <a:prstGeom prst="up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Стрелка влево 37"/>
          <p:cNvSpPr>
            <a:spLocks noChangeArrowheads="1"/>
          </p:cNvSpPr>
          <p:nvPr/>
        </p:nvSpPr>
        <p:spPr bwMode="auto">
          <a:xfrm>
            <a:off x="6815137" y="5300663"/>
            <a:ext cx="719138" cy="214312"/>
          </a:xfrm>
          <a:prstGeom prst="leftArrow">
            <a:avLst>
              <a:gd name="adj1" fmla="val 50000"/>
              <a:gd name="adj2" fmla="val 41945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6403" name="TextBox 38"/>
          <p:cNvSpPr txBox="1">
            <a:spLocks noChangeArrowheads="1"/>
          </p:cNvSpPr>
          <p:nvPr/>
        </p:nvSpPr>
        <p:spPr bwMode="auto">
          <a:xfrm>
            <a:off x="3665520" y="5429265"/>
            <a:ext cx="981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Plaćanja</a:t>
            </a:r>
          </a:p>
        </p:txBody>
      </p:sp>
      <p:sp>
        <p:nvSpPr>
          <p:cNvPr id="2" name="Стрелка влево 28"/>
          <p:cNvSpPr>
            <a:spLocks noChangeArrowheads="1"/>
          </p:cNvSpPr>
          <p:nvPr/>
        </p:nvSpPr>
        <p:spPr bwMode="auto">
          <a:xfrm rot="34179" flipV="1">
            <a:off x="3666650" y="5719668"/>
            <a:ext cx="936625" cy="231775"/>
          </a:xfrm>
          <a:prstGeom prst="leftArrow">
            <a:avLst>
              <a:gd name="adj1" fmla="val 50000"/>
              <a:gd name="adj2" fmla="val 3206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9" name="Стрелка влево 18"/>
          <p:cNvSpPr>
            <a:spLocks noChangeArrowheads="1"/>
          </p:cNvSpPr>
          <p:nvPr/>
        </p:nvSpPr>
        <p:spPr bwMode="auto">
          <a:xfrm rot="5400000">
            <a:off x="5590380" y="4293395"/>
            <a:ext cx="649288" cy="215898"/>
          </a:xfrm>
          <a:prstGeom prst="leftArrow">
            <a:avLst>
              <a:gd name="adj1" fmla="val 50000"/>
              <a:gd name="adj2" fmla="val 56187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 rot="5400000">
            <a:off x="5089522" y="4295772"/>
            <a:ext cx="647700" cy="209557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2F2F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13B739D7-BB64-704F-83A0-7E63C2295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4" y="3463896"/>
            <a:ext cx="952946" cy="952946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36" y="5619973"/>
            <a:ext cx="700808" cy="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85" y="3668952"/>
            <a:ext cx="843602" cy="8436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74" y="2763920"/>
            <a:ext cx="619659" cy="5940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4058890" y="3335795"/>
            <a:ext cx="1370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Otvoreni API-jevi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5437983" y="2935583"/>
            <a:ext cx="7293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 PAY</a:t>
            </a: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58661" y="2628404"/>
            <a:ext cx="787350" cy="78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581">
            <a:off x="4577543" y="4195247"/>
            <a:ext cx="211730" cy="211730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85" y="3726280"/>
            <a:ext cx="322709" cy="322709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58">
            <a:off x="4224513" y="4189294"/>
            <a:ext cx="193589" cy="193589"/>
          </a:xfrm>
          <a:prstGeom prst="rect">
            <a:avLst/>
          </a:prstGeom>
          <a:effectLst>
            <a:glow rad="127000">
              <a:srgbClr val="FCAC39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71" y="4674417"/>
            <a:ext cx="794405" cy="79440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581">
            <a:off x="6782880" y="3669062"/>
            <a:ext cx="211730" cy="211730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79" y="3452219"/>
            <a:ext cx="322709" cy="322709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58">
            <a:off x="6522650" y="3819618"/>
            <a:ext cx="220672" cy="220672"/>
          </a:xfrm>
          <a:prstGeom prst="rect">
            <a:avLst/>
          </a:prstGeom>
          <a:effectLst>
            <a:glow rad="127000">
              <a:srgbClr val="269C94"/>
            </a:glow>
          </a:effectLst>
        </p:spPr>
      </p:pic>
      <p:cxnSp>
        <p:nvCxnSpPr>
          <p:cNvPr id="97" name="Прямая соединительная линия 96"/>
          <p:cNvCxnSpPr/>
          <p:nvPr/>
        </p:nvCxnSpPr>
        <p:spPr>
          <a:xfrm>
            <a:off x="3608867" y="3983423"/>
            <a:ext cx="447323" cy="1487"/>
          </a:xfrm>
          <a:prstGeom prst="line">
            <a:avLst/>
          </a:prstGeom>
          <a:ln w="50800" cmpd="sng">
            <a:solidFill>
              <a:srgbClr val="FCAC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6315371" y="3091466"/>
            <a:ext cx="12595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Otvoreni API-jevi</a:t>
            </a:r>
          </a:p>
        </p:txBody>
      </p:sp>
      <p:cxnSp>
        <p:nvCxnSpPr>
          <p:cNvPr id="107" name="Прямая соединительная линия 106"/>
          <p:cNvCxnSpPr>
            <a:cxnSpLocks/>
            <a:endCxn id="62" idx="1"/>
          </p:cNvCxnSpPr>
          <p:nvPr/>
        </p:nvCxnSpPr>
        <p:spPr>
          <a:xfrm flipV="1">
            <a:off x="7207897" y="3060922"/>
            <a:ext cx="1054076" cy="442909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cxnSpLocks/>
          </p:cNvCxnSpPr>
          <p:nvPr/>
        </p:nvCxnSpPr>
        <p:spPr>
          <a:xfrm>
            <a:off x="7167029" y="3730558"/>
            <a:ext cx="910463" cy="238746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cxnSpLocks/>
          </p:cNvCxnSpPr>
          <p:nvPr/>
        </p:nvCxnSpPr>
        <p:spPr>
          <a:xfrm>
            <a:off x="7054655" y="4036543"/>
            <a:ext cx="1022837" cy="944399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cxnSpLocks/>
          </p:cNvCxnSpPr>
          <p:nvPr/>
        </p:nvCxnSpPr>
        <p:spPr>
          <a:xfrm>
            <a:off x="6756964" y="4213061"/>
            <a:ext cx="1329972" cy="1593195"/>
          </a:xfrm>
          <a:prstGeom prst="line">
            <a:avLst/>
          </a:prstGeom>
          <a:ln w="50800" cmpd="sng">
            <a:solidFill>
              <a:srgbClr val="269C9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Рисунок 1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4610" y="3659895"/>
            <a:ext cx="787350" cy="787350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2567" y="4587266"/>
            <a:ext cx="787350" cy="787350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2963" y="5618473"/>
            <a:ext cx="787350" cy="787350"/>
          </a:xfrm>
          <a:prstGeom prst="rect">
            <a:avLst/>
          </a:prstGeom>
        </p:spPr>
      </p:pic>
      <p:cxnSp>
        <p:nvCxnSpPr>
          <p:cNvPr id="151" name="Прямая соединительная линия 150"/>
          <p:cNvCxnSpPr>
            <a:endCxn id="131" idx="3"/>
          </p:cNvCxnSpPr>
          <p:nvPr/>
        </p:nvCxnSpPr>
        <p:spPr>
          <a:xfrm>
            <a:off x="8901386" y="3022079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8998158" y="4079693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cxnSpLocks/>
            <a:endCxn id="149" idx="3"/>
          </p:cNvCxnSpPr>
          <p:nvPr/>
        </p:nvCxnSpPr>
        <p:spPr>
          <a:xfrm>
            <a:off x="8911539" y="4980941"/>
            <a:ext cx="711028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8887687" y="5970377"/>
            <a:ext cx="757277" cy="0"/>
          </a:xfrm>
          <a:prstGeom prst="line">
            <a:avLst/>
          </a:prstGeom>
          <a:ln w="508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2205981" y="3103076"/>
            <a:ext cx="1370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Banka klijenta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CE20607-562B-3A46-96C5-71A8C80CD745}"/>
              </a:ext>
            </a:extLst>
          </p:cNvPr>
          <p:cNvSpPr txBox="1"/>
          <p:nvPr/>
        </p:nvSpPr>
        <p:spPr>
          <a:xfrm>
            <a:off x="8155085" y="2066343"/>
            <a:ext cx="234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Pružatelji platnih usluga</a:t>
            </a:r>
          </a:p>
        </p:txBody>
      </p:sp>
      <p:sp>
        <p:nvSpPr>
          <p:cNvPr id="34" name="Прямоугольный треугольник 33"/>
          <p:cNvSpPr/>
          <p:nvPr/>
        </p:nvSpPr>
        <p:spPr>
          <a:xfrm rot="5400000">
            <a:off x="5204899" y="-2285809"/>
            <a:ext cx="1367390" cy="8476531"/>
          </a:xfrm>
          <a:prstGeom prst="rtTriangle">
            <a:avLst/>
          </a:prstGeom>
          <a:solidFill>
            <a:srgbClr val="359392"/>
          </a:solidFill>
          <a:ln>
            <a:solidFill>
              <a:srgbClr val="3593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452668" y="186330"/>
            <a:ext cx="653896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75" b="1">
                <a:solidFill>
                  <a:schemeClr val="bg1"/>
                </a:solidFill>
                <a:latin typeface="Source Sans Pro"/>
              </a:rPr>
              <a:t>API-jevi otvorenog bankarstva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0329" y="5016658"/>
            <a:ext cx="468782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hr-HR" sz="1300" b="1">
                <a:solidFill>
                  <a:schemeClr val="bg1"/>
                </a:solidFill>
                <a:latin typeface="Source Sans Pro"/>
              </a:rPr>
              <a:t>Prikupljanje informacija o bankovnom računu klijenta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hr-HR" sz="1300" b="1">
                <a:solidFill>
                  <a:schemeClr val="bg1"/>
                </a:solidFill>
                <a:latin typeface="Source Sans Pro"/>
              </a:rPr>
              <a:t>Upit o stanju na tekućem računu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hr-HR" sz="1300" b="1">
                <a:solidFill>
                  <a:schemeClr val="bg1"/>
                </a:solidFill>
                <a:latin typeface="Source Sans Pro"/>
              </a:rPr>
              <a:t>Autorizacija za pokretanje plaćanja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hr-HR" sz="1300" b="1">
                <a:solidFill>
                  <a:schemeClr val="bg1"/>
                </a:solidFill>
                <a:latin typeface="Source Sans Pro"/>
              </a:rPr>
              <a:t>Razmjena statusa između strana</a:t>
            </a:r>
          </a:p>
          <a:p>
            <a:endParaRPr lang="en-US" sz="1300" b="1" dirty="0">
              <a:solidFill>
                <a:schemeClr val="bg1"/>
              </a:solidFill>
              <a:latin typeface="Source Sans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72" y="3359884"/>
            <a:ext cx="1254665" cy="12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44A4220-1178-3B3E-85BC-7CCFAB3E2555}"/>
              </a:ext>
            </a:extLst>
          </p:cNvPr>
          <p:cNvSpPr/>
          <p:nvPr/>
        </p:nvSpPr>
        <p:spPr>
          <a:xfrm rot="621888">
            <a:off x="-552583" y="-653505"/>
            <a:ext cx="6544178" cy="7943019"/>
          </a:xfrm>
          <a:custGeom>
            <a:avLst/>
            <a:gdLst>
              <a:gd name="connsiteX0" fmla="*/ 0 w 6544178"/>
              <a:gd name="connsiteY0" fmla="*/ 1196926 h 7943019"/>
              <a:gd name="connsiteX1" fmla="*/ 6544178 w 6544178"/>
              <a:gd name="connsiteY1" fmla="*/ 0 h 7943019"/>
              <a:gd name="connsiteX2" fmla="*/ 6544178 w 6544178"/>
              <a:gd name="connsiteY2" fmla="*/ 6971764 h 7943019"/>
              <a:gd name="connsiteX3" fmla="*/ 1233856 w 6544178"/>
              <a:gd name="connsiteY3" fmla="*/ 7943019 h 7943019"/>
              <a:gd name="connsiteX4" fmla="*/ 0 w 6544178"/>
              <a:gd name="connsiteY4" fmla="*/ 1196926 h 794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178" h="7943019">
                <a:moveTo>
                  <a:pt x="0" y="1196926"/>
                </a:moveTo>
                <a:lnTo>
                  <a:pt x="6544178" y="0"/>
                </a:lnTo>
                <a:lnTo>
                  <a:pt x="6544178" y="6971764"/>
                </a:lnTo>
                <a:lnTo>
                  <a:pt x="1233856" y="7943019"/>
                </a:lnTo>
                <a:lnTo>
                  <a:pt x="0" y="1196926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309226B-5258-537F-01E2-00015A5842B0}"/>
              </a:ext>
            </a:extLst>
          </p:cNvPr>
          <p:cNvSpPr/>
          <p:nvPr/>
        </p:nvSpPr>
        <p:spPr>
          <a:xfrm>
            <a:off x="609440" y="1196752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CD9071C-EC25-5D87-42F0-7DF5B33ACAF7}"/>
              </a:ext>
            </a:extLst>
          </p:cNvPr>
          <p:cNvSpPr/>
          <p:nvPr/>
        </p:nvSpPr>
        <p:spPr>
          <a:xfrm>
            <a:off x="609440" y="2208414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F889042-E997-DCA7-D7FC-CF6FF7F7B637}"/>
              </a:ext>
            </a:extLst>
          </p:cNvPr>
          <p:cNvSpPr/>
          <p:nvPr/>
        </p:nvSpPr>
        <p:spPr>
          <a:xfrm>
            <a:off x="609440" y="3220076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257709E-EEB7-3F9A-1EC5-A36BD0DD41BE}"/>
              </a:ext>
            </a:extLst>
          </p:cNvPr>
          <p:cNvSpPr/>
          <p:nvPr/>
        </p:nvSpPr>
        <p:spPr>
          <a:xfrm>
            <a:off x="609440" y="4231738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C5F80B4-D055-2354-1490-6DFDBD5E0F43}"/>
              </a:ext>
            </a:extLst>
          </p:cNvPr>
          <p:cNvSpPr/>
          <p:nvPr/>
        </p:nvSpPr>
        <p:spPr>
          <a:xfrm>
            <a:off x="6918735" y="1196752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317315C-38FC-B5F1-B319-861BC85063CC}"/>
              </a:ext>
            </a:extLst>
          </p:cNvPr>
          <p:cNvSpPr/>
          <p:nvPr/>
        </p:nvSpPr>
        <p:spPr>
          <a:xfrm>
            <a:off x="6918735" y="2208414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8353188-D3CB-8DFC-87C6-4D2656BC83A5}"/>
              </a:ext>
            </a:extLst>
          </p:cNvPr>
          <p:cNvSpPr/>
          <p:nvPr/>
        </p:nvSpPr>
        <p:spPr>
          <a:xfrm>
            <a:off x="6918735" y="3220076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020A089-6ABA-B228-9FF6-004B0DA19749}"/>
              </a:ext>
            </a:extLst>
          </p:cNvPr>
          <p:cNvSpPr/>
          <p:nvPr/>
        </p:nvSpPr>
        <p:spPr>
          <a:xfrm>
            <a:off x="6918735" y="4231738"/>
            <a:ext cx="4660649" cy="936104"/>
          </a:xfrm>
          <a:prstGeom prst="roundRect">
            <a:avLst/>
          </a:prstGeom>
          <a:gradFill flip="none" rotWithShape="1">
            <a:gsLst>
              <a:gs pos="1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7" name="!!Group 76">
            <a:extLst>
              <a:ext uri="{FF2B5EF4-FFF2-40B4-BE49-F238E27FC236}">
                <a16:creationId xmlns:a16="http://schemas.microsoft.com/office/drawing/2014/main" id="{4C5A4873-D81F-1185-A4EF-DD70B4E4534B}"/>
              </a:ext>
            </a:extLst>
          </p:cNvPr>
          <p:cNvGrpSpPr/>
          <p:nvPr/>
        </p:nvGrpSpPr>
        <p:grpSpPr>
          <a:xfrm>
            <a:off x="4546321" y="1435925"/>
            <a:ext cx="457758" cy="457758"/>
            <a:chOff x="4561840" y="1432560"/>
            <a:chExt cx="426720" cy="42672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BCF2EE6-0FE1-1669-B825-D4194BAB4E50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039F75A-7A41-AC2B-DEA0-CCCDB878BA39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53CC692-FDE6-4F39-6891-AF2CCAF805F3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A1C530A-183B-ED8E-C88D-A1B8DA9BA980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82" name="!!Group 81">
            <a:extLst>
              <a:ext uri="{FF2B5EF4-FFF2-40B4-BE49-F238E27FC236}">
                <a16:creationId xmlns:a16="http://schemas.microsoft.com/office/drawing/2014/main" id="{97B25A73-76CE-113B-EA35-1D7CA6271CBE}"/>
              </a:ext>
            </a:extLst>
          </p:cNvPr>
          <p:cNvGrpSpPr/>
          <p:nvPr/>
        </p:nvGrpSpPr>
        <p:grpSpPr>
          <a:xfrm>
            <a:off x="4546321" y="2447587"/>
            <a:ext cx="457758" cy="457758"/>
            <a:chOff x="4561840" y="1432560"/>
            <a:chExt cx="426720" cy="42672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B4D9E4D-0077-249E-71C9-FF7D8C750CA0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A238A9B-CC72-09BD-C275-3E66956248E2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334E85-FF9A-1E6B-4AF8-E3F8C56BE92F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056F2A-404C-DF9D-DB99-EC3F271AB3D5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0E64FFC3-E082-14E9-84A2-E883E5EB8DA1}"/>
              </a:ext>
            </a:extLst>
          </p:cNvPr>
          <p:cNvSpPr txBox="1"/>
          <p:nvPr/>
        </p:nvSpPr>
        <p:spPr>
          <a:xfrm>
            <a:off x="868271" y="1433972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accent5"/>
                </a:solidFill>
              </a:rPr>
              <a:t>01.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BE25911-0F94-6390-2DC5-9556E962F4B5}"/>
              </a:ext>
            </a:extLst>
          </p:cNvPr>
          <p:cNvSpPr txBox="1"/>
          <p:nvPr/>
        </p:nvSpPr>
        <p:spPr>
          <a:xfrm>
            <a:off x="868271" y="2445634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accent5"/>
                </a:solidFill>
              </a:rPr>
              <a:t>02.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81AC8B0-BDE4-694E-5204-D1FFB89381EF}"/>
              </a:ext>
            </a:extLst>
          </p:cNvPr>
          <p:cNvSpPr txBox="1"/>
          <p:nvPr/>
        </p:nvSpPr>
        <p:spPr>
          <a:xfrm>
            <a:off x="868271" y="3457296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accent5"/>
                </a:solidFill>
              </a:rPr>
              <a:t>03.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C60A61C-2080-3B7D-9C92-1A31ECB89B83}"/>
              </a:ext>
            </a:extLst>
          </p:cNvPr>
          <p:cNvSpPr txBox="1"/>
          <p:nvPr/>
        </p:nvSpPr>
        <p:spPr>
          <a:xfrm>
            <a:off x="868271" y="4468958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accent5"/>
                </a:solidFill>
              </a:rPr>
              <a:t>04.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17823A7-C792-2251-44DE-159FC021A127}"/>
              </a:ext>
            </a:extLst>
          </p:cNvPr>
          <p:cNvSpPr txBox="1"/>
          <p:nvPr/>
        </p:nvSpPr>
        <p:spPr>
          <a:xfrm>
            <a:off x="10732707" y="1433972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928F44C-AE4A-7CD9-7F02-7481FC3096A0}"/>
              </a:ext>
            </a:extLst>
          </p:cNvPr>
          <p:cNvSpPr txBox="1"/>
          <p:nvPr/>
        </p:nvSpPr>
        <p:spPr>
          <a:xfrm>
            <a:off x="10732707" y="2445634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125CA30-9D91-FD24-2FF4-38D32F03AACC}"/>
              </a:ext>
            </a:extLst>
          </p:cNvPr>
          <p:cNvSpPr txBox="1"/>
          <p:nvPr/>
        </p:nvSpPr>
        <p:spPr>
          <a:xfrm>
            <a:off x="10732707" y="3457296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07.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6CE345C-D6CB-A3FD-EDDF-2D15626EC47C}"/>
              </a:ext>
            </a:extLst>
          </p:cNvPr>
          <p:cNvSpPr txBox="1"/>
          <p:nvPr/>
        </p:nvSpPr>
        <p:spPr>
          <a:xfrm>
            <a:off x="10732707" y="4468958"/>
            <a:ext cx="537327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08.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270BF12-405B-4601-0698-BB0060F39B41}"/>
              </a:ext>
            </a:extLst>
          </p:cNvPr>
          <p:cNvSpPr/>
          <p:nvPr/>
        </p:nvSpPr>
        <p:spPr>
          <a:xfrm>
            <a:off x="1405598" y="1385455"/>
            <a:ext cx="3059601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hr-HR" sz="1200"/>
              <a:t>Za razliku od tradicionalnih sustava, sredstva se obrađuju u računima klijenata odmah po završetku platne transakcije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C550EA57-98AC-4F4B-B17D-5CBACD787260}"/>
              </a:ext>
            </a:extLst>
          </p:cNvPr>
          <p:cNvSpPr/>
          <p:nvPr/>
        </p:nvSpPr>
        <p:spPr>
          <a:xfrm>
            <a:off x="1405599" y="3408779"/>
            <a:ext cx="302248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hr-HR" sz="1200"/>
              <a:t>Sudionici u sustavu nisu ograničeni na banke, no stvaraju mogućnosti za integraciju i za organizacije koje nisu banke.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CD8FF21-DFDE-ED71-B4DD-D6CCC5C3816B}"/>
              </a:ext>
            </a:extLst>
          </p:cNvPr>
          <p:cNvSpPr/>
          <p:nvPr/>
        </p:nvSpPr>
        <p:spPr>
          <a:xfrm>
            <a:off x="1405599" y="2397117"/>
            <a:ext cx="303321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hr-HR" sz="1200"/>
              <a:t>Sredstva su odmah dostupna strani primateljici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B8984C3-A74E-84F1-988D-149C7803DE6B}"/>
              </a:ext>
            </a:extLst>
          </p:cNvPr>
          <p:cNvSpPr/>
          <p:nvPr/>
        </p:nvSpPr>
        <p:spPr>
          <a:xfrm>
            <a:off x="1526314" y="4420441"/>
            <a:ext cx="291108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hr-HR" sz="1200"/>
              <a:t>Mogućnosti za primjenu inovativnih rješenja sve su veće (QR kod, identifikatori itd.)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D213957-0836-6E9E-F724-6429972F64EE}"/>
              </a:ext>
            </a:extLst>
          </p:cNvPr>
          <p:cNvSpPr/>
          <p:nvPr/>
        </p:nvSpPr>
        <p:spPr>
          <a:xfrm>
            <a:off x="7777573" y="1385455"/>
            <a:ext cx="283441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hr-HR" sz="1200"/>
              <a:t>Nema rizika likvidnosti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D6AEB8A-5A2F-6010-5752-282827CA99DC}"/>
              </a:ext>
            </a:extLst>
          </p:cNvPr>
          <p:cNvSpPr/>
          <p:nvPr/>
        </p:nvSpPr>
        <p:spPr>
          <a:xfrm>
            <a:off x="7753007" y="3408779"/>
            <a:ext cx="2979700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hr-HR" sz="1400"/>
              <a:t>Uporaba bankovnih usluga širi se kako organizacije treće strane imaju pristup bankovnim uslugama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6C9BEC8-19B4-57AA-56AE-CB9340F0C0EE}"/>
              </a:ext>
            </a:extLst>
          </p:cNvPr>
          <p:cNvSpPr/>
          <p:nvPr/>
        </p:nvSpPr>
        <p:spPr>
          <a:xfrm>
            <a:off x="7777573" y="2397117"/>
            <a:ext cx="2955134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hr-HR" sz="1200"/>
              <a:t>Umjesto detalja za plaćanje koje je teško upamtiti, klijent mora navesti broj mobilnog telefona i FIN broj druge strane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12CD05B-8E01-2152-6243-D8A54725D898}"/>
              </a:ext>
            </a:extLst>
          </p:cNvPr>
          <p:cNvSpPr/>
          <p:nvPr/>
        </p:nvSpPr>
        <p:spPr>
          <a:xfrm>
            <a:off x="7777573" y="4420441"/>
            <a:ext cx="2834418" cy="558698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hr-HR" sz="1200"/>
              <a:t>Stvara se pravednije konkurentsko okruženje među sudionicima na tržištu</a:t>
            </a:r>
          </a:p>
        </p:txBody>
      </p:sp>
      <p:grpSp>
        <p:nvGrpSpPr>
          <p:cNvPr id="35" name="!!Option1">
            <a:extLst>
              <a:ext uri="{FF2B5EF4-FFF2-40B4-BE49-F238E27FC236}">
                <a16:creationId xmlns:a16="http://schemas.microsoft.com/office/drawing/2014/main" id="{C2937A49-42CA-0F6C-3D00-4832932585E3}"/>
              </a:ext>
            </a:extLst>
          </p:cNvPr>
          <p:cNvGrpSpPr/>
          <p:nvPr/>
        </p:nvGrpSpPr>
        <p:grpSpPr>
          <a:xfrm>
            <a:off x="7174532" y="1435925"/>
            <a:ext cx="457758" cy="457758"/>
            <a:chOff x="4561840" y="1432560"/>
            <a:chExt cx="426720" cy="42672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838A866-D1E4-C3A9-2602-90AE7942A104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8B2818-0988-0E4E-610F-1E8F959F99C3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929C091-0BEB-1202-F9D2-A71B797E3035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EFFA1A8-E4A6-EDA4-6C30-5D2AD8939114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40" name="!!Option2">
            <a:extLst>
              <a:ext uri="{FF2B5EF4-FFF2-40B4-BE49-F238E27FC236}">
                <a16:creationId xmlns:a16="http://schemas.microsoft.com/office/drawing/2014/main" id="{B75924C3-A495-1F43-7F30-0FEE8243CC1E}"/>
              </a:ext>
            </a:extLst>
          </p:cNvPr>
          <p:cNvGrpSpPr/>
          <p:nvPr/>
        </p:nvGrpSpPr>
        <p:grpSpPr>
          <a:xfrm>
            <a:off x="7174532" y="2447587"/>
            <a:ext cx="457758" cy="457758"/>
            <a:chOff x="4561840" y="1432560"/>
            <a:chExt cx="426720" cy="4267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60CB345-5CEE-2F28-7E06-043659BB0CC5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FCFC3C-3441-8A4F-74DA-D12A7E7D4747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A96A5A5-AC7C-788A-9B2B-2A8B843DC95B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F1E374-5BF1-71B6-0637-25E8237ACAA6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" name="!!Group 81">
            <a:extLst>
              <a:ext uri="{FF2B5EF4-FFF2-40B4-BE49-F238E27FC236}">
                <a16:creationId xmlns:a16="http://schemas.microsoft.com/office/drawing/2014/main" id="{849CD9C1-B0BD-7FAF-213C-80202C011833}"/>
              </a:ext>
            </a:extLst>
          </p:cNvPr>
          <p:cNvGrpSpPr/>
          <p:nvPr/>
        </p:nvGrpSpPr>
        <p:grpSpPr>
          <a:xfrm>
            <a:off x="4544914" y="4443870"/>
            <a:ext cx="457758" cy="457758"/>
            <a:chOff x="4561840" y="1432560"/>
            <a:chExt cx="426720" cy="4267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77852AF-52D8-70AC-9C4B-3899A308BB71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B21093-4BB7-4EC1-DF51-5C7AA5E1F158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BB9DD01-B5CF-85A9-6B35-BF1894D64E13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6B2A0C7-782B-D24E-D7F5-BF60CD934C20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9" name="!!Group 81">
            <a:extLst>
              <a:ext uri="{FF2B5EF4-FFF2-40B4-BE49-F238E27FC236}">
                <a16:creationId xmlns:a16="http://schemas.microsoft.com/office/drawing/2014/main" id="{3C22A374-2092-16DF-86A2-41830CE3815F}"/>
              </a:ext>
            </a:extLst>
          </p:cNvPr>
          <p:cNvGrpSpPr/>
          <p:nvPr/>
        </p:nvGrpSpPr>
        <p:grpSpPr>
          <a:xfrm>
            <a:off x="4573362" y="3429000"/>
            <a:ext cx="457758" cy="457758"/>
            <a:chOff x="4561840" y="1432560"/>
            <a:chExt cx="426720" cy="4267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5F723-89D5-39FC-CA23-DC51E9911A4C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99E699-8254-3882-6402-27989655094D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4474BED-DC01-CA63-21E4-74B0DDC839E4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AB626E-2507-737E-C537-357258A11AC7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4" name="!!Option2">
            <a:extLst>
              <a:ext uri="{FF2B5EF4-FFF2-40B4-BE49-F238E27FC236}">
                <a16:creationId xmlns:a16="http://schemas.microsoft.com/office/drawing/2014/main" id="{F5FD5E60-0C45-6FBE-63F1-A8A4BABCE036}"/>
              </a:ext>
            </a:extLst>
          </p:cNvPr>
          <p:cNvGrpSpPr/>
          <p:nvPr/>
        </p:nvGrpSpPr>
        <p:grpSpPr>
          <a:xfrm>
            <a:off x="7201573" y="4472865"/>
            <a:ext cx="457758" cy="457758"/>
            <a:chOff x="4561840" y="1432560"/>
            <a:chExt cx="426720" cy="426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66C428-F470-6340-2A3A-131E174EBD8A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DC52D2-6731-C710-1573-3744AC4C60DF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2DC7F40-409B-36EA-9F03-8FB20D3A75F7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D8198D-FB0D-ABC4-7BB7-FA8B0D281262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9" name="!!Option2">
            <a:extLst>
              <a:ext uri="{FF2B5EF4-FFF2-40B4-BE49-F238E27FC236}">
                <a16:creationId xmlns:a16="http://schemas.microsoft.com/office/drawing/2014/main" id="{B67DEA4E-A9E7-5F6E-73E6-991A1568133F}"/>
              </a:ext>
            </a:extLst>
          </p:cNvPr>
          <p:cNvGrpSpPr/>
          <p:nvPr/>
        </p:nvGrpSpPr>
        <p:grpSpPr>
          <a:xfrm>
            <a:off x="7174532" y="3461203"/>
            <a:ext cx="457758" cy="457758"/>
            <a:chOff x="4561840" y="1432560"/>
            <a:chExt cx="426720" cy="42672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13C4E80-974E-4A4B-4961-1CB374A909D8}"/>
                </a:ext>
              </a:extLst>
            </p:cNvPr>
            <p:cNvSpPr/>
            <p:nvPr/>
          </p:nvSpPr>
          <p:spPr>
            <a:xfrm>
              <a:off x="4561840" y="1432560"/>
              <a:ext cx="426720" cy="4267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8975CD-66D4-E9D8-36C3-AF138ADA2DED}"/>
                </a:ext>
              </a:extLst>
            </p:cNvPr>
            <p:cNvGrpSpPr/>
            <p:nvPr/>
          </p:nvGrpSpPr>
          <p:grpSpPr>
            <a:xfrm>
              <a:off x="4674371" y="1545091"/>
              <a:ext cx="201658" cy="201658"/>
              <a:chOff x="11639028" y="2996952"/>
              <a:chExt cx="576064" cy="576064"/>
            </a:xfrm>
            <a:solidFill>
              <a:schemeClr val="bg1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9979A7-0AA5-8C5F-B7D4-5C631F24E608}"/>
                  </a:ext>
                </a:extLst>
              </p:cNvPr>
              <p:cNvSpPr/>
              <p:nvPr/>
            </p:nvSpPr>
            <p:spPr>
              <a:xfrm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0B4733-45D0-878E-A7B7-902E1D4F3EF2}"/>
                  </a:ext>
                </a:extLst>
              </p:cNvPr>
              <p:cNvSpPr/>
              <p:nvPr/>
            </p:nvSpPr>
            <p:spPr>
              <a:xfrm rot="5400000">
                <a:off x="11855052" y="2996952"/>
                <a:ext cx="144016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56187CB-21C3-8094-BA0B-DD03766A9DD0}"/>
              </a:ext>
            </a:extLst>
          </p:cNvPr>
          <p:cNvSpPr txBox="1"/>
          <p:nvPr/>
        </p:nvSpPr>
        <p:spPr>
          <a:xfrm>
            <a:off x="1485900" y="260648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>
                <a:solidFill>
                  <a:schemeClr val="bg1"/>
                </a:solidFill>
              </a:rPr>
              <a:t>Sustav trenutnog plaćanja (IPS)</a:t>
            </a:r>
          </a:p>
        </p:txBody>
      </p:sp>
    </p:spTree>
    <p:extLst>
      <p:ext uri="{BB962C8B-B14F-4D97-AF65-F5344CB8AC3E}">
        <p14:creationId xmlns:p14="http://schemas.microsoft.com/office/powerpoint/2010/main" val="2018172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351757" y="2108421"/>
            <a:ext cx="2447596" cy="3294787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7540" y="3258927"/>
            <a:ext cx="22560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>
                <a:solidFill>
                  <a:srgbClr val="359392"/>
                </a:solidFill>
              </a:rPr>
              <a:t>Profitabilnost: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Politika niskih tarifa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Smanjenje troškova gotovinskih transakcija poticanjem bezgotovinskog plaćanja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Niski transakcijski troškovi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GB" sz="12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5001930" y="1902013"/>
            <a:ext cx="2447596" cy="3660311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4303" y="3058913"/>
            <a:ext cx="22316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>
                <a:solidFill>
                  <a:srgbClr val="359392"/>
                </a:solidFill>
              </a:rPr>
              <a:t>Infrastrukturni instrumenti: 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Izravna integracija s internim informacijskim sustavom banke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Centralizirana baza podataka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Inovativna rješenja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Integracija s organizacijama koje nisu banke</a:t>
            </a:r>
          </a:p>
          <a:p>
            <a:pPr marL="171446" indent="-17144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Pružanje digitalnih usluga na daljinu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703927" y="1564900"/>
            <a:ext cx="2447596" cy="4218567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03927" y="2704687"/>
            <a:ext cx="2204344" cy="1754326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>
                <a:solidFill>
                  <a:srgbClr val="359392"/>
                </a:solidFill>
              </a:rPr>
              <a:t>Integracija kartične infrastrukture: 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Trenutni transferi s računa na račun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Uporaba računa kartice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Više informacija može se prenijeti putem ISO 20022 XML nego ISO 8583</a:t>
            </a:r>
          </a:p>
          <a:p>
            <a:pPr marL="90486" indent="-90486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200" i="1"/>
              <a:t> Nedostatak rizika likvidnosti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9308" y="332656"/>
            <a:ext cx="8229600" cy="1143000"/>
          </a:xfrm>
        </p:spPr>
        <p:txBody>
          <a:bodyPr>
            <a:normAutofit/>
          </a:bodyPr>
          <a:lstStyle/>
          <a:p>
            <a:r>
              <a:rPr lang="hr-HR" sz="3500" b="1">
                <a:solidFill>
                  <a:schemeClr val="bg1"/>
                </a:solidFill>
                <a:latin typeface="Source Sans Pro"/>
              </a:rPr>
              <a:t>Prilike</a:t>
            </a:r>
          </a:p>
        </p:txBody>
      </p:sp>
      <p:sp>
        <p:nvSpPr>
          <p:cNvPr id="42" name="Pie 28"/>
          <p:cNvSpPr/>
          <p:nvPr/>
        </p:nvSpPr>
        <p:spPr bwMode="auto">
          <a:xfrm>
            <a:off x="4173766" y="2115492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9ABFC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grpSp>
        <p:nvGrpSpPr>
          <p:cNvPr id="44" name="Group 15"/>
          <p:cNvGrpSpPr/>
          <p:nvPr/>
        </p:nvGrpSpPr>
        <p:grpSpPr>
          <a:xfrm>
            <a:off x="4354050" y="2549415"/>
            <a:ext cx="368287" cy="415250"/>
            <a:chOff x="6775450" y="3722688"/>
            <a:chExt cx="473075" cy="533400"/>
          </a:xfrm>
          <a:solidFill>
            <a:schemeClr val="bg2"/>
          </a:solidFill>
        </p:grpSpPr>
        <p:sp>
          <p:nvSpPr>
            <p:cNvPr id="45" name="Freeform 174"/>
            <p:cNvSpPr>
              <a:spLocks noEditPoints="1"/>
            </p:cNvSpPr>
            <p:nvPr/>
          </p:nvSpPr>
          <p:spPr bwMode="auto">
            <a:xfrm>
              <a:off x="6775450" y="3827463"/>
              <a:ext cx="473075" cy="428625"/>
            </a:xfrm>
            <a:custGeom>
              <a:avLst/>
              <a:gdLst>
                <a:gd name="T0" fmla="*/ 119 w 126"/>
                <a:gd name="T1" fmla="*/ 51 h 114"/>
                <a:gd name="T2" fmla="*/ 118 w 126"/>
                <a:gd name="T3" fmla="*/ 51 h 114"/>
                <a:gd name="T4" fmla="*/ 114 w 126"/>
                <a:gd name="T5" fmla="*/ 40 h 114"/>
                <a:gd name="T6" fmla="*/ 88 w 126"/>
                <a:gd name="T7" fmla="*/ 49 h 114"/>
                <a:gd name="T8" fmla="*/ 48 w 126"/>
                <a:gd name="T9" fmla="*/ 13 h 114"/>
                <a:gd name="T10" fmla="*/ 29 w 126"/>
                <a:gd name="T11" fmla="*/ 2 h 114"/>
                <a:gd name="T12" fmla="*/ 23 w 126"/>
                <a:gd name="T13" fmla="*/ 5 h 114"/>
                <a:gd name="T14" fmla="*/ 23 w 126"/>
                <a:gd name="T15" fmla="*/ 27 h 114"/>
                <a:gd name="T16" fmla="*/ 11 w 126"/>
                <a:gd name="T17" fmla="*/ 46 h 114"/>
                <a:gd name="T18" fmla="*/ 6 w 126"/>
                <a:gd name="T19" fmla="*/ 46 h 114"/>
                <a:gd name="T20" fmla="*/ 0 w 126"/>
                <a:gd name="T21" fmla="*/ 52 h 114"/>
                <a:gd name="T22" fmla="*/ 0 w 126"/>
                <a:gd name="T23" fmla="*/ 64 h 114"/>
                <a:gd name="T24" fmla="*/ 6 w 126"/>
                <a:gd name="T25" fmla="*/ 70 h 114"/>
                <a:gd name="T26" fmla="*/ 11 w 126"/>
                <a:gd name="T27" fmla="*/ 70 h 114"/>
                <a:gd name="T28" fmla="*/ 37 w 126"/>
                <a:gd name="T29" fmla="*/ 98 h 114"/>
                <a:gd name="T30" fmla="*/ 37 w 126"/>
                <a:gd name="T31" fmla="*/ 99 h 114"/>
                <a:gd name="T32" fmla="*/ 37 w 126"/>
                <a:gd name="T33" fmla="*/ 107 h 114"/>
                <a:gd name="T34" fmla="*/ 43 w 126"/>
                <a:gd name="T35" fmla="*/ 114 h 114"/>
                <a:gd name="T36" fmla="*/ 50 w 126"/>
                <a:gd name="T37" fmla="*/ 114 h 114"/>
                <a:gd name="T38" fmla="*/ 56 w 126"/>
                <a:gd name="T39" fmla="*/ 107 h 114"/>
                <a:gd name="T40" fmla="*/ 56 w 126"/>
                <a:gd name="T41" fmla="*/ 104 h 114"/>
                <a:gd name="T42" fmla="*/ 64 w 126"/>
                <a:gd name="T43" fmla="*/ 104 h 114"/>
                <a:gd name="T44" fmla="*/ 70 w 126"/>
                <a:gd name="T45" fmla="*/ 104 h 114"/>
                <a:gd name="T46" fmla="*/ 70 w 126"/>
                <a:gd name="T47" fmla="*/ 107 h 114"/>
                <a:gd name="T48" fmla="*/ 76 w 126"/>
                <a:gd name="T49" fmla="*/ 114 h 114"/>
                <a:gd name="T50" fmla="*/ 83 w 126"/>
                <a:gd name="T51" fmla="*/ 114 h 114"/>
                <a:gd name="T52" fmla="*/ 90 w 126"/>
                <a:gd name="T53" fmla="*/ 107 h 114"/>
                <a:gd name="T54" fmla="*/ 90 w 126"/>
                <a:gd name="T55" fmla="*/ 99 h 114"/>
                <a:gd name="T56" fmla="*/ 90 w 126"/>
                <a:gd name="T57" fmla="*/ 99 h 114"/>
                <a:gd name="T58" fmla="*/ 118 w 126"/>
                <a:gd name="T59" fmla="*/ 64 h 114"/>
                <a:gd name="T60" fmla="*/ 119 w 126"/>
                <a:gd name="T61" fmla="*/ 65 h 114"/>
                <a:gd name="T62" fmla="*/ 126 w 126"/>
                <a:gd name="T63" fmla="*/ 58 h 114"/>
                <a:gd name="T64" fmla="*/ 119 w 126"/>
                <a:gd name="T65" fmla="*/ 51 h 114"/>
                <a:gd name="T66" fmla="*/ 29 w 126"/>
                <a:gd name="T67" fmla="*/ 48 h 114"/>
                <a:gd name="T68" fmla="*/ 23 w 126"/>
                <a:gd name="T69" fmla="*/ 42 h 114"/>
                <a:gd name="T70" fmla="*/ 29 w 126"/>
                <a:gd name="T71" fmla="*/ 36 h 114"/>
                <a:gd name="T72" fmla="*/ 35 w 126"/>
                <a:gd name="T73" fmla="*/ 42 h 114"/>
                <a:gd name="T74" fmla="*/ 29 w 126"/>
                <a:gd name="T75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14">
                  <a:moveTo>
                    <a:pt x="119" y="51"/>
                  </a:moveTo>
                  <a:cubicBezTo>
                    <a:pt x="119" y="51"/>
                    <a:pt x="118" y="51"/>
                    <a:pt x="118" y="51"/>
                  </a:cubicBezTo>
                  <a:cubicBezTo>
                    <a:pt x="117" y="47"/>
                    <a:pt x="116" y="43"/>
                    <a:pt x="114" y="40"/>
                  </a:cubicBezTo>
                  <a:cubicBezTo>
                    <a:pt x="107" y="45"/>
                    <a:pt x="98" y="49"/>
                    <a:pt x="88" y="49"/>
                  </a:cubicBezTo>
                  <a:cubicBezTo>
                    <a:pt x="67" y="49"/>
                    <a:pt x="50" y="33"/>
                    <a:pt x="48" y="1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3" y="1"/>
                    <a:pt x="23" y="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32"/>
                    <a:pt x="13" y="39"/>
                    <a:pt x="1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82"/>
                    <a:pt x="24" y="92"/>
                    <a:pt x="37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11"/>
                    <a:pt x="40" y="114"/>
                    <a:pt x="43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4" y="114"/>
                    <a:pt x="56" y="111"/>
                    <a:pt x="56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61" y="104"/>
                    <a:pt x="64" y="104"/>
                  </a:cubicBezTo>
                  <a:cubicBezTo>
                    <a:pt x="66" y="104"/>
                    <a:pt x="68" y="104"/>
                    <a:pt x="70" y="104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11"/>
                    <a:pt x="73" y="114"/>
                    <a:pt x="76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7" y="114"/>
                    <a:pt x="90" y="111"/>
                    <a:pt x="90" y="107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5" y="92"/>
                    <a:pt x="115" y="79"/>
                    <a:pt x="118" y="64"/>
                  </a:cubicBezTo>
                  <a:cubicBezTo>
                    <a:pt x="118" y="65"/>
                    <a:pt x="119" y="65"/>
                    <a:pt x="119" y="65"/>
                  </a:cubicBezTo>
                  <a:cubicBezTo>
                    <a:pt x="123" y="65"/>
                    <a:pt x="126" y="62"/>
                    <a:pt x="126" y="58"/>
                  </a:cubicBezTo>
                  <a:cubicBezTo>
                    <a:pt x="126" y="54"/>
                    <a:pt x="123" y="51"/>
                    <a:pt x="119" y="51"/>
                  </a:cubicBezTo>
                  <a:close/>
                  <a:moveTo>
                    <a:pt x="29" y="48"/>
                  </a:moveTo>
                  <a:cubicBezTo>
                    <a:pt x="25" y="48"/>
                    <a:pt x="23" y="45"/>
                    <a:pt x="23" y="42"/>
                  </a:cubicBezTo>
                  <a:cubicBezTo>
                    <a:pt x="23" y="38"/>
                    <a:pt x="25" y="36"/>
                    <a:pt x="29" y="36"/>
                  </a:cubicBezTo>
                  <a:cubicBezTo>
                    <a:pt x="32" y="36"/>
                    <a:pt x="35" y="38"/>
                    <a:pt x="35" y="42"/>
                  </a:cubicBezTo>
                  <a:cubicBezTo>
                    <a:pt x="35" y="45"/>
                    <a:pt x="32" y="48"/>
                    <a:pt x="2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2"/>
                </a:solidFill>
              </a:endParaRPr>
            </a:p>
          </p:txBody>
        </p:sp>
        <p:sp>
          <p:nvSpPr>
            <p:cNvPr id="46" name="Freeform 175"/>
            <p:cNvSpPr>
              <a:spLocks noEditPoints="1"/>
            </p:cNvSpPr>
            <p:nvPr/>
          </p:nvSpPr>
          <p:spPr bwMode="auto">
            <a:xfrm>
              <a:off x="6970713" y="3722688"/>
              <a:ext cx="269875" cy="274638"/>
            </a:xfrm>
            <a:custGeom>
              <a:avLst/>
              <a:gdLst>
                <a:gd name="T0" fmla="*/ 36 w 72"/>
                <a:gd name="T1" fmla="*/ 73 h 73"/>
                <a:gd name="T2" fmla="*/ 72 w 72"/>
                <a:gd name="T3" fmla="*/ 37 h 73"/>
                <a:gd name="T4" fmla="*/ 36 w 72"/>
                <a:gd name="T5" fmla="*/ 0 h 73"/>
                <a:gd name="T6" fmla="*/ 0 w 72"/>
                <a:gd name="T7" fmla="*/ 37 h 73"/>
                <a:gd name="T8" fmla="*/ 36 w 72"/>
                <a:gd name="T9" fmla="*/ 73 h 73"/>
                <a:gd name="T10" fmla="*/ 34 w 72"/>
                <a:gd name="T11" fmla="*/ 38 h 73"/>
                <a:gd name="T12" fmla="*/ 25 w 72"/>
                <a:gd name="T13" fmla="*/ 28 h 73"/>
                <a:gd name="T14" fmla="*/ 34 w 72"/>
                <a:gd name="T15" fmla="*/ 19 h 73"/>
                <a:gd name="T16" fmla="*/ 34 w 72"/>
                <a:gd name="T17" fmla="*/ 14 h 73"/>
                <a:gd name="T18" fmla="*/ 39 w 72"/>
                <a:gd name="T19" fmla="*/ 14 h 73"/>
                <a:gd name="T20" fmla="*/ 39 w 72"/>
                <a:gd name="T21" fmla="*/ 19 h 73"/>
                <a:gd name="T22" fmla="*/ 47 w 72"/>
                <a:gd name="T23" fmla="*/ 20 h 73"/>
                <a:gd name="T24" fmla="*/ 45 w 72"/>
                <a:gd name="T25" fmla="*/ 26 h 73"/>
                <a:gd name="T26" fmla="*/ 37 w 72"/>
                <a:gd name="T27" fmla="*/ 24 h 73"/>
                <a:gd name="T28" fmla="*/ 33 w 72"/>
                <a:gd name="T29" fmla="*/ 27 h 73"/>
                <a:gd name="T30" fmla="*/ 39 w 72"/>
                <a:gd name="T31" fmla="*/ 32 h 73"/>
                <a:gd name="T32" fmla="*/ 48 w 72"/>
                <a:gd name="T33" fmla="*/ 42 h 73"/>
                <a:gd name="T34" fmla="*/ 39 w 72"/>
                <a:gd name="T35" fmla="*/ 52 h 73"/>
                <a:gd name="T36" fmla="*/ 39 w 72"/>
                <a:gd name="T37" fmla="*/ 57 h 73"/>
                <a:gd name="T38" fmla="*/ 33 w 72"/>
                <a:gd name="T39" fmla="*/ 57 h 73"/>
                <a:gd name="T40" fmla="*/ 33 w 72"/>
                <a:gd name="T41" fmla="*/ 52 h 73"/>
                <a:gd name="T42" fmla="*/ 24 w 72"/>
                <a:gd name="T43" fmla="*/ 50 h 73"/>
                <a:gd name="T44" fmla="*/ 26 w 72"/>
                <a:gd name="T45" fmla="*/ 44 h 73"/>
                <a:gd name="T46" fmla="*/ 35 w 72"/>
                <a:gd name="T47" fmla="*/ 46 h 73"/>
                <a:gd name="T48" fmla="*/ 40 w 72"/>
                <a:gd name="T49" fmla="*/ 43 h 73"/>
                <a:gd name="T50" fmla="*/ 34 w 72"/>
                <a:gd name="T5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73">
                  <a:moveTo>
                    <a:pt x="36" y="73"/>
                  </a:move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  <a:moveTo>
                    <a:pt x="34" y="38"/>
                  </a:moveTo>
                  <a:cubicBezTo>
                    <a:pt x="28" y="36"/>
                    <a:pt x="25" y="34"/>
                    <a:pt x="25" y="28"/>
                  </a:cubicBezTo>
                  <a:cubicBezTo>
                    <a:pt x="25" y="24"/>
                    <a:pt x="28" y="20"/>
                    <a:pt x="34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9"/>
                    <a:pt x="47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1" y="24"/>
                    <a:pt x="37" y="24"/>
                  </a:cubicBezTo>
                  <a:cubicBezTo>
                    <a:pt x="34" y="24"/>
                    <a:pt x="33" y="26"/>
                    <a:pt x="33" y="27"/>
                  </a:cubicBezTo>
                  <a:cubicBezTo>
                    <a:pt x="33" y="29"/>
                    <a:pt x="35" y="30"/>
                    <a:pt x="39" y="32"/>
                  </a:cubicBezTo>
                  <a:cubicBezTo>
                    <a:pt x="46" y="34"/>
                    <a:pt x="48" y="37"/>
                    <a:pt x="48" y="42"/>
                  </a:cubicBezTo>
                  <a:cubicBezTo>
                    <a:pt x="48" y="47"/>
                    <a:pt x="45" y="51"/>
                    <a:pt x="39" y="5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26" y="51"/>
                    <a:pt x="24" y="5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31" y="46"/>
                    <a:pt x="35" y="46"/>
                  </a:cubicBezTo>
                  <a:cubicBezTo>
                    <a:pt x="38" y="46"/>
                    <a:pt x="40" y="45"/>
                    <a:pt x="40" y="43"/>
                  </a:cubicBezTo>
                  <a:cubicBezTo>
                    <a:pt x="40" y="41"/>
                    <a:pt x="38" y="39"/>
                    <a:pt x="3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2"/>
                </a:solidFill>
              </a:endParaRPr>
            </a:p>
          </p:txBody>
        </p:sp>
      </p:grpSp>
      <p:sp>
        <p:nvSpPr>
          <p:cNvPr id="51" name="Pie 28"/>
          <p:cNvSpPr/>
          <p:nvPr/>
        </p:nvSpPr>
        <p:spPr bwMode="auto">
          <a:xfrm>
            <a:off x="6814492" y="1909059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F3B15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sp>
        <p:nvSpPr>
          <p:cNvPr id="52" name="Pie 28"/>
          <p:cNvSpPr/>
          <p:nvPr/>
        </p:nvSpPr>
        <p:spPr bwMode="auto">
          <a:xfrm>
            <a:off x="9540496" y="1568515"/>
            <a:ext cx="1244352" cy="1274313"/>
          </a:xfrm>
          <a:prstGeom prst="pie">
            <a:avLst>
              <a:gd name="adj1" fmla="val 5375447"/>
              <a:gd name="adj2" fmla="val 16200000"/>
            </a:avLst>
          </a:prstGeom>
          <a:solidFill>
            <a:srgbClr val="3593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E56386"/>
              </a:solidFill>
            </a:endParaRPr>
          </a:p>
        </p:txBody>
      </p:sp>
      <p:pic>
        <p:nvPicPr>
          <p:cNvPr id="54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28" y="1949514"/>
            <a:ext cx="502244" cy="502244"/>
          </a:xfrm>
          <a:prstGeom prst="rect">
            <a:avLst/>
          </a:prstGeom>
        </p:spPr>
      </p:pic>
      <p:sp>
        <p:nvSpPr>
          <p:cNvPr id="17" name="Freeform 15"/>
          <p:cNvSpPr>
            <a:spLocks/>
          </p:cNvSpPr>
          <p:nvPr/>
        </p:nvSpPr>
        <p:spPr bwMode="auto">
          <a:xfrm>
            <a:off x="7174482" y="2391189"/>
            <a:ext cx="240338" cy="269121"/>
          </a:xfrm>
          <a:custGeom>
            <a:avLst/>
            <a:gdLst>
              <a:gd name="T0" fmla="*/ 314 w 1050"/>
              <a:gd name="T1" fmla="*/ 1176 h 1176"/>
              <a:gd name="T2" fmla="*/ 13 w 1050"/>
              <a:gd name="T3" fmla="*/ 1051 h 1176"/>
              <a:gd name="T4" fmla="*/ 13 w 1050"/>
              <a:gd name="T5" fmla="*/ 1051 h 1176"/>
              <a:gd name="T6" fmla="*/ 0 w 1050"/>
              <a:gd name="T7" fmla="*/ 1038 h 1176"/>
              <a:gd name="T8" fmla="*/ 187 w 1050"/>
              <a:gd name="T9" fmla="*/ 850 h 1176"/>
              <a:gd name="T10" fmla="*/ 200 w 1050"/>
              <a:gd name="T11" fmla="*/ 864 h 1176"/>
              <a:gd name="T12" fmla="*/ 314 w 1050"/>
              <a:gd name="T13" fmla="*/ 911 h 1176"/>
              <a:gd name="T14" fmla="*/ 314 w 1050"/>
              <a:gd name="T15" fmla="*/ 911 h 1176"/>
              <a:gd name="T16" fmla="*/ 431 w 1050"/>
              <a:gd name="T17" fmla="*/ 864 h 1176"/>
              <a:gd name="T18" fmla="*/ 431 w 1050"/>
              <a:gd name="T19" fmla="*/ 864 h 1176"/>
              <a:gd name="T20" fmla="*/ 737 w 1050"/>
              <a:gd name="T21" fmla="*/ 557 h 1176"/>
              <a:gd name="T22" fmla="*/ 785 w 1050"/>
              <a:gd name="T23" fmla="*/ 441 h 1176"/>
              <a:gd name="T24" fmla="*/ 785 w 1050"/>
              <a:gd name="T25" fmla="*/ 441 h 1176"/>
              <a:gd name="T26" fmla="*/ 737 w 1050"/>
              <a:gd name="T27" fmla="*/ 326 h 1176"/>
              <a:gd name="T28" fmla="*/ 737 w 1050"/>
              <a:gd name="T29" fmla="*/ 326 h 1176"/>
              <a:gd name="T30" fmla="*/ 724 w 1050"/>
              <a:gd name="T31" fmla="*/ 313 h 1176"/>
              <a:gd name="T32" fmla="*/ 609 w 1050"/>
              <a:gd name="T33" fmla="*/ 265 h 1176"/>
              <a:gd name="T34" fmla="*/ 609 w 1050"/>
              <a:gd name="T35" fmla="*/ 265 h 1176"/>
              <a:gd name="T36" fmla="*/ 494 w 1050"/>
              <a:gd name="T37" fmla="*/ 313 h 1176"/>
              <a:gd name="T38" fmla="*/ 494 w 1050"/>
              <a:gd name="T39" fmla="*/ 313 h 1176"/>
              <a:gd name="T40" fmla="*/ 368 w 1050"/>
              <a:gd name="T41" fmla="*/ 439 h 1176"/>
              <a:gd name="T42" fmla="*/ 180 w 1050"/>
              <a:gd name="T43" fmla="*/ 439 h 1176"/>
              <a:gd name="T44" fmla="*/ 180 w 1050"/>
              <a:gd name="T45" fmla="*/ 439 h 1176"/>
              <a:gd name="T46" fmla="*/ 180 w 1050"/>
              <a:gd name="T47" fmla="*/ 252 h 1176"/>
              <a:gd name="T48" fmla="*/ 180 w 1050"/>
              <a:gd name="T49" fmla="*/ 252 h 1176"/>
              <a:gd name="T50" fmla="*/ 306 w 1050"/>
              <a:gd name="T51" fmla="*/ 126 h 1176"/>
              <a:gd name="T52" fmla="*/ 609 w 1050"/>
              <a:gd name="T53" fmla="*/ 1 h 1176"/>
              <a:gd name="T54" fmla="*/ 609 w 1050"/>
              <a:gd name="T55" fmla="*/ 1 h 1176"/>
              <a:gd name="T56" fmla="*/ 911 w 1050"/>
              <a:gd name="T57" fmla="*/ 126 h 1176"/>
              <a:gd name="T58" fmla="*/ 911 w 1050"/>
              <a:gd name="T59" fmla="*/ 126 h 1176"/>
              <a:gd name="T60" fmla="*/ 925 w 1050"/>
              <a:gd name="T61" fmla="*/ 139 h 1176"/>
              <a:gd name="T62" fmla="*/ 1050 w 1050"/>
              <a:gd name="T63" fmla="*/ 441 h 1176"/>
              <a:gd name="T64" fmla="*/ 1050 w 1050"/>
              <a:gd name="T65" fmla="*/ 441 h 1176"/>
              <a:gd name="T66" fmla="*/ 925 w 1050"/>
              <a:gd name="T67" fmla="*/ 744 h 1176"/>
              <a:gd name="T68" fmla="*/ 925 w 1050"/>
              <a:gd name="T69" fmla="*/ 744 h 1176"/>
              <a:gd name="T70" fmla="*/ 618 w 1050"/>
              <a:gd name="T71" fmla="*/ 1051 h 1176"/>
              <a:gd name="T72" fmla="*/ 315 w 1050"/>
              <a:gd name="T73" fmla="*/ 1176 h 1176"/>
              <a:gd name="T74" fmla="*/ 315 w 1050"/>
              <a:gd name="T75" fmla="*/ 1176 h 1176"/>
              <a:gd name="T76" fmla="*/ 314 w 1050"/>
              <a:gd name="T77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50" h="1176">
                <a:moveTo>
                  <a:pt x="314" y="1176"/>
                </a:moveTo>
                <a:cubicBezTo>
                  <a:pt x="205" y="1176"/>
                  <a:pt x="95" y="1133"/>
                  <a:pt x="13" y="1051"/>
                </a:cubicBezTo>
                <a:cubicBezTo>
                  <a:pt x="13" y="1051"/>
                  <a:pt x="13" y="1051"/>
                  <a:pt x="13" y="1051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187" y="850"/>
                  <a:pt x="187" y="850"/>
                  <a:pt x="187" y="850"/>
                </a:cubicBezTo>
                <a:cubicBezTo>
                  <a:pt x="200" y="864"/>
                  <a:pt x="200" y="864"/>
                  <a:pt x="200" y="864"/>
                </a:cubicBezTo>
                <a:cubicBezTo>
                  <a:pt x="232" y="896"/>
                  <a:pt x="273" y="911"/>
                  <a:pt x="314" y="911"/>
                </a:cubicBezTo>
                <a:cubicBezTo>
                  <a:pt x="314" y="911"/>
                  <a:pt x="314" y="911"/>
                  <a:pt x="314" y="911"/>
                </a:cubicBezTo>
                <a:cubicBezTo>
                  <a:pt x="357" y="911"/>
                  <a:pt x="398" y="896"/>
                  <a:pt x="431" y="864"/>
                </a:cubicBezTo>
                <a:cubicBezTo>
                  <a:pt x="431" y="864"/>
                  <a:pt x="431" y="864"/>
                  <a:pt x="431" y="864"/>
                </a:cubicBezTo>
                <a:cubicBezTo>
                  <a:pt x="737" y="557"/>
                  <a:pt x="737" y="557"/>
                  <a:pt x="737" y="557"/>
                </a:cubicBezTo>
                <a:cubicBezTo>
                  <a:pt x="769" y="525"/>
                  <a:pt x="785" y="484"/>
                  <a:pt x="785" y="441"/>
                </a:cubicBezTo>
                <a:cubicBezTo>
                  <a:pt x="785" y="441"/>
                  <a:pt x="785" y="441"/>
                  <a:pt x="785" y="441"/>
                </a:cubicBezTo>
                <a:cubicBezTo>
                  <a:pt x="785" y="399"/>
                  <a:pt x="769" y="358"/>
                  <a:pt x="737" y="326"/>
                </a:cubicBezTo>
                <a:cubicBezTo>
                  <a:pt x="737" y="326"/>
                  <a:pt x="737" y="326"/>
                  <a:pt x="737" y="326"/>
                </a:cubicBezTo>
                <a:cubicBezTo>
                  <a:pt x="724" y="313"/>
                  <a:pt x="724" y="313"/>
                  <a:pt x="724" y="313"/>
                </a:cubicBezTo>
                <a:cubicBezTo>
                  <a:pt x="692" y="281"/>
                  <a:pt x="651" y="265"/>
                  <a:pt x="609" y="265"/>
                </a:cubicBezTo>
                <a:cubicBezTo>
                  <a:pt x="609" y="265"/>
                  <a:pt x="609" y="265"/>
                  <a:pt x="609" y="265"/>
                </a:cubicBezTo>
                <a:cubicBezTo>
                  <a:pt x="567" y="265"/>
                  <a:pt x="526" y="281"/>
                  <a:pt x="494" y="313"/>
                </a:cubicBezTo>
                <a:cubicBezTo>
                  <a:pt x="494" y="313"/>
                  <a:pt x="494" y="313"/>
                  <a:pt x="494" y="313"/>
                </a:cubicBezTo>
                <a:cubicBezTo>
                  <a:pt x="368" y="439"/>
                  <a:pt x="368" y="439"/>
                  <a:pt x="368" y="439"/>
                </a:cubicBezTo>
                <a:cubicBezTo>
                  <a:pt x="316" y="491"/>
                  <a:pt x="232" y="491"/>
                  <a:pt x="180" y="439"/>
                </a:cubicBezTo>
                <a:cubicBezTo>
                  <a:pt x="180" y="439"/>
                  <a:pt x="180" y="439"/>
                  <a:pt x="180" y="439"/>
                </a:cubicBezTo>
                <a:cubicBezTo>
                  <a:pt x="129" y="388"/>
                  <a:pt x="129" y="304"/>
                  <a:pt x="180" y="252"/>
                </a:cubicBezTo>
                <a:cubicBezTo>
                  <a:pt x="180" y="252"/>
                  <a:pt x="180" y="252"/>
                  <a:pt x="180" y="252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90" y="43"/>
                  <a:pt x="500" y="0"/>
                  <a:pt x="609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18" y="0"/>
                  <a:pt x="828" y="43"/>
                  <a:pt x="911" y="126"/>
                </a:cubicBezTo>
                <a:cubicBezTo>
                  <a:pt x="911" y="126"/>
                  <a:pt x="911" y="126"/>
                  <a:pt x="911" y="126"/>
                </a:cubicBezTo>
                <a:cubicBezTo>
                  <a:pt x="925" y="139"/>
                  <a:pt x="925" y="139"/>
                  <a:pt x="925" y="139"/>
                </a:cubicBezTo>
                <a:cubicBezTo>
                  <a:pt x="1008" y="222"/>
                  <a:pt x="1050" y="332"/>
                  <a:pt x="1050" y="441"/>
                </a:cubicBezTo>
                <a:cubicBezTo>
                  <a:pt x="1050" y="441"/>
                  <a:pt x="1050" y="441"/>
                  <a:pt x="1050" y="441"/>
                </a:cubicBezTo>
                <a:cubicBezTo>
                  <a:pt x="1050" y="550"/>
                  <a:pt x="1008" y="661"/>
                  <a:pt x="925" y="744"/>
                </a:cubicBezTo>
                <a:cubicBezTo>
                  <a:pt x="925" y="744"/>
                  <a:pt x="925" y="744"/>
                  <a:pt x="925" y="744"/>
                </a:cubicBezTo>
                <a:cubicBezTo>
                  <a:pt x="618" y="1051"/>
                  <a:pt x="618" y="1051"/>
                  <a:pt x="618" y="1051"/>
                </a:cubicBezTo>
                <a:cubicBezTo>
                  <a:pt x="534" y="1134"/>
                  <a:pt x="423" y="1176"/>
                  <a:pt x="315" y="1176"/>
                </a:cubicBezTo>
                <a:cubicBezTo>
                  <a:pt x="315" y="1176"/>
                  <a:pt x="315" y="1176"/>
                  <a:pt x="315" y="1176"/>
                </a:cubicBezTo>
                <a:cubicBezTo>
                  <a:pt x="314" y="1176"/>
                  <a:pt x="314" y="1176"/>
                  <a:pt x="314" y="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7073584" y="2513333"/>
            <a:ext cx="240338" cy="269121"/>
          </a:xfrm>
          <a:custGeom>
            <a:avLst/>
            <a:gdLst>
              <a:gd name="T0" fmla="*/ 440 w 1050"/>
              <a:gd name="T1" fmla="*/ 1176 h 1176"/>
              <a:gd name="T2" fmla="*/ 139 w 1050"/>
              <a:gd name="T3" fmla="*/ 1050 h 1176"/>
              <a:gd name="T4" fmla="*/ 139 w 1050"/>
              <a:gd name="T5" fmla="*/ 1050 h 1176"/>
              <a:gd name="T6" fmla="*/ 126 w 1050"/>
              <a:gd name="T7" fmla="*/ 1037 h 1176"/>
              <a:gd name="T8" fmla="*/ 0 w 1050"/>
              <a:gd name="T9" fmla="*/ 734 h 1176"/>
              <a:gd name="T10" fmla="*/ 0 w 1050"/>
              <a:gd name="T11" fmla="*/ 734 h 1176"/>
              <a:gd name="T12" fmla="*/ 126 w 1050"/>
              <a:gd name="T13" fmla="*/ 432 h 1176"/>
              <a:gd name="T14" fmla="*/ 126 w 1050"/>
              <a:gd name="T15" fmla="*/ 432 h 1176"/>
              <a:gd name="T16" fmla="*/ 432 w 1050"/>
              <a:gd name="T17" fmla="*/ 125 h 1176"/>
              <a:gd name="T18" fmla="*/ 735 w 1050"/>
              <a:gd name="T19" fmla="*/ 0 h 1176"/>
              <a:gd name="T20" fmla="*/ 735 w 1050"/>
              <a:gd name="T21" fmla="*/ 0 h 1176"/>
              <a:gd name="T22" fmla="*/ 980 w 1050"/>
              <a:gd name="T23" fmla="*/ 77 h 1176"/>
              <a:gd name="T24" fmla="*/ 980 w 1050"/>
              <a:gd name="T25" fmla="*/ 77 h 1176"/>
              <a:gd name="T26" fmla="*/ 1014 w 1050"/>
              <a:gd name="T27" fmla="*/ 102 h 1176"/>
              <a:gd name="T28" fmla="*/ 1014 w 1050"/>
              <a:gd name="T29" fmla="*/ 102 h 1176"/>
              <a:gd name="T30" fmla="*/ 1037 w 1050"/>
              <a:gd name="T31" fmla="*/ 125 h 1176"/>
              <a:gd name="T32" fmla="*/ 1050 w 1050"/>
              <a:gd name="T33" fmla="*/ 138 h 1176"/>
              <a:gd name="T34" fmla="*/ 1050 w 1050"/>
              <a:gd name="T35" fmla="*/ 138 h 1176"/>
              <a:gd name="T36" fmla="*/ 1050 w 1050"/>
              <a:gd name="T37" fmla="*/ 138 h 1176"/>
              <a:gd name="T38" fmla="*/ 863 w 1050"/>
              <a:gd name="T39" fmla="*/ 326 h 1176"/>
              <a:gd name="T40" fmla="*/ 863 w 1050"/>
              <a:gd name="T41" fmla="*/ 326 h 1176"/>
              <a:gd name="T42" fmla="*/ 850 w 1050"/>
              <a:gd name="T43" fmla="*/ 313 h 1176"/>
              <a:gd name="T44" fmla="*/ 735 w 1050"/>
              <a:gd name="T45" fmla="*/ 265 h 1176"/>
              <a:gd name="T46" fmla="*/ 735 w 1050"/>
              <a:gd name="T47" fmla="*/ 265 h 1176"/>
              <a:gd name="T48" fmla="*/ 619 w 1050"/>
              <a:gd name="T49" fmla="*/ 313 h 1176"/>
              <a:gd name="T50" fmla="*/ 619 w 1050"/>
              <a:gd name="T51" fmla="*/ 313 h 1176"/>
              <a:gd name="T52" fmla="*/ 313 w 1050"/>
              <a:gd name="T53" fmla="*/ 619 h 1176"/>
              <a:gd name="T54" fmla="*/ 265 w 1050"/>
              <a:gd name="T55" fmla="*/ 734 h 1176"/>
              <a:gd name="T56" fmla="*/ 265 w 1050"/>
              <a:gd name="T57" fmla="*/ 734 h 1176"/>
              <a:gd name="T58" fmla="*/ 313 w 1050"/>
              <a:gd name="T59" fmla="*/ 850 h 1176"/>
              <a:gd name="T60" fmla="*/ 313 w 1050"/>
              <a:gd name="T61" fmla="*/ 850 h 1176"/>
              <a:gd name="T62" fmla="*/ 326 w 1050"/>
              <a:gd name="T63" fmla="*/ 863 h 1176"/>
              <a:gd name="T64" fmla="*/ 440 w 1050"/>
              <a:gd name="T65" fmla="*/ 911 h 1176"/>
              <a:gd name="T66" fmla="*/ 440 w 1050"/>
              <a:gd name="T67" fmla="*/ 911 h 1176"/>
              <a:gd name="T68" fmla="*/ 556 w 1050"/>
              <a:gd name="T69" fmla="*/ 863 h 1176"/>
              <a:gd name="T70" fmla="*/ 556 w 1050"/>
              <a:gd name="T71" fmla="*/ 863 h 1176"/>
              <a:gd name="T72" fmla="*/ 689 w 1050"/>
              <a:gd name="T73" fmla="*/ 731 h 1176"/>
              <a:gd name="T74" fmla="*/ 876 w 1050"/>
              <a:gd name="T75" fmla="*/ 731 h 1176"/>
              <a:gd name="T76" fmla="*/ 876 w 1050"/>
              <a:gd name="T77" fmla="*/ 731 h 1176"/>
              <a:gd name="T78" fmla="*/ 876 w 1050"/>
              <a:gd name="T79" fmla="*/ 918 h 1176"/>
              <a:gd name="T80" fmla="*/ 876 w 1050"/>
              <a:gd name="T81" fmla="*/ 918 h 1176"/>
              <a:gd name="T82" fmla="*/ 744 w 1050"/>
              <a:gd name="T83" fmla="*/ 1050 h 1176"/>
              <a:gd name="T84" fmla="*/ 441 w 1050"/>
              <a:gd name="T85" fmla="*/ 1176 h 1176"/>
              <a:gd name="T86" fmla="*/ 441 w 1050"/>
              <a:gd name="T87" fmla="*/ 1176 h 1176"/>
              <a:gd name="T88" fmla="*/ 440 w 1050"/>
              <a:gd name="T89" fmla="*/ 11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50" h="1176">
                <a:moveTo>
                  <a:pt x="440" y="1176"/>
                </a:moveTo>
                <a:cubicBezTo>
                  <a:pt x="331" y="1176"/>
                  <a:pt x="221" y="1133"/>
                  <a:pt x="139" y="1050"/>
                </a:cubicBezTo>
                <a:cubicBezTo>
                  <a:pt x="139" y="1050"/>
                  <a:pt x="139" y="1050"/>
                  <a:pt x="139" y="1050"/>
                </a:cubicBezTo>
                <a:cubicBezTo>
                  <a:pt x="126" y="1037"/>
                  <a:pt x="126" y="1037"/>
                  <a:pt x="126" y="1037"/>
                </a:cubicBezTo>
                <a:cubicBezTo>
                  <a:pt x="42" y="954"/>
                  <a:pt x="0" y="843"/>
                  <a:pt x="0" y="734"/>
                </a:cubicBezTo>
                <a:cubicBezTo>
                  <a:pt x="0" y="734"/>
                  <a:pt x="0" y="734"/>
                  <a:pt x="0" y="734"/>
                </a:cubicBezTo>
                <a:cubicBezTo>
                  <a:pt x="0" y="625"/>
                  <a:pt x="42" y="515"/>
                  <a:pt x="126" y="432"/>
                </a:cubicBezTo>
                <a:cubicBezTo>
                  <a:pt x="126" y="432"/>
                  <a:pt x="126" y="432"/>
                  <a:pt x="126" y="432"/>
                </a:cubicBezTo>
                <a:cubicBezTo>
                  <a:pt x="432" y="125"/>
                  <a:pt x="432" y="125"/>
                  <a:pt x="432" y="125"/>
                </a:cubicBezTo>
                <a:cubicBezTo>
                  <a:pt x="516" y="42"/>
                  <a:pt x="626" y="0"/>
                  <a:pt x="735" y="0"/>
                </a:cubicBezTo>
                <a:cubicBezTo>
                  <a:pt x="735" y="0"/>
                  <a:pt x="735" y="0"/>
                  <a:pt x="735" y="0"/>
                </a:cubicBezTo>
                <a:cubicBezTo>
                  <a:pt x="820" y="0"/>
                  <a:pt x="907" y="26"/>
                  <a:pt x="980" y="77"/>
                </a:cubicBezTo>
                <a:cubicBezTo>
                  <a:pt x="980" y="77"/>
                  <a:pt x="980" y="77"/>
                  <a:pt x="980" y="77"/>
                </a:cubicBezTo>
                <a:cubicBezTo>
                  <a:pt x="992" y="83"/>
                  <a:pt x="1003" y="92"/>
                  <a:pt x="1014" y="102"/>
                </a:cubicBezTo>
                <a:cubicBezTo>
                  <a:pt x="1014" y="102"/>
                  <a:pt x="1014" y="102"/>
                  <a:pt x="1014" y="102"/>
                </a:cubicBezTo>
                <a:cubicBezTo>
                  <a:pt x="1037" y="125"/>
                  <a:pt x="1037" y="125"/>
                  <a:pt x="1037" y="125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1050" y="138"/>
                  <a:pt x="1050" y="138"/>
                  <a:pt x="1050" y="138"/>
                </a:cubicBezTo>
                <a:cubicBezTo>
                  <a:pt x="863" y="326"/>
                  <a:pt x="863" y="326"/>
                  <a:pt x="863" y="326"/>
                </a:cubicBezTo>
                <a:cubicBezTo>
                  <a:pt x="863" y="326"/>
                  <a:pt x="863" y="326"/>
                  <a:pt x="863" y="326"/>
                </a:cubicBezTo>
                <a:cubicBezTo>
                  <a:pt x="850" y="313"/>
                  <a:pt x="850" y="313"/>
                  <a:pt x="850" y="313"/>
                </a:cubicBezTo>
                <a:cubicBezTo>
                  <a:pt x="818" y="280"/>
                  <a:pt x="777" y="265"/>
                  <a:pt x="735" y="265"/>
                </a:cubicBezTo>
                <a:cubicBezTo>
                  <a:pt x="735" y="265"/>
                  <a:pt x="735" y="265"/>
                  <a:pt x="735" y="265"/>
                </a:cubicBezTo>
                <a:cubicBezTo>
                  <a:pt x="693" y="265"/>
                  <a:pt x="652" y="280"/>
                  <a:pt x="619" y="313"/>
                </a:cubicBezTo>
                <a:cubicBezTo>
                  <a:pt x="619" y="313"/>
                  <a:pt x="619" y="313"/>
                  <a:pt x="619" y="313"/>
                </a:cubicBezTo>
                <a:cubicBezTo>
                  <a:pt x="313" y="619"/>
                  <a:pt x="313" y="619"/>
                  <a:pt x="313" y="619"/>
                </a:cubicBezTo>
                <a:cubicBezTo>
                  <a:pt x="281" y="652"/>
                  <a:pt x="265" y="692"/>
                  <a:pt x="265" y="734"/>
                </a:cubicBezTo>
                <a:cubicBezTo>
                  <a:pt x="265" y="734"/>
                  <a:pt x="265" y="734"/>
                  <a:pt x="265" y="734"/>
                </a:cubicBezTo>
                <a:cubicBezTo>
                  <a:pt x="265" y="777"/>
                  <a:pt x="281" y="818"/>
                  <a:pt x="313" y="850"/>
                </a:cubicBezTo>
                <a:cubicBezTo>
                  <a:pt x="313" y="850"/>
                  <a:pt x="313" y="850"/>
                  <a:pt x="313" y="850"/>
                </a:cubicBezTo>
                <a:cubicBezTo>
                  <a:pt x="326" y="863"/>
                  <a:pt x="326" y="863"/>
                  <a:pt x="326" y="863"/>
                </a:cubicBezTo>
                <a:cubicBezTo>
                  <a:pt x="358" y="895"/>
                  <a:pt x="399" y="911"/>
                  <a:pt x="440" y="911"/>
                </a:cubicBezTo>
                <a:cubicBezTo>
                  <a:pt x="440" y="911"/>
                  <a:pt x="440" y="911"/>
                  <a:pt x="440" y="911"/>
                </a:cubicBezTo>
                <a:cubicBezTo>
                  <a:pt x="483" y="911"/>
                  <a:pt x="524" y="895"/>
                  <a:pt x="556" y="863"/>
                </a:cubicBezTo>
                <a:cubicBezTo>
                  <a:pt x="556" y="863"/>
                  <a:pt x="556" y="863"/>
                  <a:pt x="556" y="863"/>
                </a:cubicBezTo>
                <a:cubicBezTo>
                  <a:pt x="689" y="731"/>
                  <a:pt x="689" y="731"/>
                  <a:pt x="689" y="731"/>
                </a:cubicBezTo>
                <a:cubicBezTo>
                  <a:pt x="740" y="679"/>
                  <a:pt x="824" y="679"/>
                  <a:pt x="876" y="731"/>
                </a:cubicBezTo>
                <a:cubicBezTo>
                  <a:pt x="876" y="731"/>
                  <a:pt x="876" y="731"/>
                  <a:pt x="876" y="731"/>
                </a:cubicBezTo>
                <a:cubicBezTo>
                  <a:pt x="927" y="783"/>
                  <a:pt x="927" y="866"/>
                  <a:pt x="876" y="918"/>
                </a:cubicBezTo>
                <a:cubicBezTo>
                  <a:pt x="876" y="918"/>
                  <a:pt x="876" y="918"/>
                  <a:pt x="876" y="918"/>
                </a:cubicBezTo>
                <a:cubicBezTo>
                  <a:pt x="744" y="1050"/>
                  <a:pt x="744" y="1050"/>
                  <a:pt x="744" y="1050"/>
                </a:cubicBezTo>
                <a:cubicBezTo>
                  <a:pt x="660" y="1134"/>
                  <a:pt x="549" y="1176"/>
                  <a:pt x="441" y="1176"/>
                </a:cubicBezTo>
                <a:cubicBezTo>
                  <a:pt x="441" y="1176"/>
                  <a:pt x="441" y="1176"/>
                  <a:pt x="441" y="1176"/>
                </a:cubicBezTo>
                <a:cubicBezTo>
                  <a:pt x="440" y="1176"/>
                  <a:pt x="440" y="1176"/>
                  <a:pt x="440" y="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5142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2278414" y="2648880"/>
            <a:ext cx="7513357" cy="2104510"/>
          </a:xfrm>
          <a:prstGeom prst="rect">
            <a:avLst/>
          </a:prstGeom>
          <a:noFill/>
          <a:ln w="19050" cap="flat" cmpd="sng" algn="ctr">
            <a:solidFill>
              <a:srgbClr val="3593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28982" y="2049948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757979" y="2911339"/>
            <a:ext cx="1923405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sz="1350">
                <a:solidFill>
                  <a:srgbClr val="FFFFFF"/>
                </a:solidFill>
                <a:latin typeface="Arial" charset="0"/>
              </a:rPr>
              <a:t>Osobni transferi i unovčavanje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FFFFFF"/>
                </a:solidFill>
                <a:latin typeface="Arial" charset="0"/>
              </a:rPr>
              <a:t>P2P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373024" y="2237123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96" y="2317269"/>
            <a:ext cx="437692" cy="4376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5013421" y="2049949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40900" y="2902317"/>
            <a:ext cx="1880322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sz="1350">
                <a:solidFill>
                  <a:srgbClr val="FFFFFF"/>
                </a:solidFill>
                <a:latin typeface="Arial" charset="0"/>
              </a:rPr>
              <a:t> Prodajna mjesta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FFFFFF"/>
                </a:solidFill>
                <a:latin typeface="Arial" charset="0"/>
              </a:rPr>
              <a:t>C2B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657462" y="2237124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64107" y="2049948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30273" y="2876301"/>
            <a:ext cx="2032734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sz="1350">
                <a:solidFill>
                  <a:srgbClr val="FFFFFF"/>
                </a:solidFill>
                <a:latin typeface="Arial" charset="0"/>
              </a:rPr>
              <a:t>E-trgovina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FFFFFF"/>
                </a:solidFill>
                <a:latin typeface="Arial" charset="0"/>
              </a:rPr>
              <a:t>C2B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8008148" y="2237123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768751" y="3797273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2425229" y="4595270"/>
            <a:ext cx="2639446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sz="1350">
                <a:solidFill>
                  <a:srgbClr val="FFFFFF"/>
                </a:solidFill>
                <a:latin typeface="Arial" charset="0"/>
              </a:rPr>
              <a:t>Učinak i proračun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sz="1500" b="1">
                <a:solidFill>
                  <a:srgbClr val="FFFFFF"/>
                </a:solidFill>
                <a:latin typeface="Arial" charset="0"/>
              </a:rPr>
              <a:t>C2B, C2G, B2B, B2G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3373024" y="3964016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004860" y="3776842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69180" y="4601109"/>
            <a:ext cx="2169625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sz="1350">
                <a:solidFill>
                  <a:srgbClr val="FFFFFF"/>
                </a:solidFill>
                <a:latin typeface="Arial" charset="0"/>
              </a:rPr>
              <a:t>Poslovni transferi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FFFFFF"/>
                </a:solidFill>
                <a:latin typeface="Arial" charset="0"/>
              </a:rPr>
              <a:t>B2B, B2G, B2P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5648903" y="3964017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393104" y="3797273"/>
            <a:ext cx="1952403" cy="1519607"/>
          </a:xfrm>
          <a:prstGeom prst="rect">
            <a:avLst/>
          </a:prstGeom>
          <a:solidFill>
            <a:srgbClr val="87BDBD"/>
          </a:solidFill>
          <a:ln w="9525" cap="flat" cmpd="sng" algn="ctr">
            <a:solidFill>
              <a:srgbClr val="87BD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406478" y="4604351"/>
            <a:ext cx="1939028" cy="65821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sz="1350">
                <a:solidFill>
                  <a:srgbClr val="FFFFFF"/>
                </a:solidFill>
                <a:latin typeface="Arial" charset="0"/>
              </a:rPr>
              <a:t>Državna plaćanja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FFFFFF"/>
                </a:solidFill>
                <a:latin typeface="Arial" charset="0"/>
              </a:rPr>
              <a:t>G2P, G2B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8008148" y="3964016"/>
            <a:ext cx="593061" cy="593061"/>
          </a:xfrm>
          <a:prstGeom prst="ellipse">
            <a:avLst/>
          </a:prstGeom>
          <a:solidFill>
            <a:srgbClr val="F3B15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lv-LV" sz="16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82" y="2356153"/>
            <a:ext cx="358988" cy="358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65" y="2369646"/>
            <a:ext cx="395807" cy="3958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16" y="4088115"/>
            <a:ext cx="383055" cy="383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18" y="4008048"/>
            <a:ext cx="533765" cy="5337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40" y="4074864"/>
            <a:ext cx="411203" cy="411203"/>
          </a:xfrm>
          <a:prstGeom prst="rect">
            <a:avLst/>
          </a:prstGeom>
        </p:spPr>
      </p:pic>
      <p:sp>
        <p:nvSpPr>
          <p:cNvPr id="38" name="Title 7"/>
          <p:cNvSpPr>
            <a:spLocks noGrp="1"/>
          </p:cNvSpPr>
          <p:nvPr>
            <p:ph type="title"/>
          </p:nvPr>
        </p:nvSpPr>
        <p:spPr>
          <a:xfrm>
            <a:off x="2041276" y="116632"/>
            <a:ext cx="8229600" cy="1134548"/>
          </a:xfrm>
        </p:spPr>
        <p:txBody>
          <a:bodyPr>
            <a:normAutofit/>
          </a:bodyPr>
          <a:lstStyle/>
          <a:p>
            <a:r>
              <a:rPr lang="hr-HR" sz="3000" b="1">
                <a:solidFill>
                  <a:schemeClr val="bg1"/>
                </a:solidFill>
                <a:latin typeface="Source Sans Pro"/>
              </a:rPr>
              <a:t>Vrste plaćanja IPS-a</a:t>
            </a:r>
          </a:p>
        </p:txBody>
      </p:sp>
    </p:spTree>
    <p:extLst>
      <p:ext uri="{BB962C8B-B14F-4D97-AF65-F5344CB8AC3E}">
        <p14:creationId xmlns:p14="http://schemas.microsoft.com/office/powerpoint/2010/main" val="384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2019 Calend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6315</TotalTime>
  <Words>719</Words>
  <Application>Microsoft Office PowerPoint</Application>
  <PresentationFormat>Custom</PresentationFormat>
  <Paragraphs>145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Plan aktivnosti otvorenog bankarstva u Azerbajdžanu</vt:lpstr>
      <vt:lpstr>Plan aktivnosti otvorenog bankarstva</vt:lpstr>
      <vt:lpstr>Plan aktivnosti otvorenog bankarstva</vt:lpstr>
      <vt:lpstr>Sustav upravljanja informacijama riznice</vt:lpstr>
      <vt:lpstr>PowerPoint Presentation</vt:lpstr>
      <vt:lpstr>PowerPoint Presentation</vt:lpstr>
      <vt:lpstr>Prilike</vt:lpstr>
      <vt:lpstr>Vrste plaćanja IPS-a</vt:lpstr>
      <vt:lpstr>Aplikacija IPS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Perspective Agenda Slide for PowerPoint</dc:title>
  <dc:creator>Julian</dc:creator>
  <cp:lastModifiedBy>Tetiana Shalkivska</cp:lastModifiedBy>
  <cp:revision>109</cp:revision>
  <dcterms:created xsi:type="dcterms:W3CDTF">2013-09-12T13:05:01Z</dcterms:created>
  <dcterms:modified xsi:type="dcterms:W3CDTF">2023-05-18T17:32:37Z</dcterms:modified>
</cp:coreProperties>
</file>