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9"/>
  </p:notesMasterIdLst>
  <p:sldIdLst>
    <p:sldId id="328" r:id="rId2"/>
    <p:sldId id="321" r:id="rId3"/>
    <p:sldId id="324" r:id="rId4"/>
    <p:sldId id="332" r:id="rId5"/>
    <p:sldId id="327" r:id="rId6"/>
    <p:sldId id="326" r:id="rId7"/>
    <p:sldId id="319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8C6"/>
    <a:srgbClr val="08141E"/>
    <a:srgbClr val="0B050F"/>
    <a:srgbClr val="2A2000"/>
    <a:srgbClr val="7E6000"/>
    <a:srgbClr val="2E1504"/>
    <a:srgbClr val="2D1341"/>
    <a:srgbClr val="572E05"/>
    <a:srgbClr val="8E410C"/>
    <a:srgbClr val="4C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097A8-E3F0-4577-9BC5-05C318631B5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CC15F-201F-4863-BF9F-613119958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8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4CFA5-E688-1275-EBDC-769F4713E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D25CE5-22BD-8A3D-6992-80EFE6558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CFFF78-E1A9-2DE3-4D93-C9A2E6E9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19D-B2E7-4022-BD7A-20DF3F7D777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B08F39-002D-6F75-FE7C-4E90FAABE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1D00C9-AF56-AA31-8D4B-CC937430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A1E43-F037-8168-7D72-E7DAECCD5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7EED6E-60FB-9C29-F6B5-DA9AD3444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378DAC-E4C4-D4D3-0220-5976664B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19D-B2E7-4022-BD7A-20DF3F7D777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5B1F91-0720-C6C3-100D-77213BC3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2D6551-6FD3-87F6-96A8-CE991B103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3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D98C97-ACDE-9062-1BEE-97CCE138B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5443AB-8869-4071-BA55-36EB9FCFD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BD8BE-8B3A-42EF-420C-2E526BBB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19D-B2E7-4022-BD7A-20DF3F7D777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6089F8-E3D8-2AEE-36DA-AABEB20DB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8198F2-A15D-77A7-4E91-2F16FA9A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0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33073-B515-7F12-FDE4-874DFF425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5D0F29-9B32-5379-51AE-7636464B6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ACCF15-7682-A061-D0BC-94314582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19D-B2E7-4022-BD7A-20DF3F7D777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8C3BA7-7589-65CF-0C98-5CBD22EC4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E9FE25-C136-05D0-0B08-E86DE238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6B91A-EBE3-C139-B4F6-1F51414D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57E5DE-C168-FCB7-146C-307060DB0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2EE41F-B6D6-05F7-171A-B50E1180D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19D-B2E7-4022-BD7A-20DF3F7D777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A62604-D10A-B34B-AA13-D8BD3F14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CF29A-509E-3BD0-E800-E4B7C98A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0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BF3C3-63F5-30AD-76EB-B6A3D2B91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9B676-6247-2F41-AA7B-98459C692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7B2C1B-B777-D4DD-523C-A462CBA5D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2ED5A9-D0B9-EA28-4C58-09D20F3B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19D-B2E7-4022-BD7A-20DF3F7D777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D4DA1E-9622-07B7-D37D-F2215843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06C6DE-5F31-04EA-5CE9-B5C5D3F6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AB258-814A-47E0-12AB-162265E57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735C78-9291-31E1-A1D1-9CAD79617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015E69-573C-203B-F60C-56AA9D641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DA3BA2-142A-F606-2FDD-AC2336D23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4342C1-293A-9DB8-C40D-D295F023E4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73D629-C4B0-79F7-AD8E-279DCAAC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19D-B2E7-4022-BD7A-20DF3F7D777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57CDF7-1C42-8BCA-A28E-6E8B6CDFC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21D032-A349-B9FD-41D1-3721EA24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7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32404-2C60-3165-DB08-B5CD8D4A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3F9636-9037-84DB-F460-37CFB682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19D-B2E7-4022-BD7A-20DF3F7D777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20017B-B8B0-987D-C93E-9A452A76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AAF956-9324-2737-53C5-5C8F3EFA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3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8C6C68-2F2B-33A1-7244-76E36FA1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19D-B2E7-4022-BD7A-20DF3F7D777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956DC4-55C7-94F3-42DF-29CFBDE6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DF30DD-6B61-1844-437E-2628B098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3395F-959E-BFC7-472E-5A831247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8044E3-DB0A-D0C6-E478-B81BF48E3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82B08B-3C73-CA5D-F297-171376DEF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8DC7C9-F018-A821-E379-851E9E5D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19D-B2E7-4022-BD7A-20DF3F7D777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B7CB31-B702-8CF5-2CBD-7BDE12CDA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D91AE3-2300-A90B-7B5E-25C9A962F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1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E7729-E14B-8E6B-8E4F-85D5E066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DC7468-C1CA-6130-9E0E-42C0F914E7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019AFB-42CF-29A8-B21E-DF7AFE0A3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C7722B-D141-AE61-61E5-30EEC9AC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19D-B2E7-4022-BD7A-20DF3F7D777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5C50AD-D528-2923-1843-5C10832C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A82A49-A698-287B-6105-4A27F580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66CE4-B44C-839F-7FEB-B5B15D43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1E1A1-8728-51B1-F376-15C0DCF29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13B35-36EF-8F18-F26E-B84CF08FD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FD19D-B2E7-4022-BD7A-20DF3F7D777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4134E-743F-62CC-B30F-A9261EEB4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ACE29E-2CC7-E619-457D-5E74D3868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5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B32EE65-D843-55C0-583A-1698E49E8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931"/>
          <a:stretch/>
        </p:blipFill>
        <p:spPr>
          <a:xfrm>
            <a:off x="162047" y="87089"/>
            <a:ext cx="5224414" cy="657971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1207D0A-3AB3-7D50-FCCB-A531AC5D6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04" r="25898"/>
          <a:stretch/>
        </p:blipFill>
        <p:spPr>
          <a:xfrm>
            <a:off x="5386460" y="26129"/>
            <a:ext cx="6723897" cy="6579718"/>
          </a:xfrm>
          <a:prstGeom prst="rect">
            <a:avLst/>
          </a:prstGeom>
        </p:spPr>
      </p:pic>
      <p:grpSp>
        <p:nvGrpSpPr>
          <p:cNvPr id="8" name="Group 12">
            <a:extLst>
              <a:ext uri="{FF2B5EF4-FFF2-40B4-BE49-F238E27FC236}">
                <a16:creationId xmlns:a16="http://schemas.microsoft.com/office/drawing/2014/main" id="{95026336-63DB-EF6B-5802-5B41A8482C15}"/>
              </a:ext>
            </a:extLst>
          </p:cNvPr>
          <p:cNvGrpSpPr/>
          <p:nvPr/>
        </p:nvGrpSpPr>
        <p:grpSpPr>
          <a:xfrm>
            <a:off x="5245904" y="1558425"/>
            <a:ext cx="6288154" cy="4747210"/>
            <a:chOff x="5419810" y="1162481"/>
            <a:chExt cx="8095784" cy="4642294"/>
          </a:xfrm>
        </p:grpSpPr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5E459DB3-5BE6-0CBB-C0BF-BCD7D0A84F1B}"/>
                </a:ext>
              </a:extLst>
            </p:cNvPr>
            <p:cNvGrpSpPr/>
            <p:nvPr/>
          </p:nvGrpSpPr>
          <p:grpSpPr>
            <a:xfrm>
              <a:off x="5419810" y="1162481"/>
              <a:ext cx="8095784" cy="4642294"/>
              <a:chOff x="5419810" y="1162481"/>
              <a:chExt cx="8095784" cy="4642294"/>
            </a:xfrm>
          </p:grpSpPr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5F0F35AA-3F2C-94D4-EAB0-1F87F9D64450}"/>
                  </a:ext>
                </a:extLst>
              </p:cNvPr>
              <p:cNvGrpSpPr/>
              <p:nvPr/>
            </p:nvGrpSpPr>
            <p:grpSpPr>
              <a:xfrm>
                <a:off x="5419810" y="1162481"/>
                <a:ext cx="8095784" cy="4642294"/>
                <a:chOff x="300717" y="-216276"/>
                <a:chExt cx="8095784" cy="4642294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335C134-290B-52A3-7EE6-004BA5775CBA}"/>
                    </a:ext>
                  </a:extLst>
                </p:cNvPr>
                <p:cNvSpPr txBox="1"/>
                <p:nvPr/>
              </p:nvSpPr>
              <p:spPr>
                <a:xfrm>
                  <a:off x="826280" y="-216276"/>
                  <a:ext cx="7570221" cy="2076724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marL="0" marR="0" lvl="0" indent="0" algn="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hr-HR" sz="4200">
                      <a:solidFill>
                        <a:srgbClr val="E35A35"/>
                      </a:solidFill>
                      <a:latin typeface="Arial Black" panose="020B0A04020102020204" pitchFamily="34" charset="0"/>
                    </a:rPr>
                    <a:t>JEDINSTVENI RAČUN RIZNICE</a:t>
                  </a:r>
                </a:p>
                <a:p>
                  <a:pPr marL="0" marR="0" lvl="0" indent="0" algn="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B8A6F"/>
                    </a:solidFill>
                    <a:effectLst/>
                    <a:uLnTx/>
                    <a:uFillTx/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F8ABC3C-90E2-62CA-EB51-839AA9D73ABD}"/>
                    </a:ext>
                  </a:extLst>
                </p:cNvPr>
                <p:cNvSpPr txBox="1"/>
                <p:nvPr/>
              </p:nvSpPr>
              <p:spPr>
                <a:xfrm>
                  <a:off x="300717" y="1629616"/>
                  <a:ext cx="613410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Subtitle demo text">
                  <a:extLst>
                    <a:ext uri="{FF2B5EF4-FFF2-40B4-BE49-F238E27FC236}">
                      <a16:creationId xmlns:a16="http://schemas.microsoft.com/office/drawing/2014/main" id="{187A9D50-3BBA-84FF-971E-52469065775F}"/>
                    </a:ext>
                  </a:extLst>
                </p:cNvPr>
                <p:cNvSpPr/>
                <p:nvPr/>
              </p:nvSpPr>
              <p:spPr>
                <a:xfrm>
                  <a:off x="2782671" y="2430457"/>
                  <a:ext cx="4413016" cy="19955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extLst>
                  <a:ext uri="{C572A759-6A51-4108-AA02-DFA0A04FC94B}">
    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0787" tIns="50787" rIns="50787" bIns="50787" numCol="1" anchor="t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1pPr>
                  <a:lvl2pPr marL="0" marR="0" indent="2286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2pPr>
                  <a:lvl3pPr marL="0" marR="0" indent="4572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3pPr>
                  <a:lvl4pPr marL="0" marR="0" indent="6858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4pPr>
                  <a:lvl5pPr marL="0" marR="0" indent="9144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5pPr>
                  <a:lvl6pPr marL="0" marR="0" indent="11430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6pPr>
                  <a:lvl7pPr marL="0" marR="0" indent="13716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7pPr>
                  <a:lvl8pPr marL="0" marR="0" indent="16002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8pPr>
                  <a:lvl9pPr marL="0" marR="0" indent="18288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9pPr>
                </a:lstStyle>
                <a:p>
                  <a:pPr marL="0" marR="0" lvl="0" indent="0" algn="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79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Roboto"/>
                  </a:endParaRPr>
                </a:p>
                <a:p>
                  <a:pPr marL="0" marR="0" lvl="0" indent="0" algn="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ru-RU" sz="1799" b="0" kern="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marL="0" marR="0" lvl="0" indent="0" algn="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79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Roboto"/>
                  </a:endParaRPr>
                </a:p>
                <a:p>
                  <a:pPr marL="0" marR="0" lvl="0" indent="0" algn="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ru-RU" sz="1799" b="0" kern="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marL="0" marR="0" lvl="0" indent="0" algn="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79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Roboto"/>
                  </a:endParaRPr>
                </a:p>
                <a:p>
                  <a:pPr algn="ctr"/>
                  <a:r>
                    <a:rPr lang="hr-HR" sz="1800" dirty="0">
                      <a:solidFill>
                        <a:schemeClr val="bg1">
                          <a:lumMod val="9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BEČ</a:t>
                  </a:r>
                </a:p>
                <a:p>
                  <a:pPr algn="ctr"/>
                  <a:r>
                    <a:rPr lang="hr-HR" sz="1800" b="1" dirty="0">
                      <a:solidFill>
                        <a:schemeClr val="bg1">
                          <a:lumMod val="9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STUDENI/NOVEMBAR 2023.</a:t>
                  </a:r>
                </a:p>
              </p:txBody>
            </p:sp>
          </p:grpSp>
          <p:cxnSp>
            <p:nvCxnSpPr>
              <p:cNvPr id="12" name="Straight Connector 16">
                <a:extLst>
                  <a:ext uri="{FF2B5EF4-FFF2-40B4-BE49-F238E27FC236}">
                    <a16:creationId xmlns:a16="http://schemas.microsoft.com/office/drawing/2014/main" id="{4912FCA0-D6B8-2FA1-DFC3-BD2AB7AD3B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55503" y="3050262"/>
                <a:ext cx="1181101" cy="0"/>
              </a:xfrm>
              <a:prstGeom prst="line">
                <a:avLst/>
              </a:prstGeom>
              <a:noFill/>
              <a:ln w="38100" cap="rnd" cmpd="sng" algn="ctr">
                <a:solidFill>
                  <a:srgbClr val="ECB448"/>
                </a:solidFill>
                <a:prstDash val="solid"/>
              </a:ln>
              <a:effectLst/>
            </p:spPr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088701-F06B-01A4-EEB7-49CA15C8A02F}"/>
                </a:ext>
              </a:extLst>
            </p:cNvPr>
            <p:cNvSpPr txBox="1"/>
            <p:nvPr/>
          </p:nvSpPr>
          <p:spPr>
            <a:xfrm>
              <a:off x="6969486" y="3165517"/>
              <a:ext cx="6020545" cy="9330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800" b="1" i="0" u="none" strike="noStrike" cap="none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AGENCIJA ZA DRŽAVNU RIZNICU AZERBAJDŽANA</a:t>
              </a:r>
            </a:p>
          </p:txBody>
        </p:sp>
      </p:grp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DCFC64D-0245-2FD5-80CF-F8FBB31ADDCB}"/>
              </a:ext>
            </a:extLst>
          </p:cNvPr>
          <p:cNvCxnSpPr>
            <a:cxnSpLocks/>
          </p:cNvCxnSpPr>
          <p:nvPr/>
        </p:nvCxnSpPr>
        <p:spPr>
          <a:xfrm>
            <a:off x="6738257" y="3206550"/>
            <a:ext cx="458288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04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E122734-4920-B84A-2972-343911F75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r="660" b="69213"/>
          <a:stretch/>
        </p:blipFill>
        <p:spPr>
          <a:xfrm>
            <a:off x="1488463" y="-12580"/>
            <a:ext cx="10634089" cy="156651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4945A81-6A1E-5A4A-D0C8-B0DB96CA8331}"/>
              </a:ext>
            </a:extLst>
          </p:cNvPr>
          <p:cNvSpPr txBox="1"/>
          <p:nvPr/>
        </p:nvSpPr>
        <p:spPr>
          <a:xfrm>
            <a:off x="1268186" y="0"/>
            <a:ext cx="109238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sz="2800" dirty="0"/>
              <a:t>Pravni i regulatorni okvir za JRR:</a:t>
            </a:r>
            <a:br>
              <a:rPr lang="hr-HR" sz="2800" dirty="0"/>
            </a:br>
            <a:r>
              <a:rPr lang="hr-HR" sz="2800" dirty="0"/>
              <a:t>članak 19. Zakona </a:t>
            </a:r>
            <a:r>
              <a:rPr lang="hr-HR" sz="2800" i="1" dirty="0"/>
              <a:t>o proračunskom sustavu</a:t>
            </a:r>
            <a:r>
              <a:rPr lang="hr-HR" sz="2800" dirty="0"/>
              <a:t> Republike Azerbajdžan</a:t>
            </a:r>
          </a:p>
        </p:txBody>
      </p:sp>
      <p:pic>
        <p:nvPicPr>
          <p:cNvPr id="27" name="Рисунок 26" descr="Изображение выглядит как текст, снимок экрана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0717AECA-02EF-1298-C70F-BC223323C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85"/>
          <a:stretch/>
        </p:blipFill>
        <p:spPr>
          <a:xfrm>
            <a:off x="106654" y="-12580"/>
            <a:ext cx="1381809" cy="6774219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7579DCB-001C-57F4-6D7F-9B6B24AF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7648" y="1821229"/>
            <a:ext cx="8596668" cy="3880773"/>
          </a:xfrm>
        </p:spPr>
        <p:txBody>
          <a:bodyPr>
            <a:noAutofit/>
          </a:bodyPr>
          <a:lstStyle/>
          <a:p>
            <a:pPr algn="just"/>
            <a:r>
              <a:rPr lang="hr-HR" sz="180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Izvršenje državnog proračuna gotovinskim sredstvima provodi se putem državne riznice.</a:t>
            </a:r>
          </a:p>
          <a:p>
            <a:pPr algn="just"/>
            <a:r>
              <a:rPr lang="hr-HR" sz="180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Svi primici i plaćanja u okviru državnog proračuna, izvanproračunski doprinosi i plaćanja, poslovanje izvanproračunskih fondova (izuzimajući prihode, troškove poslovanja i ulaganja Državnog naftnog fonda), poslovi zaduživanja pod državnim jamstvima kako bi se premostio proračunski deficit i ostali financijski poslovi vlade izvršavaju se putem državne riznice. </a:t>
            </a:r>
          </a:p>
          <a:p>
            <a:r>
              <a:rPr lang="hr-HR" sz="180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Saldom sredstava na JRR-u (raspoloživa gotovinska sredstva) može se upravljati ili se ona mogu dati na upravljanje.  </a:t>
            </a:r>
          </a:p>
          <a:p>
            <a:pPr algn="just"/>
            <a:r>
              <a:rPr lang="hr-HR" sz="180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Državna riznica ima isključivo pravo upravljati JRR-om i pravo povlačenja financijskih sredstava iz njegovih računa. Zabranjeni su prijenosi ili povlačenja sredstava iz JRR-a bez suglasnosti državne riznice. </a:t>
            </a:r>
          </a:p>
        </p:txBody>
      </p:sp>
      <p:pic>
        <p:nvPicPr>
          <p:cNvPr id="43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1196DE83-4F11-0EFE-643A-587C4F58E5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r="660" b="69213"/>
          <a:stretch/>
        </p:blipFill>
        <p:spPr>
          <a:xfrm>
            <a:off x="-1" y="6553200"/>
            <a:ext cx="12185973" cy="290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1807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E122734-4920-B84A-2972-343911F75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r="660" b="69213"/>
          <a:stretch/>
        </p:blipFill>
        <p:spPr>
          <a:xfrm>
            <a:off x="3591772" y="3749"/>
            <a:ext cx="8568881" cy="1566512"/>
          </a:xfrm>
          <a:prstGeom prst="rect">
            <a:avLst/>
          </a:prstGeom>
        </p:spPr>
      </p:pic>
      <p:pic>
        <p:nvPicPr>
          <p:cNvPr id="5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26422C0E-7B54-5DF9-1BBD-D8FAA6844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r="660" b="69213"/>
          <a:stretch/>
        </p:blipFill>
        <p:spPr>
          <a:xfrm>
            <a:off x="69448" y="1"/>
            <a:ext cx="7610971" cy="156624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4945A81-6A1E-5A4A-D0C8-B0DB96CA8331}"/>
              </a:ext>
            </a:extLst>
          </p:cNvPr>
          <p:cNvSpPr txBox="1"/>
          <p:nvPr/>
        </p:nvSpPr>
        <p:spPr>
          <a:xfrm>
            <a:off x="4772802" y="171312"/>
            <a:ext cx="7413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Usluge riznice </a:t>
            </a:r>
          </a:p>
        </p:txBody>
      </p:sp>
      <p:sp>
        <p:nvSpPr>
          <p:cNvPr id="3" name="Стрелка вправо 3">
            <a:extLst>
              <a:ext uri="{FF2B5EF4-FFF2-40B4-BE49-F238E27FC236}">
                <a16:creationId xmlns:a16="http://schemas.microsoft.com/office/drawing/2014/main" id="{B41D00CE-AA6F-1CA4-0825-5B1B8156773A}"/>
              </a:ext>
            </a:extLst>
          </p:cNvPr>
          <p:cNvSpPr/>
          <p:nvPr/>
        </p:nvSpPr>
        <p:spPr>
          <a:xfrm rot="7387660">
            <a:off x="4006022" y="4372667"/>
            <a:ext cx="2882053" cy="418378"/>
          </a:xfrm>
          <a:prstGeom prst="rightArrow">
            <a:avLst>
              <a:gd name="adj1" fmla="val 50000"/>
              <a:gd name="adj2" fmla="val 97782"/>
            </a:avLst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Стрелка вправо 4">
            <a:extLst>
              <a:ext uri="{FF2B5EF4-FFF2-40B4-BE49-F238E27FC236}">
                <a16:creationId xmlns:a16="http://schemas.microsoft.com/office/drawing/2014/main" id="{F130B1C4-9F56-B6E9-1493-5C0AF468BB3C}"/>
              </a:ext>
            </a:extLst>
          </p:cNvPr>
          <p:cNvSpPr/>
          <p:nvPr/>
        </p:nvSpPr>
        <p:spPr>
          <a:xfrm rot="10606393">
            <a:off x="4417953" y="2112201"/>
            <a:ext cx="1242618" cy="409223"/>
          </a:xfrm>
          <a:prstGeom prst="rightArrow">
            <a:avLst>
              <a:gd name="adj1" fmla="val 50000"/>
              <a:gd name="adj2" fmla="val 63579"/>
            </a:avLst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трелка вправо 6">
            <a:extLst>
              <a:ext uri="{FF2B5EF4-FFF2-40B4-BE49-F238E27FC236}">
                <a16:creationId xmlns:a16="http://schemas.microsoft.com/office/drawing/2014/main" id="{A7043E59-8660-FCCF-5FFA-6F3F2806C6DC}"/>
              </a:ext>
            </a:extLst>
          </p:cNvPr>
          <p:cNvSpPr/>
          <p:nvPr/>
        </p:nvSpPr>
        <p:spPr>
          <a:xfrm rot="8849094">
            <a:off x="4382582" y="3320013"/>
            <a:ext cx="1538143" cy="387320"/>
          </a:xfrm>
          <a:prstGeom prst="rightArrow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трелка вправо 13">
            <a:extLst>
              <a:ext uri="{FF2B5EF4-FFF2-40B4-BE49-F238E27FC236}">
                <a16:creationId xmlns:a16="http://schemas.microsoft.com/office/drawing/2014/main" id="{E71605C3-AE58-C937-307C-6BA7069BB0DA}"/>
              </a:ext>
            </a:extLst>
          </p:cNvPr>
          <p:cNvSpPr/>
          <p:nvPr/>
        </p:nvSpPr>
        <p:spPr>
          <a:xfrm rot="2259850">
            <a:off x="6868231" y="3310106"/>
            <a:ext cx="1600240" cy="377995"/>
          </a:xfrm>
          <a:prstGeom prst="rightArrow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трелка вправо 14">
            <a:extLst>
              <a:ext uri="{FF2B5EF4-FFF2-40B4-BE49-F238E27FC236}">
                <a16:creationId xmlns:a16="http://schemas.microsoft.com/office/drawing/2014/main" id="{09798C8B-A3D9-E013-BDA8-9CD7FA8EE531}"/>
              </a:ext>
            </a:extLst>
          </p:cNvPr>
          <p:cNvSpPr/>
          <p:nvPr/>
        </p:nvSpPr>
        <p:spPr>
          <a:xfrm rot="568095">
            <a:off x="7191008" y="2143658"/>
            <a:ext cx="1313417" cy="370559"/>
          </a:xfrm>
          <a:prstGeom prst="rightArrow">
            <a:avLst>
              <a:gd name="adj1" fmla="val 50000"/>
              <a:gd name="adj2" fmla="val 63579"/>
            </a:avLst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трелка вправо 17">
            <a:extLst>
              <a:ext uri="{FF2B5EF4-FFF2-40B4-BE49-F238E27FC236}">
                <a16:creationId xmlns:a16="http://schemas.microsoft.com/office/drawing/2014/main" id="{7861BF12-72F4-19F4-3BFE-DA676DC2022B}"/>
              </a:ext>
            </a:extLst>
          </p:cNvPr>
          <p:cNvSpPr/>
          <p:nvPr/>
        </p:nvSpPr>
        <p:spPr>
          <a:xfrm rot="3443938">
            <a:off x="6031466" y="4365247"/>
            <a:ext cx="2885670" cy="392988"/>
          </a:xfrm>
          <a:prstGeom prst="rightArrow">
            <a:avLst>
              <a:gd name="adj1" fmla="val 50000"/>
              <a:gd name="adj2" fmla="val 97782"/>
            </a:avLst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943554FC-5C66-00FD-A10F-C20CC6359580}"/>
              </a:ext>
            </a:extLst>
          </p:cNvPr>
          <p:cNvSpPr/>
          <p:nvPr/>
        </p:nvSpPr>
        <p:spPr>
          <a:xfrm>
            <a:off x="1676566" y="1669177"/>
            <a:ext cx="2719344" cy="124849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b="1">
                <a:solidFill>
                  <a:schemeClr val="tx1"/>
                </a:solidFill>
              </a:rPr>
              <a:t>Računi proračunskih organizacija koji se financiraju iz proračuna 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350D815-9465-DA88-77E3-7B69FE36C2DE}"/>
              </a:ext>
            </a:extLst>
          </p:cNvPr>
          <p:cNvSpPr/>
          <p:nvPr/>
        </p:nvSpPr>
        <p:spPr>
          <a:xfrm>
            <a:off x="1676566" y="3389166"/>
            <a:ext cx="2786063" cy="124849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Računi proračunskih organizacija koji se financiraju iz izvanproračunskih fondova 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323F00A-ACFB-5368-6ED2-865526BCCC6E}"/>
              </a:ext>
            </a:extLst>
          </p:cNvPr>
          <p:cNvSpPr/>
          <p:nvPr/>
        </p:nvSpPr>
        <p:spPr>
          <a:xfrm>
            <a:off x="1616529" y="5426528"/>
            <a:ext cx="2890500" cy="98685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b="1">
                <a:solidFill>
                  <a:schemeClr val="tx1"/>
                </a:solidFill>
              </a:rPr>
              <a:t>Vladin Fond za socijalnu zaštitu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74CC38A1-C5C5-A86E-C155-18B1BD0A8219}"/>
              </a:ext>
            </a:extLst>
          </p:cNvPr>
          <p:cNvSpPr/>
          <p:nvPr/>
        </p:nvSpPr>
        <p:spPr>
          <a:xfrm>
            <a:off x="8493756" y="1759230"/>
            <a:ext cx="3030390" cy="124849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b="1">
                <a:solidFill>
                  <a:schemeClr val="tx1"/>
                </a:solidFill>
              </a:rPr>
              <a:t>Depozitni računi i računi za naloge za plaćanje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39B6E41-BD2A-466F-0BCC-CC9FC479DBF0}"/>
              </a:ext>
            </a:extLst>
          </p:cNvPr>
          <p:cNvSpPr/>
          <p:nvPr/>
        </p:nvSpPr>
        <p:spPr>
          <a:xfrm>
            <a:off x="8392287" y="3489467"/>
            <a:ext cx="3131859" cy="124849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b="1">
                <a:solidFill>
                  <a:schemeClr val="tx1"/>
                </a:solidFill>
              </a:rPr>
              <a:t>Državni naftni fond Republike Azerbajdžan (SOFAZ)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AFE74C84-E104-F1AC-1C18-28373D614EA9}"/>
              </a:ext>
            </a:extLst>
          </p:cNvPr>
          <p:cNvSpPr/>
          <p:nvPr/>
        </p:nvSpPr>
        <p:spPr>
          <a:xfrm>
            <a:off x="8392287" y="5263243"/>
            <a:ext cx="3131858" cy="98685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b="1">
                <a:solidFill>
                  <a:schemeClr val="tx1"/>
                </a:solidFill>
              </a:rPr>
              <a:t>Depozitni račun za PDV</a:t>
            </a:r>
          </a:p>
        </p:txBody>
      </p:sp>
      <p:pic>
        <p:nvPicPr>
          <p:cNvPr id="25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66C79040-9CD4-4546-8DF7-1F6311EBD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r="660" b="69213"/>
          <a:stretch/>
        </p:blipFill>
        <p:spPr>
          <a:xfrm>
            <a:off x="-1" y="6605568"/>
            <a:ext cx="12185973" cy="2376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2F2B2E01-1D3E-18B9-26A4-0D17927CBC4D}"/>
              </a:ext>
            </a:extLst>
          </p:cNvPr>
          <p:cNvSpPr/>
          <p:nvPr/>
        </p:nvSpPr>
        <p:spPr>
          <a:xfrm>
            <a:off x="5458631" y="1634178"/>
            <a:ext cx="2000250" cy="19288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JRR</a:t>
            </a:r>
          </a:p>
        </p:txBody>
      </p:sp>
    </p:spTree>
    <p:extLst>
      <p:ext uri="{BB962C8B-B14F-4D97-AF65-F5344CB8AC3E}">
        <p14:creationId xmlns:p14="http://schemas.microsoft.com/office/powerpoint/2010/main" val="253025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30C7B3CF-914D-CE4F-9B28-86B31FA40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r="660" b="69213"/>
          <a:stretch/>
        </p:blipFill>
        <p:spPr>
          <a:xfrm>
            <a:off x="-1" y="6553200"/>
            <a:ext cx="12185973" cy="290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9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6ABA79F9-C038-C668-BC6D-9671D9CE4B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r="660" b="69213"/>
          <a:stretch/>
        </p:blipFill>
        <p:spPr>
          <a:xfrm>
            <a:off x="3617091" y="-13743"/>
            <a:ext cx="8568881" cy="1680738"/>
          </a:xfrm>
          <a:prstGeom prst="rect">
            <a:avLst/>
          </a:prstGeom>
        </p:spPr>
      </p:pic>
      <p:pic>
        <p:nvPicPr>
          <p:cNvPr id="10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316CE4C2-11FD-FDCC-640B-1D5BAEC961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r="660" b="69213"/>
          <a:stretch/>
        </p:blipFill>
        <p:spPr>
          <a:xfrm>
            <a:off x="69448" y="1"/>
            <a:ext cx="7610971" cy="16681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7117D6-06D2-28D6-8FFB-9E263DD46119}"/>
              </a:ext>
            </a:extLst>
          </p:cNvPr>
          <p:cNvSpPr txBox="1"/>
          <p:nvPr/>
        </p:nvSpPr>
        <p:spPr>
          <a:xfrm>
            <a:off x="3617091" y="227945"/>
            <a:ext cx="74464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JEDINSTVENI RAČUN RIZNICE</a:t>
            </a:r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9390F0EC-9646-9940-F18C-9AD5502AC9FA}"/>
              </a:ext>
            </a:extLst>
          </p:cNvPr>
          <p:cNvSpPr/>
          <p:nvPr/>
        </p:nvSpPr>
        <p:spPr>
          <a:xfrm>
            <a:off x="4722090" y="3870823"/>
            <a:ext cx="957031" cy="151716"/>
          </a:xfrm>
          <a:prstGeom prst="rightArrow">
            <a:avLst>
              <a:gd name="adj1" fmla="val 50000"/>
              <a:gd name="adj2" fmla="val 52920"/>
            </a:avLst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highlight>
                <a:srgbClr val="C0C0C0"/>
              </a:highligh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11C1B9D-6F55-4635-7E53-C8E1307FF883}"/>
              </a:ext>
            </a:extLst>
          </p:cNvPr>
          <p:cNvSpPr/>
          <p:nvPr/>
        </p:nvSpPr>
        <p:spPr>
          <a:xfrm>
            <a:off x="6275270" y="1343929"/>
            <a:ext cx="4443807" cy="658166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Podračuni neovisnih kreditnih distributera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2B35E4-E46D-E844-D565-208FD827E198}"/>
              </a:ext>
            </a:extLst>
          </p:cNvPr>
          <p:cNvSpPr/>
          <p:nvPr/>
        </p:nvSpPr>
        <p:spPr>
          <a:xfrm>
            <a:off x="6275270" y="4430987"/>
            <a:ext cx="4443807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Izvanproračunski računi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AD2F279-595E-9C38-E894-1B57D56DCA88}"/>
              </a:ext>
            </a:extLst>
          </p:cNvPr>
          <p:cNvSpPr/>
          <p:nvPr/>
        </p:nvSpPr>
        <p:spPr>
          <a:xfrm>
            <a:off x="6275270" y="2144971"/>
            <a:ext cx="4443807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 za socijalnu zaštitu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2997D3A-52A5-AD47-9965-72D5D369976F}"/>
              </a:ext>
            </a:extLst>
          </p:cNvPr>
          <p:cNvSpPr/>
          <p:nvPr/>
        </p:nvSpPr>
        <p:spPr>
          <a:xfrm>
            <a:off x="6275270" y="3430855"/>
            <a:ext cx="4443807" cy="857256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Projekti financirani iz Državnog naftnog fonda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56D511C-7D48-FC3A-D9EA-B1E1CF70D2F0}"/>
              </a:ext>
            </a:extLst>
          </p:cNvPr>
          <p:cNvSpPr/>
          <p:nvPr/>
        </p:nvSpPr>
        <p:spPr>
          <a:xfrm>
            <a:off x="6275270" y="2787913"/>
            <a:ext cx="4443807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Računi za naloge za plaćanje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6B272F-F05F-2E73-A780-A83EEF527AB8}"/>
              </a:ext>
            </a:extLst>
          </p:cNvPr>
          <p:cNvSpPr/>
          <p:nvPr/>
        </p:nvSpPr>
        <p:spPr>
          <a:xfrm>
            <a:off x="6275270" y="5073929"/>
            <a:ext cx="4443807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PDV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581B144-796E-CAAF-2271-72CE6FBA20F7}"/>
              </a:ext>
            </a:extLst>
          </p:cNvPr>
          <p:cNvSpPr/>
          <p:nvPr/>
        </p:nvSpPr>
        <p:spPr>
          <a:xfrm>
            <a:off x="6275270" y="5716871"/>
            <a:ext cx="4443807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...ostali računi </a:t>
            </a:r>
          </a:p>
        </p:txBody>
      </p:sp>
      <p:sp>
        <p:nvSpPr>
          <p:cNvPr id="24" name="Левая круглая скобка 23">
            <a:extLst>
              <a:ext uri="{FF2B5EF4-FFF2-40B4-BE49-F238E27FC236}">
                <a16:creationId xmlns:a16="http://schemas.microsoft.com/office/drawing/2014/main" id="{62BB0638-AD65-78EC-C56F-D6B8B4217899}"/>
              </a:ext>
            </a:extLst>
          </p:cNvPr>
          <p:cNvSpPr/>
          <p:nvPr/>
        </p:nvSpPr>
        <p:spPr>
          <a:xfrm>
            <a:off x="5728464" y="1548544"/>
            <a:ext cx="546806" cy="4448552"/>
          </a:xfrm>
          <a:prstGeom prst="leftBracke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47F3F80-2F31-15AC-486B-7E0F1E52B5BA}"/>
              </a:ext>
            </a:extLst>
          </p:cNvPr>
          <p:cNvSpPr/>
          <p:nvPr/>
        </p:nvSpPr>
        <p:spPr>
          <a:xfrm>
            <a:off x="1683432" y="2403198"/>
            <a:ext cx="3038658" cy="28575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Gotovinska salda na JRR-u, uključujući </a:t>
            </a:r>
          </a:p>
        </p:txBody>
      </p:sp>
      <p:pic>
        <p:nvPicPr>
          <p:cNvPr id="27" name="Рисунок 26" descr="Изображение выглядит как Торт на день рождения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F267F601-3188-43C5-A933-F4D854BCF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" y="4473589"/>
            <a:ext cx="2445980" cy="202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0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5">
            <a:extLst>
              <a:ext uri="{FF2B5EF4-FFF2-40B4-BE49-F238E27FC236}">
                <a16:creationId xmlns:a16="http://schemas.microsoft.com/office/drawing/2014/main" id="{88E81C2F-F5D4-786F-8CC6-051E5DEF9BEA}"/>
              </a:ext>
            </a:extLst>
          </p:cNvPr>
          <p:cNvSpPr/>
          <p:nvPr/>
        </p:nvSpPr>
        <p:spPr>
          <a:xfrm>
            <a:off x="2072654" y="2350750"/>
            <a:ext cx="2928938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(gotovinska salda)</a:t>
            </a:r>
          </a:p>
        </p:txBody>
      </p:sp>
      <p:sp>
        <p:nvSpPr>
          <p:cNvPr id="4" name="Стрелка влево 7">
            <a:extLst>
              <a:ext uri="{FF2B5EF4-FFF2-40B4-BE49-F238E27FC236}">
                <a16:creationId xmlns:a16="http://schemas.microsoft.com/office/drawing/2014/main" id="{601E411A-89C2-2F4D-DB19-20A469EF7239}"/>
              </a:ext>
            </a:extLst>
          </p:cNvPr>
          <p:cNvSpPr/>
          <p:nvPr/>
        </p:nvSpPr>
        <p:spPr>
          <a:xfrm rot="10800000">
            <a:off x="5084125" y="2931681"/>
            <a:ext cx="1264838" cy="389258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трелка влево 8">
            <a:extLst>
              <a:ext uri="{FF2B5EF4-FFF2-40B4-BE49-F238E27FC236}">
                <a16:creationId xmlns:a16="http://schemas.microsoft.com/office/drawing/2014/main" id="{0958FF50-17A8-0CFF-7237-B87724585A6A}"/>
              </a:ext>
            </a:extLst>
          </p:cNvPr>
          <p:cNvSpPr/>
          <p:nvPr/>
        </p:nvSpPr>
        <p:spPr>
          <a:xfrm>
            <a:off x="5084125" y="2477348"/>
            <a:ext cx="1161807" cy="389259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0D8931E0-46A3-78E4-A5A5-57BCFFDFEDBA}"/>
              </a:ext>
            </a:extLst>
          </p:cNvPr>
          <p:cNvSpPr/>
          <p:nvPr/>
        </p:nvSpPr>
        <p:spPr>
          <a:xfrm>
            <a:off x="6282975" y="2049214"/>
            <a:ext cx="1759559" cy="164849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SOFAZ</a:t>
            </a:r>
          </a:p>
        </p:txBody>
      </p:sp>
      <p:sp>
        <p:nvSpPr>
          <p:cNvPr id="13" name="Стрелка влево 7">
            <a:extLst>
              <a:ext uri="{FF2B5EF4-FFF2-40B4-BE49-F238E27FC236}">
                <a16:creationId xmlns:a16="http://schemas.microsoft.com/office/drawing/2014/main" id="{447EF8E6-E2FA-F9D4-2657-8794BDC05112}"/>
              </a:ext>
            </a:extLst>
          </p:cNvPr>
          <p:cNvSpPr/>
          <p:nvPr/>
        </p:nvSpPr>
        <p:spPr>
          <a:xfrm rot="10800000">
            <a:off x="8079577" y="2968165"/>
            <a:ext cx="1264838" cy="389258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трелка влево 8">
            <a:extLst>
              <a:ext uri="{FF2B5EF4-FFF2-40B4-BE49-F238E27FC236}">
                <a16:creationId xmlns:a16="http://schemas.microsoft.com/office/drawing/2014/main" id="{9C4CA899-9253-E1A7-D3B3-704FE26C2A1A}"/>
              </a:ext>
            </a:extLst>
          </p:cNvPr>
          <p:cNvSpPr/>
          <p:nvPr/>
        </p:nvSpPr>
        <p:spPr>
          <a:xfrm>
            <a:off x="8079577" y="2513832"/>
            <a:ext cx="1161807" cy="389259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B4488D5-B6DF-9DB3-8DD8-EB2F767826A6}"/>
              </a:ext>
            </a:extLst>
          </p:cNvPr>
          <p:cNvSpPr/>
          <p:nvPr/>
        </p:nvSpPr>
        <p:spPr>
          <a:xfrm>
            <a:off x="9278427" y="2085698"/>
            <a:ext cx="2048220" cy="164849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Strane banke</a:t>
            </a:r>
          </a:p>
        </p:txBody>
      </p:sp>
      <p:pic>
        <p:nvPicPr>
          <p:cNvPr id="3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30C7B3CF-914D-CE4F-9B28-86B31FA40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r="660" b="69213"/>
          <a:stretch/>
        </p:blipFill>
        <p:spPr>
          <a:xfrm>
            <a:off x="-1" y="6553200"/>
            <a:ext cx="12185973" cy="290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9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6ABA79F9-C038-C668-BC6D-9671D9CE4B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r="660" b="69213"/>
          <a:stretch/>
        </p:blipFill>
        <p:spPr>
          <a:xfrm>
            <a:off x="3553671" y="-12581"/>
            <a:ext cx="8568881" cy="1932849"/>
          </a:xfrm>
          <a:prstGeom prst="rect">
            <a:avLst/>
          </a:prstGeom>
        </p:spPr>
      </p:pic>
      <p:pic>
        <p:nvPicPr>
          <p:cNvPr id="10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316CE4C2-11FD-FDCC-640B-1D5BAEC961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r="660" b="69213"/>
          <a:stretch/>
        </p:blipFill>
        <p:spPr>
          <a:xfrm>
            <a:off x="69448" y="1"/>
            <a:ext cx="7610971" cy="19202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7117D6-06D2-28D6-8FFB-9E263DD46119}"/>
              </a:ext>
            </a:extLst>
          </p:cNvPr>
          <p:cNvSpPr txBox="1"/>
          <p:nvPr/>
        </p:nvSpPr>
        <p:spPr>
          <a:xfrm>
            <a:off x="4514593" y="245138"/>
            <a:ext cx="7446415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Upravljanje raspoloživim gotovinskim saldima na JRR-u</a:t>
            </a:r>
            <a:br>
              <a:rPr lang="hr-H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Торт на день рождения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45382D3B-1816-1288-DD6B-615DA65AA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41" y="3734194"/>
            <a:ext cx="2712951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E122734-4920-B84A-2972-343911F75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r="660" b="69213"/>
          <a:stretch/>
        </p:blipFill>
        <p:spPr>
          <a:xfrm>
            <a:off x="1488463" y="52818"/>
            <a:ext cx="10703537" cy="17209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4945A81-6A1E-5A4A-D0C8-B0DB96CA8331}"/>
              </a:ext>
            </a:extLst>
          </p:cNvPr>
          <p:cNvSpPr txBox="1"/>
          <p:nvPr/>
        </p:nvSpPr>
        <p:spPr>
          <a:xfrm>
            <a:off x="2833887" y="248768"/>
            <a:ext cx="106340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400" b="1">
                <a:solidFill>
                  <a:schemeClr val="bg1"/>
                </a:solidFill>
              </a:rPr>
              <a:t>Državni naftni fond </a:t>
            </a:r>
          </a:p>
        </p:txBody>
      </p:sp>
      <p:pic>
        <p:nvPicPr>
          <p:cNvPr id="6" name="Рисунок 5" descr="Изображение выглядит как текст, снимок экрана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CCB7174E-CDB7-43C5-7FC6-5E4F5293FB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85"/>
          <a:stretch/>
        </p:blipFill>
        <p:spPr>
          <a:xfrm>
            <a:off x="106654" y="52818"/>
            <a:ext cx="1381809" cy="6708821"/>
          </a:xfrm>
          <a:prstGeom prst="rect">
            <a:avLst/>
          </a:prstGeom>
        </p:spPr>
      </p:pic>
      <p:sp>
        <p:nvSpPr>
          <p:cNvPr id="8" name="Стрелка вправо 4">
            <a:extLst>
              <a:ext uri="{FF2B5EF4-FFF2-40B4-BE49-F238E27FC236}">
                <a16:creationId xmlns:a16="http://schemas.microsoft.com/office/drawing/2014/main" id="{EA1BFFDA-7316-5C71-B987-512134337F56}"/>
              </a:ext>
            </a:extLst>
          </p:cNvPr>
          <p:cNvSpPr/>
          <p:nvPr/>
        </p:nvSpPr>
        <p:spPr>
          <a:xfrm rot="2337681">
            <a:off x="4289368" y="2285694"/>
            <a:ext cx="1323209" cy="447448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5">
            <a:extLst>
              <a:ext uri="{FF2B5EF4-FFF2-40B4-BE49-F238E27FC236}">
                <a16:creationId xmlns:a16="http://schemas.microsoft.com/office/drawing/2014/main" id="{B5A4DC56-BE49-9FE1-D207-CDF2C8FE649D}"/>
              </a:ext>
            </a:extLst>
          </p:cNvPr>
          <p:cNvSpPr/>
          <p:nvPr/>
        </p:nvSpPr>
        <p:spPr>
          <a:xfrm>
            <a:off x="2419350" y="1301087"/>
            <a:ext cx="2928938" cy="928688"/>
          </a:xfrm>
          <a:prstGeom prst="roundRect">
            <a:avLst/>
          </a:prstGeom>
          <a:solidFill>
            <a:srgbClr val="AC8300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/>
              <a:t>Primici</a:t>
            </a:r>
          </a:p>
        </p:txBody>
      </p:sp>
      <p:sp>
        <p:nvSpPr>
          <p:cNvPr id="11" name="Стрелка вправо 7">
            <a:extLst>
              <a:ext uri="{FF2B5EF4-FFF2-40B4-BE49-F238E27FC236}">
                <a16:creationId xmlns:a16="http://schemas.microsoft.com/office/drawing/2014/main" id="{A66A4AF0-1D0C-4BB0-72F2-041FFB7EFB9E}"/>
              </a:ext>
            </a:extLst>
          </p:cNvPr>
          <p:cNvSpPr/>
          <p:nvPr/>
        </p:nvSpPr>
        <p:spPr>
          <a:xfrm rot="18926904">
            <a:off x="7620086" y="2496593"/>
            <a:ext cx="1226944" cy="428625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9">
            <a:extLst>
              <a:ext uri="{FF2B5EF4-FFF2-40B4-BE49-F238E27FC236}">
                <a16:creationId xmlns:a16="http://schemas.microsoft.com/office/drawing/2014/main" id="{F6D4BAD3-1518-A81F-C495-4559B646A2F3}"/>
              </a:ext>
            </a:extLst>
          </p:cNvPr>
          <p:cNvSpPr/>
          <p:nvPr/>
        </p:nvSpPr>
        <p:spPr>
          <a:xfrm rot="8193529">
            <a:off x="7187149" y="2304141"/>
            <a:ext cx="1013057" cy="428625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0">
            <a:extLst>
              <a:ext uri="{FF2B5EF4-FFF2-40B4-BE49-F238E27FC236}">
                <a16:creationId xmlns:a16="http://schemas.microsoft.com/office/drawing/2014/main" id="{5296E409-964F-99A3-37A0-AD4DFCDEDC56}"/>
              </a:ext>
            </a:extLst>
          </p:cNvPr>
          <p:cNvSpPr/>
          <p:nvPr/>
        </p:nvSpPr>
        <p:spPr>
          <a:xfrm rot="2337681">
            <a:off x="7460375" y="3868554"/>
            <a:ext cx="969567" cy="428625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id="{62EC6BA3-E4A5-DF49-FCCE-CE586FFE2714}"/>
              </a:ext>
            </a:extLst>
          </p:cNvPr>
          <p:cNvSpPr/>
          <p:nvPr/>
        </p:nvSpPr>
        <p:spPr>
          <a:xfrm rot="8273514">
            <a:off x="7873784" y="5246585"/>
            <a:ext cx="1083304" cy="428625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id="{2E6DF7C6-710D-B839-B59A-D2D342982506}"/>
              </a:ext>
            </a:extLst>
          </p:cNvPr>
          <p:cNvSpPr/>
          <p:nvPr/>
        </p:nvSpPr>
        <p:spPr>
          <a:xfrm rot="2337681">
            <a:off x="4546490" y="5222834"/>
            <a:ext cx="1224632" cy="428625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9D8C1E06-C311-D777-619D-3408E9266480}"/>
              </a:ext>
            </a:extLst>
          </p:cNvPr>
          <p:cNvSpPr/>
          <p:nvPr/>
        </p:nvSpPr>
        <p:spPr>
          <a:xfrm>
            <a:off x="5562599" y="5444462"/>
            <a:ext cx="2500313" cy="985494"/>
          </a:xfrm>
          <a:prstGeom prst="hexagon">
            <a:avLst/>
          </a:prstGeom>
          <a:solidFill>
            <a:srgbClr val="AC83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900" b="1"/>
              <a:t>Gospodarski razvoj 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31A23A85-9679-BADB-36A6-DAA9F336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313" y="3729962"/>
            <a:ext cx="1026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 i="1">
                <a:solidFill>
                  <a:srgbClr val="FF0000"/>
                </a:solidFill>
              </a:rPr>
              <a:t>Prijenos </a:t>
            </a:r>
          </a:p>
        </p:txBody>
      </p:sp>
      <p:sp>
        <p:nvSpPr>
          <p:cNvPr id="14" name="Стрелка вправо 11">
            <a:extLst>
              <a:ext uri="{FF2B5EF4-FFF2-40B4-BE49-F238E27FC236}">
                <a16:creationId xmlns:a16="http://schemas.microsoft.com/office/drawing/2014/main" id="{011CCAC4-82C1-F066-343C-44981EB73AE5}"/>
              </a:ext>
            </a:extLst>
          </p:cNvPr>
          <p:cNvSpPr/>
          <p:nvPr/>
        </p:nvSpPr>
        <p:spPr>
          <a:xfrm rot="8346324">
            <a:off x="4722747" y="3860455"/>
            <a:ext cx="970164" cy="428625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6">
            <a:extLst>
              <a:ext uri="{FF2B5EF4-FFF2-40B4-BE49-F238E27FC236}">
                <a16:creationId xmlns:a16="http://schemas.microsoft.com/office/drawing/2014/main" id="{65195E22-C53E-5D2B-4AB0-C86B86603A90}"/>
              </a:ext>
            </a:extLst>
          </p:cNvPr>
          <p:cNvSpPr/>
          <p:nvPr/>
        </p:nvSpPr>
        <p:spPr>
          <a:xfrm>
            <a:off x="7651522" y="1301087"/>
            <a:ext cx="2928937" cy="928688"/>
          </a:xfrm>
          <a:prstGeom prst="roundRect">
            <a:avLst/>
          </a:prstGeom>
          <a:solidFill>
            <a:srgbClr val="AC8300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b="1"/>
              <a:t>Upravljanje gotovinom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20EDF90-9481-9C0B-EB57-D956D6C641A2}"/>
              </a:ext>
            </a:extLst>
          </p:cNvPr>
          <p:cNvSpPr/>
          <p:nvPr/>
        </p:nvSpPr>
        <p:spPr>
          <a:xfrm>
            <a:off x="5133975" y="2729837"/>
            <a:ext cx="2786063" cy="12858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500" b="1"/>
              <a:t>SOFAZ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653433E0-1CC2-639E-A30A-80E0F26C2647}"/>
              </a:ext>
            </a:extLst>
          </p:cNvPr>
          <p:cNvSpPr/>
          <p:nvPr/>
        </p:nvSpPr>
        <p:spPr>
          <a:xfrm>
            <a:off x="2990850" y="4444337"/>
            <a:ext cx="2928938" cy="714375"/>
          </a:xfrm>
          <a:prstGeom prst="roundRect">
            <a:avLst/>
          </a:prstGeom>
          <a:solidFill>
            <a:srgbClr val="AC8300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900" b="1"/>
              <a:t>Strateški projekti</a:t>
            </a:r>
          </a:p>
        </p:txBody>
      </p:sp>
      <p:sp>
        <p:nvSpPr>
          <p:cNvPr id="5" name="Скругленный прямоугольник 13">
            <a:extLst>
              <a:ext uri="{FF2B5EF4-FFF2-40B4-BE49-F238E27FC236}">
                <a16:creationId xmlns:a16="http://schemas.microsoft.com/office/drawing/2014/main" id="{CDE094C2-9B4A-6E94-BB8E-44A936438B8B}"/>
              </a:ext>
            </a:extLst>
          </p:cNvPr>
          <p:cNvSpPr/>
          <p:nvPr/>
        </p:nvSpPr>
        <p:spPr>
          <a:xfrm>
            <a:off x="7419975" y="4444337"/>
            <a:ext cx="3079296" cy="714375"/>
          </a:xfrm>
          <a:prstGeom prst="roundRect">
            <a:avLst/>
          </a:prstGeom>
          <a:solidFill>
            <a:srgbClr val="AC8300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1900" b="1"/>
              <a:t>Državni proračun </a:t>
            </a:r>
          </a:p>
        </p:txBody>
      </p:sp>
      <p:pic>
        <p:nvPicPr>
          <p:cNvPr id="36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58E388F-1A5E-BF60-290D-16C6B6223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r="660" b="69213"/>
          <a:stretch/>
        </p:blipFill>
        <p:spPr>
          <a:xfrm>
            <a:off x="-1" y="6553200"/>
            <a:ext cx="12185973" cy="290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830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снимок экрана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F21DCA16-86D1-F529-24C3-2941655CA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85"/>
          <a:stretch/>
        </p:blipFill>
        <p:spPr>
          <a:xfrm>
            <a:off x="50275" y="104924"/>
            <a:ext cx="2217446" cy="6648152"/>
          </a:xfrm>
          <a:prstGeom prst="rect">
            <a:avLst/>
          </a:prstGeom>
        </p:spPr>
      </p:pic>
      <p:sp>
        <p:nvSpPr>
          <p:cNvPr id="12" name="Блок-схема: внутренняя память 11">
            <a:extLst>
              <a:ext uri="{FF2B5EF4-FFF2-40B4-BE49-F238E27FC236}">
                <a16:creationId xmlns:a16="http://schemas.microsoft.com/office/drawing/2014/main" id="{9E0466FE-C345-001A-5CE9-F65F1FEAFC58}"/>
              </a:ext>
            </a:extLst>
          </p:cNvPr>
          <p:cNvSpPr/>
          <p:nvPr/>
        </p:nvSpPr>
        <p:spPr>
          <a:xfrm>
            <a:off x="2267721" y="104924"/>
            <a:ext cx="9874004" cy="6606119"/>
          </a:xfrm>
          <a:prstGeom prst="flowChartInternalStorag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a.farajov\Desktop\Thank-You.jpg">
            <a:extLst>
              <a:ext uri="{FF2B5EF4-FFF2-40B4-BE49-F238E27FC236}">
                <a16:creationId xmlns:a16="http://schemas.microsoft.com/office/drawing/2014/main" id="{FF924763-EA2A-D3A4-D5B3-FF1329ACF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9019" y="310245"/>
            <a:ext cx="9401099" cy="620092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44388ECE-F8E5-FAD4-72F9-91ACCD21F9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r="660" b="69213"/>
          <a:stretch/>
        </p:blipFill>
        <p:spPr>
          <a:xfrm>
            <a:off x="-1" y="6553200"/>
            <a:ext cx="12185973" cy="290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50458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250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Solmaz Yahyayeva</dc:creator>
  <cp:lastModifiedBy>Tetiana Shalkivska</cp:lastModifiedBy>
  <cp:revision>72</cp:revision>
  <cp:lastPrinted>2023-11-24T11:16:24Z</cp:lastPrinted>
  <dcterms:created xsi:type="dcterms:W3CDTF">2023-11-20T23:50:04Z</dcterms:created>
  <dcterms:modified xsi:type="dcterms:W3CDTF">2023-12-20T15:28:40Z</dcterms:modified>
</cp:coreProperties>
</file>