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9"/>
  </p:notesMasterIdLst>
  <p:sldIdLst>
    <p:sldId id="328" r:id="rId2"/>
    <p:sldId id="321" r:id="rId3"/>
    <p:sldId id="324" r:id="rId4"/>
    <p:sldId id="332" r:id="rId5"/>
    <p:sldId id="327" r:id="rId6"/>
    <p:sldId id="326" r:id="rId7"/>
    <p:sldId id="319" r:id="rId8"/>
  </p:sldIdLst>
  <p:sldSz cx="12192000" cy="6858000"/>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E8C6"/>
    <a:srgbClr val="08141E"/>
    <a:srgbClr val="0B050F"/>
    <a:srgbClr val="2A2000"/>
    <a:srgbClr val="7E6000"/>
    <a:srgbClr val="2E1504"/>
    <a:srgbClr val="2D1341"/>
    <a:srgbClr val="572E05"/>
    <a:srgbClr val="8E410C"/>
    <a:srgbClr val="4C3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6" d="100"/>
          <a:sy n="66" d="100"/>
        </p:scale>
        <p:origin x="668"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CB2097A8-E3F0-4577-9BC5-05C318631B5A}" type="datetimeFigureOut">
              <a:rPr lang="ru-RU" smtClean="0"/>
              <a:t>17.12.2023</a:t>
            </a:fld>
            <a:endParaRPr lang="ru-RU"/>
          </a:p>
        </p:txBody>
      </p:sp>
      <p:sp>
        <p:nvSpPr>
          <p:cNvPr id="4" name="Образ слайда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70DCC15F-201F-4863-BF9F-6131199585D8}" type="slidenum">
              <a:rPr lang="ru-RU" smtClean="0"/>
              <a:t>‹#›</a:t>
            </a:fld>
            <a:endParaRPr lang="ru-RU"/>
          </a:p>
        </p:txBody>
      </p:sp>
    </p:spTree>
    <p:extLst>
      <p:ext uri="{BB962C8B-B14F-4D97-AF65-F5344CB8AC3E}">
        <p14:creationId xmlns:p14="http://schemas.microsoft.com/office/powerpoint/2010/main" val="3831786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4A4CFA5-E688-1275-EBDC-769F4713EF9C}"/>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A4D25CE5-22BD-8A3D-6992-80EFE65587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40CFFF78-E1A9-2DE3-4D93-C9A2E6E9263A}"/>
              </a:ext>
            </a:extLst>
          </p:cNvPr>
          <p:cNvSpPr>
            <a:spLocks noGrp="1"/>
          </p:cNvSpPr>
          <p:nvPr>
            <p:ph type="dt" sz="half" idx="10"/>
          </p:nvPr>
        </p:nvSpPr>
        <p:spPr/>
        <p:txBody>
          <a:bodyPr/>
          <a:lstStyle/>
          <a:p>
            <a:fld id="{22BFD19D-B2E7-4022-BD7A-20DF3F7D777D}" type="datetimeFigureOut">
              <a:rPr lang="en-US" smtClean="0"/>
              <a:t>12/17/2023</a:t>
            </a:fld>
            <a:endParaRPr lang="en-US"/>
          </a:p>
        </p:txBody>
      </p:sp>
      <p:sp>
        <p:nvSpPr>
          <p:cNvPr id="5" name="Нижний колонтитул 4">
            <a:extLst>
              <a:ext uri="{FF2B5EF4-FFF2-40B4-BE49-F238E27FC236}">
                <a16:creationId xmlns:a16="http://schemas.microsoft.com/office/drawing/2014/main" id="{54B08F39-002D-6F75-FE7C-4E90FAABE25A}"/>
              </a:ext>
            </a:extLst>
          </p:cNvPr>
          <p:cNvSpPr>
            <a:spLocks noGrp="1"/>
          </p:cNvSpPr>
          <p:nvPr>
            <p:ph type="ftr" sz="quarter" idx="11"/>
          </p:nvPr>
        </p:nvSpPr>
        <p:spPr/>
        <p:txBody>
          <a:bodyPr/>
          <a:lstStyle/>
          <a:p>
            <a:endParaRPr lang="en-US"/>
          </a:p>
        </p:txBody>
      </p:sp>
      <p:sp>
        <p:nvSpPr>
          <p:cNvPr id="6" name="Номер слайда 5">
            <a:extLst>
              <a:ext uri="{FF2B5EF4-FFF2-40B4-BE49-F238E27FC236}">
                <a16:creationId xmlns:a16="http://schemas.microsoft.com/office/drawing/2014/main" id="{9C1D00C9-AF56-AA31-8D4B-CC9374307F11}"/>
              </a:ext>
            </a:extLst>
          </p:cNvPr>
          <p:cNvSpPr>
            <a:spLocks noGrp="1"/>
          </p:cNvSpPr>
          <p:nvPr>
            <p:ph type="sldNum" sz="quarter" idx="12"/>
          </p:nvPr>
        </p:nvSpPr>
        <p:spPr/>
        <p:txBody>
          <a:bodyPr/>
          <a:lstStyle/>
          <a:p>
            <a:fld id="{EE32BEFE-9DC1-4297-8AF3-5A1851541514}" type="slidenum">
              <a:rPr lang="en-US" smtClean="0"/>
              <a:t>‹#›</a:t>
            </a:fld>
            <a:endParaRPr lang="en-US"/>
          </a:p>
        </p:txBody>
      </p:sp>
    </p:spTree>
    <p:extLst>
      <p:ext uri="{BB962C8B-B14F-4D97-AF65-F5344CB8AC3E}">
        <p14:creationId xmlns:p14="http://schemas.microsoft.com/office/powerpoint/2010/main" val="3143219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A9A1E43-F037-8168-7D72-E7DAECCD5FF6}"/>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BC7EED6E-60FB-9C29-F6B5-DA9AD3444D91}"/>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F0378DAC-E4C4-D4D3-0220-5976664BB9DE}"/>
              </a:ext>
            </a:extLst>
          </p:cNvPr>
          <p:cNvSpPr>
            <a:spLocks noGrp="1"/>
          </p:cNvSpPr>
          <p:nvPr>
            <p:ph type="dt" sz="half" idx="10"/>
          </p:nvPr>
        </p:nvSpPr>
        <p:spPr/>
        <p:txBody>
          <a:bodyPr/>
          <a:lstStyle/>
          <a:p>
            <a:fld id="{22BFD19D-B2E7-4022-BD7A-20DF3F7D777D}" type="datetimeFigureOut">
              <a:rPr lang="en-US" smtClean="0"/>
              <a:t>12/17/2023</a:t>
            </a:fld>
            <a:endParaRPr lang="en-US"/>
          </a:p>
        </p:txBody>
      </p:sp>
      <p:sp>
        <p:nvSpPr>
          <p:cNvPr id="5" name="Нижний колонтитул 4">
            <a:extLst>
              <a:ext uri="{FF2B5EF4-FFF2-40B4-BE49-F238E27FC236}">
                <a16:creationId xmlns:a16="http://schemas.microsoft.com/office/drawing/2014/main" id="{555B1F91-0720-C6C3-100D-77213BC361F7}"/>
              </a:ext>
            </a:extLst>
          </p:cNvPr>
          <p:cNvSpPr>
            <a:spLocks noGrp="1"/>
          </p:cNvSpPr>
          <p:nvPr>
            <p:ph type="ftr" sz="quarter" idx="11"/>
          </p:nvPr>
        </p:nvSpPr>
        <p:spPr/>
        <p:txBody>
          <a:bodyPr/>
          <a:lstStyle/>
          <a:p>
            <a:endParaRPr lang="en-US"/>
          </a:p>
        </p:txBody>
      </p:sp>
      <p:sp>
        <p:nvSpPr>
          <p:cNvPr id="6" name="Номер слайда 5">
            <a:extLst>
              <a:ext uri="{FF2B5EF4-FFF2-40B4-BE49-F238E27FC236}">
                <a16:creationId xmlns:a16="http://schemas.microsoft.com/office/drawing/2014/main" id="{FF2D6551-6FD3-87F6-96A8-CE991B103D03}"/>
              </a:ext>
            </a:extLst>
          </p:cNvPr>
          <p:cNvSpPr>
            <a:spLocks noGrp="1"/>
          </p:cNvSpPr>
          <p:nvPr>
            <p:ph type="sldNum" sz="quarter" idx="12"/>
          </p:nvPr>
        </p:nvSpPr>
        <p:spPr/>
        <p:txBody>
          <a:bodyPr/>
          <a:lstStyle/>
          <a:p>
            <a:fld id="{EE32BEFE-9DC1-4297-8AF3-5A1851541514}" type="slidenum">
              <a:rPr lang="en-US" smtClean="0"/>
              <a:t>‹#›</a:t>
            </a:fld>
            <a:endParaRPr lang="en-US"/>
          </a:p>
        </p:txBody>
      </p:sp>
    </p:spTree>
    <p:extLst>
      <p:ext uri="{BB962C8B-B14F-4D97-AF65-F5344CB8AC3E}">
        <p14:creationId xmlns:p14="http://schemas.microsoft.com/office/powerpoint/2010/main" val="479134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96D98C97-ACDE-9062-1BEE-97CCE138B9D4}"/>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3A5443AB-8869-4071-BA55-36EB9FCFD9E6}"/>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8ABD8BE-8B3A-42EF-420C-2E526BBB44DE}"/>
              </a:ext>
            </a:extLst>
          </p:cNvPr>
          <p:cNvSpPr>
            <a:spLocks noGrp="1"/>
          </p:cNvSpPr>
          <p:nvPr>
            <p:ph type="dt" sz="half" idx="10"/>
          </p:nvPr>
        </p:nvSpPr>
        <p:spPr/>
        <p:txBody>
          <a:bodyPr/>
          <a:lstStyle/>
          <a:p>
            <a:fld id="{22BFD19D-B2E7-4022-BD7A-20DF3F7D777D}" type="datetimeFigureOut">
              <a:rPr lang="en-US" smtClean="0"/>
              <a:t>12/17/2023</a:t>
            </a:fld>
            <a:endParaRPr lang="en-US"/>
          </a:p>
        </p:txBody>
      </p:sp>
      <p:sp>
        <p:nvSpPr>
          <p:cNvPr id="5" name="Нижний колонтитул 4">
            <a:extLst>
              <a:ext uri="{FF2B5EF4-FFF2-40B4-BE49-F238E27FC236}">
                <a16:creationId xmlns:a16="http://schemas.microsoft.com/office/drawing/2014/main" id="{026089F8-E3D8-2AEE-36DA-AABEB20DBE46}"/>
              </a:ext>
            </a:extLst>
          </p:cNvPr>
          <p:cNvSpPr>
            <a:spLocks noGrp="1"/>
          </p:cNvSpPr>
          <p:nvPr>
            <p:ph type="ftr" sz="quarter" idx="11"/>
          </p:nvPr>
        </p:nvSpPr>
        <p:spPr/>
        <p:txBody>
          <a:bodyPr/>
          <a:lstStyle/>
          <a:p>
            <a:endParaRPr lang="en-US"/>
          </a:p>
        </p:txBody>
      </p:sp>
      <p:sp>
        <p:nvSpPr>
          <p:cNvPr id="6" name="Номер слайда 5">
            <a:extLst>
              <a:ext uri="{FF2B5EF4-FFF2-40B4-BE49-F238E27FC236}">
                <a16:creationId xmlns:a16="http://schemas.microsoft.com/office/drawing/2014/main" id="{938198F2-A15D-77A7-4E91-2F16FA9A220A}"/>
              </a:ext>
            </a:extLst>
          </p:cNvPr>
          <p:cNvSpPr>
            <a:spLocks noGrp="1"/>
          </p:cNvSpPr>
          <p:nvPr>
            <p:ph type="sldNum" sz="quarter" idx="12"/>
          </p:nvPr>
        </p:nvSpPr>
        <p:spPr/>
        <p:txBody>
          <a:bodyPr/>
          <a:lstStyle/>
          <a:p>
            <a:fld id="{EE32BEFE-9DC1-4297-8AF3-5A1851541514}" type="slidenum">
              <a:rPr lang="en-US" smtClean="0"/>
              <a:t>‹#›</a:t>
            </a:fld>
            <a:endParaRPr lang="en-US"/>
          </a:p>
        </p:txBody>
      </p:sp>
    </p:spTree>
    <p:extLst>
      <p:ext uri="{BB962C8B-B14F-4D97-AF65-F5344CB8AC3E}">
        <p14:creationId xmlns:p14="http://schemas.microsoft.com/office/powerpoint/2010/main" val="1066306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EF33073-B515-7F12-FDE4-874DFF425564}"/>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A85D0F29-9B32-5379-51AE-7636464B666D}"/>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06ACCF15-7682-A061-D0BC-94314582B484}"/>
              </a:ext>
            </a:extLst>
          </p:cNvPr>
          <p:cNvSpPr>
            <a:spLocks noGrp="1"/>
          </p:cNvSpPr>
          <p:nvPr>
            <p:ph type="dt" sz="half" idx="10"/>
          </p:nvPr>
        </p:nvSpPr>
        <p:spPr/>
        <p:txBody>
          <a:bodyPr/>
          <a:lstStyle/>
          <a:p>
            <a:fld id="{22BFD19D-B2E7-4022-BD7A-20DF3F7D777D}" type="datetimeFigureOut">
              <a:rPr lang="en-US" smtClean="0"/>
              <a:t>12/17/2023</a:t>
            </a:fld>
            <a:endParaRPr lang="en-US"/>
          </a:p>
        </p:txBody>
      </p:sp>
      <p:sp>
        <p:nvSpPr>
          <p:cNvPr id="5" name="Нижний колонтитул 4">
            <a:extLst>
              <a:ext uri="{FF2B5EF4-FFF2-40B4-BE49-F238E27FC236}">
                <a16:creationId xmlns:a16="http://schemas.microsoft.com/office/drawing/2014/main" id="{728C3BA7-7589-65CF-0C98-5CBD22EC4C4D}"/>
              </a:ext>
            </a:extLst>
          </p:cNvPr>
          <p:cNvSpPr>
            <a:spLocks noGrp="1"/>
          </p:cNvSpPr>
          <p:nvPr>
            <p:ph type="ftr" sz="quarter" idx="11"/>
          </p:nvPr>
        </p:nvSpPr>
        <p:spPr/>
        <p:txBody>
          <a:bodyPr/>
          <a:lstStyle/>
          <a:p>
            <a:endParaRPr lang="en-US"/>
          </a:p>
        </p:txBody>
      </p:sp>
      <p:sp>
        <p:nvSpPr>
          <p:cNvPr id="6" name="Номер слайда 5">
            <a:extLst>
              <a:ext uri="{FF2B5EF4-FFF2-40B4-BE49-F238E27FC236}">
                <a16:creationId xmlns:a16="http://schemas.microsoft.com/office/drawing/2014/main" id="{D1E9FE25-C136-05D0-0B08-E86DE23802D5}"/>
              </a:ext>
            </a:extLst>
          </p:cNvPr>
          <p:cNvSpPr>
            <a:spLocks noGrp="1"/>
          </p:cNvSpPr>
          <p:nvPr>
            <p:ph type="sldNum" sz="quarter" idx="12"/>
          </p:nvPr>
        </p:nvSpPr>
        <p:spPr/>
        <p:txBody>
          <a:bodyPr/>
          <a:lstStyle/>
          <a:p>
            <a:fld id="{EE32BEFE-9DC1-4297-8AF3-5A1851541514}" type="slidenum">
              <a:rPr lang="en-US" smtClean="0"/>
              <a:t>‹#›</a:t>
            </a:fld>
            <a:endParaRPr lang="en-US"/>
          </a:p>
        </p:txBody>
      </p:sp>
    </p:spTree>
    <p:extLst>
      <p:ext uri="{BB962C8B-B14F-4D97-AF65-F5344CB8AC3E}">
        <p14:creationId xmlns:p14="http://schemas.microsoft.com/office/powerpoint/2010/main" val="2714067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E6B91A-EBE3-C139-B4F6-1F51414D6713}"/>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8857E5DE-C168-FCB7-146C-307060DB0B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B22EE41F-B6D6-05F7-171A-B50E1180D0DB}"/>
              </a:ext>
            </a:extLst>
          </p:cNvPr>
          <p:cNvSpPr>
            <a:spLocks noGrp="1"/>
          </p:cNvSpPr>
          <p:nvPr>
            <p:ph type="dt" sz="half" idx="10"/>
          </p:nvPr>
        </p:nvSpPr>
        <p:spPr/>
        <p:txBody>
          <a:bodyPr/>
          <a:lstStyle/>
          <a:p>
            <a:fld id="{22BFD19D-B2E7-4022-BD7A-20DF3F7D777D}" type="datetimeFigureOut">
              <a:rPr lang="en-US" smtClean="0"/>
              <a:t>12/17/2023</a:t>
            </a:fld>
            <a:endParaRPr lang="en-US"/>
          </a:p>
        </p:txBody>
      </p:sp>
      <p:sp>
        <p:nvSpPr>
          <p:cNvPr id="5" name="Нижний колонтитул 4">
            <a:extLst>
              <a:ext uri="{FF2B5EF4-FFF2-40B4-BE49-F238E27FC236}">
                <a16:creationId xmlns:a16="http://schemas.microsoft.com/office/drawing/2014/main" id="{EFA62604-D10A-B34B-AA13-D8BD3F14B4BD}"/>
              </a:ext>
            </a:extLst>
          </p:cNvPr>
          <p:cNvSpPr>
            <a:spLocks noGrp="1"/>
          </p:cNvSpPr>
          <p:nvPr>
            <p:ph type="ftr" sz="quarter" idx="11"/>
          </p:nvPr>
        </p:nvSpPr>
        <p:spPr/>
        <p:txBody>
          <a:bodyPr/>
          <a:lstStyle/>
          <a:p>
            <a:endParaRPr lang="en-US"/>
          </a:p>
        </p:txBody>
      </p:sp>
      <p:sp>
        <p:nvSpPr>
          <p:cNvPr id="6" name="Номер слайда 5">
            <a:extLst>
              <a:ext uri="{FF2B5EF4-FFF2-40B4-BE49-F238E27FC236}">
                <a16:creationId xmlns:a16="http://schemas.microsoft.com/office/drawing/2014/main" id="{836CF29A-509E-3BD0-E800-E4B7C98A67C1}"/>
              </a:ext>
            </a:extLst>
          </p:cNvPr>
          <p:cNvSpPr>
            <a:spLocks noGrp="1"/>
          </p:cNvSpPr>
          <p:nvPr>
            <p:ph type="sldNum" sz="quarter" idx="12"/>
          </p:nvPr>
        </p:nvSpPr>
        <p:spPr/>
        <p:txBody>
          <a:bodyPr/>
          <a:lstStyle/>
          <a:p>
            <a:fld id="{EE32BEFE-9DC1-4297-8AF3-5A1851541514}" type="slidenum">
              <a:rPr lang="en-US" smtClean="0"/>
              <a:t>‹#›</a:t>
            </a:fld>
            <a:endParaRPr lang="en-US"/>
          </a:p>
        </p:txBody>
      </p:sp>
    </p:spTree>
    <p:extLst>
      <p:ext uri="{BB962C8B-B14F-4D97-AF65-F5344CB8AC3E}">
        <p14:creationId xmlns:p14="http://schemas.microsoft.com/office/powerpoint/2010/main" val="2688007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CABF3C3-63F5-30AD-76EB-B6A3D2B916B2}"/>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4DA9B676-6247-2F41-AA7B-98459C6929E5}"/>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D47B2C1B-B777-D4DD-523C-A462CBA5D9A9}"/>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932ED5A9-D0B9-EA28-4C58-09D20F3B3B18}"/>
              </a:ext>
            </a:extLst>
          </p:cNvPr>
          <p:cNvSpPr>
            <a:spLocks noGrp="1"/>
          </p:cNvSpPr>
          <p:nvPr>
            <p:ph type="dt" sz="half" idx="10"/>
          </p:nvPr>
        </p:nvSpPr>
        <p:spPr/>
        <p:txBody>
          <a:bodyPr/>
          <a:lstStyle/>
          <a:p>
            <a:fld id="{22BFD19D-B2E7-4022-BD7A-20DF3F7D777D}" type="datetimeFigureOut">
              <a:rPr lang="en-US" smtClean="0"/>
              <a:t>12/17/2023</a:t>
            </a:fld>
            <a:endParaRPr lang="en-US"/>
          </a:p>
        </p:txBody>
      </p:sp>
      <p:sp>
        <p:nvSpPr>
          <p:cNvPr id="6" name="Нижний колонтитул 5">
            <a:extLst>
              <a:ext uri="{FF2B5EF4-FFF2-40B4-BE49-F238E27FC236}">
                <a16:creationId xmlns:a16="http://schemas.microsoft.com/office/drawing/2014/main" id="{D3D4DA1E-9622-07B7-D37D-F2215843BA97}"/>
              </a:ext>
            </a:extLst>
          </p:cNvPr>
          <p:cNvSpPr>
            <a:spLocks noGrp="1"/>
          </p:cNvSpPr>
          <p:nvPr>
            <p:ph type="ftr" sz="quarter" idx="11"/>
          </p:nvPr>
        </p:nvSpPr>
        <p:spPr/>
        <p:txBody>
          <a:bodyPr/>
          <a:lstStyle/>
          <a:p>
            <a:endParaRPr lang="en-US"/>
          </a:p>
        </p:txBody>
      </p:sp>
      <p:sp>
        <p:nvSpPr>
          <p:cNvPr id="7" name="Номер слайда 6">
            <a:extLst>
              <a:ext uri="{FF2B5EF4-FFF2-40B4-BE49-F238E27FC236}">
                <a16:creationId xmlns:a16="http://schemas.microsoft.com/office/drawing/2014/main" id="{E406C6DE-5F31-04EA-5CE9-B5C5D3F6D062}"/>
              </a:ext>
            </a:extLst>
          </p:cNvPr>
          <p:cNvSpPr>
            <a:spLocks noGrp="1"/>
          </p:cNvSpPr>
          <p:nvPr>
            <p:ph type="sldNum" sz="quarter" idx="12"/>
          </p:nvPr>
        </p:nvSpPr>
        <p:spPr/>
        <p:txBody>
          <a:bodyPr/>
          <a:lstStyle/>
          <a:p>
            <a:fld id="{EE32BEFE-9DC1-4297-8AF3-5A1851541514}" type="slidenum">
              <a:rPr lang="en-US" smtClean="0"/>
              <a:t>‹#›</a:t>
            </a:fld>
            <a:endParaRPr lang="en-US"/>
          </a:p>
        </p:txBody>
      </p:sp>
    </p:spTree>
    <p:extLst>
      <p:ext uri="{BB962C8B-B14F-4D97-AF65-F5344CB8AC3E}">
        <p14:creationId xmlns:p14="http://schemas.microsoft.com/office/powerpoint/2010/main" val="3696939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00AB258-814A-47E0-12AB-162265E576A7}"/>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F5735C78-9291-31E1-A1D1-9CAD796173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21015E69-573C-203B-F60C-56AA9D641487}"/>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34DA3BA2-142A-F606-2FDD-AC2336D23C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724342C1-293A-9DB8-C40D-D295F023E4DF}"/>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1A73D629-C4B0-79F7-AD8E-279DCAACADB6}"/>
              </a:ext>
            </a:extLst>
          </p:cNvPr>
          <p:cNvSpPr>
            <a:spLocks noGrp="1"/>
          </p:cNvSpPr>
          <p:nvPr>
            <p:ph type="dt" sz="half" idx="10"/>
          </p:nvPr>
        </p:nvSpPr>
        <p:spPr/>
        <p:txBody>
          <a:bodyPr/>
          <a:lstStyle/>
          <a:p>
            <a:fld id="{22BFD19D-B2E7-4022-BD7A-20DF3F7D777D}" type="datetimeFigureOut">
              <a:rPr lang="en-US" smtClean="0"/>
              <a:t>12/17/2023</a:t>
            </a:fld>
            <a:endParaRPr lang="en-US"/>
          </a:p>
        </p:txBody>
      </p:sp>
      <p:sp>
        <p:nvSpPr>
          <p:cNvPr id="8" name="Нижний колонтитул 7">
            <a:extLst>
              <a:ext uri="{FF2B5EF4-FFF2-40B4-BE49-F238E27FC236}">
                <a16:creationId xmlns:a16="http://schemas.microsoft.com/office/drawing/2014/main" id="{5357CDF7-1C42-8BCA-A28E-6E8B6CDFC49A}"/>
              </a:ext>
            </a:extLst>
          </p:cNvPr>
          <p:cNvSpPr>
            <a:spLocks noGrp="1"/>
          </p:cNvSpPr>
          <p:nvPr>
            <p:ph type="ftr" sz="quarter" idx="11"/>
          </p:nvPr>
        </p:nvSpPr>
        <p:spPr/>
        <p:txBody>
          <a:bodyPr/>
          <a:lstStyle/>
          <a:p>
            <a:endParaRPr lang="en-US"/>
          </a:p>
        </p:txBody>
      </p:sp>
      <p:sp>
        <p:nvSpPr>
          <p:cNvPr id="9" name="Номер слайда 8">
            <a:extLst>
              <a:ext uri="{FF2B5EF4-FFF2-40B4-BE49-F238E27FC236}">
                <a16:creationId xmlns:a16="http://schemas.microsoft.com/office/drawing/2014/main" id="{4C21D032-A349-B9FD-41D1-3721EA241FD0}"/>
              </a:ext>
            </a:extLst>
          </p:cNvPr>
          <p:cNvSpPr>
            <a:spLocks noGrp="1"/>
          </p:cNvSpPr>
          <p:nvPr>
            <p:ph type="sldNum" sz="quarter" idx="12"/>
          </p:nvPr>
        </p:nvSpPr>
        <p:spPr/>
        <p:txBody>
          <a:bodyPr/>
          <a:lstStyle/>
          <a:p>
            <a:fld id="{EE32BEFE-9DC1-4297-8AF3-5A1851541514}" type="slidenum">
              <a:rPr lang="en-US" smtClean="0"/>
              <a:t>‹#›</a:t>
            </a:fld>
            <a:endParaRPr lang="en-US"/>
          </a:p>
        </p:txBody>
      </p:sp>
    </p:spTree>
    <p:extLst>
      <p:ext uri="{BB962C8B-B14F-4D97-AF65-F5344CB8AC3E}">
        <p14:creationId xmlns:p14="http://schemas.microsoft.com/office/powerpoint/2010/main" val="3530974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E132404-2C60-3165-DB08-B5CD8D4A2420}"/>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363F9636-9037-84DB-F460-37CFB6821D30}"/>
              </a:ext>
            </a:extLst>
          </p:cNvPr>
          <p:cNvSpPr>
            <a:spLocks noGrp="1"/>
          </p:cNvSpPr>
          <p:nvPr>
            <p:ph type="dt" sz="half" idx="10"/>
          </p:nvPr>
        </p:nvSpPr>
        <p:spPr/>
        <p:txBody>
          <a:bodyPr/>
          <a:lstStyle/>
          <a:p>
            <a:fld id="{22BFD19D-B2E7-4022-BD7A-20DF3F7D777D}" type="datetimeFigureOut">
              <a:rPr lang="en-US" smtClean="0"/>
              <a:t>12/17/2023</a:t>
            </a:fld>
            <a:endParaRPr lang="en-US"/>
          </a:p>
        </p:txBody>
      </p:sp>
      <p:sp>
        <p:nvSpPr>
          <p:cNvPr id="4" name="Нижний колонтитул 3">
            <a:extLst>
              <a:ext uri="{FF2B5EF4-FFF2-40B4-BE49-F238E27FC236}">
                <a16:creationId xmlns:a16="http://schemas.microsoft.com/office/drawing/2014/main" id="{7120017B-B8B0-987D-C93E-9A452A761C18}"/>
              </a:ext>
            </a:extLst>
          </p:cNvPr>
          <p:cNvSpPr>
            <a:spLocks noGrp="1"/>
          </p:cNvSpPr>
          <p:nvPr>
            <p:ph type="ftr" sz="quarter" idx="11"/>
          </p:nvPr>
        </p:nvSpPr>
        <p:spPr/>
        <p:txBody>
          <a:bodyPr/>
          <a:lstStyle/>
          <a:p>
            <a:endParaRPr lang="en-US"/>
          </a:p>
        </p:txBody>
      </p:sp>
      <p:sp>
        <p:nvSpPr>
          <p:cNvPr id="5" name="Номер слайда 4">
            <a:extLst>
              <a:ext uri="{FF2B5EF4-FFF2-40B4-BE49-F238E27FC236}">
                <a16:creationId xmlns:a16="http://schemas.microsoft.com/office/drawing/2014/main" id="{BCAAF956-9324-2737-53C5-5C8F3EFA2C03}"/>
              </a:ext>
            </a:extLst>
          </p:cNvPr>
          <p:cNvSpPr>
            <a:spLocks noGrp="1"/>
          </p:cNvSpPr>
          <p:nvPr>
            <p:ph type="sldNum" sz="quarter" idx="12"/>
          </p:nvPr>
        </p:nvSpPr>
        <p:spPr/>
        <p:txBody>
          <a:bodyPr/>
          <a:lstStyle/>
          <a:p>
            <a:fld id="{EE32BEFE-9DC1-4297-8AF3-5A1851541514}" type="slidenum">
              <a:rPr lang="en-US" smtClean="0"/>
              <a:t>‹#›</a:t>
            </a:fld>
            <a:endParaRPr lang="en-US"/>
          </a:p>
        </p:txBody>
      </p:sp>
    </p:spTree>
    <p:extLst>
      <p:ext uri="{BB962C8B-B14F-4D97-AF65-F5344CB8AC3E}">
        <p14:creationId xmlns:p14="http://schemas.microsoft.com/office/powerpoint/2010/main" val="1071337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DE8C6C68-2F2B-33A1-7244-76E36FA1FE64}"/>
              </a:ext>
            </a:extLst>
          </p:cNvPr>
          <p:cNvSpPr>
            <a:spLocks noGrp="1"/>
          </p:cNvSpPr>
          <p:nvPr>
            <p:ph type="dt" sz="half" idx="10"/>
          </p:nvPr>
        </p:nvSpPr>
        <p:spPr/>
        <p:txBody>
          <a:bodyPr/>
          <a:lstStyle/>
          <a:p>
            <a:fld id="{22BFD19D-B2E7-4022-BD7A-20DF3F7D777D}" type="datetimeFigureOut">
              <a:rPr lang="en-US" smtClean="0"/>
              <a:t>12/17/2023</a:t>
            </a:fld>
            <a:endParaRPr lang="en-US"/>
          </a:p>
        </p:txBody>
      </p:sp>
      <p:sp>
        <p:nvSpPr>
          <p:cNvPr id="3" name="Нижний колонтитул 2">
            <a:extLst>
              <a:ext uri="{FF2B5EF4-FFF2-40B4-BE49-F238E27FC236}">
                <a16:creationId xmlns:a16="http://schemas.microsoft.com/office/drawing/2014/main" id="{F0956DC4-55C7-94F3-42DF-29CFBDE6EB86}"/>
              </a:ext>
            </a:extLst>
          </p:cNvPr>
          <p:cNvSpPr>
            <a:spLocks noGrp="1"/>
          </p:cNvSpPr>
          <p:nvPr>
            <p:ph type="ftr" sz="quarter" idx="11"/>
          </p:nvPr>
        </p:nvSpPr>
        <p:spPr/>
        <p:txBody>
          <a:bodyPr/>
          <a:lstStyle/>
          <a:p>
            <a:endParaRPr lang="en-US"/>
          </a:p>
        </p:txBody>
      </p:sp>
      <p:sp>
        <p:nvSpPr>
          <p:cNvPr id="4" name="Номер слайда 3">
            <a:extLst>
              <a:ext uri="{FF2B5EF4-FFF2-40B4-BE49-F238E27FC236}">
                <a16:creationId xmlns:a16="http://schemas.microsoft.com/office/drawing/2014/main" id="{04DF30DD-6B61-1844-437E-2628B098D950}"/>
              </a:ext>
            </a:extLst>
          </p:cNvPr>
          <p:cNvSpPr>
            <a:spLocks noGrp="1"/>
          </p:cNvSpPr>
          <p:nvPr>
            <p:ph type="sldNum" sz="quarter" idx="12"/>
          </p:nvPr>
        </p:nvSpPr>
        <p:spPr/>
        <p:txBody>
          <a:bodyPr/>
          <a:lstStyle/>
          <a:p>
            <a:fld id="{EE32BEFE-9DC1-4297-8AF3-5A1851541514}" type="slidenum">
              <a:rPr lang="en-US" smtClean="0"/>
              <a:t>‹#›</a:t>
            </a:fld>
            <a:endParaRPr lang="en-US"/>
          </a:p>
        </p:txBody>
      </p:sp>
    </p:spTree>
    <p:extLst>
      <p:ext uri="{BB962C8B-B14F-4D97-AF65-F5344CB8AC3E}">
        <p14:creationId xmlns:p14="http://schemas.microsoft.com/office/powerpoint/2010/main" val="2938467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B23395F-959E-BFC7-472E-5A831247DD19}"/>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608044E3-DB0A-D0C6-E478-B81BF48E36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AD82B08B-3C73-CA5D-F297-171376DEF5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608DC7C9-F018-A821-E379-851E9E5DCDF3}"/>
              </a:ext>
            </a:extLst>
          </p:cNvPr>
          <p:cNvSpPr>
            <a:spLocks noGrp="1"/>
          </p:cNvSpPr>
          <p:nvPr>
            <p:ph type="dt" sz="half" idx="10"/>
          </p:nvPr>
        </p:nvSpPr>
        <p:spPr/>
        <p:txBody>
          <a:bodyPr/>
          <a:lstStyle/>
          <a:p>
            <a:fld id="{22BFD19D-B2E7-4022-BD7A-20DF3F7D777D}" type="datetimeFigureOut">
              <a:rPr lang="en-US" smtClean="0"/>
              <a:t>12/17/2023</a:t>
            </a:fld>
            <a:endParaRPr lang="en-US"/>
          </a:p>
        </p:txBody>
      </p:sp>
      <p:sp>
        <p:nvSpPr>
          <p:cNvPr id="6" name="Нижний колонтитул 5">
            <a:extLst>
              <a:ext uri="{FF2B5EF4-FFF2-40B4-BE49-F238E27FC236}">
                <a16:creationId xmlns:a16="http://schemas.microsoft.com/office/drawing/2014/main" id="{16B7CB31-B702-8CF5-2CBD-7BDE12CDAB5E}"/>
              </a:ext>
            </a:extLst>
          </p:cNvPr>
          <p:cNvSpPr>
            <a:spLocks noGrp="1"/>
          </p:cNvSpPr>
          <p:nvPr>
            <p:ph type="ftr" sz="quarter" idx="11"/>
          </p:nvPr>
        </p:nvSpPr>
        <p:spPr/>
        <p:txBody>
          <a:bodyPr/>
          <a:lstStyle/>
          <a:p>
            <a:endParaRPr lang="en-US"/>
          </a:p>
        </p:txBody>
      </p:sp>
      <p:sp>
        <p:nvSpPr>
          <p:cNvPr id="7" name="Номер слайда 6">
            <a:extLst>
              <a:ext uri="{FF2B5EF4-FFF2-40B4-BE49-F238E27FC236}">
                <a16:creationId xmlns:a16="http://schemas.microsoft.com/office/drawing/2014/main" id="{E1D91AE3-2300-A90B-7B5E-25C9A962F880}"/>
              </a:ext>
            </a:extLst>
          </p:cNvPr>
          <p:cNvSpPr>
            <a:spLocks noGrp="1"/>
          </p:cNvSpPr>
          <p:nvPr>
            <p:ph type="sldNum" sz="quarter" idx="12"/>
          </p:nvPr>
        </p:nvSpPr>
        <p:spPr/>
        <p:txBody>
          <a:bodyPr/>
          <a:lstStyle/>
          <a:p>
            <a:fld id="{EE32BEFE-9DC1-4297-8AF3-5A1851541514}" type="slidenum">
              <a:rPr lang="en-US" smtClean="0"/>
              <a:t>‹#›</a:t>
            </a:fld>
            <a:endParaRPr lang="en-US"/>
          </a:p>
        </p:txBody>
      </p:sp>
    </p:spTree>
    <p:extLst>
      <p:ext uri="{BB962C8B-B14F-4D97-AF65-F5344CB8AC3E}">
        <p14:creationId xmlns:p14="http://schemas.microsoft.com/office/powerpoint/2010/main" val="2448219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6AE7729-E14B-8E6B-8E4F-85D5E0660E87}"/>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BEDC7468-C1CA-6130-9E0E-42C0F914E7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FD019AFB-42CF-29A8-B21E-DF7AFE0A30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B8C7722B-D141-AE61-61E5-30EEC9AC0971}"/>
              </a:ext>
            </a:extLst>
          </p:cNvPr>
          <p:cNvSpPr>
            <a:spLocks noGrp="1"/>
          </p:cNvSpPr>
          <p:nvPr>
            <p:ph type="dt" sz="half" idx="10"/>
          </p:nvPr>
        </p:nvSpPr>
        <p:spPr/>
        <p:txBody>
          <a:bodyPr/>
          <a:lstStyle/>
          <a:p>
            <a:fld id="{22BFD19D-B2E7-4022-BD7A-20DF3F7D777D}" type="datetimeFigureOut">
              <a:rPr lang="en-US" smtClean="0"/>
              <a:t>12/17/2023</a:t>
            </a:fld>
            <a:endParaRPr lang="en-US"/>
          </a:p>
        </p:txBody>
      </p:sp>
      <p:sp>
        <p:nvSpPr>
          <p:cNvPr id="6" name="Нижний колонтитул 5">
            <a:extLst>
              <a:ext uri="{FF2B5EF4-FFF2-40B4-BE49-F238E27FC236}">
                <a16:creationId xmlns:a16="http://schemas.microsoft.com/office/drawing/2014/main" id="{245C50AD-D528-2923-1843-5C10832CFD69}"/>
              </a:ext>
            </a:extLst>
          </p:cNvPr>
          <p:cNvSpPr>
            <a:spLocks noGrp="1"/>
          </p:cNvSpPr>
          <p:nvPr>
            <p:ph type="ftr" sz="quarter" idx="11"/>
          </p:nvPr>
        </p:nvSpPr>
        <p:spPr/>
        <p:txBody>
          <a:bodyPr/>
          <a:lstStyle/>
          <a:p>
            <a:endParaRPr lang="en-US"/>
          </a:p>
        </p:txBody>
      </p:sp>
      <p:sp>
        <p:nvSpPr>
          <p:cNvPr id="7" name="Номер слайда 6">
            <a:extLst>
              <a:ext uri="{FF2B5EF4-FFF2-40B4-BE49-F238E27FC236}">
                <a16:creationId xmlns:a16="http://schemas.microsoft.com/office/drawing/2014/main" id="{E7A82A49-A698-287B-6105-4A27F58001E0}"/>
              </a:ext>
            </a:extLst>
          </p:cNvPr>
          <p:cNvSpPr>
            <a:spLocks noGrp="1"/>
          </p:cNvSpPr>
          <p:nvPr>
            <p:ph type="sldNum" sz="quarter" idx="12"/>
          </p:nvPr>
        </p:nvSpPr>
        <p:spPr/>
        <p:txBody>
          <a:bodyPr/>
          <a:lstStyle/>
          <a:p>
            <a:fld id="{EE32BEFE-9DC1-4297-8AF3-5A1851541514}" type="slidenum">
              <a:rPr lang="en-US" smtClean="0"/>
              <a:t>‹#›</a:t>
            </a:fld>
            <a:endParaRPr lang="en-US"/>
          </a:p>
        </p:txBody>
      </p:sp>
    </p:spTree>
    <p:extLst>
      <p:ext uri="{BB962C8B-B14F-4D97-AF65-F5344CB8AC3E}">
        <p14:creationId xmlns:p14="http://schemas.microsoft.com/office/powerpoint/2010/main" val="396297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9F66CE4-B44C-839F-7FEB-B5B15D4308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9871E1A1-8728-51B1-F376-15C0DCF295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2013B35-36EF-8F18-F26E-B84CF08FD5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BFD19D-B2E7-4022-BD7A-20DF3F7D777D}" type="datetimeFigureOut">
              <a:rPr lang="en-US" smtClean="0"/>
              <a:t>12/17/2023</a:t>
            </a:fld>
            <a:endParaRPr lang="en-US"/>
          </a:p>
        </p:txBody>
      </p:sp>
      <p:sp>
        <p:nvSpPr>
          <p:cNvPr id="5" name="Нижний колонтитул 4">
            <a:extLst>
              <a:ext uri="{FF2B5EF4-FFF2-40B4-BE49-F238E27FC236}">
                <a16:creationId xmlns:a16="http://schemas.microsoft.com/office/drawing/2014/main" id="{9874134E-743F-62CC-B30F-A9261EEB4C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Номер слайда 5">
            <a:extLst>
              <a:ext uri="{FF2B5EF4-FFF2-40B4-BE49-F238E27FC236}">
                <a16:creationId xmlns:a16="http://schemas.microsoft.com/office/drawing/2014/main" id="{72ACE29E-2CC7-E619-457D-5E74D3868A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32BEFE-9DC1-4297-8AF3-5A1851541514}" type="slidenum">
              <a:rPr lang="en-US" smtClean="0"/>
              <a:t>‹#›</a:t>
            </a:fld>
            <a:endParaRPr lang="en-US"/>
          </a:p>
        </p:txBody>
      </p:sp>
    </p:spTree>
    <p:extLst>
      <p:ext uri="{BB962C8B-B14F-4D97-AF65-F5344CB8AC3E}">
        <p14:creationId xmlns:p14="http://schemas.microsoft.com/office/powerpoint/2010/main" val="387935617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BB32EE65-D843-55C0-583A-1698E49E8FF5}"/>
              </a:ext>
            </a:extLst>
          </p:cNvPr>
          <p:cNvPicPr>
            <a:picLocks noChangeAspect="1"/>
          </p:cNvPicPr>
          <p:nvPr/>
        </p:nvPicPr>
        <p:blipFill rotWithShape="1">
          <a:blip r:embed="rId2"/>
          <a:srcRect r="54931"/>
          <a:stretch/>
        </p:blipFill>
        <p:spPr>
          <a:xfrm>
            <a:off x="162047" y="87089"/>
            <a:ext cx="5224414" cy="6579718"/>
          </a:xfrm>
          <a:prstGeom prst="rect">
            <a:avLst/>
          </a:prstGeom>
        </p:spPr>
      </p:pic>
      <p:pic>
        <p:nvPicPr>
          <p:cNvPr id="4" name="Picture 4">
            <a:extLst>
              <a:ext uri="{FF2B5EF4-FFF2-40B4-BE49-F238E27FC236}">
                <a16:creationId xmlns:a16="http://schemas.microsoft.com/office/drawing/2014/main" id="{21207D0A-3AB3-7D50-FCCB-A531AC5D62F5}"/>
              </a:ext>
            </a:extLst>
          </p:cNvPr>
          <p:cNvPicPr>
            <a:picLocks noChangeAspect="1"/>
          </p:cNvPicPr>
          <p:nvPr/>
        </p:nvPicPr>
        <p:blipFill rotWithShape="1">
          <a:blip r:embed="rId2"/>
          <a:srcRect l="44804" r="25898"/>
          <a:stretch/>
        </p:blipFill>
        <p:spPr>
          <a:xfrm>
            <a:off x="5386460" y="26129"/>
            <a:ext cx="6723897" cy="6579718"/>
          </a:xfrm>
          <a:prstGeom prst="rect">
            <a:avLst/>
          </a:prstGeom>
        </p:spPr>
      </p:pic>
      <p:grpSp>
        <p:nvGrpSpPr>
          <p:cNvPr id="8" name="Group 12">
            <a:extLst>
              <a:ext uri="{FF2B5EF4-FFF2-40B4-BE49-F238E27FC236}">
                <a16:creationId xmlns:a16="http://schemas.microsoft.com/office/drawing/2014/main" id="{95026336-63DB-EF6B-5802-5B41A8482C15}"/>
              </a:ext>
            </a:extLst>
          </p:cNvPr>
          <p:cNvGrpSpPr/>
          <p:nvPr/>
        </p:nvGrpSpPr>
        <p:grpSpPr>
          <a:xfrm>
            <a:off x="5245904" y="1558425"/>
            <a:ext cx="6288154" cy="4747210"/>
            <a:chOff x="5419810" y="1162481"/>
            <a:chExt cx="8095784" cy="4642294"/>
          </a:xfrm>
        </p:grpSpPr>
        <p:grpSp>
          <p:nvGrpSpPr>
            <p:cNvPr id="9" name="Group 13">
              <a:extLst>
                <a:ext uri="{FF2B5EF4-FFF2-40B4-BE49-F238E27FC236}">
                  <a16:creationId xmlns:a16="http://schemas.microsoft.com/office/drawing/2014/main" id="{5E459DB3-5BE6-0CBB-C0BF-BCD7D0A84F1B}"/>
                </a:ext>
              </a:extLst>
            </p:cNvPr>
            <p:cNvGrpSpPr/>
            <p:nvPr/>
          </p:nvGrpSpPr>
          <p:grpSpPr>
            <a:xfrm>
              <a:off x="5419810" y="1162481"/>
              <a:ext cx="8095784" cy="4642294"/>
              <a:chOff x="5419810" y="1162481"/>
              <a:chExt cx="8095784" cy="4642294"/>
            </a:xfrm>
          </p:grpSpPr>
          <p:grpSp>
            <p:nvGrpSpPr>
              <p:cNvPr id="11" name="Group 15">
                <a:extLst>
                  <a:ext uri="{FF2B5EF4-FFF2-40B4-BE49-F238E27FC236}">
                    <a16:creationId xmlns:a16="http://schemas.microsoft.com/office/drawing/2014/main" id="{5F0F35AA-3F2C-94D4-EAB0-1F87F9D64450}"/>
                  </a:ext>
                </a:extLst>
              </p:cNvPr>
              <p:cNvGrpSpPr/>
              <p:nvPr/>
            </p:nvGrpSpPr>
            <p:grpSpPr>
              <a:xfrm>
                <a:off x="5419810" y="1162481"/>
                <a:ext cx="8095784" cy="4642294"/>
                <a:chOff x="300717" y="-216276"/>
                <a:chExt cx="8095784" cy="4642294"/>
              </a:xfrm>
            </p:grpSpPr>
            <p:sp>
              <p:nvSpPr>
                <p:cNvPr id="21" name="TextBox 20">
                  <a:extLst>
                    <a:ext uri="{FF2B5EF4-FFF2-40B4-BE49-F238E27FC236}">
                      <a16:creationId xmlns:a16="http://schemas.microsoft.com/office/drawing/2014/main" id="{5335C134-290B-52A3-7EE6-004BA5775CBA}"/>
                    </a:ext>
                  </a:extLst>
                </p:cNvPr>
                <p:cNvSpPr txBox="1"/>
                <p:nvPr/>
              </p:nvSpPr>
              <p:spPr>
                <a:xfrm>
                  <a:off x="826280" y="-216276"/>
                  <a:ext cx="7570221" cy="2076724"/>
                </a:xfrm>
                <a:prstGeom prst="rect">
                  <a:avLst/>
                </a:prstGeom>
                <a:noFill/>
              </p:spPr>
              <p:txBody>
                <a:bodyPr wrap="square" rtlCol="0" anchor="b">
                  <a:spAutoFit/>
                </a:bodyPr>
                <a:lstStyle/>
                <a:p>
                  <a:pPr marL="0" marR="0" lvl="0" indent="0" algn="r" defTabSz="1218987" eaLnBrk="1" fontAlgn="auto" latinLnBrk="0" hangingPunct="1">
                    <a:lnSpc>
                      <a:spcPct val="100000"/>
                    </a:lnSpc>
                    <a:spcBef>
                      <a:spcPts val="0"/>
                    </a:spcBef>
                    <a:spcAft>
                      <a:spcPts val="0"/>
                    </a:spcAft>
                    <a:buClrTx/>
                    <a:buSzTx/>
                    <a:buFontTx/>
                    <a:buNone/>
                    <a:tabLst/>
                    <a:defRPr/>
                  </a:pPr>
                  <a:r>
                    <a:rPr lang="en-US" sz="4200" kern="0" dirty="0">
                      <a:solidFill>
                        <a:srgbClr val="E35A35"/>
                      </a:solidFill>
                      <a:latin typeface="Arial Black" panose="020B0A04020102020204" pitchFamily="34" charset="0"/>
                    </a:rPr>
                    <a:t>TREASURY SINGLE ACCOUNT</a:t>
                  </a:r>
                  <a:endParaRPr lang="en-US" sz="4200" kern="0" dirty="0">
                    <a:solidFill>
                      <a:srgbClr val="C00000"/>
                    </a:solidFill>
                    <a:latin typeface="Arial Black" panose="020B0A04020102020204" pitchFamily="34" charset="0"/>
                  </a:endParaRPr>
                </a:p>
                <a:p>
                  <a:pPr marL="0" marR="0" lvl="0" indent="0" algn="r" defTabSz="1218987" eaLnBrk="1" fontAlgn="auto" latinLnBrk="0" hangingPunct="1">
                    <a:lnSpc>
                      <a:spcPct val="100000"/>
                    </a:lnSpc>
                    <a:spcBef>
                      <a:spcPts val="0"/>
                    </a:spcBef>
                    <a:spcAft>
                      <a:spcPts val="0"/>
                    </a:spcAft>
                    <a:buClrTx/>
                    <a:buSzTx/>
                    <a:buFontTx/>
                    <a:buNone/>
                    <a:tabLst/>
                    <a:defRPr/>
                  </a:pPr>
                  <a:endParaRPr kumimoji="0" lang="en-US" sz="4800" b="0" i="0" u="none" strike="noStrike" kern="0" cap="none" spc="0" normalizeH="0" baseline="0" noProof="0" dirty="0">
                    <a:ln>
                      <a:noFill/>
                    </a:ln>
                    <a:solidFill>
                      <a:srgbClr val="EB8A6F"/>
                    </a:solidFill>
                    <a:effectLst/>
                    <a:uLnTx/>
                    <a:uFillTx/>
                    <a:latin typeface="Arial Black" panose="020B0A04020102020204" pitchFamily="34" charset="0"/>
                  </a:endParaRPr>
                </a:p>
              </p:txBody>
            </p:sp>
            <p:sp>
              <p:nvSpPr>
                <p:cNvPr id="22" name="TextBox 21">
                  <a:extLst>
                    <a:ext uri="{FF2B5EF4-FFF2-40B4-BE49-F238E27FC236}">
                      <a16:creationId xmlns:a16="http://schemas.microsoft.com/office/drawing/2014/main" id="{AF8ABC3C-90E2-62CA-EB51-839AA9D73ABD}"/>
                    </a:ext>
                  </a:extLst>
                </p:cNvPr>
                <p:cNvSpPr txBox="1"/>
                <p:nvPr/>
              </p:nvSpPr>
              <p:spPr>
                <a:xfrm>
                  <a:off x="300717" y="1629616"/>
                  <a:ext cx="6134100" cy="461665"/>
                </a:xfrm>
                <a:prstGeom prst="rect">
                  <a:avLst/>
                </a:prstGeom>
                <a:noFill/>
              </p:spPr>
              <p:txBody>
                <a:bodyPr wrap="square">
                  <a:spAutoFit/>
                </a:bodyPr>
                <a:lstStyle/>
                <a:p>
                  <a:pPr marL="0" marR="0" lvl="0" indent="0" algn="r" defTabSz="1218987" eaLnBrk="1" fontAlgn="auto" latinLnBrk="0" hangingPunct="1">
                    <a:lnSpc>
                      <a:spcPct val="100000"/>
                    </a:lnSpc>
                    <a:spcBef>
                      <a:spcPts val="0"/>
                    </a:spcBef>
                    <a:spcAft>
                      <a:spcPts val="0"/>
                    </a:spcAft>
                    <a:buClrTx/>
                    <a:buSzTx/>
                    <a:buFontTx/>
                    <a:buNone/>
                    <a:tabLst/>
                    <a:defRPr/>
                  </a:pPr>
                  <a:endParaRPr kumimoji="0" lang="en-US" sz="2399" b="1" i="0" u="none" strike="noStrike" kern="0" cap="none" spc="0" normalizeH="0" baseline="0" noProof="0" dirty="0">
                    <a:ln>
                      <a:noFill/>
                    </a:ln>
                    <a:solidFill>
                      <a:prstClr val="white"/>
                    </a:solidFill>
                    <a:effectLst/>
                    <a:uLnTx/>
                    <a:uFillTx/>
                    <a:latin typeface="Segoe UI" panose="020B0502040204020203" pitchFamily="34" charset="0"/>
                    <a:ea typeface="Open Sans" panose="020B0606030504020204" pitchFamily="34" charset="0"/>
                    <a:cs typeface="Open Sans" panose="020B0606030504020204" pitchFamily="34" charset="0"/>
                  </a:endParaRPr>
                </a:p>
              </p:txBody>
            </p:sp>
            <p:sp>
              <p:nvSpPr>
                <p:cNvPr id="23" name="Subtitle demo text">
                  <a:extLst>
                    <a:ext uri="{FF2B5EF4-FFF2-40B4-BE49-F238E27FC236}">
                      <a16:creationId xmlns:a16="http://schemas.microsoft.com/office/drawing/2014/main" id="{187A9D50-3BBA-84FF-971E-52469065775F}"/>
                    </a:ext>
                  </a:extLst>
                </p:cNvPr>
                <p:cNvSpPr/>
                <p:nvPr/>
              </p:nvSpPr>
              <p:spPr>
                <a:xfrm>
                  <a:off x="3911055" y="2430457"/>
                  <a:ext cx="3284632" cy="199556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extLst>
                  <a:ext uri="{C572A759-6A51-4108-AA02-DFA0A04FC94B}">
                    <ma14:wrappingTextBoxFlag xmlns="" xmlns:m="http://schemas.openxmlformats.org/officeDocument/2006/math" xmlns:a14="http://schemas.microsoft.com/office/drawing/2010/main" xmlns:ma14="http://schemas.microsoft.com/office/mac/drawingml/2011/main" xmlns:lc="http://schemas.openxmlformats.org/drawingml/2006/lockedCanvas" val="1"/>
                  </a:ext>
                </a:extLst>
              </p:spPr>
              <p:txBody>
                <a:bodyPr wrap="square" lIns="50787" tIns="50787" rIns="50787" bIns="50787" numCol="1"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5500" rtl="0" fontAlgn="auto" latinLnBrk="0" hangingPunct="0">
                    <a:lnSpc>
                      <a:spcPct val="100000"/>
                    </a:lnSpc>
                    <a:spcBef>
                      <a:spcPts val="0"/>
                    </a:spcBef>
                    <a:spcAft>
                      <a:spcPts val="0"/>
                    </a:spcAft>
                    <a:buClrTx/>
                    <a:buSzTx/>
                    <a:buFontTx/>
                    <a:buNone/>
                    <a:tabLst/>
                    <a:defRPr kumimoji="0" sz="2800" b="1" i="0" u="none" strike="noStrike" cap="none" spc="0" normalizeH="0" baseline="0">
                      <a:ln>
                        <a:noFill/>
                      </a:ln>
                      <a:solidFill>
                        <a:srgbClr val="19204A"/>
                      </a:solidFill>
                      <a:effectLst/>
                      <a:uFillTx/>
                      <a:latin typeface="+mn-lt"/>
                      <a:ea typeface="+mn-ea"/>
                      <a:cs typeface="+mn-cs"/>
                      <a:sym typeface="Roboto"/>
                    </a:defRPr>
                  </a:lvl1pPr>
                  <a:lvl2pPr marL="0" marR="0" indent="228600" algn="l" defTabSz="825500" rtl="0" fontAlgn="auto" latinLnBrk="0" hangingPunct="0">
                    <a:lnSpc>
                      <a:spcPct val="100000"/>
                    </a:lnSpc>
                    <a:spcBef>
                      <a:spcPts val="0"/>
                    </a:spcBef>
                    <a:spcAft>
                      <a:spcPts val="0"/>
                    </a:spcAft>
                    <a:buClrTx/>
                    <a:buSzTx/>
                    <a:buFontTx/>
                    <a:buNone/>
                    <a:tabLst/>
                    <a:defRPr kumimoji="0" sz="2800" b="1" i="0" u="none" strike="noStrike" cap="none" spc="0" normalizeH="0" baseline="0">
                      <a:ln>
                        <a:noFill/>
                      </a:ln>
                      <a:solidFill>
                        <a:srgbClr val="19204A"/>
                      </a:solidFill>
                      <a:effectLst/>
                      <a:uFillTx/>
                      <a:latin typeface="+mn-lt"/>
                      <a:ea typeface="+mn-ea"/>
                      <a:cs typeface="+mn-cs"/>
                      <a:sym typeface="Roboto"/>
                    </a:defRPr>
                  </a:lvl2pPr>
                  <a:lvl3pPr marL="0" marR="0" indent="457200" algn="l" defTabSz="825500" rtl="0" fontAlgn="auto" latinLnBrk="0" hangingPunct="0">
                    <a:lnSpc>
                      <a:spcPct val="100000"/>
                    </a:lnSpc>
                    <a:spcBef>
                      <a:spcPts val="0"/>
                    </a:spcBef>
                    <a:spcAft>
                      <a:spcPts val="0"/>
                    </a:spcAft>
                    <a:buClrTx/>
                    <a:buSzTx/>
                    <a:buFontTx/>
                    <a:buNone/>
                    <a:tabLst/>
                    <a:defRPr kumimoji="0" sz="2800" b="1" i="0" u="none" strike="noStrike" cap="none" spc="0" normalizeH="0" baseline="0">
                      <a:ln>
                        <a:noFill/>
                      </a:ln>
                      <a:solidFill>
                        <a:srgbClr val="19204A"/>
                      </a:solidFill>
                      <a:effectLst/>
                      <a:uFillTx/>
                      <a:latin typeface="+mn-lt"/>
                      <a:ea typeface="+mn-ea"/>
                      <a:cs typeface="+mn-cs"/>
                      <a:sym typeface="Roboto"/>
                    </a:defRPr>
                  </a:lvl3pPr>
                  <a:lvl4pPr marL="0" marR="0" indent="685800" algn="l" defTabSz="825500" rtl="0" fontAlgn="auto" latinLnBrk="0" hangingPunct="0">
                    <a:lnSpc>
                      <a:spcPct val="100000"/>
                    </a:lnSpc>
                    <a:spcBef>
                      <a:spcPts val="0"/>
                    </a:spcBef>
                    <a:spcAft>
                      <a:spcPts val="0"/>
                    </a:spcAft>
                    <a:buClrTx/>
                    <a:buSzTx/>
                    <a:buFontTx/>
                    <a:buNone/>
                    <a:tabLst/>
                    <a:defRPr kumimoji="0" sz="2800" b="1" i="0" u="none" strike="noStrike" cap="none" spc="0" normalizeH="0" baseline="0">
                      <a:ln>
                        <a:noFill/>
                      </a:ln>
                      <a:solidFill>
                        <a:srgbClr val="19204A"/>
                      </a:solidFill>
                      <a:effectLst/>
                      <a:uFillTx/>
                      <a:latin typeface="+mn-lt"/>
                      <a:ea typeface="+mn-ea"/>
                      <a:cs typeface="+mn-cs"/>
                      <a:sym typeface="Roboto"/>
                    </a:defRPr>
                  </a:lvl4pPr>
                  <a:lvl5pPr marL="0" marR="0" indent="914400" algn="l" defTabSz="825500" rtl="0" fontAlgn="auto" latinLnBrk="0" hangingPunct="0">
                    <a:lnSpc>
                      <a:spcPct val="100000"/>
                    </a:lnSpc>
                    <a:spcBef>
                      <a:spcPts val="0"/>
                    </a:spcBef>
                    <a:spcAft>
                      <a:spcPts val="0"/>
                    </a:spcAft>
                    <a:buClrTx/>
                    <a:buSzTx/>
                    <a:buFontTx/>
                    <a:buNone/>
                    <a:tabLst/>
                    <a:defRPr kumimoji="0" sz="2800" b="1" i="0" u="none" strike="noStrike" cap="none" spc="0" normalizeH="0" baseline="0">
                      <a:ln>
                        <a:noFill/>
                      </a:ln>
                      <a:solidFill>
                        <a:srgbClr val="19204A"/>
                      </a:solidFill>
                      <a:effectLst/>
                      <a:uFillTx/>
                      <a:latin typeface="+mn-lt"/>
                      <a:ea typeface="+mn-ea"/>
                      <a:cs typeface="+mn-cs"/>
                      <a:sym typeface="Roboto"/>
                    </a:defRPr>
                  </a:lvl5pPr>
                  <a:lvl6pPr marL="0" marR="0" indent="1143000" algn="l" defTabSz="825500" rtl="0" fontAlgn="auto" latinLnBrk="0" hangingPunct="0">
                    <a:lnSpc>
                      <a:spcPct val="100000"/>
                    </a:lnSpc>
                    <a:spcBef>
                      <a:spcPts val="0"/>
                    </a:spcBef>
                    <a:spcAft>
                      <a:spcPts val="0"/>
                    </a:spcAft>
                    <a:buClrTx/>
                    <a:buSzTx/>
                    <a:buFontTx/>
                    <a:buNone/>
                    <a:tabLst/>
                    <a:defRPr kumimoji="0" sz="2800" b="1" i="0" u="none" strike="noStrike" cap="none" spc="0" normalizeH="0" baseline="0">
                      <a:ln>
                        <a:noFill/>
                      </a:ln>
                      <a:solidFill>
                        <a:srgbClr val="19204A"/>
                      </a:solidFill>
                      <a:effectLst/>
                      <a:uFillTx/>
                      <a:latin typeface="+mn-lt"/>
                      <a:ea typeface="+mn-ea"/>
                      <a:cs typeface="+mn-cs"/>
                      <a:sym typeface="Roboto"/>
                    </a:defRPr>
                  </a:lvl6pPr>
                  <a:lvl7pPr marL="0" marR="0" indent="1371600" algn="l" defTabSz="825500" rtl="0" fontAlgn="auto" latinLnBrk="0" hangingPunct="0">
                    <a:lnSpc>
                      <a:spcPct val="100000"/>
                    </a:lnSpc>
                    <a:spcBef>
                      <a:spcPts val="0"/>
                    </a:spcBef>
                    <a:spcAft>
                      <a:spcPts val="0"/>
                    </a:spcAft>
                    <a:buClrTx/>
                    <a:buSzTx/>
                    <a:buFontTx/>
                    <a:buNone/>
                    <a:tabLst/>
                    <a:defRPr kumimoji="0" sz="2800" b="1" i="0" u="none" strike="noStrike" cap="none" spc="0" normalizeH="0" baseline="0">
                      <a:ln>
                        <a:noFill/>
                      </a:ln>
                      <a:solidFill>
                        <a:srgbClr val="19204A"/>
                      </a:solidFill>
                      <a:effectLst/>
                      <a:uFillTx/>
                      <a:latin typeface="+mn-lt"/>
                      <a:ea typeface="+mn-ea"/>
                      <a:cs typeface="+mn-cs"/>
                      <a:sym typeface="Roboto"/>
                    </a:defRPr>
                  </a:lvl7pPr>
                  <a:lvl8pPr marL="0" marR="0" indent="1600200" algn="l" defTabSz="825500" rtl="0" fontAlgn="auto" latinLnBrk="0" hangingPunct="0">
                    <a:lnSpc>
                      <a:spcPct val="100000"/>
                    </a:lnSpc>
                    <a:spcBef>
                      <a:spcPts val="0"/>
                    </a:spcBef>
                    <a:spcAft>
                      <a:spcPts val="0"/>
                    </a:spcAft>
                    <a:buClrTx/>
                    <a:buSzTx/>
                    <a:buFontTx/>
                    <a:buNone/>
                    <a:tabLst/>
                    <a:defRPr kumimoji="0" sz="2800" b="1" i="0" u="none" strike="noStrike" cap="none" spc="0" normalizeH="0" baseline="0">
                      <a:ln>
                        <a:noFill/>
                      </a:ln>
                      <a:solidFill>
                        <a:srgbClr val="19204A"/>
                      </a:solidFill>
                      <a:effectLst/>
                      <a:uFillTx/>
                      <a:latin typeface="+mn-lt"/>
                      <a:ea typeface="+mn-ea"/>
                      <a:cs typeface="+mn-cs"/>
                      <a:sym typeface="Roboto"/>
                    </a:defRPr>
                  </a:lvl8pPr>
                  <a:lvl9pPr marL="0" marR="0" indent="1828800" algn="l" defTabSz="825500" rtl="0" fontAlgn="auto" latinLnBrk="0" hangingPunct="0">
                    <a:lnSpc>
                      <a:spcPct val="100000"/>
                    </a:lnSpc>
                    <a:spcBef>
                      <a:spcPts val="0"/>
                    </a:spcBef>
                    <a:spcAft>
                      <a:spcPts val="0"/>
                    </a:spcAft>
                    <a:buClrTx/>
                    <a:buSzTx/>
                    <a:buFontTx/>
                    <a:buNone/>
                    <a:tabLst/>
                    <a:defRPr kumimoji="0" sz="2800" b="1" i="0" u="none" strike="noStrike" cap="none" spc="0" normalizeH="0" baseline="0">
                      <a:ln>
                        <a:noFill/>
                      </a:ln>
                      <a:solidFill>
                        <a:srgbClr val="19204A"/>
                      </a:solidFill>
                      <a:effectLst/>
                      <a:uFillTx/>
                      <a:latin typeface="+mn-lt"/>
                      <a:ea typeface="+mn-ea"/>
                      <a:cs typeface="+mn-cs"/>
                      <a:sym typeface="Roboto"/>
                    </a:defRPr>
                  </a:lvl9pPr>
                </a:lstStyle>
                <a:p>
                  <a:pPr marL="0" marR="0" lvl="0" indent="0" algn="r" defTabSz="825500" rtl="0" eaLnBrk="1" fontAlgn="auto" latinLnBrk="0" hangingPunct="0">
                    <a:lnSpc>
                      <a:spcPct val="100000"/>
                    </a:lnSpc>
                    <a:spcBef>
                      <a:spcPts val="0"/>
                    </a:spcBef>
                    <a:spcAft>
                      <a:spcPts val="0"/>
                    </a:spcAft>
                    <a:buClrTx/>
                    <a:buSzTx/>
                    <a:buFontTx/>
                    <a:buNone/>
                    <a:tabLst/>
                    <a:defRPr/>
                  </a:pPr>
                  <a:endParaRPr kumimoji="0" lang="ru-RU" sz="1799" b="0" i="0" u="none" strike="noStrike" kern="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sym typeface="Roboto"/>
                  </a:endParaRPr>
                </a:p>
                <a:p>
                  <a:pPr marL="0" marR="0" lvl="0" indent="0" algn="r" defTabSz="825500" rtl="0" eaLnBrk="1" fontAlgn="auto" latinLnBrk="0" hangingPunct="0">
                    <a:lnSpc>
                      <a:spcPct val="100000"/>
                    </a:lnSpc>
                    <a:spcBef>
                      <a:spcPts val="0"/>
                    </a:spcBef>
                    <a:spcAft>
                      <a:spcPts val="0"/>
                    </a:spcAft>
                    <a:buClrTx/>
                    <a:buSzTx/>
                    <a:buFontTx/>
                    <a:buNone/>
                    <a:tabLst/>
                    <a:defRPr/>
                  </a:pPr>
                  <a:endParaRPr lang="ru-RU" sz="1799" b="0" kern="0" dirty="0">
                    <a:solidFill>
                      <a:prstClr val="white"/>
                    </a:solidFill>
                    <a:latin typeface="Segoe UI" panose="020B0502040204020203" pitchFamily="34" charset="0"/>
                    <a:cs typeface="Segoe UI" panose="020B0502040204020203" pitchFamily="34" charset="0"/>
                  </a:endParaRPr>
                </a:p>
                <a:p>
                  <a:pPr marL="0" marR="0" lvl="0" indent="0" algn="r" defTabSz="825500" rtl="0" eaLnBrk="1" fontAlgn="auto" latinLnBrk="0" hangingPunct="0">
                    <a:lnSpc>
                      <a:spcPct val="100000"/>
                    </a:lnSpc>
                    <a:spcBef>
                      <a:spcPts val="0"/>
                    </a:spcBef>
                    <a:spcAft>
                      <a:spcPts val="0"/>
                    </a:spcAft>
                    <a:buClrTx/>
                    <a:buSzTx/>
                    <a:buFontTx/>
                    <a:buNone/>
                    <a:tabLst/>
                    <a:defRPr/>
                  </a:pPr>
                  <a:endParaRPr kumimoji="0" lang="ru-RU" sz="1799" b="0" i="0" u="none" strike="noStrike" kern="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sym typeface="Roboto"/>
                  </a:endParaRPr>
                </a:p>
                <a:p>
                  <a:pPr marL="0" marR="0" lvl="0" indent="0" algn="r" defTabSz="825500" rtl="0" eaLnBrk="1" fontAlgn="auto" latinLnBrk="0" hangingPunct="0">
                    <a:lnSpc>
                      <a:spcPct val="100000"/>
                    </a:lnSpc>
                    <a:spcBef>
                      <a:spcPts val="0"/>
                    </a:spcBef>
                    <a:spcAft>
                      <a:spcPts val="0"/>
                    </a:spcAft>
                    <a:buClrTx/>
                    <a:buSzTx/>
                    <a:buFontTx/>
                    <a:buNone/>
                    <a:tabLst/>
                    <a:defRPr/>
                  </a:pPr>
                  <a:endParaRPr lang="ru-RU" sz="1799" b="0" kern="0" dirty="0">
                    <a:solidFill>
                      <a:prstClr val="white"/>
                    </a:solidFill>
                    <a:latin typeface="Segoe UI" panose="020B0502040204020203" pitchFamily="34" charset="0"/>
                    <a:cs typeface="Segoe UI" panose="020B0502040204020203" pitchFamily="34" charset="0"/>
                  </a:endParaRPr>
                </a:p>
                <a:p>
                  <a:pPr marL="0" marR="0" lvl="0" indent="0" algn="r" defTabSz="825500" rtl="0" eaLnBrk="1" fontAlgn="auto" latinLnBrk="0" hangingPunct="0">
                    <a:lnSpc>
                      <a:spcPct val="100000"/>
                    </a:lnSpc>
                    <a:spcBef>
                      <a:spcPts val="0"/>
                    </a:spcBef>
                    <a:spcAft>
                      <a:spcPts val="0"/>
                    </a:spcAft>
                    <a:buClrTx/>
                    <a:buSzTx/>
                    <a:buFontTx/>
                    <a:buNone/>
                    <a:tabLst/>
                    <a:defRPr/>
                  </a:pPr>
                  <a:endParaRPr kumimoji="0" lang="ru-RU" sz="1799" b="0" i="0" u="none" strike="noStrike" kern="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sym typeface="Roboto"/>
                  </a:endParaRPr>
                </a:p>
                <a:p>
                  <a:pPr algn="ctr"/>
                  <a:r>
                    <a:rPr lang="en-US" sz="1800" dirty="0">
                      <a:solidFill>
                        <a:schemeClr val="bg1">
                          <a:lumMod val="95000"/>
                        </a:schemeClr>
                      </a:solidFill>
                      <a:latin typeface="Times New Roman" pitchFamily="18" charset="0"/>
                      <a:cs typeface="Times New Roman" pitchFamily="18" charset="0"/>
                    </a:rPr>
                    <a:t>VIENNA</a:t>
                  </a:r>
                  <a:endParaRPr lang="ru-RU" sz="1800" b="1" dirty="0">
                    <a:solidFill>
                      <a:schemeClr val="bg1">
                        <a:lumMod val="95000"/>
                      </a:schemeClr>
                    </a:solidFill>
                    <a:latin typeface="Times New Roman" pitchFamily="18" charset="0"/>
                    <a:cs typeface="Times New Roman" pitchFamily="18" charset="0"/>
                  </a:endParaRPr>
                </a:p>
                <a:p>
                  <a:pPr algn="ctr"/>
                  <a:r>
                    <a:rPr lang="en-US" sz="1800" b="1" dirty="0">
                      <a:solidFill>
                        <a:schemeClr val="bg1">
                          <a:lumMod val="95000"/>
                        </a:schemeClr>
                      </a:solidFill>
                      <a:latin typeface="Times New Roman" pitchFamily="18" charset="0"/>
                      <a:cs typeface="Times New Roman" pitchFamily="18" charset="0"/>
                    </a:rPr>
                    <a:t>NOVEMBER</a:t>
                  </a:r>
                  <a:r>
                    <a:rPr lang="ru-RU" sz="1800" b="1" dirty="0">
                      <a:solidFill>
                        <a:schemeClr val="bg1">
                          <a:lumMod val="95000"/>
                        </a:schemeClr>
                      </a:solidFill>
                      <a:latin typeface="Times New Roman" pitchFamily="18" charset="0"/>
                      <a:cs typeface="Times New Roman" pitchFamily="18" charset="0"/>
                    </a:rPr>
                    <a:t> 2023</a:t>
                  </a:r>
                </a:p>
              </p:txBody>
            </p:sp>
          </p:grpSp>
          <p:cxnSp>
            <p:nvCxnSpPr>
              <p:cNvPr id="12" name="Straight Connector 16">
                <a:extLst>
                  <a:ext uri="{FF2B5EF4-FFF2-40B4-BE49-F238E27FC236}">
                    <a16:creationId xmlns:a16="http://schemas.microsoft.com/office/drawing/2014/main" id="{4912FCA0-D6B8-2FA1-DFC3-BD2AB7AD3B13}"/>
                  </a:ext>
                </a:extLst>
              </p:cNvPr>
              <p:cNvCxnSpPr>
                <a:cxnSpLocks/>
              </p:cNvCxnSpPr>
              <p:nvPr/>
            </p:nvCxnSpPr>
            <p:spPr>
              <a:xfrm>
                <a:off x="10755503" y="3050262"/>
                <a:ext cx="1181101" cy="0"/>
              </a:xfrm>
              <a:prstGeom prst="line">
                <a:avLst/>
              </a:prstGeom>
              <a:noFill/>
              <a:ln w="38100" cap="rnd" cmpd="sng" algn="ctr">
                <a:solidFill>
                  <a:srgbClr val="ECB448"/>
                </a:solidFill>
                <a:prstDash val="solid"/>
              </a:ln>
              <a:effectLst/>
            </p:spPr>
          </p:cxnSp>
        </p:grpSp>
        <p:sp>
          <p:nvSpPr>
            <p:cNvPr id="10" name="TextBox 9">
              <a:extLst>
                <a:ext uri="{FF2B5EF4-FFF2-40B4-BE49-F238E27FC236}">
                  <a16:creationId xmlns:a16="http://schemas.microsoft.com/office/drawing/2014/main" id="{83088701-F06B-01A4-EEB7-49CA15C8A02F}"/>
                </a:ext>
              </a:extLst>
            </p:cNvPr>
            <p:cNvSpPr txBox="1"/>
            <p:nvPr/>
          </p:nvSpPr>
          <p:spPr>
            <a:xfrm>
              <a:off x="6969486" y="3165517"/>
              <a:ext cx="6020545" cy="933021"/>
            </a:xfrm>
            <a:prstGeom prst="rect">
              <a:avLst/>
            </a:prstGeom>
            <a:noFill/>
          </p:spPr>
          <p:txBody>
            <a:bodyPr wrap="square">
              <a:spAutoFit/>
            </a:bodyPr>
            <a:lstStyle/>
            <a:p>
              <a:pPr marL="0" marR="0" lvl="0" indent="0" algn="r" defTabSz="1218987"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Segoe UI" panose="020B0502040204020203" pitchFamily="34" charset="0"/>
                  <a:ea typeface="Open Sans" panose="020B0606030504020204" pitchFamily="34" charset="0"/>
                  <a:cs typeface="Open Sans" panose="020B0606030504020204" pitchFamily="34" charset="0"/>
                </a:rPr>
                <a:t>STATE TREASURY AGENCY OF AZERBAIJAN</a:t>
              </a:r>
            </a:p>
          </p:txBody>
        </p:sp>
      </p:grpSp>
      <p:cxnSp>
        <p:nvCxnSpPr>
          <p:cNvPr id="24" name="Прямая соединительная линия 23">
            <a:extLst>
              <a:ext uri="{FF2B5EF4-FFF2-40B4-BE49-F238E27FC236}">
                <a16:creationId xmlns:a16="http://schemas.microsoft.com/office/drawing/2014/main" id="{3DCFC64D-0245-2FD5-80CF-F8FBB31ADDCB}"/>
              </a:ext>
            </a:extLst>
          </p:cNvPr>
          <p:cNvCxnSpPr>
            <a:cxnSpLocks/>
          </p:cNvCxnSpPr>
          <p:nvPr/>
        </p:nvCxnSpPr>
        <p:spPr>
          <a:xfrm>
            <a:off x="6738257" y="3206550"/>
            <a:ext cx="4582886"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4040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 descr="A slide showing a green and white background&#10;&#10;Description automatically generated with medium confidence">
            <a:extLst>
              <a:ext uri="{FF2B5EF4-FFF2-40B4-BE49-F238E27FC236}">
                <a16:creationId xmlns:a16="http://schemas.microsoft.com/office/drawing/2014/main" id="{CE122734-4920-B84A-2972-343911F7518E}"/>
              </a:ext>
            </a:extLst>
          </p:cNvPr>
          <p:cNvPicPr>
            <a:picLocks noChangeAspect="1"/>
          </p:cNvPicPr>
          <p:nvPr/>
        </p:nvPicPr>
        <p:blipFill rotWithShape="1">
          <a:blip r:embed="rId2">
            <a:extLst>
              <a:ext uri="{28A0092B-C50C-407E-A947-70E740481C1C}">
                <a14:useLocalDpi xmlns:a14="http://schemas.microsoft.com/office/drawing/2010/main" val="0"/>
              </a:ext>
            </a:extLst>
          </a:blip>
          <a:srcRect l="59713" r="660" b="69213"/>
          <a:stretch/>
        </p:blipFill>
        <p:spPr>
          <a:xfrm>
            <a:off x="1488463" y="-12580"/>
            <a:ext cx="10634089" cy="1566512"/>
          </a:xfrm>
          <a:prstGeom prst="rect">
            <a:avLst/>
          </a:prstGeom>
        </p:spPr>
      </p:pic>
      <p:sp>
        <p:nvSpPr>
          <p:cNvPr id="44" name="TextBox 43">
            <a:extLst>
              <a:ext uri="{FF2B5EF4-FFF2-40B4-BE49-F238E27FC236}">
                <a16:creationId xmlns:a16="http://schemas.microsoft.com/office/drawing/2014/main" id="{34945A81-6A1E-5A4A-D0C8-B0DB96CA8331}"/>
              </a:ext>
            </a:extLst>
          </p:cNvPr>
          <p:cNvSpPr txBox="1"/>
          <p:nvPr/>
        </p:nvSpPr>
        <p:spPr>
          <a:xfrm>
            <a:off x="1268186" y="0"/>
            <a:ext cx="10923813" cy="1200329"/>
          </a:xfrm>
          <a:prstGeom prst="rect">
            <a:avLst/>
          </a:prstGeom>
          <a:noFill/>
        </p:spPr>
        <p:txBody>
          <a:bodyPr wrap="square">
            <a:spAutoFit/>
          </a:bodyPr>
          <a:lstStyle>
            <a:defPPr>
              <a:defRPr lang="ru-RU"/>
            </a:defPPr>
            <a:lvl1pPr algn="ctr">
              <a:defRPr sz="3600" b="1">
                <a:solidFill>
                  <a:schemeClr val="bg1"/>
                </a:solidFill>
                <a:effectLst>
                  <a:outerShdw blurRad="38100" dist="38100" dir="2700000" algn="tl">
                    <a:srgbClr val="000000">
                      <a:alpha val="43137"/>
                    </a:srgbClr>
                  </a:outerShdw>
                </a:effectLst>
              </a:defRPr>
            </a:lvl1pPr>
          </a:lstStyle>
          <a:p>
            <a:r>
              <a:rPr lang="en-US" dirty="0"/>
              <a:t>Legal and regulatory framework for the TSA</a:t>
            </a:r>
            <a:r>
              <a:rPr lang="ru-RU" dirty="0"/>
              <a:t>:</a:t>
            </a:r>
            <a:br>
              <a:rPr lang="ru-RU" dirty="0"/>
            </a:br>
            <a:r>
              <a:rPr lang="en-US" dirty="0"/>
              <a:t>Article 1</a:t>
            </a:r>
            <a:r>
              <a:rPr lang="ru-RU" dirty="0"/>
              <a:t>9</a:t>
            </a:r>
            <a:r>
              <a:rPr lang="en-US" dirty="0"/>
              <a:t> of RA Law </a:t>
            </a:r>
            <a:r>
              <a:rPr lang="en-US" i="1" dirty="0"/>
              <a:t>On the Budget System</a:t>
            </a:r>
            <a:endParaRPr lang="ru-RU" i="1" dirty="0"/>
          </a:p>
        </p:txBody>
      </p:sp>
      <p:pic>
        <p:nvPicPr>
          <p:cNvPr id="27" name="Рисунок 26" descr="Изображение выглядит как текст, снимок экрана, письмо&#10;&#10;Автоматически созданное описание">
            <a:extLst>
              <a:ext uri="{FF2B5EF4-FFF2-40B4-BE49-F238E27FC236}">
                <a16:creationId xmlns:a16="http://schemas.microsoft.com/office/drawing/2014/main" id="{0717AECA-02EF-1298-C70F-BC223323CFCE}"/>
              </a:ext>
            </a:extLst>
          </p:cNvPr>
          <p:cNvPicPr>
            <a:picLocks noChangeAspect="1"/>
          </p:cNvPicPr>
          <p:nvPr/>
        </p:nvPicPr>
        <p:blipFill rotWithShape="1">
          <a:blip r:embed="rId3">
            <a:extLst>
              <a:ext uri="{28A0092B-C50C-407E-A947-70E740481C1C}">
                <a14:useLocalDpi xmlns:a14="http://schemas.microsoft.com/office/drawing/2010/main" val="0"/>
              </a:ext>
            </a:extLst>
          </a:blip>
          <a:srcRect r="80785"/>
          <a:stretch/>
        </p:blipFill>
        <p:spPr>
          <a:xfrm>
            <a:off x="106654" y="-12580"/>
            <a:ext cx="1381809" cy="6774219"/>
          </a:xfrm>
          <a:prstGeom prst="rect">
            <a:avLst/>
          </a:prstGeom>
        </p:spPr>
      </p:pic>
      <p:sp>
        <p:nvSpPr>
          <p:cNvPr id="42" name="Content Placeholder 2">
            <a:extLst>
              <a:ext uri="{FF2B5EF4-FFF2-40B4-BE49-F238E27FC236}">
                <a16:creationId xmlns:a16="http://schemas.microsoft.com/office/drawing/2014/main" id="{77579DCB-001C-57F4-6D7F-9B6B24AF0CA7}"/>
              </a:ext>
            </a:extLst>
          </p:cNvPr>
          <p:cNvSpPr>
            <a:spLocks noGrp="1"/>
          </p:cNvSpPr>
          <p:nvPr>
            <p:ph idx="1"/>
          </p:nvPr>
        </p:nvSpPr>
        <p:spPr>
          <a:xfrm>
            <a:off x="2647648" y="1821229"/>
            <a:ext cx="8596668" cy="3880773"/>
          </a:xfrm>
        </p:spPr>
        <p:txBody>
          <a:bodyPr>
            <a:noAutofit/>
          </a:bodyPr>
          <a:lstStyle/>
          <a:p>
            <a:pPr algn="just"/>
            <a:r>
              <a:rPr lang="en-US" sz="1800" dirty="0">
                <a:ln w="0"/>
                <a:solidFill>
                  <a:schemeClr val="accent1">
                    <a:lumMod val="50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Cash execution of the state budget occurs through the State Treasury.</a:t>
            </a:r>
            <a:endParaRPr lang="ru-RU" sz="1800" dirty="0">
              <a:ln w="0"/>
              <a:solidFill>
                <a:schemeClr val="accent1">
                  <a:lumMod val="50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algn="just"/>
            <a:r>
              <a:rPr lang="en-US" sz="1800" dirty="0">
                <a:ln w="0"/>
                <a:solidFill>
                  <a:schemeClr val="accent1">
                    <a:lumMod val="50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All receipts of and payments from the state budget, off-budget contributions and payments, operations of extrabudgetary funds </a:t>
            </a:r>
            <a:r>
              <a:rPr lang="ru-RU" sz="1800" dirty="0">
                <a:ln w="0"/>
                <a:solidFill>
                  <a:schemeClr val="accent1">
                    <a:lumMod val="50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r>
              <a:rPr lang="en-US" sz="1800" dirty="0">
                <a:ln w="0"/>
                <a:solidFill>
                  <a:schemeClr val="accent1">
                    <a:lumMod val="50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excluding revenues, operating expenses and investments of the State Oil Fund</a:t>
            </a:r>
            <a:r>
              <a:rPr lang="ru-RU" sz="1800" dirty="0">
                <a:ln w="0"/>
                <a:solidFill>
                  <a:schemeClr val="accent1">
                    <a:lumMod val="50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1800" dirty="0">
                <a:ln w="0"/>
                <a:solidFill>
                  <a:schemeClr val="accent1">
                    <a:lumMod val="50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operations related to borrowings under government guarantees to bridge the budget deficit, and other government financial operations – all are performed through the State Treasury. </a:t>
            </a:r>
            <a:endParaRPr lang="ru-RU" sz="1800" dirty="0">
              <a:ln w="0"/>
              <a:solidFill>
                <a:schemeClr val="accent1">
                  <a:lumMod val="50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r>
              <a:rPr lang="en-US" sz="1800" dirty="0">
                <a:ln w="0"/>
                <a:solidFill>
                  <a:schemeClr val="accent1">
                    <a:lumMod val="50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The balance of funds in the TSA (free cash) can be managed or provided for management. </a:t>
            </a:r>
            <a:r>
              <a:rPr lang="az-Latn-AZ" sz="1800" dirty="0">
                <a:ln w="0"/>
                <a:solidFill>
                  <a:schemeClr val="accent1">
                    <a:lumMod val="50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endParaRPr lang="ru-RU" sz="1800" dirty="0">
              <a:ln w="0"/>
              <a:solidFill>
                <a:schemeClr val="accent1">
                  <a:lumMod val="50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algn="just"/>
            <a:r>
              <a:rPr lang="en-US" sz="1800" dirty="0">
                <a:ln w="0"/>
                <a:solidFill>
                  <a:schemeClr val="accent1">
                    <a:lumMod val="50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The exclusive right to manage the TSA and the right to debit its accounts belongs to the State Treasury. Any transfer or withdrawal of funds from the TSA without State Treasury’s authorization is prohibited. </a:t>
            </a:r>
          </a:p>
        </p:txBody>
      </p:sp>
      <p:pic>
        <p:nvPicPr>
          <p:cNvPr id="43" name="Picture 4" descr="A slide showing a green and white background&#10;&#10;Description automatically generated with medium confidence">
            <a:extLst>
              <a:ext uri="{FF2B5EF4-FFF2-40B4-BE49-F238E27FC236}">
                <a16:creationId xmlns:a16="http://schemas.microsoft.com/office/drawing/2014/main" id="{1196DE83-4F11-0EFE-643A-587C4F58E5BE}"/>
              </a:ext>
            </a:extLst>
          </p:cNvPr>
          <p:cNvPicPr>
            <a:picLocks noChangeAspect="1"/>
          </p:cNvPicPr>
          <p:nvPr/>
        </p:nvPicPr>
        <p:blipFill rotWithShape="1">
          <a:blip r:embed="rId2">
            <a:extLst>
              <a:ext uri="{28A0092B-C50C-407E-A947-70E740481C1C}">
                <a14:useLocalDpi xmlns:a14="http://schemas.microsoft.com/office/drawing/2010/main" val="0"/>
              </a:ext>
            </a:extLst>
          </a:blip>
          <a:srcRect l="59713" r="660" b="69213"/>
          <a:stretch/>
        </p:blipFill>
        <p:spPr>
          <a:xfrm>
            <a:off x="-1" y="6553200"/>
            <a:ext cx="12185973" cy="290048"/>
          </a:xfrm>
          <a:prstGeom prst="rect">
            <a:avLst/>
          </a:prstGeom>
          <a:solidFill>
            <a:schemeClr val="accent6">
              <a:lumMod val="60000"/>
              <a:lumOff val="40000"/>
            </a:schemeClr>
          </a:solidFill>
        </p:spPr>
      </p:pic>
    </p:spTree>
    <p:extLst>
      <p:ext uri="{BB962C8B-B14F-4D97-AF65-F5344CB8AC3E}">
        <p14:creationId xmlns:p14="http://schemas.microsoft.com/office/powerpoint/2010/main" val="2918076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 descr="A slide showing a green and white background&#10;&#10;Description automatically generated with medium confidence">
            <a:extLst>
              <a:ext uri="{FF2B5EF4-FFF2-40B4-BE49-F238E27FC236}">
                <a16:creationId xmlns:a16="http://schemas.microsoft.com/office/drawing/2014/main" id="{CE122734-4920-B84A-2972-343911F7518E}"/>
              </a:ext>
            </a:extLst>
          </p:cNvPr>
          <p:cNvPicPr>
            <a:picLocks noChangeAspect="1"/>
          </p:cNvPicPr>
          <p:nvPr/>
        </p:nvPicPr>
        <p:blipFill rotWithShape="1">
          <a:blip r:embed="rId2">
            <a:extLst>
              <a:ext uri="{28A0092B-C50C-407E-A947-70E740481C1C}">
                <a14:useLocalDpi xmlns:a14="http://schemas.microsoft.com/office/drawing/2010/main" val="0"/>
              </a:ext>
            </a:extLst>
          </a:blip>
          <a:srcRect l="59713" r="660" b="69213"/>
          <a:stretch/>
        </p:blipFill>
        <p:spPr>
          <a:xfrm>
            <a:off x="3591772" y="3749"/>
            <a:ext cx="8568881" cy="1566512"/>
          </a:xfrm>
          <a:prstGeom prst="rect">
            <a:avLst/>
          </a:prstGeom>
        </p:spPr>
      </p:pic>
      <p:pic>
        <p:nvPicPr>
          <p:cNvPr id="5" name="Picture 4" descr="A slide showing a green and white background&#10;&#10;Description automatically generated with medium confidence">
            <a:extLst>
              <a:ext uri="{FF2B5EF4-FFF2-40B4-BE49-F238E27FC236}">
                <a16:creationId xmlns:a16="http://schemas.microsoft.com/office/drawing/2014/main" id="{26422C0E-7B54-5DF9-1BBD-D8FAA6844BD6}"/>
              </a:ext>
            </a:extLst>
          </p:cNvPr>
          <p:cNvPicPr>
            <a:picLocks noChangeAspect="1"/>
          </p:cNvPicPr>
          <p:nvPr/>
        </p:nvPicPr>
        <p:blipFill rotWithShape="1">
          <a:blip r:embed="rId2">
            <a:extLst>
              <a:ext uri="{28A0092B-C50C-407E-A947-70E740481C1C}">
                <a14:useLocalDpi xmlns:a14="http://schemas.microsoft.com/office/drawing/2010/main" val="0"/>
              </a:ext>
            </a:extLst>
          </a:blip>
          <a:srcRect l="1132" r="660" b="69213"/>
          <a:stretch/>
        </p:blipFill>
        <p:spPr>
          <a:xfrm>
            <a:off x="69448" y="1"/>
            <a:ext cx="7610971" cy="1566246"/>
          </a:xfrm>
          <a:prstGeom prst="rect">
            <a:avLst/>
          </a:prstGeom>
        </p:spPr>
      </p:pic>
      <p:sp>
        <p:nvSpPr>
          <p:cNvPr id="44" name="TextBox 43">
            <a:extLst>
              <a:ext uri="{FF2B5EF4-FFF2-40B4-BE49-F238E27FC236}">
                <a16:creationId xmlns:a16="http://schemas.microsoft.com/office/drawing/2014/main" id="{34945A81-6A1E-5A4A-D0C8-B0DB96CA8331}"/>
              </a:ext>
            </a:extLst>
          </p:cNvPr>
          <p:cNvSpPr txBox="1"/>
          <p:nvPr/>
        </p:nvSpPr>
        <p:spPr>
          <a:xfrm>
            <a:off x="4772802" y="171312"/>
            <a:ext cx="7413171" cy="646331"/>
          </a:xfrm>
          <a:prstGeom prst="rect">
            <a:avLst/>
          </a:prstGeom>
          <a:noFill/>
        </p:spPr>
        <p:txBody>
          <a:bodyPr wrap="square">
            <a:spAutoFit/>
          </a:bodyPr>
          <a:lstStyle/>
          <a:p>
            <a:r>
              <a:rPr lang="en-US" sz="3600" b="1" dirty="0">
                <a:solidFill>
                  <a:schemeClr val="bg1"/>
                </a:solidFill>
                <a:effectLst>
                  <a:outerShdw blurRad="38100" dist="38100" dir="2700000" algn="tl">
                    <a:srgbClr val="000000">
                      <a:alpha val="43137"/>
                    </a:srgbClr>
                  </a:outerShdw>
                </a:effectLst>
              </a:rPr>
              <a:t>Treasury services </a:t>
            </a:r>
            <a:endParaRPr lang="ru-RU" sz="3600" b="1" dirty="0"/>
          </a:p>
        </p:txBody>
      </p:sp>
      <p:sp>
        <p:nvSpPr>
          <p:cNvPr id="3" name="Стрелка вправо 3">
            <a:extLst>
              <a:ext uri="{FF2B5EF4-FFF2-40B4-BE49-F238E27FC236}">
                <a16:creationId xmlns:a16="http://schemas.microsoft.com/office/drawing/2014/main" id="{B41D00CE-AA6F-1CA4-0825-5B1B8156773A}"/>
              </a:ext>
            </a:extLst>
          </p:cNvPr>
          <p:cNvSpPr/>
          <p:nvPr/>
        </p:nvSpPr>
        <p:spPr>
          <a:xfrm rot="7387660">
            <a:off x="4006022" y="4372667"/>
            <a:ext cx="2882053" cy="418378"/>
          </a:xfrm>
          <a:prstGeom prst="rightArrow">
            <a:avLst>
              <a:gd name="adj1" fmla="val 50000"/>
              <a:gd name="adj2" fmla="val 97782"/>
            </a:avLst>
          </a:prstGeom>
          <a:ln/>
        </p:spPr>
        <p:style>
          <a:lnRef idx="2">
            <a:schemeClr val="accent5">
              <a:shade val="15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ru-RU" dirty="0"/>
          </a:p>
        </p:txBody>
      </p:sp>
      <p:sp>
        <p:nvSpPr>
          <p:cNvPr id="4" name="Стрелка вправо 4">
            <a:extLst>
              <a:ext uri="{FF2B5EF4-FFF2-40B4-BE49-F238E27FC236}">
                <a16:creationId xmlns:a16="http://schemas.microsoft.com/office/drawing/2014/main" id="{F130B1C4-9F56-B6E9-1493-5C0AF468BB3C}"/>
              </a:ext>
            </a:extLst>
          </p:cNvPr>
          <p:cNvSpPr/>
          <p:nvPr/>
        </p:nvSpPr>
        <p:spPr>
          <a:xfrm rot="10606393">
            <a:off x="4417953" y="2112201"/>
            <a:ext cx="1242618" cy="409223"/>
          </a:xfrm>
          <a:prstGeom prst="rightArrow">
            <a:avLst>
              <a:gd name="adj1" fmla="val 50000"/>
              <a:gd name="adj2" fmla="val 63579"/>
            </a:avLst>
          </a:prstGeom>
          <a:ln/>
        </p:spPr>
        <p:style>
          <a:lnRef idx="2">
            <a:schemeClr val="accent5">
              <a:shade val="15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ru-RU" dirty="0"/>
          </a:p>
        </p:txBody>
      </p:sp>
      <p:sp>
        <p:nvSpPr>
          <p:cNvPr id="6" name="Стрелка вправо 6">
            <a:extLst>
              <a:ext uri="{FF2B5EF4-FFF2-40B4-BE49-F238E27FC236}">
                <a16:creationId xmlns:a16="http://schemas.microsoft.com/office/drawing/2014/main" id="{A7043E59-8660-FCCF-5FFA-6F3F2806C6DC}"/>
              </a:ext>
            </a:extLst>
          </p:cNvPr>
          <p:cNvSpPr/>
          <p:nvPr/>
        </p:nvSpPr>
        <p:spPr>
          <a:xfrm rot="8849094">
            <a:off x="4382582" y="3320013"/>
            <a:ext cx="1538143" cy="387320"/>
          </a:xfrm>
          <a:prstGeom prst="rightArrow">
            <a:avLst/>
          </a:prstGeom>
          <a:ln/>
        </p:spPr>
        <p:style>
          <a:lnRef idx="2">
            <a:schemeClr val="accent5">
              <a:shade val="15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ru-RU" dirty="0"/>
          </a:p>
        </p:txBody>
      </p:sp>
      <p:sp>
        <p:nvSpPr>
          <p:cNvPr id="9" name="Стрелка вправо 13">
            <a:extLst>
              <a:ext uri="{FF2B5EF4-FFF2-40B4-BE49-F238E27FC236}">
                <a16:creationId xmlns:a16="http://schemas.microsoft.com/office/drawing/2014/main" id="{E71605C3-AE58-C937-307C-6BA7069BB0DA}"/>
              </a:ext>
            </a:extLst>
          </p:cNvPr>
          <p:cNvSpPr/>
          <p:nvPr/>
        </p:nvSpPr>
        <p:spPr>
          <a:xfrm rot="2259850">
            <a:off x="6868231" y="3310106"/>
            <a:ext cx="1600240" cy="377995"/>
          </a:xfrm>
          <a:prstGeom prst="rightArrow">
            <a:avLst/>
          </a:prstGeom>
          <a:ln/>
        </p:spPr>
        <p:style>
          <a:lnRef idx="2">
            <a:schemeClr val="accent5">
              <a:shade val="15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ru-RU" dirty="0"/>
          </a:p>
        </p:txBody>
      </p:sp>
      <p:sp>
        <p:nvSpPr>
          <p:cNvPr id="10" name="Стрелка вправо 14">
            <a:extLst>
              <a:ext uri="{FF2B5EF4-FFF2-40B4-BE49-F238E27FC236}">
                <a16:creationId xmlns:a16="http://schemas.microsoft.com/office/drawing/2014/main" id="{09798C8B-A3D9-E013-BDA8-9CD7FA8EE531}"/>
              </a:ext>
            </a:extLst>
          </p:cNvPr>
          <p:cNvSpPr/>
          <p:nvPr/>
        </p:nvSpPr>
        <p:spPr>
          <a:xfrm rot="568095">
            <a:off x="7191008" y="2143658"/>
            <a:ext cx="1313417" cy="370559"/>
          </a:xfrm>
          <a:prstGeom prst="rightArrow">
            <a:avLst>
              <a:gd name="adj1" fmla="val 50000"/>
              <a:gd name="adj2" fmla="val 63579"/>
            </a:avLst>
          </a:prstGeom>
          <a:ln/>
        </p:spPr>
        <p:style>
          <a:lnRef idx="2">
            <a:schemeClr val="accent5">
              <a:shade val="15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ru-RU" dirty="0"/>
          </a:p>
        </p:txBody>
      </p:sp>
      <p:sp>
        <p:nvSpPr>
          <p:cNvPr id="12" name="Стрелка вправо 17">
            <a:extLst>
              <a:ext uri="{FF2B5EF4-FFF2-40B4-BE49-F238E27FC236}">
                <a16:creationId xmlns:a16="http://schemas.microsoft.com/office/drawing/2014/main" id="{7861BF12-72F4-19F4-3BFE-DA676DC2022B}"/>
              </a:ext>
            </a:extLst>
          </p:cNvPr>
          <p:cNvSpPr/>
          <p:nvPr/>
        </p:nvSpPr>
        <p:spPr>
          <a:xfrm rot="3443938">
            <a:off x="6031466" y="4365247"/>
            <a:ext cx="2885670" cy="392988"/>
          </a:xfrm>
          <a:prstGeom prst="rightArrow">
            <a:avLst>
              <a:gd name="adj1" fmla="val 50000"/>
              <a:gd name="adj2" fmla="val 97782"/>
            </a:avLst>
          </a:prstGeom>
          <a:ln/>
        </p:spPr>
        <p:style>
          <a:lnRef idx="2">
            <a:schemeClr val="accent5">
              <a:shade val="15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ru-RU" dirty="0"/>
          </a:p>
        </p:txBody>
      </p:sp>
      <p:sp>
        <p:nvSpPr>
          <p:cNvPr id="18" name="Прямоугольник: скругленные углы 17">
            <a:extLst>
              <a:ext uri="{FF2B5EF4-FFF2-40B4-BE49-F238E27FC236}">
                <a16:creationId xmlns:a16="http://schemas.microsoft.com/office/drawing/2014/main" id="{943554FC-5C66-00FD-A10F-C20CC6359580}"/>
              </a:ext>
            </a:extLst>
          </p:cNvPr>
          <p:cNvSpPr/>
          <p:nvPr/>
        </p:nvSpPr>
        <p:spPr>
          <a:xfrm>
            <a:off x="1676566" y="1669177"/>
            <a:ext cx="2719344" cy="1248498"/>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chor="ctr"/>
          <a:lstStyle/>
          <a:p>
            <a:pPr algn="ctr"/>
            <a:r>
              <a:rPr lang="en-US" b="1" dirty="0">
                <a:solidFill>
                  <a:schemeClr val="tx1"/>
                </a:solidFill>
              </a:rPr>
              <a:t>BO accounts financed from the budget </a:t>
            </a:r>
            <a:endParaRPr lang="ru-RU" b="1" dirty="0">
              <a:solidFill>
                <a:schemeClr val="tx1"/>
              </a:solidFill>
            </a:endParaRPr>
          </a:p>
        </p:txBody>
      </p:sp>
      <p:sp>
        <p:nvSpPr>
          <p:cNvPr id="19" name="Прямоугольник: скругленные углы 18">
            <a:extLst>
              <a:ext uri="{FF2B5EF4-FFF2-40B4-BE49-F238E27FC236}">
                <a16:creationId xmlns:a16="http://schemas.microsoft.com/office/drawing/2014/main" id="{8350D815-9465-DA88-77E3-7B69FE36C2DE}"/>
              </a:ext>
            </a:extLst>
          </p:cNvPr>
          <p:cNvSpPr/>
          <p:nvPr/>
        </p:nvSpPr>
        <p:spPr>
          <a:xfrm>
            <a:off x="1676566" y="3389166"/>
            <a:ext cx="2786063" cy="1248498"/>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chor="ctr"/>
          <a:lstStyle/>
          <a:p>
            <a:pPr algn="ctr"/>
            <a:r>
              <a:rPr lang="en-US" b="1" dirty="0">
                <a:solidFill>
                  <a:schemeClr val="tx1"/>
                </a:solidFill>
              </a:rPr>
              <a:t>BO accounts financed from extrabudgetary funds </a:t>
            </a:r>
            <a:endParaRPr lang="ru-RU" b="1" dirty="0">
              <a:solidFill>
                <a:schemeClr val="tx1"/>
              </a:solidFill>
            </a:endParaRPr>
          </a:p>
        </p:txBody>
      </p:sp>
      <p:sp>
        <p:nvSpPr>
          <p:cNvPr id="20" name="Прямоугольник: скругленные углы 19">
            <a:extLst>
              <a:ext uri="{FF2B5EF4-FFF2-40B4-BE49-F238E27FC236}">
                <a16:creationId xmlns:a16="http://schemas.microsoft.com/office/drawing/2014/main" id="{3323F00A-ACFB-5368-6ED2-865526BCCC6E}"/>
              </a:ext>
            </a:extLst>
          </p:cNvPr>
          <p:cNvSpPr/>
          <p:nvPr/>
        </p:nvSpPr>
        <p:spPr>
          <a:xfrm>
            <a:off x="1616529" y="5426528"/>
            <a:ext cx="2890500" cy="986850"/>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chor="ctr"/>
          <a:lstStyle/>
          <a:p>
            <a:pPr algn="ctr"/>
            <a:r>
              <a:rPr lang="en-US" b="1" dirty="0">
                <a:solidFill>
                  <a:schemeClr val="tx1"/>
                </a:solidFill>
              </a:rPr>
              <a:t>Government Social Protection Fund</a:t>
            </a:r>
            <a:endParaRPr lang="ru-RU" b="1" dirty="0">
              <a:solidFill>
                <a:schemeClr val="tx1"/>
              </a:solidFill>
            </a:endParaRPr>
          </a:p>
        </p:txBody>
      </p:sp>
      <p:sp>
        <p:nvSpPr>
          <p:cNvPr id="21" name="Прямоугольник: скругленные углы 20">
            <a:extLst>
              <a:ext uri="{FF2B5EF4-FFF2-40B4-BE49-F238E27FC236}">
                <a16:creationId xmlns:a16="http://schemas.microsoft.com/office/drawing/2014/main" id="{74CC38A1-C5C5-A86E-C155-18B1BD0A8219}"/>
              </a:ext>
            </a:extLst>
          </p:cNvPr>
          <p:cNvSpPr/>
          <p:nvPr/>
        </p:nvSpPr>
        <p:spPr>
          <a:xfrm>
            <a:off x="8493756" y="1759230"/>
            <a:ext cx="3030390" cy="1248498"/>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chor="ctr"/>
          <a:lstStyle/>
          <a:p>
            <a:pPr algn="ctr"/>
            <a:r>
              <a:rPr lang="en-US" b="1" dirty="0">
                <a:solidFill>
                  <a:schemeClr val="tx1"/>
                </a:solidFill>
              </a:rPr>
              <a:t>Deposit accounts and accounts for payment orders</a:t>
            </a:r>
            <a:endParaRPr lang="ru-RU" b="1" dirty="0">
              <a:solidFill>
                <a:schemeClr val="tx1"/>
              </a:solidFill>
            </a:endParaRPr>
          </a:p>
        </p:txBody>
      </p:sp>
      <p:sp>
        <p:nvSpPr>
          <p:cNvPr id="22" name="Прямоугольник: скругленные углы 21">
            <a:extLst>
              <a:ext uri="{FF2B5EF4-FFF2-40B4-BE49-F238E27FC236}">
                <a16:creationId xmlns:a16="http://schemas.microsoft.com/office/drawing/2014/main" id="{039B6E41-BD2A-466F-0BCC-CC9FC479DBF0}"/>
              </a:ext>
            </a:extLst>
          </p:cNvPr>
          <p:cNvSpPr/>
          <p:nvPr/>
        </p:nvSpPr>
        <p:spPr>
          <a:xfrm>
            <a:off x="8392287" y="3489467"/>
            <a:ext cx="3131859" cy="1248498"/>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chor="ctr"/>
          <a:lstStyle/>
          <a:p>
            <a:pPr algn="ctr"/>
            <a:r>
              <a:rPr lang="en-US" b="1" dirty="0">
                <a:solidFill>
                  <a:schemeClr val="tx1"/>
                </a:solidFill>
              </a:rPr>
              <a:t>State Oil Fund of the Republic of Azerbaijan (SOFAZ)</a:t>
            </a:r>
            <a:endParaRPr lang="ru-RU" b="1" dirty="0">
              <a:solidFill>
                <a:schemeClr val="tx1"/>
              </a:solidFill>
            </a:endParaRPr>
          </a:p>
        </p:txBody>
      </p:sp>
      <p:sp>
        <p:nvSpPr>
          <p:cNvPr id="23" name="Прямоугольник: скругленные углы 22">
            <a:extLst>
              <a:ext uri="{FF2B5EF4-FFF2-40B4-BE49-F238E27FC236}">
                <a16:creationId xmlns:a16="http://schemas.microsoft.com/office/drawing/2014/main" id="{AFE74C84-E104-F1AC-1C18-28373D614EA9}"/>
              </a:ext>
            </a:extLst>
          </p:cNvPr>
          <p:cNvSpPr/>
          <p:nvPr/>
        </p:nvSpPr>
        <p:spPr>
          <a:xfrm>
            <a:off x="8392287" y="5263243"/>
            <a:ext cx="3131858" cy="986850"/>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chor="ctr"/>
          <a:lstStyle/>
          <a:p>
            <a:pPr algn="ctr"/>
            <a:r>
              <a:rPr lang="en-US" b="1" dirty="0">
                <a:solidFill>
                  <a:schemeClr val="tx1"/>
                </a:solidFill>
              </a:rPr>
              <a:t>Deposit account for VAT</a:t>
            </a:r>
            <a:endParaRPr lang="ru-RU" b="1" dirty="0">
              <a:solidFill>
                <a:schemeClr val="tx1"/>
              </a:solidFill>
            </a:endParaRPr>
          </a:p>
        </p:txBody>
      </p:sp>
      <p:pic>
        <p:nvPicPr>
          <p:cNvPr id="25" name="Picture 4" descr="A slide showing a green and white background&#10;&#10;Description automatically generated with medium confidence">
            <a:extLst>
              <a:ext uri="{FF2B5EF4-FFF2-40B4-BE49-F238E27FC236}">
                <a16:creationId xmlns:a16="http://schemas.microsoft.com/office/drawing/2014/main" id="{66C79040-9CD4-4546-8DF7-1F6311EBD60F}"/>
              </a:ext>
            </a:extLst>
          </p:cNvPr>
          <p:cNvPicPr>
            <a:picLocks noChangeAspect="1"/>
          </p:cNvPicPr>
          <p:nvPr/>
        </p:nvPicPr>
        <p:blipFill rotWithShape="1">
          <a:blip r:embed="rId2">
            <a:extLst>
              <a:ext uri="{28A0092B-C50C-407E-A947-70E740481C1C}">
                <a14:useLocalDpi xmlns:a14="http://schemas.microsoft.com/office/drawing/2010/main" val="0"/>
              </a:ext>
            </a:extLst>
          </a:blip>
          <a:srcRect l="59713" r="660" b="69213"/>
          <a:stretch/>
        </p:blipFill>
        <p:spPr>
          <a:xfrm>
            <a:off x="-1" y="6605568"/>
            <a:ext cx="12185973" cy="237680"/>
          </a:xfrm>
          <a:prstGeom prst="rect">
            <a:avLst/>
          </a:prstGeom>
          <a:solidFill>
            <a:schemeClr val="accent6">
              <a:lumMod val="60000"/>
              <a:lumOff val="40000"/>
            </a:schemeClr>
          </a:solidFill>
        </p:spPr>
      </p:pic>
      <p:sp>
        <p:nvSpPr>
          <p:cNvPr id="2" name="Овал 1">
            <a:extLst>
              <a:ext uri="{FF2B5EF4-FFF2-40B4-BE49-F238E27FC236}">
                <a16:creationId xmlns:a16="http://schemas.microsoft.com/office/drawing/2014/main" id="{2F2B2E01-1D3E-18B9-26A4-0D17927CBC4D}"/>
              </a:ext>
            </a:extLst>
          </p:cNvPr>
          <p:cNvSpPr/>
          <p:nvPr/>
        </p:nvSpPr>
        <p:spPr>
          <a:xfrm>
            <a:off x="5458631" y="1634178"/>
            <a:ext cx="2000250" cy="1928812"/>
          </a:xfrm>
          <a:prstGeom prst="ellipse">
            <a:avLst/>
          </a:prstGeom>
          <a:solidFill>
            <a:schemeClr val="accent2">
              <a:lumMod val="75000"/>
            </a:schemeClr>
          </a:solidFill>
          <a:ln>
            <a:noFill/>
          </a:ln>
          <a:effectLst>
            <a:outerShdw blurRad="152400" dist="317500" dir="5400000" sx="90000" sy="-19000" rotWithShape="0">
              <a:prstClr val="black">
                <a:alpha val="15000"/>
              </a:prst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ln w="22225">
                  <a:solidFill>
                    <a:schemeClr val="accent2"/>
                  </a:solidFill>
                  <a:prstDash val="solid"/>
                </a:ln>
                <a:solidFill>
                  <a:schemeClr val="accent2">
                    <a:lumMod val="40000"/>
                    <a:lumOff val="60000"/>
                  </a:schemeClr>
                </a:solidFill>
              </a:rPr>
              <a:t>STA</a:t>
            </a:r>
            <a:endParaRPr lang="ru-RU" sz="40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2530255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A slide showing a green and white background&#10;&#10;Description automatically generated with medium confidence">
            <a:extLst>
              <a:ext uri="{FF2B5EF4-FFF2-40B4-BE49-F238E27FC236}">
                <a16:creationId xmlns:a16="http://schemas.microsoft.com/office/drawing/2014/main" id="{30C7B3CF-914D-CE4F-9B28-86B31FA403B6}"/>
              </a:ext>
            </a:extLst>
          </p:cNvPr>
          <p:cNvPicPr>
            <a:picLocks noChangeAspect="1"/>
          </p:cNvPicPr>
          <p:nvPr/>
        </p:nvPicPr>
        <p:blipFill rotWithShape="1">
          <a:blip r:embed="rId2">
            <a:extLst>
              <a:ext uri="{28A0092B-C50C-407E-A947-70E740481C1C}">
                <a14:useLocalDpi xmlns:a14="http://schemas.microsoft.com/office/drawing/2010/main" val="0"/>
              </a:ext>
            </a:extLst>
          </a:blip>
          <a:srcRect l="59713" r="660" b="69213"/>
          <a:stretch/>
        </p:blipFill>
        <p:spPr>
          <a:xfrm>
            <a:off x="-1" y="6553200"/>
            <a:ext cx="12185973" cy="290048"/>
          </a:xfrm>
          <a:prstGeom prst="rect">
            <a:avLst/>
          </a:prstGeom>
          <a:solidFill>
            <a:schemeClr val="accent6">
              <a:lumMod val="60000"/>
              <a:lumOff val="40000"/>
            </a:schemeClr>
          </a:solidFill>
        </p:spPr>
      </p:pic>
      <p:pic>
        <p:nvPicPr>
          <p:cNvPr id="9" name="Picture 4" descr="A slide showing a green and white background&#10;&#10;Description automatically generated with medium confidence">
            <a:extLst>
              <a:ext uri="{FF2B5EF4-FFF2-40B4-BE49-F238E27FC236}">
                <a16:creationId xmlns:a16="http://schemas.microsoft.com/office/drawing/2014/main" id="{6ABA79F9-C038-C668-BC6D-9671D9CE4B77}"/>
              </a:ext>
            </a:extLst>
          </p:cNvPr>
          <p:cNvPicPr>
            <a:picLocks noChangeAspect="1"/>
          </p:cNvPicPr>
          <p:nvPr/>
        </p:nvPicPr>
        <p:blipFill rotWithShape="1">
          <a:blip r:embed="rId2">
            <a:extLst>
              <a:ext uri="{28A0092B-C50C-407E-A947-70E740481C1C}">
                <a14:useLocalDpi xmlns:a14="http://schemas.microsoft.com/office/drawing/2010/main" val="0"/>
              </a:ext>
            </a:extLst>
          </a:blip>
          <a:srcRect l="59713" r="660" b="69213"/>
          <a:stretch/>
        </p:blipFill>
        <p:spPr>
          <a:xfrm>
            <a:off x="3617091" y="-13743"/>
            <a:ext cx="8568881" cy="1680738"/>
          </a:xfrm>
          <a:prstGeom prst="rect">
            <a:avLst/>
          </a:prstGeom>
        </p:spPr>
      </p:pic>
      <p:pic>
        <p:nvPicPr>
          <p:cNvPr id="10" name="Picture 4" descr="A slide showing a green and white background&#10;&#10;Description automatically generated with medium confidence">
            <a:extLst>
              <a:ext uri="{FF2B5EF4-FFF2-40B4-BE49-F238E27FC236}">
                <a16:creationId xmlns:a16="http://schemas.microsoft.com/office/drawing/2014/main" id="{316CE4C2-11FD-FDCC-640B-1D5BAEC9614A}"/>
              </a:ext>
            </a:extLst>
          </p:cNvPr>
          <p:cNvPicPr>
            <a:picLocks noChangeAspect="1"/>
          </p:cNvPicPr>
          <p:nvPr/>
        </p:nvPicPr>
        <p:blipFill rotWithShape="1">
          <a:blip r:embed="rId2">
            <a:extLst>
              <a:ext uri="{28A0092B-C50C-407E-A947-70E740481C1C}">
                <a14:useLocalDpi xmlns:a14="http://schemas.microsoft.com/office/drawing/2010/main" val="0"/>
              </a:ext>
            </a:extLst>
          </a:blip>
          <a:srcRect l="1132" r="660" b="69213"/>
          <a:stretch/>
        </p:blipFill>
        <p:spPr>
          <a:xfrm>
            <a:off x="69448" y="1"/>
            <a:ext cx="7610971" cy="1668157"/>
          </a:xfrm>
          <a:prstGeom prst="rect">
            <a:avLst/>
          </a:prstGeom>
        </p:spPr>
      </p:pic>
      <p:sp>
        <p:nvSpPr>
          <p:cNvPr id="11" name="TextBox 10">
            <a:extLst>
              <a:ext uri="{FF2B5EF4-FFF2-40B4-BE49-F238E27FC236}">
                <a16:creationId xmlns:a16="http://schemas.microsoft.com/office/drawing/2014/main" id="{9B7117D6-06D2-28D6-8FFB-9E263DD46119}"/>
              </a:ext>
            </a:extLst>
          </p:cNvPr>
          <p:cNvSpPr txBox="1"/>
          <p:nvPr/>
        </p:nvSpPr>
        <p:spPr>
          <a:xfrm>
            <a:off x="3617091" y="227945"/>
            <a:ext cx="7446415" cy="553998"/>
          </a:xfrm>
          <a:prstGeom prst="rect">
            <a:avLst/>
          </a:prstGeom>
          <a:noFill/>
        </p:spPr>
        <p:txBody>
          <a:bodyPr wrap="square">
            <a:spAutoFit/>
          </a:bodyPr>
          <a:lstStyle/>
          <a:p>
            <a:pPr marL="0" marR="0" lvl="0" indent="0" algn="r" defTabSz="1218987" eaLnBrk="1" fontAlgn="auto" latinLnBrk="0" hangingPunct="1">
              <a:lnSpc>
                <a:spcPct val="100000"/>
              </a:lnSpc>
              <a:spcBef>
                <a:spcPts val="0"/>
              </a:spcBef>
              <a:spcAft>
                <a:spcPts val="0"/>
              </a:spcAft>
              <a:buClrTx/>
              <a:buSzTx/>
              <a:buFontTx/>
              <a:buNone/>
              <a:tabLst/>
              <a:defRPr/>
            </a:pPr>
            <a:r>
              <a:rPr lang="en-US" sz="3000" b="1" dirty="0">
                <a:solidFill>
                  <a:schemeClr val="bg1"/>
                </a:solidFill>
                <a:effectLst>
                  <a:outerShdw blurRad="38100" dist="38100" dir="2700000" algn="tl">
                    <a:srgbClr val="000000">
                      <a:alpha val="43137"/>
                    </a:srgbClr>
                  </a:outerShdw>
                </a:effectLst>
              </a:rPr>
              <a:t>TREASURY SINGLE ACCOUNT</a:t>
            </a:r>
          </a:p>
        </p:txBody>
      </p:sp>
      <p:sp>
        <p:nvSpPr>
          <p:cNvPr id="7" name="Стрелка вправо 6">
            <a:extLst>
              <a:ext uri="{FF2B5EF4-FFF2-40B4-BE49-F238E27FC236}">
                <a16:creationId xmlns:a16="http://schemas.microsoft.com/office/drawing/2014/main" id="{9390F0EC-9646-9940-F18C-9AD5502AC9FA}"/>
              </a:ext>
            </a:extLst>
          </p:cNvPr>
          <p:cNvSpPr/>
          <p:nvPr/>
        </p:nvSpPr>
        <p:spPr>
          <a:xfrm>
            <a:off x="4722090" y="3870823"/>
            <a:ext cx="957031" cy="151716"/>
          </a:xfrm>
          <a:prstGeom prst="rightArrow">
            <a:avLst>
              <a:gd name="adj1" fmla="val 50000"/>
              <a:gd name="adj2" fmla="val 52920"/>
            </a:avLst>
          </a:prstGeom>
          <a:solidFill>
            <a:schemeClr val="bg1">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ru-RU" dirty="0">
              <a:highlight>
                <a:srgbClr val="C0C0C0"/>
              </a:highlight>
            </a:endParaRPr>
          </a:p>
        </p:txBody>
      </p:sp>
      <p:sp>
        <p:nvSpPr>
          <p:cNvPr id="8" name="Прямоугольник 7">
            <a:extLst>
              <a:ext uri="{FF2B5EF4-FFF2-40B4-BE49-F238E27FC236}">
                <a16:creationId xmlns:a16="http://schemas.microsoft.com/office/drawing/2014/main" id="{D11C1B9D-6F55-4635-7E53-C8E1307FF883}"/>
              </a:ext>
            </a:extLst>
          </p:cNvPr>
          <p:cNvSpPr/>
          <p:nvPr/>
        </p:nvSpPr>
        <p:spPr>
          <a:xfrm>
            <a:off x="6275270" y="1343929"/>
            <a:ext cx="4443807" cy="658166"/>
          </a:xfrm>
          <a:prstGeom prst="rect">
            <a:avLst/>
          </a:prstGeom>
          <a:solidFill>
            <a:schemeClr val="accent5">
              <a:lumMod val="75000"/>
            </a:schemeClr>
          </a:solidFill>
          <a:ln/>
          <a:scene3d>
            <a:camera prst="orthographicFront"/>
            <a:lightRig rig="threePt" dir="t"/>
          </a:scene3d>
          <a:sp3d>
            <a:bevelT/>
          </a:sp3d>
        </p:spPr>
        <p:style>
          <a:lnRef idx="2">
            <a:schemeClr val="accent5">
              <a:shade val="15000"/>
            </a:schemeClr>
          </a:lnRef>
          <a:fillRef idx="1">
            <a:schemeClr val="accent5"/>
          </a:fillRef>
          <a:effectRef idx="0">
            <a:schemeClr val="accent5"/>
          </a:effectRef>
          <a:fontRef idx="minor">
            <a:schemeClr val="lt1"/>
          </a:fontRef>
        </p:style>
        <p:txBody>
          <a:bodyPr anchor="ctr"/>
          <a:lstStyle/>
          <a:p>
            <a:pPr algn="ctr"/>
            <a:r>
              <a:rPr lang="en-US" sz="2000" b="1" dirty="0">
                <a:solidFill>
                  <a:schemeClr val="bg1"/>
                </a:solidFill>
                <a:effectLst>
                  <a:outerShdw blurRad="38100" dist="38100" dir="2700000" algn="tl">
                    <a:srgbClr val="000000">
                      <a:alpha val="43137"/>
                    </a:srgbClr>
                  </a:outerShdw>
                </a:effectLst>
              </a:rPr>
              <a:t>Subaccounts of independent credit distributors</a:t>
            </a:r>
            <a:endParaRPr lang="ru-RU" sz="2000" b="1" dirty="0">
              <a:solidFill>
                <a:schemeClr val="bg1"/>
              </a:solidFill>
              <a:effectLst>
                <a:outerShdw blurRad="38100" dist="38100" dir="2700000" algn="tl">
                  <a:srgbClr val="000000">
                    <a:alpha val="43137"/>
                  </a:srgbClr>
                </a:outerShdw>
              </a:effectLst>
            </a:endParaRPr>
          </a:p>
        </p:txBody>
      </p:sp>
      <p:sp>
        <p:nvSpPr>
          <p:cNvPr id="12" name="Прямоугольник 11">
            <a:extLst>
              <a:ext uri="{FF2B5EF4-FFF2-40B4-BE49-F238E27FC236}">
                <a16:creationId xmlns:a16="http://schemas.microsoft.com/office/drawing/2014/main" id="{132B35E4-E46D-E844-D565-208FD827E198}"/>
              </a:ext>
            </a:extLst>
          </p:cNvPr>
          <p:cNvSpPr/>
          <p:nvPr/>
        </p:nvSpPr>
        <p:spPr>
          <a:xfrm>
            <a:off x="6275270" y="4430987"/>
            <a:ext cx="4443807" cy="500066"/>
          </a:xfrm>
          <a:prstGeom prst="rect">
            <a:avLst/>
          </a:prstGeom>
          <a:solidFill>
            <a:schemeClr val="accent5">
              <a:lumMod val="75000"/>
            </a:schemeClr>
          </a:solidFill>
          <a:ln/>
          <a:scene3d>
            <a:camera prst="orthographicFront"/>
            <a:lightRig rig="threePt" dir="t"/>
          </a:scene3d>
          <a:sp3d>
            <a:bevelT/>
          </a:sp3d>
        </p:spPr>
        <p:style>
          <a:lnRef idx="2">
            <a:schemeClr val="accent5">
              <a:shade val="15000"/>
            </a:schemeClr>
          </a:lnRef>
          <a:fillRef idx="1">
            <a:schemeClr val="accent5"/>
          </a:fillRef>
          <a:effectRef idx="0">
            <a:schemeClr val="accent5"/>
          </a:effectRef>
          <a:fontRef idx="minor">
            <a:schemeClr val="lt1"/>
          </a:fontRef>
        </p:style>
        <p:txBody>
          <a:bodyPr anchor="ctr"/>
          <a:lstStyle/>
          <a:p>
            <a:pPr algn="ctr"/>
            <a:r>
              <a:rPr lang="en-US" sz="2000" b="1" dirty="0">
                <a:solidFill>
                  <a:schemeClr val="bg1"/>
                </a:solidFill>
                <a:effectLst>
                  <a:outerShdw blurRad="38100" dist="38100" dir="2700000" algn="tl">
                    <a:srgbClr val="000000">
                      <a:alpha val="43137"/>
                    </a:srgbClr>
                  </a:outerShdw>
                </a:effectLst>
              </a:rPr>
              <a:t>Off-budget accounts </a:t>
            </a:r>
            <a:endParaRPr lang="ru-RU" sz="2000" b="1" dirty="0">
              <a:solidFill>
                <a:schemeClr val="bg1"/>
              </a:solidFill>
              <a:effectLst>
                <a:outerShdw blurRad="38100" dist="38100" dir="2700000" algn="tl">
                  <a:srgbClr val="000000">
                    <a:alpha val="43137"/>
                  </a:srgbClr>
                </a:outerShdw>
              </a:effectLst>
            </a:endParaRPr>
          </a:p>
        </p:txBody>
      </p:sp>
      <p:sp>
        <p:nvSpPr>
          <p:cNvPr id="15" name="Прямоугольник 14">
            <a:extLst>
              <a:ext uri="{FF2B5EF4-FFF2-40B4-BE49-F238E27FC236}">
                <a16:creationId xmlns:a16="http://schemas.microsoft.com/office/drawing/2014/main" id="{BAD2F279-595E-9C38-E894-1B57D56DCA88}"/>
              </a:ext>
            </a:extLst>
          </p:cNvPr>
          <p:cNvSpPr/>
          <p:nvPr/>
        </p:nvSpPr>
        <p:spPr>
          <a:xfrm>
            <a:off x="6275270" y="2144971"/>
            <a:ext cx="4443807" cy="500066"/>
          </a:xfrm>
          <a:prstGeom prst="rect">
            <a:avLst/>
          </a:prstGeom>
          <a:solidFill>
            <a:schemeClr val="accent5">
              <a:lumMod val="75000"/>
            </a:schemeClr>
          </a:solidFill>
          <a:ln/>
          <a:scene3d>
            <a:camera prst="orthographicFront"/>
            <a:lightRig rig="threePt" dir="t"/>
          </a:scene3d>
          <a:sp3d>
            <a:bevelT/>
          </a:sp3d>
        </p:spPr>
        <p:style>
          <a:lnRef idx="2">
            <a:schemeClr val="accent5">
              <a:shade val="15000"/>
            </a:schemeClr>
          </a:lnRef>
          <a:fillRef idx="1">
            <a:schemeClr val="accent5"/>
          </a:fillRef>
          <a:effectRef idx="0">
            <a:schemeClr val="accent5"/>
          </a:effectRef>
          <a:fontRef idx="minor">
            <a:schemeClr val="lt1"/>
          </a:fontRef>
        </p:style>
        <p:txBody>
          <a:bodyPr anchor="ctr"/>
          <a:lstStyle/>
          <a:p>
            <a:pPr algn="ctr"/>
            <a:r>
              <a:rPr lang="en-US" sz="2000" b="1" dirty="0">
                <a:solidFill>
                  <a:schemeClr val="bg1"/>
                </a:solidFill>
                <a:effectLst>
                  <a:outerShdw blurRad="38100" dist="38100" dir="2700000" algn="tl">
                    <a:srgbClr val="000000">
                      <a:alpha val="43137"/>
                    </a:srgbClr>
                  </a:outerShdw>
                </a:effectLst>
              </a:rPr>
              <a:t>Social Protection Fund</a:t>
            </a:r>
            <a:endParaRPr lang="ru-RU" sz="2000" b="1" dirty="0">
              <a:solidFill>
                <a:schemeClr val="bg1"/>
              </a:solidFill>
              <a:effectLst>
                <a:outerShdw blurRad="38100" dist="38100" dir="2700000" algn="tl">
                  <a:srgbClr val="000000">
                    <a:alpha val="43137"/>
                  </a:srgbClr>
                </a:outerShdw>
              </a:effectLst>
            </a:endParaRPr>
          </a:p>
        </p:txBody>
      </p:sp>
      <p:sp>
        <p:nvSpPr>
          <p:cNvPr id="18" name="Прямоугольник 17">
            <a:extLst>
              <a:ext uri="{FF2B5EF4-FFF2-40B4-BE49-F238E27FC236}">
                <a16:creationId xmlns:a16="http://schemas.microsoft.com/office/drawing/2014/main" id="{42997D3A-52A5-AD47-9965-72D5D369976F}"/>
              </a:ext>
            </a:extLst>
          </p:cNvPr>
          <p:cNvSpPr/>
          <p:nvPr/>
        </p:nvSpPr>
        <p:spPr>
          <a:xfrm>
            <a:off x="6275270" y="3430855"/>
            <a:ext cx="4443807" cy="857256"/>
          </a:xfrm>
          <a:prstGeom prst="rect">
            <a:avLst/>
          </a:prstGeom>
          <a:solidFill>
            <a:schemeClr val="accent5">
              <a:lumMod val="75000"/>
            </a:schemeClr>
          </a:solidFill>
          <a:ln/>
          <a:scene3d>
            <a:camera prst="orthographicFront"/>
            <a:lightRig rig="threePt" dir="t"/>
          </a:scene3d>
          <a:sp3d>
            <a:bevelT/>
          </a:sp3d>
        </p:spPr>
        <p:style>
          <a:lnRef idx="2">
            <a:schemeClr val="accent5">
              <a:shade val="15000"/>
            </a:schemeClr>
          </a:lnRef>
          <a:fillRef idx="1">
            <a:schemeClr val="accent5"/>
          </a:fillRef>
          <a:effectRef idx="0">
            <a:schemeClr val="accent5"/>
          </a:effectRef>
          <a:fontRef idx="minor">
            <a:schemeClr val="lt1"/>
          </a:fontRef>
        </p:style>
        <p:txBody>
          <a:bodyPr anchor="ctr"/>
          <a:lstStyle/>
          <a:p>
            <a:pPr algn="ctr"/>
            <a:r>
              <a:rPr lang="en-US" sz="2000" b="1" dirty="0">
                <a:solidFill>
                  <a:schemeClr val="bg1"/>
                </a:solidFill>
                <a:effectLst>
                  <a:outerShdw blurRad="38100" dist="38100" dir="2700000" algn="tl">
                    <a:srgbClr val="000000">
                      <a:alpha val="43137"/>
                    </a:srgbClr>
                  </a:outerShdw>
                </a:effectLst>
              </a:rPr>
              <a:t>Projects financed from the State Oil Fund</a:t>
            </a:r>
            <a:endParaRPr lang="ru-RU" sz="2000" b="1" dirty="0">
              <a:solidFill>
                <a:schemeClr val="bg1"/>
              </a:solidFill>
              <a:effectLst>
                <a:outerShdw blurRad="38100" dist="38100" dir="2700000" algn="tl">
                  <a:srgbClr val="000000">
                    <a:alpha val="43137"/>
                  </a:srgbClr>
                </a:outerShdw>
              </a:effectLst>
            </a:endParaRPr>
          </a:p>
        </p:txBody>
      </p:sp>
      <p:sp>
        <p:nvSpPr>
          <p:cNvPr id="20" name="Прямоугольник 19">
            <a:extLst>
              <a:ext uri="{FF2B5EF4-FFF2-40B4-BE49-F238E27FC236}">
                <a16:creationId xmlns:a16="http://schemas.microsoft.com/office/drawing/2014/main" id="{E56D511C-7D48-FC3A-D9EA-B1E1CF70D2F0}"/>
              </a:ext>
            </a:extLst>
          </p:cNvPr>
          <p:cNvSpPr/>
          <p:nvPr/>
        </p:nvSpPr>
        <p:spPr>
          <a:xfrm>
            <a:off x="6275270" y="2787913"/>
            <a:ext cx="4443807" cy="500066"/>
          </a:xfrm>
          <a:prstGeom prst="rect">
            <a:avLst/>
          </a:prstGeom>
          <a:solidFill>
            <a:schemeClr val="accent5">
              <a:lumMod val="75000"/>
            </a:schemeClr>
          </a:solidFill>
          <a:ln/>
          <a:scene3d>
            <a:camera prst="orthographicFront"/>
            <a:lightRig rig="threePt" dir="t"/>
          </a:scene3d>
          <a:sp3d>
            <a:bevelT/>
          </a:sp3d>
        </p:spPr>
        <p:style>
          <a:lnRef idx="2">
            <a:schemeClr val="accent5">
              <a:shade val="15000"/>
            </a:schemeClr>
          </a:lnRef>
          <a:fillRef idx="1">
            <a:schemeClr val="accent5"/>
          </a:fillRef>
          <a:effectRef idx="0">
            <a:schemeClr val="accent5"/>
          </a:effectRef>
          <a:fontRef idx="minor">
            <a:schemeClr val="lt1"/>
          </a:fontRef>
        </p:style>
        <p:txBody>
          <a:bodyPr anchor="ctr"/>
          <a:lstStyle/>
          <a:p>
            <a:pPr algn="ctr"/>
            <a:r>
              <a:rPr lang="en-US" sz="2000" b="1" dirty="0">
                <a:solidFill>
                  <a:schemeClr val="bg1"/>
                </a:solidFill>
                <a:effectLst>
                  <a:outerShdw blurRad="38100" dist="38100" dir="2700000" algn="tl">
                    <a:srgbClr val="000000">
                      <a:alpha val="43137"/>
                    </a:srgbClr>
                  </a:outerShdw>
                </a:effectLst>
              </a:rPr>
              <a:t>Accounts for payment orders</a:t>
            </a:r>
            <a:endParaRPr lang="ru-RU" sz="2000" b="1" dirty="0">
              <a:solidFill>
                <a:schemeClr val="bg1"/>
              </a:solidFill>
              <a:effectLst>
                <a:outerShdw blurRad="38100" dist="38100" dir="2700000" algn="tl">
                  <a:srgbClr val="000000">
                    <a:alpha val="43137"/>
                  </a:srgbClr>
                </a:outerShdw>
              </a:effectLst>
            </a:endParaRPr>
          </a:p>
        </p:txBody>
      </p:sp>
      <p:sp>
        <p:nvSpPr>
          <p:cNvPr id="21" name="Прямоугольник 20">
            <a:extLst>
              <a:ext uri="{FF2B5EF4-FFF2-40B4-BE49-F238E27FC236}">
                <a16:creationId xmlns:a16="http://schemas.microsoft.com/office/drawing/2014/main" id="{F16B272F-F05F-2E73-A780-A83EEF527AB8}"/>
              </a:ext>
            </a:extLst>
          </p:cNvPr>
          <p:cNvSpPr/>
          <p:nvPr/>
        </p:nvSpPr>
        <p:spPr>
          <a:xfrm>
            <a:off x="6275270" y="5073929"/>
            <a:ext cx="4443807" cy="500066"/>
          </a:xfrm>
          <a:prstGeom prst="rect">
            <a:avLst/>
          </a:prstGeom>
          <a:solidFill>
            <a:schemeClr val="accent5">
              <a:lumMod val="75000"/>
            </a:schemeClr>
          </a:solidFill>
          <a:ln/>
          <a:scene3d>
            <a:camera prst="orthographicFront"/>
            <a:lightRig rig="threePt" dir="t"/>
          </a:scene3d>
          <a:sp3d>
            <a:bevelT/>
          </a:sp3d>
        </p:spPr>
        <p:style>
          <a:lnRef idx="2">
            <a:schemeClr val="accent5">
              <a:shade val="15000"/>
            </a:schemeClr>
          </a:lnRef>
          <a:fillRef idx="1">
            <a:schemeClr val="accent5"/>
          </a:fillRef>
          <a:effectRef idx="0">
            <a:schemeClr val="accent5"/>
          </a:effectRef>
          <a:fontRef idx="minor">
            <a:schemeClr val="lt1"/>
          </a:fontRef>
        </p:style>
        <p:txBody>
          <a:bodyPr anchor="ctr"/>
          <a:lstStyle/>
          <a:p>
            <a:pPr algn="ctr"/>
            <a:r>
              <a:rPr lang="en-US" sz="2000" b="1" dirty="0">
                <a:solidFill>
                  <a:schemeClr val="bg1"/>
                </a:solidFill>
                <a:effectLst>
                  <a:outerShdw blurRad="38100" dist="38100" dir="2700000" algn="tl">
                    <a:srgbClr val="000000">
                      <a:alpha val="43137"/>
                    </a:srgbClr>
                  </a:outerShdw>
                </a:effectLst>
              </a:rPr>
              <a:t>VAT</a:t>
            </a:r>
            <a:endParaRPr lang="ru-RU" sz="2000" b="1" dirty="0">
              <a:solidFill>
                <a:schemeClr val="bg1"/>
              </a:solidFill>
              <a:effectLst>
                <a:outerShdw blurRad="38100" dist="38100" dir="2700000" algn="tl">
                  <a:srgbClr val="000000">
                    <a:alpha val="43137"/>
                  </a:srgbClr>
                </a:outerShdw>
              </a:effectLst>
            </a:endParaRPr>
          </a:p>
        </p:txBody>
      </p:sp>
      <p:sp>
        <p:nvSpPr>
          <p:cNvPr id="23" name="Прямоугольник 22">
            <a:extLst>
              <a:ext uri="{FF2B5EF4-FFF2-40B4-BE49-F238E27FC236}">
                <a16:creationId xmlns:a16="http://schemas.microsoft.com/office/drawing/2014/main" id="{3581B144-796E-CAAF-2271-72CE6FBA20F7}"/>
              </a:ext>
            </a:extLst>
          </p:cNvPr>
          <p:cNvSpPr/>
          <p:nvPr/>
        </p:nvSpPr>
        <p:spPr>
          <a:xfrm>
            <a:off x="6275270" y="5716871"/>
            <a:ext cx="4443807" cy="500066"/>
          </a:xfrm>
          <a:prstGeom prst="rect">
            <a:avLst/>
          </a:prstGeom>
          <a:solidFill>
            <a:schemeClr val="accent5">
              <a:lumMod val="75000"/>
            </a:schemeClr>
          </a:solidFill>
          <a:ln/>
          <a:scene3d>
            <a:camera prst="orthographicFront"/>
            <a:lightRig rig="threePt" dir="t"/>
          </a:scene3d>
          <a:sp3d>
            <a:bevelT/>
          </a:sp3d>
        </p:spPr>
        <p:style>
          <a:lnRef idx="2">
            <a:schemeClr val="accent5">
              <a:shade val="15000"/>
            </a:schemeClr>
          </a:lnRef>
          <a:fillRef idx="1">
            <a:schemeClr val="accent5"/>
          </a:fillRef>
          <a:effectRef idx="0">
            <a:schemeClr val="accent5"/>
          </a:effectRef>
          <a:fontRef idx="minor">
            <a:schemeClr val="lt1"/>
          </a:fontRef>
        </p:style>
        <p:txBody>
          <a:bodyPr anchor="ctr"/>
          <a:lstStyle/>
          <a:p>
            <a:pPr algn="ctr"/>
            <a:r>
              <a:rPr lang="ru-RU" sz="2000" b="1" dirty="0">
                <a:solidFill>
                  <a:schemeClr val="bg1"/>
                </a:solidFill>
                <a:effectLst>
                  <a:outerShdw blurRad="38100" dist="38100" dir="2700000" algn="tl">
                    <a:srgbClr val="000000">
                      <a:alpha val="43137"/>
                    </a:srgbClr>
                  </a:outerShdw>
                </a:effectLst>
              </a:rPr>
              <a:t>… </a:t>
            </a:r>
            <a:r>
              <a:rPr lang="en-US" sz="2000" b="1" dirty="0">
                <a:solidFill>
                  <a:schemeClr val="bg1"/>
                </a:solidFill>
                <a:effectLst>
                  <a:outerShdw blurRad="38100" dist="38100" dir="2700000" algn="tl">
                    <a:srgbClr val="000000">
                      <a:alpha val="43137"/>
                    </a:srgbClr>
                  </a:outerShdw>
                </a:effectLst>
              </a:rPr>
              <a:t>other accounts</a:t>
            </a:r>
            <a:r>
              <a:rPr lang="ru-RU" sz="2000" b="1" dirty="0">
                <a:solidFill>
                  <a:schemeClr val="bg1"/>
                </a:solidFill>
                <a:effectLst>
                  <a:outerShdw blurRad="38100" dist="38100" dir="2700000" algn="tl">
                    <a:srgbClr val="000000">
                      <a:alpha val="43137"/>
                    </a:srgbClr>
                  </a:outerShdw>
                </a:effectLst>
              </a:rPr>
              <a:t> </a:t>
            </a:r>
          </a:p>
        </p:txBody>
      </p:sp>
      <p:sp>
        <p:nvSpPr>
          <p:cNvPr id="24" name="Левая круглая скобка 23">
            <a:extLst>
              <a:ext uri="{FF2B5EF4-FFF2-40B4-BE49-F238E27FC236}">
                <a16:creationId xmlns:a16="http://schemas.microsoft.com/office/drawing/2014/main" id="{62BB0638-AD65-78EC-C56F-D6B8B4217899}"/>
              </a:ext>
            </a:extLst>
          </p:cNvPr>
          <p:cNvSpPr/>
          <p:nvPr/>
        </p:nvSpPr>
        <p:spPr>
          <a:xfrm>
            <a:off x="5728464" y="1548544"/>
            <a:ext cx="546806" cy="4448552"/>
          </a:xfrm>
          <a:prstGeom prst="leftBracket">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2000"/>
          </a:p>
        </p:txBody>
      </p:sp>
      <p:sp>
        <p:nvSpPr>
          <p:cNvPr id="6" name="Овал 5">
            <a:extLst>
              <a:ext uri="{FF2B5EF4-FFF2-40B4-BE49-F238E27FC236}">
                <a16:creationId xmlns:a16="http://schemas.microsoft.com/office/drawing/2014/main" id="{147F3F80-2F31-15AC-486B-7E0F1E52B5BA}"/>
              </a:ext>
            </a:extLst>
          </p:cNvPr>
          <p:cNvSpPr/>
          <p:nvPr/>
        </p:nvSpPr>
        <p:spPr>
          <a:xfrm>
            <a:off x="1683432" y="2403198"/>
            <a:ext cx="3038658" cy="2857520"/>
          </a:xfrm>
          <a:prstGeom prst="ellipse">
            <a:avLst/>
          </a:prstGeom>
          <a:solidFill>
            <a:schemeClr val="accent2">
              <a:lumMod val="75000"/>
            </a:schemeClr>
          </a:solidFill>
          <a:ln w="57150">
            <a:solidFill>
              <a:schemeClr val="bg2">
                <a:lumMod val="50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800" b="1" dirty="0">
                <a:solidFill>
                  <a:schemeClr val="bg1"/>
                </a:solidFill>
                <a:effectLst>
                  <a:outerShdw blurRad="38100" dist="38100" dir="2700000" algn="tl">
                    <a:srgbClr val="000000">
                      <a:alpha val="43137"/>
                    </a:srgbClr>
                  </a:outerShdw>
                </a:effectLst>
              </a:rPr>
              <a:t>Cash balances in TSA</a:t>
            </a:r>
            <a:r>
              <a:rPr lang="ru-RU" sz="2800" b="1" dirty="0">
                <a:solidFill>
                  <a:schemeClr val="bg1"/>
                </a:solidFill>
                <a:effectLst>
                  <a:outerShdw blurRad="38100" dist="38100" dir="2700000" algn="tl">
                    <a:srgbClr val="000000">
                      <a:alpha val="43137"/>
                    </a:srgbClr>
                  </a:outerShdw>
                </a:effectLst>
              </a:rPr>
              <a:t>,</a:t>
            </a:r>
            <a:r>
              <a:rPr lang="en-US" sz="2800" b="1" dirty="0">
                <a:solidFill>
                  <a:schemeClr val="bg1"/>
                </a:solidFill>
                <a:effectLst>
                  <a:outerShdw blurRad="38100" dist="38100" dir="2700000" algn="tl">
                    <a:srgbClr val="000000">
                      <a:alpha val="43137"/>
                    </a:srgbClr>
                  </a:outerShdw>
                </a:effectLst>
              </a:rPr>
              <a:t> including</a:t>
            </a:r>
            <a:r>
              <a:rPr lang="ru-RU" sz="2800" b="1" dirty="0">
                <a:solidFill>
                  <a:schemeClr val="bg1"/>
                </a:solidFill>
                <a:effectLst>
                  <a:outerShdw blurRad="38100" dist="38100" dir="2700000" algn="tl">
                    <a:srgbClr val="000000">
                      <a:alpha val="43137"/>
                    </a:srgbClr>
                  </a:outerShdw>
                </a:effectLst>
              </a:rPr>
              <a:t> </a:t>
            </a:r>
          </a:p>
        </p:txBody>
      </p:sp>
      <p:pic>
        <p:nvPicPr>
          <p:cNvPr id="27" name="Рисунок 26" descr="Изображение выглядит как Торт на день рождения, золото&#10;&#10;Автоматически созданное описание">
            <a:extLst>
              <a:ext uri="{FF2B5EF4-FFF2-40B4-BE49-F238E27FC236}">
                <a16:creationId xmlns:a16="http://schemas.microsoft.com/office/drawing/2014/main" id="{F267F601-3188-43C5-A933-F4D854BCFD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95" y="4473589"/>
            <a:ext cx="2445980" cy="2022903"/>
          </a:xfrm>
          <a:prstGeom prst="rect">
            <a:avLst/>
          </a:prstGeom>
        </p:spPr>
      </p:pic>
    </p:spTree>
    <p:extLst>
      <p:ext uri="{BB962C8B-B14F-4D97-AF65-F5344CB8AC3E}">
        <p14:creationId xmlns:p14="http://schemas.microsoft.com/office/powerpoint/2010/main" val="745002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5">
            <a:extLst>
              <a:ext uri="{FF2B5EF4-FFF2-40B4-BE49-F238E27FC236}">
                <a16:creationId xmlns:a16="http://schemas.microsoft.com/office/drawing/2014/main" id="{88E81C2F-F5D4-786F-8CC6-051E5DEF9BEA}"/>
              </a:ext>
            </a:extLst>
          </p:cNvPr>
          <p:cNvSpPr/>
          <p:nvPr/>
        </p:nvSpPr>
        <p:spPr>
          <a:xfrm>
            <a:off x="2072654" y="2350750"/>
            <a:ext cx="2928938" cy="1143000"/>
          </a:xfrm>
          <a:prstGeom prst="roundRect">
            <a:avLst/>
          </a:prstGeom>
          <a:solidFill>
            <a:schemeClr val="accent6">
              <a:lumMod val="75000"/>
            </a:schemeClr>
          </a:solidFill>
          <a:ln w="571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500" b="1" dirty="0">
                <a:solidFill>
                  <a:schemeClr val="bg1"/>
                </a:solidFill>
                <a:effectLst>
                  <a:outerShdw blurRad="38100" dist="38100" dir="2700000" algn="tl">
                    <a:srgbClr val="000000">
                      <a:alpha val="43137"/>
                    </a:srgbClr>
                  </a:outerShdw>
                </a:effectLst>
              </a:rPr>
              <a:t>TSA </a:t>
            </a:r>
          </a:p>
          <a:p>
            <a:pPr algn="ctr" fontAlgn="auto">
              <a:spcBef>
                <a:spcPts val="0"/>
              </a:spcBef>
              <a:spcAft>
                <a:spcPts val="0"/>
              </a:spcAft>
              <a:defRPr/>
            </a:pPr>
            <a:r>
              <a:rPr lang="ru-RU" sz="2000" b="1" dirty="0">
                <a:solidFill>
                  <a:schemeClr val="bg1"/>
                </a:solidFill>
                <a:effectLst>
                  <a:outerShdw blurRad="38100" dist="38100" dir="2700000" algn="tl">
                    <a:srgbClr val="000000">
                      <a:alpha val="43137"/>
                    </a:srgbClr>
                  </a:outerShdw>
                </a:effectLst>
              </a:rPr>
              <a:t>(</a:t>
            </a:r>
            <a:r>
              <a:rPr lang="en-US" sz="2000" b="1" dirty="0">
                <a:solidFill>
                  <a:schemeClr val="bg1"/>
                </a:solidFill>
                <a:effectLst>
                  <a:outerShdw blurRad="38100" dist="38100" dir="2700000" algn="tl">
                    <a:srgbClr val="000000">
                      <a:alpha val="43137"/>
                    </a:srgbClr>
                  </a:outerShdw>
                </a:effectLst>
              </a:rPr>
              <a:t>Cash balances</a:t>
            </a:r>
            <a:r>
              <a:rPr lang="ru-RU" sz="2000" b="1" dirty="0">
                <a:solidFill>
                  <a:schemeClr val="bg1"/>
                </a:solidFill>
                <a:effectLst>
                  <a:outerShdw blurRad="38100" dist="38100" dir="2700000" algn="tl">
                    <a:srgbClr val="000000">
                      <a:alpha val="43137"/>
                    </a:srgbClr>
                  </a:outerShdw>
                </a:effectLst>
              </a:rPr>
              <a:t>)</a:t>
            </a:r>
          </a:p>
        </p:txBody>
      </p:sp>
      <p:sp>
        <p:nvSpPr>
          <p:cNvPr id="4" name="Стрелка влево 7">
            <a:extLst>
              <a:ext uri="{FF2B5EF4-FFF2-40B4-BE49-F238E27FC236}">
                <a16:creationId xmlns:a16="http://schemas.microsoft.com/office/drawing/2014/main" id="{601E411A-89C2-2F4D-DB19-20A469EF7239}"/>
              </a:ext>
            </a:extLst>
          </p:cNvPr>
          <p:cNvSpPr/>
          <p:nvPr/>
        </p:nvSpPr>
        <p:spPr>
          <a:xfrm rot="10800000">
            <a:off x="5084125" y="2931681"/>
            <a:ext cx="1264838" cy="389258"/>
          </a:xfrm>
          <a:prstGeom prst="leftArrow">
            <a:avLst/>
          </a:prstGeom>
          <a:solidFill>
            <a:schemeClr val="accent4">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5" name="Стрелка влево 8">
            <a:extLst>
              <a:ext uri="{FF2B5EF4-FFF2-40B4-BE49-F238E27FC236}">
                <a16:creationId xmlns:a16="http://schemas.microsoft.com/office/drawing/2014/main" id="{0958FF50-17A8-0CFF-7237-B87724585A6A}"/>
              </a:ext>
            </a:extLst>
          </p:cNvPr>
          <p:cNvSpPr/>
          <p:nvPr/>
        </p:nvSpPr>
        <p:spPr>
          <a:xfrm>
            <a:off x="5084125" y="2477348"/>
            <a:ext cx="1161807" cy="389259"/>
          </a:xfrm>
          <a:prstGeom prst="leftArrow">
            <a:avLst/>
          </a:prstGeom>
          <a:solidFill>
            <a:schemeClr val="accent4">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22" name="Овал 21">
            <a:extLst>
              <a:ext uri="{FF2B5EF4-FFF2-40B4-BE49-F238E27FC236}">
                <a16:creationId xmlns:a16="http://schemas.microsoft.com/office/drawing/2014/main" id="{0D8931E0-46A3-78E4-A5A5-57BCFFDFEDBA}"/>
              </a:ext>
            </a:extLst>
          </p:cNvPr>
          <p:cNvSpPr/>
          <p:nvPr/>
        </p:nvSpPr>
        <p:spPr>
          <a:xfrm>
            <a:off x="6282975" y="2049214"/>
            <a:ext cx="1759559" cy="1648496"/>
          </a:xfrm>
          <a:prstGeom prst="ellipse">
            <a:avLst/>
          </a:prstGeom>
          <a:solidFill>
            <a:schemeClr val="accent2">
              <a:lumMod val="75000"/>
            </a:schemeClr>
          </a:solidFill>
          <a:ln w="571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chemeClr val="bg1"/>
                </a:solidFill>
                <a:effectLst>
                  <a:outerShdw blurRad="38100" dist="38100" dir="2700000" algn="tl">
                    <a:srgbClr val="000000">
                      <a:alpha val="43137"/>
                    </a:srgbClr>
                  </a:outerShdw>
                </a:effectLst>
              </a:rPr>
              <a:t>SOFAZ</a:t>
            </a:r>
            <a:endParaRPr lang="ru-RU" sz="2400" b="1" dirty="0">
              <a:solidFill>
                <a:schemeClr val="bg1"/>
              </a:solidFill>
              <a:effectLst>
                <a:outerShdw blurRad="38100" dist="38100" dir="2700000" algn="tl">
                  <a:srgbClr val="000000">
                    <a:alpha val="43137"/>
                  </a:srgbClr>
                </a:outerShdw>
              </a:effectLst>
            </a:endParaRPr>
          </a:p>
        </p:txBody>
      </p:sp>
      <p:sp>
        <p:nvSpPr>
          <p:cNvPr id="13" name="Стрелка влево 7">
            <a:extLst>
              <a:ext uri="{FF2B5EF4-FFF2-40B4-BE49-F238E27FC236}">
                <a16:creationId xmlns:a16="http://schemas.microsoft.com/office/drawing/2014/main" id="{447EF8E6-E2FA-F9D4-2657-8794BDC05112}"/>
              </a:ext>
            </a:extLst>
          </p:cNvPr>
          <p:cNvSpPr/>
          <p:nvPr/>
        </p:nvSpPr>
        <p:spPr>
          <a:xfrm rot="10800000">
            <a:off x="8079577" y="2968165"/>
            <a:ext cx="1264838" cy="389258"/>
          </a:xfrm>
          <a:prstGeom prst="leftArrow">
            <a:avLst/>
          </a:prstGeom>
          <a:solidFill>
            <a:schemeClr val="accent4">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14" name="Стрелка влево 8">
            <a:extLst>
              <a:ext uri="{FF2B5EF4-FFF2-40B4-BE49-F238E27FC236}">
                <a16:creationId xmlns:a16="http://schemas.microsoft.com/office/drawing/2014/main" id="{9C4CA899-9253-E1A7-D3B3-704FE26C2A1A}"/>
              </a:ext>
            </a:extLst>
          </p:cNvPr>
          <p:cNvSpPr/>
          <p:nvPr/>
        </p:nvSpPr>
        <p:spPr>
          <a:xfrm>
            <a:off x="8079577" y="2513832"/>
            <a:ext cx="1161807" cy="389259"/>
          </a:xfrm>
          <a:prstGeom prst="leftArrow">
            <a:avLst/>
          </a:prstGeom>
          <a:solidFill>
            <a:schemeClr val="accent4">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16" name="Овал 15">
            <a:extLst>
              <a:ext uri="{FF2B5EF4-FFF2-40B4-BE49-F238E27FC236}">
                <a16:creationId xmlns:a16="http://schemas.microsoft.com/office/drawing/2014/main" id="{9B4488D5-B6DF-9DB3-8DD8-EB2F767826A6}"/>
              </a:ext>
            </a:extLst>
          </p:cNvPr>
          <p:cNvSpPr/>
          <p:nvPr/>
        </p:nvSpPr>
        <p:spPr>
          <a:xfrm>
            <a:off x="9278427" y="2085698"/>
            <a:ext cx="2048220" cy="1648496"/>
          </a:xfrm>
          <a:prstGeom prst="ellipse">
            <a:avLst/>
          </a:prstGeom>
          <a:solidFill>
            <a:schemeClr val="accent2">
              <a:lumMod val="75000"/>
            </a:schemeClr>
          </a:solidFill>
          <a:ln w="571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chemeClr val="bg1"/>
                </a:solidFill>
                <a:effectLst>
                  <a:outerShdw blurRad="38100" dist="38100" dir="2700000" algn="tl">
                    <a:srgbClr val="000000">
                      <a:alpha val="43137"/>
                    </a:srgbClr>
                  </a:outerShdw>
                </a:effectLst>
              </a:rPr>
              <a:t>Foreign banks</a:t>
            </a:r>
            <a:endParaRPr lang="ru-RU" sz="2400" b="1" dirty="0">
              <a:solidFill>
                <a:schemeClr val="bg1"/>
              </a:solidFill>
              <a:effectLst>
                <a:outerShdw blurRad="38100" dist="38100" dir="2700000" algn="tl">
                  <a:srgbClr val="000000">
                    <a:alpha val="43137"/>
                  </a:srgbClr>
                </a:outerShdw>
              </a:effectLst>
            </a:endParaRPr>
          </a:p>
        </p:txBody>
      </p:sp>
      <p:pic>
        <p:nvPicPr>
          <p:cNvPr id="3" name="Picture 4" descr="A slide showing a green and white background&#10;&#10;Description automatically generated with medium confidence">
            <a:extLst>
              <a:ext uri="{FF2B5EF4-FFF2-40B4-BE49-F238E27FC236}">
                <a16:creationId xmlns:a16="http://schemas.microsoft.com/office/drawing/2014/main" id="{30C7B3CF-914D-CE4F-9B28-86B31FA403B6}"/>
              </a:ext>
            </a:extLst>
          </p:cNvPr>
          <p:cNvPicPr>
            <a:picLocks noChangeAspect="1"/>
          </p:cNvPicPr>
          <p:nvPr/>
        </p:nvPicPr>
        <p:blipFill rotWithShape="1">
          <a:blip r:embed="rId2">
            <a:extLst>
              <a:ext uri="{28A0092B-C50C-407E-A947-70E740481C1C}">
                <a14:useLocalDpi xmlns:a14="http://schemas.microsoft.com/office/drawing/2010/main" val="0"/>
              </a:ext>
            </a:extLst>
          </a:blip>
          <a:srcRect l="59713" r="660" b="69213"/>
          <a:stretch/>
        </p:blipFill>
        <p:spPr>
          <a:xfrm>
            <a:off x="-1" y="6553200"/>
            <a:ext cx="12185973" cy="290048"/>
          </a:xfrm>
          <a:prstGeom prst="rect">
            <a:avLst/>
          </a:prstGeom>
          <a:solidFill>
            <a:schemeClr val="accent6">
              <a:lumMod val="60000"/>
              <a:lumOff val="40000"/>
            </a:schemeClr>
          </a:solidFill>
        </p:spPr>
      </p:pic>
      <p:pic>
        <p:nvPicPr>
          <p:cNvPr id="9" name="Picture 4" descr="A slide showing a green and white background&#10;&#10;Description automatically generated with medium confidence">
            <a:extLst>
              <a:ext uri="{FF2B5EF4-FFF2-40B4-BE49-F238E27FC236}">
                <a16:creationId xmlns:a16="http://schemas.microsoft.com/office/drawing/2014/main" id="{6ABA79F9-C038-C668-BC6D-9671D9CE4B77}"/>
              </a:ext>
            </a:extLst>
          </p:cNvPr>
          <p:cNvPicPr>
            <a:picLocks noChangeAspect="1"/>
          </p:cNvPicPr>
          <p:nvPr/>
        </p:nvPicPr>
        <p:blipFill rotWithShape="1">
          <a:blip r:embed="rId2">
            <a:extLst>
              <a:ext uri="{28A0092B-C50C-407E-A947-70E740481C1C}">
                <a14:useLocalDpi xmlns:a14="http://schemas.microsoft.com/office/drawing/2010/main" val="0"/>
              </a:ext>
            </a:extLst>
          </a:blip>
          <a:srcRect l="59713" r="660" b="69213"/>
          <a:stretch/>
        </p:blipFill>
        <p:spPr>
          <a:xfrm>
            <a:off x="3553671" y="-12581"/>
            <a:ext cx="8568881" cy="1932849"/>
          </a:xfrm>
          <a:prstGeom prst="rect">
            <a:avLst/>
          </a:prstGeom>
        </p:spPr>
      </p:pic>
      <p:pic>
        <p:nvPicPr>
          <p:cNvPr id="10" name="Picture 4" descr="A slide showing a green and white background&#10;&#10;Description automatically generated with medium confidence">
            <a:extLst>
              <a:ext uri="{FF2B5EF4-FFF2-40B4-BE49-F238E27FC236}">
                <a16:creationId xmlns:a16="http://schemas.microsoft.com/office/drawing/2014/main" id="{316CE4C2-11FD-FDCC-640B-1D5BAEC9614A}"/>
              </a:ext>
            </a:extLst>
          </p:cNvPr>
          <p:cNvPicPr>
            <a:picLocks noChangeAspect="1"/>
          </p:cNvPicPr>
          <p:nvPr/>
        </p:nvPicPr>
        <p:blipFill rotWithShape="1">
          <a:blip r:embed="rId2">
            <a:extLst>
              <a:ext uri="{28A0092B-C50C-407E-A947-70E740481C1C}">
                <a14:useLocalDpi xmlns:a14="http://schemas.microsoft.com/office/drawing/2010/main" val="0"/>
              </a:ext>
            </a:extLst>
          </a:blip>
          <a:srcRect l="1132" r="660" b="69213"/>
          <a:stretch/>
        </p:blipFill>
        <p:spPr>
          <a:xfrm>
            <a:off x="69448" y="1"/>
            <a:ext cx="7610971" cy="1920268"/>
          </a:xfrm>
          <a:prstGeom prst="rect">
            <a:avLst/>
          </a:prstGeom>
        </p:spPr>
      </p:pic>
      <p:sp>
        <p:nvSpPr>
          <p:cNvPr id="11" name="TextBox 10">
            <a:extLst>
              <a:ext uri="{FF2B5EF4-FFF2-40B4-BE49-F238E27FC236}">
                <a16:creationId xmlns:a16="http://schemas.microsoft.com/office/drawing/2014/main" id="{9B7117D6-06D2-28D6-8FFB-9E263DD46119}"/>
              </a:ext>
            </a:extLst>
          </p:cNvPr>
          <p:cNvSpPr txBox="1"/>
          <p:nvPr/>
        </p:nvSpPr>
        <p:spPr>
          <a:xfrm>
            <a:off x="4514593" y="245138"/>
            <a:ext cx="7446415" cy="1184940"/>
          </a:xfrm>
          <a:prstGeom prst="rect">
            <a:avLst/>
          </a:prstGeom>
          <a:noFill/>
        </p:spPr>
        <p:txBody>
          <a:bodyPr wrap="square">
            <a:spAutoFit/>
          </a:bodyPr>
          <a:lstStyle/>
          <a:p>
            <a:pPr algn="ctr"/>
            <a:r>
              <a:rPr lang="en-US" sz="3600" b="1" dirty="0">
                <a:solidFill>
                  <a:schemeClr val="bg1"/>
                </a:solidFill>
                <a:effectLst>
                  <a:outerShdw blurRad="38100" dist="38100" dir="2700000" algn="tl">
                    <a:srgbClr val="000000">
                      <a:alpha val="43137"/>
                    </a:srgbClr>
                  </a:outerShdw>
                </a:effectLst>
              </a:rPr>
              <a:t>Managing free balances of cash in TSA</a:t>
            </a:r>
            <a:br>
              <a:rPr lang="ru-RU" sz="3600" b="1" dirty="0">
                <a:solidFill>
                  <a:schemeClr val="bg1"/>
                </a:solidFill>
                <a:effectLst>
                  <a:outerShdw blurRad="38100" dist="38100" dir="2700000" algn="tl">
                    <a:srgbClr val="000000">
                      <a:alpha val="43137"/>
                    </a:srgbClr>
                  </a:outerShdw>
                </a:effectLst>
              </a:rPr>
            </a:br>
            <a:endParaRPr lang="ru-RU" sz="3500" dirty="0"/>
          </a:p>
        </p:txBody>
      </p:sp>
      <p:pic>
        <p:nvPicPr>
          <p:cNvPr id="7" name="Рисунок 6" descr="Изображение выглядит как Торт на день рождения, золото&#10;&#10;Автоматически созданное описание">
            <a:extLst>
              <a:ext uri="{FF2B5EF4-FFF2-40B4-BE49-F238E27FC236}">
                <a16:creationId xmlns:a16="http://schemas.microsoft.com/office/drawing/2014/main" id="{45382D3B-1816-1288-DD6B-615DA65AAA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8641" y="3734194"/>
            <a:ext cx="2712951" cy="2286198"/>
          </a:xfrm>
          <a:prstGeom prst="rect">
            <a:avLst/>
          </a:prstGeom>
        </p:spPr>
      </p:pic>
    </p:spTree>
    <p:extLst>
      <p:ext uri="{BB962C8B-B14F-4D97-AF65-F5344CB8AC3E}">
        <p14:creationId xmlns:p14="http://schemas.microsoft.com/office/powerpoint/2010/main" val="1986871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 descr="A slide showing a green and white background&#10;&#10;Description automatically generated with medium confidence">
            <a:extLst>
              <a:ext uri="{FF2B5EF4-FFF2-40B4-BE49-F238E27FC236}">
                <a16:creationId xmlns:a16="http://schemas.microsoft.com/office/drawing/2014/main" id="{CE122734-4920-B84A-2972-343911F7518E}"/>
              </a:ext>
            </a:extLst>
          </p:cNvPr>
          <p:cNvPicPr>
            <a:picLocks noChangeAspect="1"/>
          </p:cNvPicPr>
          <p:nvPr/>
        </p:nvPicPr>
        <p:blipFill rotWithShape="1">
          <a:blip r:embed="rId2">
            <a:extLst>
              <a:ext uri="{28A0092B-C50C-407E-A947-70E740481C1C}">
                <a14:useLocalDpi xmlns:a14="http://schemas.microsoft.com/office/drawing/2010/main" val="0"/>
              </a:ext>
            </a:extLst>
          </a:blip>
          <a:srcRect l="59713" r="660" b="69213"/>
          <a:stretch/>
        </p:blipFill>
        <p:spPr>
          <a:xfrm>
            <a:off x="1488463" y="52818"/>
            <a:ext cx="10703537" cy="1720934"/>
          </a:xfrm>
          <a:prstGeom prst="rect">
            <a:avLst/>
          </a:prstGeom>
          <a:solidFill>
            <a:schemeClr val="accent6">
              <a:lumMod val="60000"/>
              <a:lumOff val="40000"/>
            </a:schemeClr>
          </a:solidFill>
        </p:spPr>
      </p:pic>
      <p:sp>
        <p:nvSpPr>
          <p:cNvPr id="44" name="TextBox 43">
            <a:extLst>
              <a:ext uri="{FF2B5EF4-FFF2-40B4-BE49-F238E27FC236}">
                <a16:creationId xmlns:a16="http://schemas.microsoft.com/office/drawing/2014/main" id="{34945A81-6A1E-5A4A-D0C8-B0DB96CA8331}"/>
              </a:ext>
            </a:extLst>
          </p:cNvPr>
          <p:cNvSpPr txBox="1"/>
          <p:nvPr/>
        </p:nvSpPr>
        <p:spPr>
          <a:xfrm>
            <a:off x="2833887" y="248768"/>
            <a:ext cx="10634089" cy="769441"/>
          </a:xfrm>
          <a:prstGeom prst="rect">
            <a:avLst/>
          </a:prstGeom>
          <a:noFill/>
        </p:spPr>
        <p:txBody>
          <a:bodyPr wrap="square">
            <a:spAutoFit/>
          </a:bodyPr>
          <a:lstStyle/>
          <a:p>
            <a:r>
              <a:rPr lang="en-US" sz="4400" b="1" dirty="0">
                <a:solidFill>
                  <a:schemeClr val="bg1"/>
                </a:solidFill>
              </a:rPr>
              <a:t>State Oil Fund </a:t>
            </a:r>
            <a:endParaRPr lang="ru-RU" sz="4400" b="1" dirty="0">
              <a:solidFill>
                <a:schemeClr val="bg1"/>
              </a:solidFill>
            </a:endParaRPr>
          </a:p>
        </p:txBody>
      </p:sp>
      <p:pic>
        <p:nvPicPr>
          <p:cNvPr id="6" name="Рисунок 5" descr="Изображение выглядит как текст, снимок экрана, письмо&#10;&#10;Автоматически созданное описание">
            <a:extLst>
              <a:ext uri="{FF2B5EF4-FFF2-40B4-BE49-F238E27FC236}">
                <a16:creationId xmlns:a16="http://schemas.microsoft.com/office/drawing/2014/main" id="{CCB7174E-CDB7-43C5-7FC6-5E4F5293FB3F}"/>
              </a:ext>
            </a:extLst>
          </p:cNvPr>
          <p:cNvPicPr>
            <a:picLocks noChangeAspect="1"/>
          </p:cNvPicPr>
          <p:nvPr/>
        </p:nvPicPr>
        <p:blipFill rotWithShape="1">
          <a:blip r:embed="rId3">
            <a:extLst>
              <a:ext uri="{28A0092B-C50C-407E-A947-70E740481C1C}">
                <a14:useLocalDpi xmlns:a14="http://schemas.microsoft.com/office/drawing/2010/main" val="0"/>
              </a:ext>
            </a:extLst>
          </a:blip>
          <a:srcRect r="80785"/>
          <a:stretch/>
        </p:blipFill>
        <p:spPr>
          <a:xfrm>
            <a:off x="106654" y="52818"/>
            <a:ext cx="1381809" cy="6708821"/>
          </a:xfrm>
          <a:prstGeom prst="rect">
            <a:avLst/>
          </a:prstGeom>
        </p:spPr>
      </p:pic>
      <p:sp>
        <p:nvSpPr>
          <p:cNvPr id="8" name="Стрелка вправо 4">
            <a:extLst>
              <a:ext uri="{FF2B5EF4-FFF2-40B4-BE49-F238E27FC236}">
                <a16:creationId xmlns:a16="http://schemas.microsoft.com/office/drawing/2014/main" id="{EA1BFFDA-7316-5C71-B987-512134337F56}"/>
              </a:ext>
            </a:extLst>
          </p:cNvPr>
          <p:cNvSpPr/>
          <p:nvPr/>
        </p:nvSpPr>
        <p:spPr>
          <a:xfrm rot="2337681">
            <a:off x="4289368" y="2285694"/>
            <a:ext cx="1323209" cy="447448"/>
          </a:xfrm>
          <a:prstGeom prst="rightArrow">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9" name="Скругленный прямоугольник 5">
            <a:extLst>
              <a:ext uri="{FF2B5EF4-FFF2-40B4-BE49-F238E27FC236}">
                <a16:creationId xmlns:a16="http://schemas.microsoft.com/office/drawing/2014/main" id="{B5A4DC56-BE49-9FE1-D207-CDF2C8FE649D}"/>
              </a:ext>
            </a:extLst>
          </p:cNvPr>
          <p:cNvSpPr/>
          <p:nvPr/>
        </p:nvSpPr>
        <p:spPr>
          <a:xfrm>
            <a:off x="2419350" y="1301087"/>
            <a:ext cx="2928938" cy="928688"/>
          </a:xfrm>
          <a:prstGeom prst="roundRect">
            <a:avLst/>
          </a:prstGeom>
          <a:solidFill>
            <a:srgbClr val="AC8300"/>
          </a:solidFill>
          <a:ln>
            <a:solidFill>
              <a:schemeClr val="tx2">
                <a:lumMod val="40000"/>
                <a:lumOff val="60000"/>
              </a:schemeClr>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t>Receipts</a:t>
            </a:r>
            <a:endParaRPr lang="ru-RU" sz="2000" b="1" dirty="0"/>
          </a:p>
        </p:txBody>
      </p:sp>
      <p:sp>
        <p:nvSpPr>
          <p:cNvPr id="11" name="Стрелка вправо 7">
            <a:extLst>
              <a:ext uri="{FF2B5EF4-FFF2-40B4-BE49-F238E27FC236}">
                <a16:creationId xmlns:a16="http://schemas.microsoft.com/office/drawing/2014/main" id="{A66A4AF0-1D0C-4BB0-72F2-041FFB7EFB9E}"/>
              </a:ext>
            </a:extLst>
          </p:cNvPr>
          <p:cNvSpPr/>
          <p:nvPr/>
        </p:nvSpPr>
        <p:spPr>
          <a:xfrm rot="18926904">
            <a:off x="7620086" y="2496593"/>
            <a:ext cx="1226944" cy="428625"/>
          </a:xfrm>
          <a:prstGeom prst="rightArrow">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2" name="Стрелка вправо 9">
            <a:extLst>
              <a:ext uri="{FF2B5EF4-FFF2-40B4-BE49-F238E27FC236}">
                <a16:creationId xmlns:a16="http://schemas.microsoft.com/office/drawing/2014/main" id="{F6D4BAD3-1518-A81F-C495-4559B646A2F3}"/>
              </a:ext>
            </a:extLst>
          </p:cNvPr>
          <p:cNvSpPr/>
          <p:nvPr/>
        </p:nvSpPr>
        <p:spPr>
          <a:xfrm rot="8193529">
            <a:off x="7187149" y="2304141"/>
            <a:ext cx="1013057" cy="428625"/>
          </a:xfrm>
          <a:prstGeom prst="rightArrow">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3" name="Стрелка вправо 10">
            <a:extLst>
              <a:ext uri="{FF2B5EF4-FFF2-40B4-BE49-F238E27FC236}">
                <a16:creationId xmlns:a16="http://schemas.microsoft.com/office/drawing/2014/main" id="{5296E409-964F-99A3-37A0-AD4DFCDEDC56}"/>
              </a:ext>
            </a:extLst>
          </p:cNvPr>
          <p:cNvSpPr/>
          <p:nvPr/>
        </p:nvSpPr>
        <p:spPr>
          <a:xfrm rot="2337681">
            <a:off x="7460375" y="3868554"/>
            <a:ext cx="969567" cy="428625"/>
          </a:xfrm>
          <a:prstGeom prst="rightArrow">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6" name="Стрелка вправо 15">
            <a:extLst>
              <a:ext uri="{FF2B5EF4-FFF2-40B4-BE49-F238E27FC236}">
                <a16:creationId xmlns:a16="http://schemas.microsoft.com/office/drawing/2014/main" id="{62EC6BA3-E4A5-DF49-FCCE-CE586FFE2714}"/>
              </a:ext>
            </a:extLst>
          </p:cNvPr>
          <p:cNvSpPr/>
          <p:nvPr/>
        </p:nvSpPr>
        <p:spPr>
          <a:xfrm rot="8273514">
            <a:off x="7873784" y="5246585"/>
            <a:ext cx="1083304" cy="428625"/>
          </a:xfrm>
          <a:prstGeom prst="rightArrow">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7" name="Стрелка вправо 16">
            <a:extLst>
              <a:ext uri="{FF2B5EF4-FFF2-40B4-BE49-F238E27FC236}">
                <a16:creationId xmlns:a16="http://schemas.microsoft.com/office/drawing/2014/main" id="{2E6DF7C6-710D-B839-B59A-D2D342982506}"/>
              </a:ext>
            </a:extLst>
          </p:cNvPr>
          <p:cNvSpPr/>
          <p:nvPr/>
        </p:nvSpPr>
        <p:spPr>
          <a:xfrm rot="2337681">
            <a:off x="4546490" y="5222834"/>
            <a:ext cx="1224632" cy="428625"/>
          </a:xfrm>
          <a:prstGeom prst="rightArrow">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8" name="Шестиугольник 17">
            <a:extLst>
              <a:ext uri="{FF2B5EF4-FFF2-40B4-BE49-F238E27FC236}">
                <a16:creationId xmlns:a16="http://schemas.microsoft.com/office/drawing/2014/main" id="{9D8C1E06-C311-D777-619D-3408E9266480}"/>
              </a:ext>
            </a:extLst>
          </p:cNvPr>
          <p:cNvSpPr/>
          <p:nvPr/>
        </p:nvSpPr>
        <p:spPr>
          <a:xfrm>
            <a:off x="5562599" y="5444462"/>
            <a:ext cx="2500313" cy="985494"/>
          </a:xfrm>
          <a:prstGeom prst="hexagon">
            <a:avLst/>
          </a:prstGeom>
          <a:solidFill>
            <a:srgbClr val="AC8300"/>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900" b="1" dirty="0"/>
              <a:t>Economic development </a:t>
            </a:r>
            <a:endParaRPr lang="ru-RU" sz="1900" b="1" dirty="0"/>
          </a:p>
        </p:txBody>
      </p:sp>
      <p:sp>
        <p:nvSpPr>
          <p:cNvPr id="19" name="TextBox 19">
            <a:extLst>
              <a:ext uri="{FF2B5EF4-FFF2-40B4-BE49-F238E27FC236}">
                <a16:creationId xmlns:a16="http://schemas.microsoft.com/office/drawing/2014/main" id="{31A23A85-9679-BADB-36A6-DAA9F336E9E8}"/>
              </a:ext>
            </a:extLst>
          </p:cNvPr>
          <p:cNvSpPr txBox="1">
            <a:spLocks noChangeArrowheads="1"/>
          </p:cNvSpPr>
          <p:nvPr/>
        </p:nvSpPr>
        <p:spPr bwMode="auto">
          <a:xfrm>
            <a:off x="7961313" y="3729962"/>
            <a:ext cx="1026628" cy="369332"/>
          </a:xfrm>
          <a:prstGeom prst="rect">
            <a:avLst/>
          </a:prstGeom>
          <a:noFill/>
          <a:ln w="9525">
            <a:noFill/>
            <a:miter lim="800000"/>
            <a:headEnd/>
            <a:tailEnd/>
          </a:ln>
        </p:spPr>
        <p:txBody>
          <a:bodyPr wrap="none">
            <a:spAutoFit/>
          </a:bodyPr>
          <a:lstStyle/>
          <a:p>
            <a:r>
              <a:rPr lang="en-US" b="1" i="1" dirty="0">
                <a:solidFill>
                  <a:srgbClr val="FF0000"/>
                </a:solidFill>
              </a:rPr>
              <a:t>Transfer </a:t>
            </a:r>
            <a:endParaRPr lang="ru-RU" b="1" i="1" dirty="0">
              <a:solidFill>
                <a:srgbClr val="FF0000"/>
              </a:solidFill>
            </a:endParaRPr>
          </a:p>
        </p:txBody>
      </p:sp>
      <p:sp>
        <p:nvSpPr>
          <p:cNvPr id="14" name="Стрелка вправо 11">
            <a:extLst>
              <a:ext uri="{FF2B5EF4-FFF2-40B4-BE49-F238E27FC236}">
                <a16:creationId xmlns:a16="http://schemas.microsoft.com/office/drawing/2014/main" id="{011CCAC4-82C1-F066-343C-44981EB73AE5}"/>
              </a:ext>
            </a:extLst>
          </p:cNvPr>
          <p:cNvSpPr/>
          <p:nvPr/>
        </p:nvSpPr>
        <p:spPr>
          <a:xfrm rot="8346324">
            <a:off x="4722747" y="3860455"/>
            <a:ext cx="970164" cy="428625"/>
          </a:xfrm>
          <a:prstGeom prst="rightArrow">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0" name="Скругленный прямоугольник 6">
            <a:extLst>
              <a:ext uri="{FF2B5EF4-FFF2-40B4-BE49-F238E27FC236}">
                <a16:creationId xmlns:a16="http://schemas.microsoft.com/office/drawing/2014/main" id="{65195E22-C53E-5D2B-4AB0-C86B86603A90}"/>
              </a:ext>
            </a:extLst>
          </p:cNvPr>
          <p:cNvSpPr/>
          <p:nvPr/>
        </p:nvSpPr>
        <p:spPr>
          <a:xfrm>
            <a:off x="7651522" y="1301087"/>
            <a:ext cx="2928937" cy="928688"/>
          </a:xfrm>
          <a:prstGeom prst="roundRect">
            <a:avLst/>
          </a:prstGeom>
          <a:solidFill>
            <a:srgbClr val="AC8300"/>
          </a:solidFill>
          <a:ln>
            <a:solidFill>
              <a:schemeClr val="tx2">
                <a:lumMod val="40000"/>
                <a:lumOff val="60000"/>
              </a:schemeClr>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000" b="1" dirty="0"/>
              <a:t>Cash management</a:t>
            </a:r>
            <a:endParaRPr lang="ru-RU" sz="2000" b="1" dirty="0"/>
          </a:p>
        </p:txBody>
      </p:sp>
      <p:sp>
        <p:nvSpPr>
          <p:cNvPr id="7" name="Овал 6">
            <a:extLst>
              <a:ext uri="{FF2B5EF4-FFF2-40B4-BE49-F238E27FC236}">
                <a16:creationId xmlns:a16="http://schemas.microsoft.com/office/drawing/2014/main" id="{720EDF90-9481-9C0B-EB57-D956D6C641A2}"/>
              </a:ext>
            </a:extLst>
          </p:cNvPr>
          <p:cNvSpPr/>
          <p:nvPr/>
        </p:nvSpPr>
        <p:spPr>
          <a:xfrm>
            <a:off x="5133975" y="2729837"/>
            <a:ext cx="2786063" cy="1285875"/>
          </a:xfrm>
          <a:prstGeom prst="ellipse">
            <a:avLst/>
          </a:prstGeom>
          <a:solidFill>
            <a:schemeClr val="accent1">
              <a:lumMod val="75000"/>
            </a:schemeClr>
          </a:solidFill>
          <a:ln>
            <a:solidFill>
              <a:schemeClr val="tx2">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500" b="1" dirty="0"/>
              <a:t>SOFAZ</a:t>
            </a:r>
            <a:endParaRPr lang="ru-RU" sz="3500" b="1" dirty="0"/>
          </a:p>
        </p:txBody>
      </p:sp>
      <p:sp>
        <p:nvSpPr>
          <p:cNvPr id="15" name="Скругленный прямоугольник 14">
            <a:extLst>
              <a:ext uri="{FF2B5EF4-FFF2-40B4-BE49-F238E27FC236}">
                <a16:creationId xmlns:a16="http://schemas.microsoft.com/office/drawing/2014/main" id="{653433E0-1CC2-639E-A30A-80E0F26C2647}"/>
              </a:ext>
            </a:extLst>
          </p:cNvPr>
          <p:cNvSpPr/>
          <p:nvPr/>
        </p:nvSpPr>
        <p:spPr>
          <a:xfrm>
            <a:off x="2990850" y="4444337"/>
            <a:ext cx="2928938" cy="714375"/>
          </a:xfrm>
          <a:prstGeom prst="roundRect">
            <a:avLst/>
          </a:prstGeom>
          <a:solidFill>
            <a:srgbClr val="AC8300"/>
          </a:solidFill>
          <a:ln>
            <a:solidFill>
              <a:schemeClr val="tx2">
                <a:lumMod val="40000"/>
                <a:lumOff val="6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900" b="1" dirty="0"/>
              <a:t>Strategic projects</a:t>
            </a:r>
            <a:endParaRPr lang="ru-RU" sz="1900" b="1" dirty="0"/>
          </a:p>
        </p:txBody>
      </p:sp>
      <p:sp>
        <p:nvSpPr>
          <p:cNvPr id="5" name="Скругленный прямоугольник 13">
            <a:extLst>
              <a:ext uri="{FF2B5EF4-FFF2-40B4-BE49-F238E27FC236}">
                <a16:creationId xmlns:a16="http://schemas.microsoft.com/office/drawing/2014/main" id="{CDE094C2-9B4A-6E94-BB8E-44A936438B8B}"/>
              </a:ext>
            </a:extLst>
          </p:cNvPr>
          <p:cNvSpPr/>
          <p:nvPr/>
        </p:nvSpPr>
        <p:spPr>
          <a:xfrm>
            <a:off x="7419975" y="4444337"/>
            <a:ext cx="3079296" cy="714375"/>
          </a:xfrm>
          <a:prstGeom prst="roundRect">
            <a:avLst/>
          </a:prstGeom>
          <a:solidFill>
            <a:srgbClr val="AC8300"/>
          </a:solidFill>
          <a:ln>
            <a:solidFill>
              <a:schemeClr val="tx2">
                <a:lumMod val="40000"/>
                <a:lumOff val="6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900" b="1" dirty="0"/>
              <a:t>State budget </a:t>
            </a:r>
            <a:endParaRPr lang="ru-RU" sz="1900" b="1" dirty="0"/>
          </a:p>
        </p:txBody>
      </p:sp>
      <p:pic>
        <p:nvPicPr>
          <p:cNvPr id="36" name="Picture 4" descr="A slide showing a green and white background&#10;&#10;Description automatically generated with medium confidence">
            <a:extLst>
              <a:ext uri="{FF2B5EF4-FFF2-40B4-BE49-F238E27FC236}">
                <a16:creationId xmlns:a16="http://schemas.microsoft.com/office/drawing/2014/main" id="{F58E388F-1A5E-BF60-290D-16C6B622389B}"/>
              </a:ext>
            </a:extLst>
          </p:cNvPr>
          <p:cNvPicPr>
            <a:picLocks noChangeAspect="1"/>
          </p:cNvPicPr>
          <p:nvPr/>
        </p:nvPicPr>
        <p:blipFill rotWithShape="1">
          <a:blip r:embed="rId2">
            <a:extLst>
              <a:ext uri="{28A0092B-C50C-407E-A947-70E740481C1C}">
                <a14:useLocalDpi xmlns:a14="http://schemas.microsoft.com/office/drawing/2010/main" val="0"/>
              </a:ext>
            </a:extLst>
          </a:blip>
          <a:srcRect l="59713" r="660" b="69213"/>
          <a:stretch/>
        </p:blipFill>
        <p:spPr>
          <a:xfrm>
            <a:off x="-1" y="6553200"/>
            <a:ext cx="12185973" cy="290048"/>
          </a:xfrm>
          <a:prstGeom prst="rect">
            <a:avLst/>
          </a:prstGeom>
          <a:solidFill>
            <a:schemeClr val="accent6">
              <a:lumMod val="60000"/>
              <a:lumOff val="40000"/>
            </a:schemeClr>
          </a:solidFill>
        </p:spPr>
      </p:pic>
    </p:spTree>
    <p:extLst>
      <p:ext uri="{BB962C8B-B14F-4D97-AF65-F5344CB8AC3E}">
        <p14:creationId xmlns:p14="http://schemas.microsoft.com/office/powerpoint/2010/main" val="68309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Изображение выглядит как текст, снимок экрана, письмо&#10;&#10;Автоматически созданное описание">
            <a:extLst>
              <a:ext uri="{FF2B5EF4-FFF2-40B4-BE49-F238E27FC236}">
                <a16:creationId xmlns:a16="http://schemas.microsoft.com/office/drawing/2014/main" id="{F21DCA16-86D1-F529-24C3-2941655CA457}"/>
              </a:ext>
            </a:extLst>
          </p:cNvPr>
          <p:cNvPicPr>
            <a:picLocks noChangeAspect="1"/>
          </p:cNvPicPr>
          <p:nvPr/>
        </p:nvPicPr>
        <p:blipFill rotWithShape="1">
          <a:blip r:embed="rId2">
            <a:extLst>
              <a:ext uri="{28A0092B-C50C-407E-A947-70E740481C1C}">
                <a14:useLocalDpi xmlns:a14="http://schemas.microsoft.com/office/drawing/2010/main" val="0"/>
              </a:ext>
            </a:extLst>
          </a:blip>
          <a:srcRect r="80785"/>
          <a:stretch/>
        </p:blipFill>
        <p:spPr>
          <a:xfrm>
            <a:off x="50275" y="104924"/>
            <a:ext cx="2217446" cy="6648152"/>
          </a:xfrm>
          <a:prstGeom prst="rect">
            <a:avLst/>
          </a:prstGeom>
        </p:spPr>
      </p:pic>
      <p:sp>
        <p:nvSpPr>
          <p:cNvPr id="12" name="Блок-схема: внутренняя память 11">
            <a:extLst>
              <a:ext uri="{FF2B5EF4-FFF2-40B4-BE49-F238E27FC236}">
                <a16:creationId xmlns:a16="http://schemas.microsoft.com/office/drawing/2014/main" id="{9E0466FE-C345-001A-5CE9-F65F1FEAFC58}"/>
              </a:ext>
            </a:extLst>
          </p:cNvPr>
          <p:cNvSpPr/>
          <p:nvPr/>
        </p:nvSpPr>
        <p:spPr>
          <a:xfrm>
            <a:off x="2267721" y="104924"/>
            <a:ext cx="9874004" cy="6606119"/>
          </a:xfrm>
          <a:prstGeom prst="flowChartInternalStorag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3" name="Picture 3" descr="C:\Users\a.farajov\Desktop\Thank-You.jpg">
            <a:extLst>
              <a:ext uri="{FF2B5EF4-FFF2-40B4-BE49-F238E27FC236}">
                <a16:creationId xmlns:a16="http://schemas.microsoft.com/office/drawing/2014/main" id="{FF924763-EA2A-D3A4-D5B3-FF1329ACF63F}"/>
              </a:ext>
            </a:extLst>
          </p:cNvPr>
          <p:cNvPicPr>
            <a:picLocks noChangeAspect="1" noChangeArrowheads="1"/>
          </p:cNvPicPr>
          <p:nvPr/>
        </p:nvPicPr>
        <p:blipFill>
          <a:blip r:embed="rId3"/>
          <a:srcRect/>
          <a:stretch>
            <a:fillRect/>
          </a:stretch>
        </p:blipFill>
        <p:spPr bwMode="auto">
          <a:xfrm>
            <a:off x="2519019" y="310245"/>
            <a:ext cx="9401099" cy="6200922"/>
          </a:xfrm>
          <a:prstGeom prst="rect">
            <a:avLst/>
          </a:prstGeom>
          <a:solidFill>
            <a:schemeClr val="accent6">
              <a:lumMod val="75000"/>
            </a:schemeClr>
          </a:solidFill>
          <a:ln w="9525">
            <a:noFill/>
            <a:miter lim="800000"/>
            <a:headEnd/>
            <a:tailEnd/>
          </a:ln>
        </p:spPr>
      </p:pic>
      <p:pic>
        <p:nvPicPr>
          <p:cNvPr id="14" name="Picture 4" descr="A slide showing a green and white background&#10;&#10;Description automatically generated with medium confidence">
            <a:extLst>
              <a:ext uri="{FF2B5EF4-FFF2-40B4-BE49-F238E27FC236}">
                <a16:creationId xmlns:a16="http://schemas.microsoft.com/office/drawing/2014/main" id="{44388ECE-F8E5-FAD4-72F9-91ACCD21F931}"/>
              </a:ext>
            </a:extLst>
          </p:cNvPr>
          <p:cNvPicPr>
            <a:picLocks noChangeAspect="1"/>
          </p:cNvPicPr>
          <p:nvPr/>
        </p:nvPicPr>
        <p:blipFill rotWithShape="1">
          <a:blip r:embed="rId4">
            <a:extLst>
              <a:ext uri="{28A0092B-C50C-407E-A947-70E740481C1C}">
                <a14:useLocalDpi xmlns:a14="http://schemas.microsoft.com/office/drawing/2010/main" val="0"/>
              </a:ext>
            </a:extLst>
          </a:blip>
          <a:srcRect l="59713" r="660" b="69213"/>
          <a:stretch/>
        </p:blipFill>
        <p:spPr>
          <a:xfrm>
            <a:off x="-1" y="6553200"/>
            <a:ext cx="12185973" cy="290048"/>
          </a:xfrm>
          <a:prstGeom prst="rect">
            <a:avLst/>
          </a:prstGeom>
          <a:solidFill>
            <a:schemeClr val="accent6">
              <a:lumMod val="60000"/>
              <a:lumOff val="40000"/>
            </a:schemeClr>
          </a:solidFill>
        </p:spPr>
      </p:pic>
    </p:spTree>
    <p:extLst>
      <p:ext uri="{BB962C8B-B14F-4D97-AF65-F5344CB8AC3E}">
        <p14:creationId xmlns:p14="http://schemas.microsoft.com/office/powerpoint/2010/main" val="95045846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3827</TotalTime>
  <Words>262</Words>
  <Application>Microsoft Office PowerPoint</Application>
  <PresentationFormat>Widescreen</PresentationFormat>
  <Paragraphs>44</Paragraphs>
  <Slides>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Arial Black</vt:lpstr>
      <vt:lpstr>Calibri</vt:lpstr>
      <vt:lpstr>Calibri Light</vt:lpstr>
      <vt:lpstr>Segoe UI</vt:lpstr>
      <vt:lpstr>Times New Roman</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Solmaz Yahyayeva</dc:creator>
  <cp:lastModifiedBy>Tetiana Shalkivska</cp:lastModifiedBy>
  <cp:revision>70</cp:revision>
  <cp:lastPrinted>2023-11-24T11:16:24Z</cp:lastPrinted>
  <dcterms:created xsi:type="dcterms:W3CDTF">2023-11-20T23:50:04Z</dcterms:created>
  <dcterms:modified xsi:type="dcterms:W3CDTF">2023-12-17T23:33:22Z</dcterms:modified>
</cp:coreProperties>
</file>