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71" r:id="rId2"/>
    <p:sldId id="461" r:id="rId3"/>
    <p:sldId id="436" r:id="rId4"/>
    <p:sldId id="444" r:id="rId5"/>
    <p:sldId id="454" r:id="rId6"/>
    <p:sldId id="455" r:id="rId7"/>
    <p:sldId id="456" r:id="rId8"/>
    <p:sldId id="457" r:id="rId9"/>
    <p:sldId id="458" r:id="rId10"/>
    <p:sldId id="459" r:id="rId11"/>
    <p:sldId id="441" r:id="rId12"/>
    <p:sldId id="446" r:id="rId13"/>
    <p:sldId id="448" r:id="rId14"/>
    <p:sldId id="449" r:id="rId15"/>
    <p:sldId id="450" r:id="rId16"/>
    <p:sldId id="451" r:id="rId17"/>
    <p:sldId id="453" r:id="rId18"/>
    <p:sldId id="452" r:id="rId19"/>
    <p:sldId id="460" r:id="rId20"/>
    <p:sldId id="312" r:id="rId21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7" autoAdjust="0"/>
    <p:restoredTop sz="90556" autoAdjust="0"/>
  </p:normalViewPr>
  <p:slideViewPr>
    <p:cSldViewPr>
      <p:cViewPr varScale="1">
        <p:scale>
          <a:sx n="125" d="100"/>
          <a:sy n="125" d="100"/>
        </p:scale>
        <p:origin x="-1500" y="-96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347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n/News/Articles/2020/03/04/sp030420-imf-makes-available-50-billion-to-help-address-coronavir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seenews.com/news/imf-ready-to-lend-bosnia-165-mln-euro-to-mitigate-coronavirus-crisis-691214" TargetMode="External"/><Relationship Id="rId4" Type="http://schemas.openxmlformats.org/officeDocument/2006/relationships/hyperlink" Target="https://www.worldbank.org/en/news/press-release/2020/04/02/world-bank-group-launches-first-operations-for-covid-19-coronavirus-emergency-health-support-strengthening-developing-country-response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iapresupuestaria.gob.mx/es/PTP/fuerzamexic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digital.library.unt.edu/ark:/67531/metadc499071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worldbank.org/opendata/open-data-and-mapping-for-disasters-and-development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pii.org.za/wp-content/uploads/2019/07/SUBMISSION-BY-THE-BUDGET-JUSTICE-COALITION-BJC-ON-THE-2018-MEDIUM-TERM-BUDGET-POLICY-STATEMENT.pd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internationalbudget.org/wp-content/uploads/A-Guide-to-Tax-Work-for-NGOs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stralia.gov.a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gov.uk/coronaviru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scaltransparency.net/publish/fiscal-transparency-in-times-of-emergency-response-reflections-for-times-of-covid-19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://www.fiscaltransparency.net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orldbank.org/en/who-we-are/news/coronavirus-covid19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www.consilium.europa.eu/en/press/press-releases/2020/03/30/covid-19-council-adopts-measures-for-immediate-release-of-funds/" TargetMode="External"/><Relationship Id="rId4" Type="http://schemas.openxmlformats.org/officeDocument/2006/relationships/hyperlink" Target="http://www.oecd.org/coronaviru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scaltransparency.net/publish/fiscal-transparency-in-times-of-emergency-response-reflections-for-times-of-covid-19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6th-congress/house-bill/6074/tex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yivpost.com/article/opinion/op-ed/andy-hunder-ukraine-introduces-significant-measures-to-contain-covid-19.html?cn-reloaded=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monde.fr/economie/article/2020/03/17/coronavirus-un-plan-a-45-milliards-d-euros-pour-soutenir-les-entreprises_6033375_3234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ada.ca/en/department-finance/news/2020/03/canadas-covid-19-economic-response-plan-support-for-canadians-and-businesse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wonline.co.za/Gazettes/Gazettes/43107_18-3_COGTA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</a:rPr>
              <a:t>Kako osigurati transparentnost i angažman građana za vrijeme pandemije </a:t>
            </a:r>
            <a:r>
              <a:rPr lang="hr-HR" dirty="0" smtClean="0">
                <a:solidFill>
                  <a:srgbClr val="002060"/>
                </a:solidFill>
              </a:rPr>
              <a:t>COVIDA-19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Sažetak najnovijih savjeta GIFT-a za potrebe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zemalja članica Zajednice prakse za proračun (BCOP) PEMPAL-a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476500" y="5257800"/>
            <a:ext cx="495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b="1">
                <a:latin typeface="Calibri" pitchFamily="34" charset="0"/>
              </a:rPr>
              <a:t>Videokonferencija BCOP-a od 9. travnja/aprila 2020.</a:t>
            </a:r>
          </a:p>
          <a:p>
            <a:pPr algn="ctr"/>
            <a:r>
              <a:rPr lang="hr-HR" b="1">
                <a:latin typeface="Calibri" pitchFamily="34" charset="0"/>
              </a:rPr>
              <a:t>Resursni tim BCOP-a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447800"/>
            <a:ext cx="8763000" cy="51054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600" dirty="0">
                <a:solidFill>
                  <a:schemeClr val="tx1"/>
                </a:solidFill>
              </a:rPr>
              <a:t>Podijelite informacije o tome </a:t>
            </a:r>
            <a:r>
              <a:rPr lang="hr-HR" sz="2600" b="1" dirty="0">
                <a:solidFill>
                  <a:schemeClr val="tx1"/>
                </a:solidFill>
              </a:rPr>
              <a:t>očekuje li se veći deficit od predviđenoga te na koji će se način taj deficit pokriti</a:t>
            </a:r>
            <a:r>
              <a:rPr lang="hr-HR" sz="2600" dirty="0">
                <a:solidFill>
                  <a:schemeClr val="tx1"/>
                </a:solidFill>
              </a:rPr>
              <a:t>.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600" b="1" dirty="0">
                <a:solidFill>
                  <a:schemeClr val="tx1"/>
                </a:solidFill>
              </a:rPr>
              <a:t>U kratkim crtama navedite uvjete, razdoblje otplate i posljedice bilo kakvih dugova.</a:t>
            </a:r>
            <a:r>
              <a:rPr lang="hr-HR" sz="2600" dirty="0">
                <a:solidFill>
                  <a:schemeClr val="tx1"/>
                </a:solidFill>
              </a:rPr>
              <a:t>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600" b="1" dirty="0">
                <a:solidFill>
                  <a:schemeClr val="tx1"/>
                </a:solidFill>
              </a:rPr>
              <a:t>Podijelite informacije o bilo kakvoj potpori koju primate</a:t>
            </a:r>
            <a:r>
              <a:rPr lang="hr-HR" sz="2600" dirty="0">
                <a:solidFill>
                  <a:schemeClr val="tx1"/>
                </a:solidFill>
              </a:rPr>
              <a:t> od međunarodnih financijskih institucija.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1400" dirty="0">
                <a:solidFill>
                  <a:schemeClr val="tx1"/>
                </a:solidFill>
                <a:hlinkClick r:id="rId3"/>
              </a:rPr>
              <a:t>https://www.imf.org/en/News/Articles/2020/03/04/sp030420-imf-makes-available-50-billion-to-help-address-coronavirus</a:t>
            </a:r>
            <a:r>
              <a:rPr lang="hr-HR" sz="1400" dirty="0">
                <a:solidFill>
                  <a:schemeClr val="tx1"/>
                </a:solidFill>
              </a:rPr>
              <a:t> 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1400" dirty="0">
                <a:solidFill>
                  <a:schemeClr val="tx1"/>
                </a:solidFill>
                <a:hlinkClick r:id="rId4"/>
              </a:rPr>
              <a:t>https://www.worldbank.org/en/news/press-release/2020/04/02/world-bank-group-launches-first-operations-for-covid-19-coronavirus-emergency-health-support-strengthening-developing-country-responses</a:t>
            </a:r>
            <a:r>
              <a:rPr lang="hr-HR" sz="1400" dirty="0">
                <a:solidFill>
                  <a:schemeClr val="tx1"/>
                </a:solidFill>
              </a:rPr>
              <a:t>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400" dirty="0">
                <a:solidFill>
                  <a:schemeClr val="tx1"/>
                </a:solidFill>
              </a:rPr>
              <a:t>MMF bi </a:t>
            </a:r>
            <a:r>
              <a:rPr lang="hr-HR" sz="2400" b="1" u="sng" dirty="0">
                <a:solidFill>
                  <a:srgbClr val="953735"/>
                </a:solidFill>
              </a:rPr>
              <a:t>Bosni i Hercegovini</a:t>
            </a:r>
            <a:r>
              <a:rPr lang="hr-HR" sz="2400" dirty="0"/>
              <a:t> </a:t>
            </a:r>
            <a:r>
              <a:rPr lang="hr-HR" sz="2400" dirty="0">
                <a:solidFill>
                  <a:schemeClr val="tx1"/>
                </a:solidFill>
              </a:rPr>
              <a:t>trebao odobriti kredit za izvanredne situacije </a:t>
            </a:r>
            <a:r>
              <a:rPr lang="hr-HR" sz="2400" dirty="0">
                <a:hlinkClick r:id="rId5"/>
              </a:rPr>
              <a:t>https://seenews.com/news/imf-ready-to-lend-bosnia-165-mln-euro-to-mitigate-coronavirus-crisis-691214</a:t>
            </a:r>
            <a:r>
              <a:rPr lang="hr-HR" sz="1400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8839200" cy="876300"/>
          </a:xfrm>
        </p:spPr>
        <p:txBody>
          <a:bodyPr/>
          <a:lstStyle/>
          <a:p>
            <a:r>
              <a:rPr lang="hr-HR" sz="3600" b="1">
                <a:solidFill>
                  <a:srgbClr val="9BBB59"/>
                </a:solidFill>
              </a:rPr>
              <a:t>Potrebe za dodatnim financiranjem za hitne i poticajne mjere </a:t>
            </a:r>
          </a:p>
        </p:txBody>
      </p:sp>
    </p:spTree>
    <p:extLst>
      <p:ext uri="{BB962C8B-B14F-4D97-AF65-F5344CB8AC3E}">
        <p14:creationId xmlns="" xmlns:p14="http://schemas.microsoft.com/office/powerpoint/2010/main" val="12893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0"/>
            <a:ext cx="8915400" cy="59436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600">
                <a:solidFill>
                  <a:schemeClr val="tx1"/>
                </a:solidFill>
              </a:rPr>
              <a:t>Većina takvih informacija objavit će se u obliku </a:t>
            </a:r>
            <a:r>
              <a:rPr lang="hr-HR" sz="2600" b="1">
                <a:solidFill>
                  <a:schemeClr val="tx1"/>
                </a:solidFill>
              </a:rPr>
              <a:t>priopćenja za medije i agregiranih financijskih izvještaja.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600">
                <a:solidFill>
                  <a:schemeClr val="tx1"/>
                </a:solidFill>
              </a:rPr>
              <a:t>GIFT preporučuje primjenu </a:t>
            </a:r>
            <a:r>
              <a:rPr lang="hr-HR" sz="2600" b="1">
                <a:solidFill>
                  <a:schemeClr val="tx1"/>
                </a:solidFill>
              </a:rPr>
              <a:t>dodatnih održivih metoda poput otvorenih podataka i portala za fiskalnu transparentnost</a:t>
            </a:r>
            <a:r>
              <a:rPr lang="hr-HR" sz="2600">
                <a:solidFill>
                  <a:schemeClr val="tx1"/>
                </a:solidFill>
              </a:rPr>
              <a:t> kako bi se zabilježili pristupi odgovoru na izvanredne situacije te naučene lekcije.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143000" y="304800"/>
            <a:ext cx="7848600" cy="876300"/>
          </a:xfrm>
        </p:spPr>
        <p:txBody>
          <a:bodyPr/>
          <a:lstStyle/>
          <a:p>
            <a:r>
              <a:rPr lang="hr-HR" sz="3500" b="1">
                <a:solidFill>
                  <a:srgbClr val="953735"/>
                </a:solidFill>
              </a:rPr>
              <a:t>3. Na koji način objaviti informacije kako bi one bile korisne</a:t>
            </a:r>
          </a:p>
        </p:txBody>
      </p:sp>
    </p:spTree>
    <p:extLst>
      <p:ext uri="{BB962C8B-B14F-4D97-AF65-F5344CB8AC3E}">
        <p14:creationId xmlns="" xmlns:p14="http://schemas.microsoft.com/office/powerpoint/2010/main" val="10909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0"/>
            <a:ext cx="8915400" cy="59436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endParaRPr lang="en-US" sz="2600" b="1" u="sng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endParaRPr lang="en-US" sz="2600" b="1" u="sng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400" b="1" u="sng" dirty="0">
                <a:solidFill>
                  <a:srgbClr val="953735"/>
                </a:solidFill>
              </a:rPr>
              <a:t>Meksiko</a:t>
            </a:r>
            <a:r>
              <a:rPr lang="hr-HR" sz="2400" dirty="0"/>
              <a:t> </a:t>
            </a:r>
            <a:r>
              <a:rPr lang="hr-HR" sz="2400" dirty="0">
                <a:solidFill>
                  <a:schemeClr val="tx1"/>
                </a:solidFill>
              </a:rPr>
              <a:t>- digitalna platforma koju je Ministarstvo financija uspostavilo nakon potresa u rujnu 2017. kao instrument za objavu informacija i podataka različitih agencija i subjekata uključenih u zadatke pružanja pomoći i obnove u hitnim situacijama.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1600" dirty="0">
                <a:solidFill>
                  <a:schemeClr val="tx1"/>
                </a:solidFill>
                <a:hlinkClick r:id="rId3"/>
              </a:rPr>
              <a:t>https://www.transparenciapresupuestaria.gob.mx/es/PTP/fuerzamexico</a:t>
            </a:r>
            <a:r>
              <a:rPr lang="hr-HR" sz="1600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400" b="1" u="sng" dirty="0">
                <a:solidFill>
                  <a:srgbClr val="953735"/>
                </a:solidFill>
              </a:rPr>
              <a:t>SAD</a:t>
            </a:r>
            <a:r>
              <a:rPr lang="hr-HR" sz="2400" dirty="0"/>
              <a:t> </a:t>
            </a:r>
            <a:r>
              <a:rPr lang="hr-HR" sz="2400" dirty="0">
                <a:solidFill>
                  <a:schemeClr val="tx1"/>
                </a:solidFill>
              </a:rPr>
              <a:t>- internetska stranica kojom se nadgledala potrošnja u skladu sa Zakonom o mjerama oporavka i reinvesticija iz 2009. (American Recovery and Reinvestment Act), a koja je uspostavljena kao odgovor na gospodarsku krizu 2008. i 2009. u svrhu ponovnog pokretanja gospodarstva.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1600" dirty="0">
                <a:solidFill>
                  <a:schemeClr val="tx1"/>
                </a:solidFill>
                <a:hlinkClick r:id="rId4"/>
              </a:rPr>
              <a:t>https://digital.library.unt.edu/ark:/67531/metadc499071/</a:t>
            </a:r>
            <a:r>
              <a:rPr lang="hr-HR" sz="1600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447800" y="457200"/>
            <a:ext cx="7620000" cy="876300"/>
          </a:xfrm>
        </p:spPr>
        <p:txBody>
          <a:bodyPr/>
          <a:lstStyle/>
          <a:p>
            <a:r>
              <a:rPr lang="hr-HR" sz="3500" b="1">
                <a:solidFill>
                  <a:srgbClr val="953735"/>
                </a:solidFill>
              </a:rPr>
              <a:t>3. Na koji način objaviti informacije kako bi one bile korisne</a:t>
            </a:r>
          </a:p>
        </p:txBody>
      </p:sp>
    </p:spTree>
    <p:extLst>
      <p:ext uri="{BB962C8B-B14F-4D97-AF65-F5344CB8AC3E}">
        <p14:creationId xmlns="" xmlns:p14="http://schemas.microsoft.com/office/powerpoint/2010/main" val="10067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57200"/>
            <a:ext cx="8915400" cy="59436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b="1" u="sng" dirty="0" smtClean="0">
              <a:solidFill>
                <a:srgbClr val="953735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600">
                <a:solidFill>
                  <a:schemeClr val="tx1"/>
                </a:solidFill>
              </a:rPr>
              <a:t>Ministarstva financija mogu se suočiti s </a:t>
            </a:r>
            <a:r>
              <a:rPr lang="hr-HR" sz="2600" b="1">
                <a:solidFill>
                  <a:schemeClr val="tx1"/>
                </a:solidFill>
              </a:rPr>
              <a:t>izazovima u pogledu konsolidacije podataka i osiguravanja njihove održivosti</a:t>
            </a:r>
            <a:r>
              <a:rPr lang="hr-HR" sz="2600">
                <a:solidFill>
                  <a:schemeClr val="tx1"/>
                </a:solidFill>
              </a:rPr>
              <a:t> redovitim ažuriranjima ako je to potrebno.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600">
                <a:solidFill>
                  <a:schemeClr val="tx1"/>
                </a:solidFill>
              </a:rPr>
              <a:t>Prijedlozi za ministarstva financija:  </a:t>
            </a: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r>
              <a:rPr lang="hr-HR" sz="2600" b="1">
                <a:solidFill>
                  <a:schemeClr val="tx1"/>
                </a:solidFill>
              </a:rPr>
              <a:t>definirati ciljeve</a:t>
            </a:r>
            <a:r>
              <a:rPr lang="hr-HR" sz="2600">
                <a:solidFill>
                  <a:schemeClr val="tx1"/>
                </a:solidFill>
              </a:rPr>
              <a:t> u pogledu pružanja informacija</a:t>
            </a: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r>
              <a:rPr lang="hr-HR" sz="2600">
                <a:solidFill>
                  <a:schemeClr val="tx1"/>
                </a:solidFill>
              </a:rPr>
              <a:t>utvrditi </a:t>
            </a:r>
            <a:r>
              <a:rPr lang="hr-HR" sz="2600" b="1">
                <a:solidFill>
                  <a:schemeClr val="tx1"/>
                </a:solidFill>
              </a:rPr>
              <a:t>kome su informacije potrebne</a:t>
            </a:r>
            <a:r>
              <a:rPr lang="hr-HR" sz="2600">
                <a:solidFill>
                  <a:schemeClr val="tx1"/>
                </a:solidFill>
              </a:rPr>
              <a:t>, npr. subjektima unutar i izvan vlade </a:t>
            </a:r>
          </a:p>
          <a:p>
            <a:pPr marL="457200" indent="-457200" algn="just" fontAlgn="auto">
              <a:spcAft>
                <a:spcPts val="0"/>
              </a:spcAft>
              <a:buFontTx/>
              <a:buChar char="-"/>
              <a:defRPr/>
            </a:pPr>
            <a:r>
              <a:rPr lang="hr-HR" sz="2600" b="1">
                <a:solidFill>
                  <a:schemeClr val="tx1"/>
                </a:solidFill>
              </a:rPr>
              <a:t>odrediti prioritete s obzirom na one informacije treba najprije pružiti</a:t>
            </a:r>
            <a:r>
              <a:rPr lang="hr-HR" sz="2600">
                <a:solidFill>
                  <a:schemeClr val="tx1"/>
                </a:solidFill>
              </a:rPr>
              <a:t> ovisno o fazi odgovora u hitnoj situaciji.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7620000" cy="876300"/>
          </a:xfrm>
        </p:spPr>
        <p:txBody>
          <a:bodyPr/>
          <a:lstStyle/>
          <a:p>
            <a:r>
              <a:rPr lang="hr-HR" sz="3500" b="1">
                <a:solidFill>
                  <a:srgbClr val="953735"/>
                </a:solidFill>
              </a:rPr>
              <a:t>4. Izazovi u pogledu pružanja informacija</a:t>
            </a:r>
          </a:p>
        </p:txBody>
      </p:sp>
    </p:spTree>
    <p:extLst>
      <p:ext uri="{BB962C8B-B14F-4D97-AF65-F5344CB8AC3E}">
        <p14:creationId xmlns="" xmlns:p14="http://schemas.microsoft.com/office/powerpoint/2010/main" val="35085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5486400"/>
          </a:xfrm>
        </p:spPr>
        <p:txBody>
          <a:bodyPr rtlCol="0">
            <a:noAutofit/>
          </a:bodyPr>
          <a:lstStyle/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r>
              <a:rPr lang="hr-HR" sz="2600" b="1">
                <a:solidFill>
                  <a:schemeClr val="tx1"/>
                </a:solidFill>
              </a:rPr>
              <a:t>Navedeno je teško ostvarivo u okolnostima društvenog udaljavanja</a:t>
            </a:r>
            <a:r>
              <a:rPr lang="hr-HR" sz="2600">
                <a:solidFill>
                  <a:schemeClr val="tx1"/>
                </a:solidFill>
              </a:rPr>
              <a:t>, ograničenog kretanja i brzog donošenja odluka.</a:t>
            </a:r>
          </a:p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r>
              <a:rPr lang="hr-HR" sz="2600">
                <a:solidFill>
                  <a:schemeClr val="tx1"/>
                </a:solidFill>
              </a:rPr>
              <a:t>Međutim, </a:t>
            </a:r>
            <a:r>
              <a:rPr lang="hr-HR" sz="2600" b="1">
                <a:solidFill>
                  <a:schemeClr val="tx1"/>
                </a:solidFill>
              </a:rPr>
              <a:t>dvosmjerna komunikacija</a:t>
            </a:r>
            <a:r>
              <a:rPr lang="hr-HR" sz="2600">
                <a:solidFill>
                  <a:schemeClr val="tx1"/>
                </a:solidFill>
              </a:rPr>
              <a:t> s nevladinim stručnjacima može poboljšati donošenje odluka.</a:t>
            </a:r>
          </a:p>
          <a:p>
            <a:pPr algn="l"/>
            <a:endParaRPr lang="en-US" sz="2600" dirty="0" smtClean="0">
              <a:solidFill>
                <a:schemeClr val="tx1"/>
              </a:solidFill>
            </a:endParaRPr>
          </a:p>
          <a:p>
            <a:pPr algn="l"/>
            <a:r>
              <a:rPr lang="hr-HR" sz="2600">
                <a:solidFill>
                  <a:schemeClr val="tx1"/>
                </a:solidFill>
              </a:rPr>
              <a:t>GIFT preporučuje </a:t>
            </a:r>
            <a:r>
              <a:rPr lang="hr-HR" sz="2600" b="1">
                <a:solidFill>
                  <a:schemeClr val="tx1"/>
                </a:solidFill>
              </a:rPr>
              <a:t>kombinaciju formalnih i neformalnih pristupa</a:t>
            </a:r>
            <a:r>
              <a:rPr lang="hr-HR" sz="2600">
                <a:solidFill>
                  <a:schemeClr val="tx1"/>
                </a:solidFill>
              </a:rPr>
              <a:t> prema fazama odgovora u hitnoj situaciji i nakon hitne situacije.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hr-HR" sz="3500" b="1">
                <a:solidFill>
                  <a:srgbClr val="953735"/>
                </a:solidFill>
              </a:rPr>
              <a:t>5. Kako postići angažman građana</a:t>
            </a:r>
          </a:p>
        </p:txBody>
      </p:sp>
    </p:spTree>
    <p:extLst>
      <p:ext uri="{BB962C8B-B14F-4D97-AF65-F5344CB8AC3E}">
        <p14:creationId xmlns="" xmlns:p14="http://schemas.microsoft.com/office/powerpoint/2010/main" val="46646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hr-HR" sz="2200" b="1" dirty="0">
                <a:solidFill>
                  <a:schemeClr val="tx1"/>
                </a:solidFill>
              </a:rPr>
              <a:t>Koristite se otvorenim podacima i </a:t>
            </a:r>
            <a:r>
              <a:rPr lang="hr-HR" sz="2200" b="1" dirty="0" smtClean="0">
                <a:solidFill>
                  <a:schemeClr val="tx1"/>
                </a:solidFill>
              </a:rPr>
              <a:t>mapiranjem </a:t>
            </a:r>
            <a:r>
              <a:rPr lang="hr-HR" sz="1600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hr-HR" sz="1600" dirty="0">
                <a:solidFill>
                  <a:schemeClr val="tx1"/>
                </a:solidFill>
                <a:hlinkClick r:id="rId3"/>
              </a:rPr>
              <a:t>://blogs.worldbank.org/opendata/open-data-and-mapping-for-disasters-and-development</a:t>
            </a:r>
            <a:r>
              <a:rPr lang="hr-HR" sz="160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hr-HR" sz="2200" dirty="0">
                <a:solidFill>
                  <a:schemeClr val="tx1"/>
                </a:solidFill>
              </a:rPr>
              <a:t>za potrebe koordiniranja zdravstvenih resursa i zdravstvenih stručnjaka te organizacija za humanitarnu pomoć</a:t>
            </a:r>
          </a:p>
          <a:p>
            <a:pPr marL="342900" indent="-342900" algn="l">
              <a:buFont typeface="Arial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hr-HR" sz="2200" dirty="0">
                <a:solidFill>
                  <a:schemeClr val="tx1"/>
                </a:solidFill>
              </a:rPr>
              <a:t>za potrebe utvrđivanja i preraspodjele zdravstvenih resursa koji su potrebni na različitim zemljopisnim lokacijama. 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hr-HR" sz="2200" b="1" dirty="0">
                <a:solidFill>
                  <a:schemeClr val="tx1"/>
                </a:solidFill>
              </a:rPr>
              <a:t>Savjetujte se s dionicima na koje predložene mjere imaju utjecaj</a:t>
            </a:r>
            <a:r>
              <a:rPr lang="hr-HR" sz="2200" dirty="0">
                <a:solidFill>
                  <a:schemeClr val="tx1"/>
                </a:solidFill>
              </a:rPr>
              <a:t>: pružanje pomoći različitim gospodarskim i socijalnim sektorima u obliku novih subvencija, spašavanja poduzeća, poticaja, javnih privatnih partnerstava, potrebno je osmisliti uz njihovo aktivno sudjelovanje.</a:t>
            </a:r>
          </a:p>
          <a:p>
            <a:pPr marL="342900" indent="-342900" algn="l">
              <a:buFont typeface="Arial"/>
              <a:buChar char="•"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hr-HR" sz="3500" b="1">
                <a:solidFill>
                  <a:srgbClr val="953735"/>
                </a:solidFill>
              </a:rPr>
              <a:t>5. Kako postići angažman građana</a:t>
            </a:r>
          </a:p>
        </p:txBody>
      </p:sp>
    </p:spTree>
    <p:extLst>
      <p:ext uri="{BB962C8B-B14F-4D97-AF65-F5344CB8AC3E}">
        <p14:creationId xmlns="" xmlns:p14="http://schemas.microsoft.com/office/powerpoint/2010/main" val="382189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804985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2200" b="1" dirty="0" smtClean="0">
              <a:solidFill>
                <a:schemeClr val="tx1"/>
              </a:solidFill>
            </a:endParaRPr>
          </a:p>
          <a:p>
            <a:pPr algn="l"/>
            <a:r>
              <a:rPr lang="hr-HR" sz="2000" b="1" dirty="0">
                <a:solidFill>
                  <a:schemeClr val="tx1"/>
                </a:solidFill>
              </a:rPr>
              <a:t>Zatražiti od specijaliziranih organizacija, organizacija civilnog društva i akademske zajednice:</a:t>
            </a: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pomoć pri izradi </a:t>
            </a:r>
            <a:r>
              <a:rPr lang="hr-HR" sz="2000" b="1" dirty="0">
                <a:solidFill>
                  <a:schemeClr val="accent3">
                    <a:lumMod val="75000"/>
                  </a:schemeClr>
                </a:solidFill>
              </a:rPr>
              <a:t>modela posljedica različitih scenarija preraspodjele proračuna</a:t>
            </a:r>
            <a:r>
              <a:rPr lang="hr-HR" sz="2000" dirty="0"/>
              <a:t> </a:t>
            </a:r>
            <a:r>
              <a:rPr lang="hr-HR" sz="2000" dirty="0">
                <a:solidFill>
                  <a:schemeClr val="tx1"/>
                </a:solidFill>
              </a:rPr>
              <a:t>i njihovih implikacija na financijsku stabilnost i održivi razvoj u budućnosti;</a:t>
            </a:r>
          </a:p>
          <a:p>
            <a:pPr marL="285750" indent="-285750" algn="l">
              <a:buFont typeface="Arial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285750" indent="-285750" algn="l">
              <a:buFont typeface="Arial"/>
              <a:buChar char="•"/>
            </a:pPr>
            <a:r>
              <a:rPr lang="hr-HR" sz="2000" b="1" dirty="0">
                <a:solidFill>
                  <a:srgbClr val="77933C"/>
                </a:solidFill>
              </a:rPr>
              <a:t>izradu osvrta u pogledu oblikovanja mjera uvođenja poreznih olakšica te poticajnih mjera</a:t>
            </a:r>
            <a:r>
              <a:rPr lang="hr-HR" sz="2000" dirty="0">
                <a:solidFill>
                  <a:schemeClr val="tx1"/>
                </a:solidFill>
              </a:rPr>
              <a:t>, uključujući osvrt na utjecaj na marginalizirane skupine. </a:t>
            </a:r>
          </a:p>
          <a:p>
            <a:pPr algn="l"/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hr-HR" sz="2000" dirty="0">
                <a:solidFill>
                  <a:schemeClr val="tx1"/>
                </a:solidFill>
              </a:rPr>
              <a:t>Primjeri: udruga Budget Justice Coalition iz </a:t>
            </a:r>
            <a:r>
              <a:rPr lang="hr-HR" sz="2000" b="1" u="sng" dirty="0">
                <a:solidFill>
                  <a:schemeClr val="accent2">
                    <a:lumMod val="75000"/>
                  </a:schemeClr>
                </a:solidFill>
              </a:rPr>
              <a:t>Južnoafričke Republike</a:t>
            </a:r>
            <a:r>
              <a:rPr lang="hr-HR" sz="2000" dirty="0"/>
              <a:t> </a:t>
            </a:r>
            <a:r>
              <a:rPr lang="hr-HR" sz="2000" dirty="0">
                <a:solidFill>
                  <a:schemeClr val="tx1"/>
                </a:solidFill>
              </a:rPr>
              <a:t>i Porezni vodič za nevladine organizacije. </a:t>
            </a:r>
            <a:endParaRPr lang="hr-HR" sz="2000" dirty="0" smtClean="0">
              <a:solidFill>
                <a:schemeClr val="tx1"/>
              </a:solidFill>
            </a:endParaRPr>
          </a:p>
          <a:p>
            <a:pPr algn="l"/>
            <a:r>
              <a:rPr lang="hr-HR" sz="1600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hr-HR" sz="1600" dirty="0">
                <a:solidFill>
                  <a:schemeClr val="tx1"/>
                </a:solidFill>
                <a:hlinkClick r:id="rId3"/>
              </a:rPr>
              <a:t>://spii.org.za/wp-content/uploads/2019/07/SUBMISSION-BY-THE-BUDGET-JUSTICE-COALITION-BJC-ON-THE-2018-MEDIUM-TERM-BUDGET-POLICY-STATEMENT.pdf</a:t>
            </a:r>
            <a:r>
              <a:rPr lang="hr-HR" sz="16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hr-HR" sz="1600" dirty="0">
                <a:solidFill>
                  <a:schemeClr val="tx1"/>
                </a:solidFill>
                <a:hlinkClick r:id="rId4"/>
              </a:rPr>
              <a:t>https://www.internationalbudget.org/wp-content/uploads/A-Guide-to-Tax-Work-for-NGOs.pdf</a:t>
            </a:r>
            <a:r>
              <a:rPr lang="hr-HR" sz="1600" dirty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hr-HR" sz="1800" dirty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hr-HR" sz="3500" b="1">
                <a:solidFill>
                  <a:srgbClr val="953735"/>
                </a:solidFill>
              </a:rPr>
              <a:t>5. Kako postići angažman građana</a:t>
            </a:r>
          </a:p>
        </p:txBody>
      </p:sp>
    </p:spTree>
    <p:extLst>
      <p:ext uri="{BB962C8B-B14F-4D97-AF65-F5344CB8AC3E}">
        <p14:creationId xmlns="" xmlns:p14="http://schemas.microsoft.com/office/powerpoint/2010/main" val="253376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2000" b="1" dirty="0" smtClean="0">
              <a:solidFill>
                <a:schemeClr val="tx1"/>
              </a:solidFill>
            </a:endParaRPr>
          </a:p>
          <a:p>
            <a:pPr algn="l"/>
            <a:r>
              <a:rPr lang="hr-HR" sz="2000" b="1" dirty="0">
                <a:solidFill>
                  <a:schemeClr val="tx1"/>
                </a:solidFill>
              </a:rPr>
              <a:t>Razmislite o inovativnim načinima na koje se građane može informirati i/ili uključiti ovisno o opsegu krize i vladinim kapacitetima:</a:t>
            </a:r>
          </a:p>
          <a:p>
            <a:pPr algn="l"/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hr-HR" sz="2000" dirty="0">
                <a:solidFill>
                  <a:schemeClr val="tx1"/>
                </a:solidFill>
              </a:rPr>
              <a:t>u Australiji, Francuskoj i Ujedinjenoj Kraljevini stupa se u kontakt s građanima na različite načine kako bi im se pružili savjeti i informacije o dostupnim paketima fiskalnih mjera potpore:</a:t>
            </a:r>
          </a:p>
          <a:p>
            <a:pPr marL="342900" indent="-342900" algn="l">
              <a:buFont typeface="Arial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internetske stranice posebno namijenjene za krizu prouzročenu COVIDOM-19 na kojima se objavljuju informacije o radnim mjestima i paketima fiskalnih mjera potpore dostupnima pojedincima, obiteljima i poduzećima  </a:t>
            </a:r>
            <a:r>
              <a:rPr lang="hr-HR" sz="2000" dirty="0">
                <a:solidFill>
                  <a:schemeClr val="tx1"/>
                </a:solidFill>
                <a:hlinkClick r:id="rId3"/>
              </a:rPr>
              <a:t>https://www.australia.gov.au</a:t>
            </a:r>
            <a:r>
              <a:rPr lang="hr-HR" sz="2000" dirty="0">
                <a:solidFill>
                  <a:schemeClr val="tx1"/>
                </a:solidFill>
              </a:rPr>
              <a:t>     https:www.gouvernement.fr       </a:t>
            </a:r>
            <a:r>
              <a:rPr lang="hr-HR" sz="2000" dirty="0">
                <a:solidFill>
                  <a:schemeClr val="tx1"/>
                </a:solidFill>
                <a:hlinkClick r:id="rId4"/>
              </a:rPr>
              <a:t>https://www.gov.uk/coronavirus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buFont typeface="Arial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poruke koje se šalju izravno na mobilne telefone</a:t>
            </a:r>
          </a:p>
          <a:p>
            <a:pPr marL="342900" indent="-342900" algn="l">
              <a:buFont typeface="Arial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pisma posebno ranjivim osobama s kratkim opisom dodatnih usluga potpore</a:t>
            </a:r>
          </a:p>
          <a:p>
            <a:pPr marL="342900" indent="-342900" algn="l">
              <a:buFont typeface="Arial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najave na radiju i televiziji</a:t>
            </a:r>
          </a:p>
          <a:p>
            <a:pPr marL="342900" indent="-342900" algn="l">
              <a:buFont typeface="Arial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vladine grupe na Facebooku i specijalizirane aplikacije dostupne za preuzimanje</a:t>
            </a:r>
          </a:p>
          <a:p>
            <a:pPr marL="342900" indent="-342900" algn="l">
              <a:buFont typeface="Arial"/>
              <a:buChar char="•"/>
            </a:pPr>
            <a:r>
              <a:rPr lang="hr-HR" sz="2000" dirty="0">
                <a:solidFill>
                  <a:schemeClr val="tx1"/>
                </a:solidFill>
              </a:rPr>
              <a:t>hitne telefonske linije.</a:t>
            </a:r>
          </a:p>
          <a:p>
            <a:pPr algn="l"/>
            <a:r>
              <a:rPr lang="hr-HR" sz="1600" dirty="0">
                <a:solidFill>
                  <a:schemeClr val="tx1"/>
                </a:solidFill>
              </a:rPr>
              <a:t> 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8382000" cy="876300"/>
          </a:xfrm>
        </p:spPr>
        <p:txBody>
          <a:bodyPr/>
          <a:lstStyle/>
          <a:p>
            <a:r>
              <a:rPr lang="hr-HR" sz="2800" b="1" dirty="0">
                <a:solidFill>
                  <a:srgbClr val="953735"/>
                </a:solidFill>
              </a:rPr>
              <a:t>Primjeri pristupa u pogledu informiranja/angažmana građana </a:t>
            </a:r>
          </a:p>
        </p:txBody>
      </p:sp>
    </p:spTree>
    <p:extLst>
      <p:ext uri="{BB962C8B-B14F-4D97-AF65-F5344CB8AC3E}">
        <p14:creationId xmlns="" xmlns:p14="http://schemas.microsoft.com/office/powerpoint/2010/main" val="135096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hr-HR" sz="2000" b="1" dirty="0">
                <a:solidFill>
                  <a:srgbClr val="000000"/>
                </a:solidFill>
              </a:rPr>
              <a:t>Izvori GIFT-ovih savjeta: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hr-HR" sz="2000" dirty="0">
                <a:solidFill>
                  <a:srgbClr val="000000"/>
                </a:solidFill>
                <a:hlinkClick r:id="rId3"/>
              </a:rPr>
              <a:t>http://www.fiscaltransparency.net/publish/fiscal-transparency-in-times-of-emergency-response-reflections-for-times-of-covid-19/</a:t>
            </a:r>
            <a:r>
              <a:rPr lang="hr-HR" sz="2000" dirty="0">
                <a:solidFill>
                  <a:srgbClr val="000000"/>
                </a:solidFill>
              </a:rPr>
              <a:t>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hr-HR" sz="2000" dirty="0">
                <a:solidFill>
                  <a:srgbClr val="000000"/>
                </a:solidFill>
              </a:rPr>
              <a:t> napisala Lorena Rivero Del Paso, GIFT, 19. ožujka/marta 2020.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algn="l"/>
            <a:r>
              <a:rPr lang="hr-HR" sz="2000" b="1" dirty="0">
                <a:solidFill>
                  <a:schemeClr val="tx1"/>
                </a:solidFill>
              </a:rPr>
              <a:t>GIFT-ovi resursi i webinari</a:t>
            </a:r>
          </a:p>
          <a:p>
            <a:pPr algn="l"/>
            <a:r>
              <a:rPr lang="hr-HR" sz="2000" dirty="0">
                <a:solidFill>
                  <a:schemeClr val="tx1"/>
                </a:solidFill>
                <a:hlinkClick r:id="rId4"/>
              </a:rPr>
              <a:t>http://www.fiscaltransparency.net/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2000" b="1" dirty="0">
              <a:solidFill>
                <a:schemeClr val="tx1"/>
              </a:solidFill>
            </a:endParaRPr>
          </a:p>
          <a:p>
            <a:pPr algn="l"/>
            <a:r>
              <a:rPr lang="hr-HR" sz="2000" b="1" dirty="0">
                <a:solidFill>
                  <a:schemeClr val="tx1"/>
                </a:solidFill>
              </a:rPr>
              <a:t>Videokonferencija BCOP-a i GIFT-a održana 13. svibnja/maja na temu sudjelovanja javnosti.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hr-HR" sz="3500" b="1">
                <a:solidFill>
                  <a:srgbClr val="953735"/>
                </a:solidFill>
              </a:rPr>
              <a:t>Ostali izvori informacija</a:t>
            </a:r>
          </a:p>
        </p:txBody>
      </p:sp>
    </p:spTree>
    <p:extLst>
      <p:ext uri="{BB962C8B-B14F-4D97-AF65-F5344CB8AC3E}">
        <p14:creationId xmlns="" xmlns:p14="http://schemas.microsoft.com/office/powerpoint/2010/main" val="161245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8915400" cy="6019800"/>
          </a:xfrm>
        </p:spPr>
        <p:txBody>
          <a:bodyPr rtlCol="0">
            <a:noAutofit/>
          </a:bodyPr>
          <a:lstStyle/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hr-HR" sz="1800" b="1">
                <a:solidFill>
                  <a:schemeClr val="tx1"/>
                </a:solidFill>
              </a:rPr>
              <a:t>Svjetska banka</a:t>
            </a:r>
          </a:p>
          <a:p>
            <a:pPr algn="l"/>
            <a:r>
              <a:rPr lang="hr-HR" sz="1800" b="1">
                <a:solidFill>
                  <a:schemeClr val="tx1"/>
                </a:solidFill>
                <a:hlinkClick r:id="rId3"/>
              </a:rPr>
              <a:t>https://www.worldbank.org/en/who-we-are/news/coronavirus-covid19</a:t>
            </a:r>
            <a:r>
              <a:rPr lang="hr-HR" sz="1800" b="1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hr-HR" sz="1800" b="1">
                <a:solidFill>
                  <a:schemeClr val="tx1"/>
                </a:solidFill>
              </a:rPr>
              <a:t>MMF-ov sustav za praćenje globalnih politika Global Policy Tracker </a:t>
            </a:r>
            <a:r>
              <a:rPr lang="hr-HR" sz="1800">
                <a:solidFill>
                  <a:schemeClr val="tx1"/>
                </a:solidFill>
              </a:rPr>
              <a:t>– 193 zemlje</a:t>
            </a:r>
          </a:p>
          <a:p>
            <a:pPr algn="l"/>
            <a:r>
              <a:rPr lang="hr-HR" sz="1800">
                <a:solidFill>
                  <a:schemeClr val="tx1"/>
                </a:solidFill>
              </a:rPr>
              <a:t> https://www.imf.org/en/Topics/imf-and-covid19/Policy-Responses-to-COVID-19  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hr-HR" sz="1800" b="1">
                <a:solidFill>
                  <a:schemeClr val="tx1"/>
                </a:solidFill>
              </a:rPr>
              <a:t>OECD</a:t>
            </a:r>
          </a:p>
          <a:p>
            <a:pPr algn="l"/>
            <a:r>
              <a:rPr lang="hr-HR" sz="1800">
                <a:solidFill>
                  <a:schemeClr val="tx1"/>
                </a:solidFill>
                <a:hlinkClick r:id="rId4"/>
              </a:rPr>
              <a:t>http://www.oecd.org/coronavirus/</a:t>
            </a:r>
            <a:r>
              <a:rPr lang="hr-HR" sz="1800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hr-HR" sz="1800" b="1">
                <a:solidFill>
                  <a:schemeClr val="tx1"/>
                </a:solidFill>
              </a:rPr>
              <a:t>Europsko vijeće </a:t>
            </a:r>
          </a:p>
          <a:p>
            <a:pPr algn="l"/>
            <a:r>
              <a:rPr lang="hr-HR" sz="1800" b="1">
                <a:solidFill>
                  <a:schemeClr val="tx1"/>
                </a:solidFill>
                <a:hlinkClick r:id="rId5"/>
              </a:rPr>
              <a:t>https://www.consilium.europa.eu/en/press/press-releases/2020/03/30/covid-19-council-adopts-measures-for-immediate-release-of-funds/</a:t>
            </a:r>
            <a:r>
              <a:rPr lang="hr-HR" sz="1800" b="1">
                <a:solidFill>
                  <a:schemeClr val="tx1"/>
                </a:solidFill>
              </a:rPr>
              <a:t>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-34357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382000" cy="876300"/>
          </a:xfrm>
        </p:spPr>
        <p:txBody>
          <a:bodyPr/>
          <a:lstStyle/>
          <a:p>
            <a:r>
              <a:rPr lang="hr-HR" sz="3500" b="1">
                <a:solidFill>
                  <a:srgbClr val="953735"/>
                </a:solidFill>
              </a:rPr>
              <a:t>Ostali izvori informacija</a:t>
            </a:r>
          </a:p>
        </p:txBody>
      </p:sp>
    </p:spTree>
    <p:extLst>
      <p:ext uri="{BB962C8B-B14F-4D97-AF65-F5344CB8AC3E}">
        <p14:creationId xmlns="" xmlns:p14="http://schemas.microsoft.com/office/powerpoint/2010/main" val="327751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914400"/>
            <a:ext cx="8382000" cy="5715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dirty="0">
                <a:solidFill>
                  <a:schemeClr val="tx1"/>
                </a:solidFill>
              </a:rPr>
              <a:t>1</a:t>
            </a:r>
            <a:r>
              <a:rPr lang="hr-HR" sz="2000" dirty="0">
                <a:solidFill>
                  <a:schemeClr val="tx1"/>
                </a:solidFill>
              </a:rPr>
              <a:t>. </a:t>
            </a:r>
            <a:r>
              <a:rPr lang="hr-HR" sz="2400" dirty="0">
                <a:solidFill>
                  <a:schemeClr val="tx1"/>
                </a:solidFill>
              </a:rPr>
              <a:t>Uloga vlade u kontekstu pandemije COVID-19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dirty="0">
                <a:solidFill>
                  <a:schemeClr val="tx1"/>
                </a:solidFill>
              </a:rPr>
              <a:t>2. Koje su informacije potrebne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dirty="0">
                <a:solidFill>
                  <a:schemeClr val="tx1"/>
                </a:solidFill>
              </a:rPr>
              <a:t>3. Na koji način objaviti te informacije kako bi one bile </a:t>
            </a:r>
            <a:endParaRPr lang="hr-HR" sz="24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smtClean="0">
                <a:solidFill>
                  <a:schemeClr val="tx1"/>
                </a:solidFill>
              </a:rPr>
              <a:t>   </a:t>
            </a:r>
            <a:r>
              <a:rPr lang="hr-HR" sz="2400" dirty="0" smtClean="0">
                <a:solidFill>
                  <a:schemeClr val="tx1"/>
                </a:solidFill>
              </a:rPr>
              <a:t>korisne</a:t>
            </a:r>
            <a:endParaRPr lang="hr-HR" sz="24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dirty="0">
                <a:solidFill>
                  <a:schemeClr val="tx1"/>
                </a:solidFill>
              </a:rPr>
              <a:t>4. Izazovi u pogledu pružanja informacija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dirty="0">
                <a:solidFill>
                  <a:schemeClr val="tx1"/>
                </a:solidFill>
              </a:rPr>
              <a:t>5. Kako postići </a:t>
            </a:r>
            <a:r>
              <a:rPr lang="hr-HR" sz="2400" dirty="0" smtClean="0">
                <a:solidFill>
                  <a:schemeClr val="tx1"/>
                </a:solidFill>
              </a:rPr>
              <a:t>angažman građana</a:t>
            </a:r>
            <a:endParaRPr lang="hr-HR" sz="24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1600" dirty="0" smtClean="0">
              <a:solidFill>
                <a:srgbClr val="000000"/>
              </a:solidFill>
              <a:hlinkClick r:id="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1600" dirty="0">
                <a:solidFill>
                  <a:srgbClr val="000000"/>
                </a:solidFill>
                <a:hlinkClick r:id=""/>
              </a:rPr>
              <a:t>http</a:t>
            </a:r>
            <a:r>
              <a:rPr lang="hr-HR" sz="1600" dirty="0">
                <a:solidFill>
                  <a:srgbClr val="000000"/>
                </a:solidFill>
                <a:hlinkClick r:id="rId3"/>
              </a:rPr>
              <a:t>://www.fiscaltransparency.net/publish/fiscal-transparency-in-times-of-emergency-response-reflections-for-times-of-covid-19/</a:t>
            </a:r>
            <a:r>
              <a:rPr lang="hr-HR" sz="1600" dirty="0">
                <a:solidFill>
                  <a:srgbClr val="000000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36725"/>
            <a:ext cx="8839200" cy="876300"/>
          </a:xfrm>
        </p:spPr>
        <p:txBody>
          <a:bodyPr/>
          <a:lstStyle/>
          <a:p>
            <a:r>
              <a:rPr lang="hr-HR" sz="3600" b="1">
                <a:solidFill>
                  <a:srgbClr val="9BBB59"/>
                </a:solidFill>
              </a:rPr>
              <a:t>Pregled prezentacije</a:t>
            </a:r>
          </a:p>
        </p:txBody>
      </p:sp>
      <p:sp>
        <p:nvSpPr>
          <p:cNvPr id="2" name="Rectangle 1"/>
          <p:cNvSpPr/>
          <p:nvPr/>
        </p:nvSpPr>
        <p:spPr>
          <a:xfrm>
            <a:off x="8382000" y="1066800"/>
            <a:ext cx="800219" cy="4617753"/>
          </a:xfrm>
          <a:prstGeom prst="rect">
            <a:avLst/>
          </a:prstGeom>
          <a:noFill/>
        </p:spPr>
        <p:txBody>
          <a:bodyPr vert="vert" wrap="square" lIns="91440" tIns="45720" rIns="91440" bIns="45720">
            <a:spAutoFit/>
          </a:bodyPr>
          <a:lstStyle/>
          <a:p>
            <a:pPr algn="ctr"/>
            <a:r>
              <a:rPr lang="hr-HR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Podijelite poveznice na primjere dobre prakse</a:t>
            </a:r>
          </a:p>
        </p:txBody>
      </p:sp>
    </p:spTree>
    <p:extLst>
      <p:ext uri="{BB962C8B-B14F-4D97-AF65-F5344CB8AC3E}">
        <p14:creationId xmlns="" xmlns:p14="http://schemas.microsoft.com/office/powerpoint/2010/main" val="68311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9624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>
                <a:solidFill>
                  <a:srgbClr val="000000"/>
                </a:solidFill>
              </a:rPr>
              <a:t>Hvala na pozornosti!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2000">
                <a:solidFill>
                  <a:srgbClr val="000000"/>
                </a:solidFill>
              </a:rPr>
              <a:t>Svi relevantni materijali sa skupova PEMPAL-a dostupni su na engleskom, ruskom i bosansko-hrvatsko-srpskom na sljedećoj poveznici: </a:t>
            </a:r>
            <a:r>
              <a:rPr lang="hr-HR" sz="2000">
                <a:solidFill>
                  <a:srgbClr val="000000"/>
                </a:solidFill>
                <a:hlinkClick r:id="rId4"/>
              </a:rPr>
              <a:t>www.pempal.org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914400"/>
            <a:ext cx="8382000" cy="5715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400" u="sng" dirty="0">
                <a:solidFill>
                  <a:schemeClr val="tx1"/>
                </a:solidFill>
              </a:rPr>
              <a:t>Fiskalna transparentnost</a:t>
            </a:r>
            <a:r>
              <a:rPr lang="hr-HR" sz="2400" dirty="0">
                <a:solidFill>
                  <a:schemeClr val="tx1"/>
                </a:solidFill>
              </a:rPr>
              <a:t> u izvanrednim situacijama složena je i teško ostvariva. </a:t>
            </a:r>
          </a:p>
          <a:p>
            <a:pPr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rgbClr val="953735"/>
                </a:solidFill>
              </a:rPr>
              <a:t>Potrebne su brze odluke o različitim aspektima javnih financija.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400" dirty="0">
                <a:solidFill>
                  <a:schemeClr val="tx1"/>
                </a:solidFill>
              </a:rPr>
              <a:t>Potrebno je da u ovim okolnostima </a:t>
            </a:r>
            <a:r>
              <a:rPr lang="hr-HR" sz="2400" b="1" dirty="0">
                <a:solidFill>
                  <a:schemeClr val="tx1"/>
                </a:solidFill>
              </a:rPr>
              <a:t>ključnu ulogu odigraju ministarstva financija</a:t>
            </a:r>
            <a:r>
              <a:rPr lang="hr-HR" sz="2400" dirty="0">
                <a:solidFill>
                  <a:schemeClr val="tx1"/>
                </a:solidFill>
              </a:rPr>
              <a:t>, financijske institucije i organizacije civilnog društva.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9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400" b="1" dirty="0">
                <a:solidFill>
                  <a:schemeClr val="tx1"/>
                </a:solidFill>
              </a:rPr>
              <a:t>Snažnija intervencija vlade opravdana je </a:t>
            </a:r>
            <a:r>
              <a:rPr lang="hr-HR" sz="2400" dirty="0">
                <a:solidFill>
                  <a:schemeClr val="tx1"/>
                </a:solidFill>
              </a:rPr>
              <a:t>sve dok traje kriza prouzročena pandemijom COVID-19, </a:t>
            </a:r>
            <a:r>
              <a:rPr lang="hr-HR" sz="2400" b="1" dirty="0">
                <a:solidFill>
                  <a:schemeClr val="tx1"/>
                </a:solidFill>
              </a:rPr>
              <a:t>ali se ona mora provesti na transparentan način koji će uključivati jasno vremensko ograničenje</a:t>
            </a:r>
            <a:r>
              <a:rPr lang="hr-HR" sz="2400" dirty="0">
                <a:solidFill>
                  <a:schemeClr val="tx1"/>
                </a:solidFill>
              </a:rPr>
              <a:t> (MMF).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9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400" dirty="0">
                <a:solidFill>
                  <a:schemeClr val="tx1"/>
                </a:solidFill>
              </a:rPr>
              <a:t>Ublažavanje situacije prouzročene pandemijom </a:t>
            </a:r>
            <a:r>
              <a:rPr lang="hr-HR" sz="2400" b="1" dirty="0">
                <a:solidFill>
                  <a:schemeClr val="tx1"/>
                </a:solidFill>
              </a:rPr>
              <a:t>ne bi trebalo biti izgovor za povredu ljudskih prava</a:t>
            </a:r>
            <a:r>
              <a:rPr lang="hr-HR" sz="2400" dirty="0">
                <a:solidFill>
                  <a:schemeClr val="tx1"/>
                </a:solidFill>
              </a:rPr>
              <a:t> niti za pružanje podrške autoritarnoj i represivnoj vladi (GIFT).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36725"/>
            <a:ext cx="8839200" cy="876300"/>
          </a:xfrm>
        </p:spPr>
        <p:txBody>
          <a:bodyPr/>
          <a:lstStyle/>
          <a:p>
            <a:r>
              <a:rPr lang="hr-HR" sz="3200" b="1" dirty="0">
                <a:solidFill>
                  <a:schemeClr val="accent2">
                    <a:lumMod val="75000"/>
                  </a:schemeClr>
                </a:solidFill>
              </a:rPr>
              <a:t>1. Uloga vlade u kontekstu pandemije </a:t>
            </a:r>
            <a:r>
              <a:rPr lang="hr-HR" sz="3200" b="1" dirty="0" smtClean="0">
                <a:solidFill>
                  <a:schemeClr val="accent2">
                    <a:lumMod val="75000"/>
                  </a:schemeClr>
                </a:solidFill>
              </a:rPr>
              <a:t>COVIDA-19</a:t>
            </a:r>
            <a:endParaRPr lang="hr-H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655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371600"/>
            <a:ext cx="8382000" cy="50292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600" b="1">
                <a:solidFill>
                  <a:schemeClr val="tx1"/>
                </a:solidFill>
              </a:rPr>
              <a:t>GIFT je utvrdio tri potencijalna područja u kojima postoji potreba za informacijama</a:t>
            </a:r>
            <a:r>
              <a:rPr lang="hr-HR" sz="2600">
                <a:solidFill>
                  <a:schemeClr val="tx1"/>
                </a:solidFill>
              </a:rPr>
              <a:t> potkrijepljenima primjerima dobre prakse drugih zemalja.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600">
                <a:solidFill>
                  <a:schemeClr val="tx1"/>
                </a:solidFill>
              </a:rPr>
              <a:t>Preraspodjele proračuna i ponovno određivanje prioriteta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600">
                <a:solidFill>
                  <a:schemeClr val="tx1"/>
                </a:solidFill>
              </a:rPr>
              <a:t>Protuciklične mjere i ponovno pokretanje gospodarstva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600">
                <a:solidFill>
                  <a:schemeClr val="tx1"/>
                </a:solidFill>
              </a:rPr>
              <a:t>Potrebe za dodatnim financiranjem za hitne i poticajne mjere.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260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36725"/>
            <a:ext cx="8839200" cy="876300"/>
          </a:xfrm>
        </p:spPr>
        <p:txBody>
          <a:bodyPr/>
          <a:lstStyle/>
          <a:p>
            <a:r>
              <a:rPr lang="hr-HR" sz="3600" b="1">
                <a:solidFill>
                  <a:srgbClr val="953735"/>
                </a:solidFill>
              </a:rPr>
              <a:t>2. Koje su informacije potrebne </a:t>
            </a:r>
          </a:p>
        </p:txBody>
      </p:sp>
    </p:spTree>
    <p:extLst>
      <p:ext uri="{BB962C8B-B14F-4D97-AF65-F5344CB8AC3E}">
        <p14:creationId xmlns="" xmlns:p14="http://schemas.microsoft.com/office/powerpoint/2010/main" val="195098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838200"/>
            <a:ext cx="8610600" cy="57912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8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chemeClr val="tx1"/>
                </a:solidFill>
              </a:rPr>
              <a:t>Objasnite na koji će se način ispuniti dodatne potrebe za proračunskim sredstvima.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hr-HR" sz="2000" dirty="0">
                <a:solidFill>
                  <a:schemeClr val="tx1"/>
                </a:solidFill>
              </a:rPr>
              <a:t>Jasno utvrditi izvor sredstava kojemu se pristupa te kompromise (sredstva za nepredviđene događaje, transferi iz drugih programa ili preraspodjela, odnosno smanjenje sredstava programa). </a:t>
            </a: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hr-HR" sz="2000" dirty="0">
                <a:solidFill>
                  <a:schemeClr val="tx1"/>
                </a:solidFill>
              </a:rPr>
              <a:t>Odluke treba potvrditi parlament rebalansom proračuna i dodatnim aproprijacijama</a:t>
            </a:r>
            <a:r>
              <a:rPr lang="hr-HR" sz="1800" dirty="0">
                <a:solidFill>
                  <a:schemeClr val="tx1"/>
                </a:solidFill>
              </a:rPr>
              <a:t>. </a:t>
            </a:r>
          </a:p>
          <a:p>
            <a:pPr marL="457200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Wingdings" charset="2"/>
              <a:buChar char="§"/>
              <a:defRPr/>
            </a:pPr>
            <a:r>
              <a:rPr lang="hr-HR" sz="2000" b="1" u="sng" dirty="0">
                <a:solidFill>
                  <a:schemeClr val="accent2">
                    <a:lumMod val="75000"/>
                  </a:schemeClr>
                </a:solidFill>
              </a:rPr>
              <a:t>SAD</a:t>
            </a:r>
            <a:r>
              <a:rPr lang="hr-HR" sz="2400" dirty="0"/>
              <a:t> </a:t>
            </a:r>
            <a:r>
              <a:rPr lang="hr-HR" sz="2000" dirty="0">
                <a:solidFill>
                  <a:schemeClr val="tx1"/>
                </a:solidFill>
              </a:rPr>
              <a:t>je predložio usvajanje Zakona o dopunskim aprorpijacijama za pripremljenost i odgovor na koronavirus, 2020. </a:t>
            </a:r>
            <a:r>
              <a:rPr lang="hr-HR" sz="2000" dirty="0">
                <a:hlinkClick r:id="rId3"/>
              </a:rPr>
              <a:t>https://www.congress.gov/bill/116th-congress/house-bill/6074/text</a:t>
            </a:r>
            <a:r>
              <a:rPr lang="hr-HR" sz="1400" dirty="0">
                <a:solidFill>
                  <a:schemeClr val="tx1"/>
                </a:solidFill>
              </a:rPr>
              <a:t> </a:t>
            </a:r>
            <a:endParaRPr lang="hr-HR" sz="1600" dirty="0">
              <a:solidFill>
                <a:schemeClr val="tx1"/>
              </a:solidFill>
            </a:endParaRPr>
          </a:p>
          <a:p>
            <a:pPr marL="914400" lvl="1" indent="-457200" algn="just" fontAlgn="auto">
              <a:spcAft>
                <a:spcPts val="0"/>
              </a:spcAft>
              <a:buFont typeface="Wingdings" charset="2"/>
              <a:buChar char="§"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0" y="25044"/>
            <a:ext cx="8839200" cy="876300"/>
          </a:xfrm>
        </p:spPr>
        <p:txBody>
          <a:bodyPr/>
          <a:lstStyle/>
          <a:p>
            <a:r>
              <a:rPr lang="hr-HR" sz="3200" b="1" dirty="0">
                <a:solidFill>
                  <a:srgbClr val="9BBB59"/>
                </a:solidFill>
              </a:rPr>
              <a:t>Preraspodjele proračuna i ponovno određivanje prioriteta</a:t>
            </a:r>
          </a:p>
        </p:txBody>
      </p:sp>
    </p:spTree>
    <p:extLst>
      <p:ext uri="{BB962C8B-B14F-4D97-AF65-F5344CB8AC3E}">
        <p14:creationId xmlns="" xmlns:p14="http://schemas.microsoft.com/office/powerpoint/2010/main" val="41370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838200"/>
            <a:ext cx="8610600" cy="57912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0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400" b="1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chemeClr val="tx1"/>
                </a:solidFill>
              </a:rPr>
              <a:t>Ukratko opišite način na koji će biti riješene hitne kupnje/javne nabave.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400" b="1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400" b="1" u="sng" dirty="0">
                <a:solidFill>
                  <a:srgbClr val="953735"/>
                </a:solidFill>
              </a:rPr>
              <a:t>Ukrajina</a:t>
            </a:r>
            <a:r>
              <a:rPr lang="hr-HR" sz="2400" dirty="0"/>
              <a:t> </a:t>
            </a:r>
            <a:r>
              <a:rPr lang="hr-HR" sz="2400" dirty="0">
                <a:solidFill>
                  <a:schemeClr val="tx1"/>
                </a:solidFill>
              </a:rPr>
              <a:t>je najavila pojednostavljene postupke javne nabave za vrijeme trajanja izvanredne situacije, a pritom će se i dalje primjenjivati obvezno izvještavanje u okviru njihova sustava e-javne nabave.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1800" dirty="0">
                <a:solidFill>
                  <a:schemeClr val="tx1"/>
                </a:solidFill>
                <a:hlinkClick r:id="rId3"/>
              </a:rPr>
              <a:t>https://www.kyivpost.com/article/opinion/op-ed/andy-hunder-ukraine-introduces-significant-measures-to-contain-covid-19.html?cn-reloaded=1</a:t>
            </a:r>
            <a:r>
              <a:rPr lang="hr-HR" sz="1800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just" fontAlgn="auto">
              <a:spcAft>
                <a:spcPts val="0"/>
              </a:spcAft>
              <a:defRPr/>
            </a:pPr>
            <a:endParaRPr lang="en-US" sz="22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8839200" cy="876300"/>
          </a:xfrm>
        </p:spPr>
        <p:txBody>
          <a:bodyPr/>
          <a:lstStyle/>
          <a:p>
            <a:r>
              <a:rPr lang="hr-HR" sz="3200" b="1" dirty="0">
                <a:solidFill>
                  <a:srgbClr val="9BBB59"/>
                </a:solidFill>
              </a:rPr>
              <a:t>Preraspodjele proračuna i ponovno određivanje prioriteta</a:t>
            </a:r>
          </a:p>
        </p:txBody>
      </p:sp>
    </p:spTree>
    <p:extLst>
      <p:ext uri="{BB962C8B-B14F-4D97-AF65-F5344CB8AC3E}">
        <p14:creationId xmlns="" xmlns:p14="http://schemas.microsoft.com/office/powerpoint/2010/main" val="89368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8763000" cy="60198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600" b="1" dirty="0">
                <a:solidFill>
                  <a:schemeClr val="tx1"/>
                </a:solidFill>
              </a:rPr>
              <a:t>Ukratko opišite protuciklične i druge mjere koje se usvajaju u svrhu ponovnog pokretanja gospodarstva.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b="1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600" b="1" dirty="0">
                <a:solidFill>
                  <a:schemeClr val="tx1"/>
                </a:solidFill>
              </a:rPr>
              <a:t>Objasnite promjene koje se očekuju u makroekonomskom okviru.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2600" dirty="0">
                <a:solidFill>
                  <a:schemeClr val="tx1"/>
                </a:solidFill>
              </a:rPr>
              <a:t>  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600" b="1" u="sng" dirty="0">
                <a:solidFill>
                  <a:srgbClr val="953735"/>
                </a:solidFill>
              </a:rPr>
              <a:t>Francuska</a:t>
            </a:r>
            <a:r>
              <a:rPr lang="hr-HR" sz="2600" dirty="0"/>
              <a:t> </a:t>
            </a:r>
            <a:r>
              <a:rPr lang="hr-HR" sz="2600" dirty="0">
                <a:solidFill>
                  <a:schemeClr val="tx1"/>
                </a:solidFill>
              </a:rPr>
              <a:t>je objavila da će njezin javni dug ove godine prijeći propisanu granicu za EU od 60 % BDP-a i premašiti 100 %.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1800" dirty="0">
                <a:solidFill>
                  <a:schemeClr val="tx1"/>
                </a:solidFill>
                <a:hlinkClick r:id="rId3"/>
              </a:rPr>
              <a:t>https://www.lemonde.fr/economie/article/2020/03/17/coronavirus-un-plan-a-45-milliards-d-euros-pour-soutenir-les-entreprises_6033375_3234.html</a:t>
            </a:r>
            <a:r>
              <a:rPr lang="hr-HR" sz="18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-5135"/>
            <a:ext cx="8839200" cy="876300"/>
          </a:xfrm>
        </p:spPr>
        <p:txBody>
          <a:bodyPr/>
          <a:lstStyle/>
          <a:p>
            <a:r>
              <a:rPr lang="hr-HR" sz="3600" b="1">
                <a:solidFill>
                  <a:srgbClr val="9BBB59"/>
                </a:solidFill>
              </a:rPr>
              <a:t>Protuciklične i druge mjere</a:t>
            </a:r>
          </a:p>
        </p:txBody>
      </p:sp>
    </p:spTree>
    <p:extLst>
      <p:ext uri="{BB962C8B-B14F-4D97-AF65-F5344CB8AC3E}">
        <p14:creationId xmlns="" xmlns:p14="http://schemas.microsoft.com/office/powerpoint/2010/main" val="302868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8763000" cy="60198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600" b="1" dirty="0">
                <a:solidFill>
                  <a:schemeClr val="tx1"/>
                </a:solidFill>
              </a:rPr>
              <a:t>Ukratko opišite način na koji će se ostvariti bilo kakvi posebni porezni rashodi</a:t>
            </a:r>
            <a:r>
              <a:rPr lang="hr-HR" sz="2600" dirty="0">
                <a:solidFill>
                  <a:schemeClr val="tx1"/>
                </a:solidFill>
              </a:rPr>
              <a:t> koji će predstavljati porezne olakšice za sektore ili lokacije pogođene pandemijom.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600" b="1" u="sng" dirty="0">
                <a:solidFill>
                  <a:srgbClr val="953735"/>
                </a:solidFill>
              </a:rPr>
              <a:t>Kanada</a:t>
            </a:r>
            <a:r>
              <a:rPr lang="hr-HR" sz="2600" dirty="0"/>
              <a:t> </a:t>
            </a:r>
            <a:r>
              <a:rPr lang="hr-HR" sz="2600" dirty="0">
                <a:solidFill>
                  <a:schemeClr val="tx1"/>
                </a:solidFill>
              </a:rPr>
              <a:t>je najavila gospodarski plan odgovora na pandemiju COVID-19, koji uključuje posebne mjere za pružanje fleksibilnosti poreznim obveznicima.</a:t>
            </a: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6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1600" dirty="0">
                <a:solidFill>
                  <a:schemeClr val="tx1"/>
                </a:solidFill>
                <a:hlinkClick r:id="rId3"/>
              </a:rPr>
              <a:t>https://www.canada.ca/en/department-finance/news/2020/03/canadas-covid-19-economic-response-plan-support-for-canadians-and-businesses.html#Flexibility_for_Tax-filers</a:t>
            </a:r>
            <a:r>
              <a:rPr lang="hr-HR" sz="1600" dirty="0">
                <a:solidFill>
                  <a:schemeClr val="tx1"/>
                </a:solidFill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48823" y="-5135"/>
            <a:ext cx="8839200" cy="876300"/>
          </a:xfrm>
        </p:spPr>
        <p:txBody>
          <a:bodyPr/>
          <a:lstStyle/>
          <a:p>
            <a:r>
              <a:rPr lang="hr-HR" sz="3600" b="1">
                <a:solidFill>
                  <a:srgbClr val="9BBB59"/>
                </a:solidFill>
              </a:rPr>
              <a:t>Protuciklične i druge mjere</a:t>
            </a:r>
          </a:p>
        </p:txBody>
      </p:sp>
    </p:spTree>
    <p:extLst>
      <p:ext uri="{BB962C8B-B14F-4D97-AF65-F5344CB8AC3E}">
        <p14:creationId xmlns="" xmlns:p14="http://schemas.microsoft.com/office/powerpoint/2010/main" val="279075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8763000" cy="53340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chemeClr val="tx1"/>
                </a:solidFill>
              </a:rPr>
              <a:t>Plan za bilo kakvu financijsku ili nefinancijsku potporu donatora</a:t>
            </a:r>
            <a:r>
              <a:rPr lang="hr-HR" sz="2400" dirty="0">
                <a:solidFill>
                  <a:schemeClr val="tx1"/>
                </a:solidFill>
              </a:rPr>
              <a:t> koja je dostupna za potrebe suočavanja s izvanrednom situacijom.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400" b="1" dirty="0">
                <a:solidFill>
                  <a:schemeClr val="tx1"/>
                </a:solidFill>
              </a:rPr>
              <a:t>Pojasniti na koji način će se upravljati sredstvima</a:t>
            </a:r>
            <a:r>
              <a:rPr lang="hr-HR" sz="2400" dirty="0">
                <a:solidFill>
                  <a:schemeClr val="tx1"/>
                </a:solidFill>
              </a:rPr>
              <a:t>, npr. hoće li se uplaćtiti u riznicu ili će se njima upravljati odvojeno (izvanproračunski) te na koji način će se izbjeći preklapanja.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400" b="1" u="sng" dirty="0">
                <a:solidFill>
                  <a:srgbClr val="953735"/>
                </a:solidFill>
              </a:rPr>
              <a:t>Južnoafrička Republika</a:t>
            </a:r>
            <a:r>
              <a:rPr lang="hr-HR" sz="2400" dirty="0"/>
              <a:t> </a:t>
            </a:r>
            <a:r>
              <a:rPr lang="hr-HR" sz="2400" dirty="0">
                <a:solidFill>
                  <a:schemeClr val="tx1"/>
                </a:solidFill>
              </a:rPr>
              <a:t>uspostavila je </a:t>
            </a:r>
            <a:r>
              <a:rPr lang="hr-HR" sz="2400" i="1" dirty="0">
                <a:solidFill>
                  <a:schemeClr val="tx1"/>
                </a:solidFill>
              </a:rPr>
              <a:t>Fond za obnovu i razvoj</a:t>
            </a:r>
            <a:r>
              <a:rPr lang="hr-HR" sz="2400" dirty="0">
                <a:solidFill>
                  <a:schemeClr val="tx1"/>
                </a:solidFill>
              </a:rPr>
              <a:t>, kako bi se zajamčila transparentna, koordinirana i odgovorna uporaba sredstava donatora.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1800" dirty="0">
                <a:solidFill>
                  <a:schemeClr val="tx1"/>
                </a:solidFill>
                <a:hlinkClick r:id="rId3"/>
              </a:rPr>
              <a:t>www.gpwonline.co.za/Gazettes/Gazettes/43107_18-3_COGTA.pdf</a:t>
            </a:r>
            <a:r>
              <a:rPr lang="hr-HR" sz="1800" dirty="0">
                <a:solidFill>
                  <a:schemeClr val="tx1"/>
                </a:solidFill>
              </a:rPr>
              <a:t>   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79977" y="152400"/>
            <a:ext cx="9126023" cy="1066800"/>
          </a:xfrm>
        </p:spPr>
        <p:txBody>
          <a:bodyPr/>
          <a:lstStyle/>
          <a:p>
            <a:r>
              <a:rPr lang="hr-HR" sz="3200" b="1" dirty="0">
                <a:solidFill>
                  <a:srgbClr val="9BBB59"/>
                </a:solidFill>
              </a:rPr>
              <a:t>Potrebe za dodatnim financiranjem za hitne i poticajne mjere </a:t>
            </a:r>
          </a:p>
        </p:txBody>
      </p:sp>
    </p:spTree>
    <p:extLst>
      <p:ext uri="{BB962C8B-B14F-4D97-AF65-F5344CB8AC3E}">
        <p14:creationId xmlns="" xmlns:p14="http://schemas.microsoft.com/office/powerpoint/2010/main" val="148997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6529</TotalTime>
  <Words>1301</Words>
  <Application>Microsoft Office PowerPoint</Application>
  <PresentationFormat>A4 Paper (210x297 mm)</PresentationFormat>
  <Paragraphs>205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Kako osigurati transparentnost i angažman građana za vrijeme pandemije COVIDA-19</vt:lpstr>
      <vt:lpstr>Pregled prezentacije</vt:lpstr>
      <vt:lpstr>1. Uloga vlade u kontekstu pandemije COVIDA-19</vt:lpstr>
      <vt:lpstr>2. Koje su informacije potrebne </vt:lpstr>
      <vt:lpstr>Preraspodjele proračuna i ponovno određivanje prioriteta</vt:lpstr>
      <vt:lpstr>Preraspodjele proračuna i ponovno određivanje prioriteta</vt:lpstr>
      <vt:lpstr>Protuciklične i druge mjere</vt:lpstr>
      <vt:lpstr>Protuciklične i druge mjere</vt:lpstr>
      <vt:lpstr>Potrebe za dodatnim financiranjem za hitne i poticajne mjere </vt:lpstr>
      <vt:lpstr>Potrebe za dodatnim financiranjem za hitne i poticajne mjere </vt:lpstr>
      <vt:lpstr>3. Na koji način objaviti informacije kako bi one bile korisne</vt:lpstr>
      <vt:lpstr>3. Na koji način objaviti informacije kako bi one bile korisne</vt:lpstr>
      <vt:lpstr>4. Izazovi u pogledu pružanja informacija</vt:lpstr>
      <vt:lpstr>5. Kako postići angažman građana</vt:lpstr>
      <vt:lpstr>5. Kako postići angažman građana</vt:lpstr>
      <vt:lpstr>5. Kako postići angažman građana</vt:lpstr>
      <vt:lpstr>Primjeri pristupa u pogledu informiranja/angažmana građana </vt:lpstr>
      <vt:lpstr>Ostali izvori informacija</vt:lpstr>
      <vt:lpstr>Ostali izvori informacija</vt:lpstr>
      <vt:lpstr>Slide 20</vt:lpstr>
    </vt:vector>
  </TitlesOfParts>
  <Company>The World Bank Group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Fiscal transparency and engagement</dc:title>
  <dc:creator>Deanna Aubrey</dc:creator>
  <cp:keywords>GIFT fiscal transparency COVID-19</cp:keywords>
  <cp:lastModifiedBy>Željka</cp:lastModifiedBy>
  <cp:revision>986</cp:revision>
  <cp:lastPrinted>2020-04-08T17:00:35Z</cp:lastPrinted>
  <dcterms:created xsi:type="dcterms:W3CDTF">2010-10-04T16:57:49Z</dcterms:created>
  <dcterms:modified xsi:type="dcterms:W3CDTF">2020-04-16T12:09:20Z</dcterms:modified>
  <cp:category>PEMPAL, GIFT</cp:category>
</cp:coreProperties>
</file>