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71" r:id="rId2"/>
    <p:sldId id="461" r:id="rId3"/>
    <p:sldId id="436" r:id="rId4"/>
    <p:sldId id="444" r:id="rId5"/>
    <p:sldId id="454" r:id="rId6"/>
    <p:sldId id="455" r:id="rId7"/>
    <p:sldId id="456" r:id="rId8"/>
    <p:sldId id="457" r:id="rId9"/>
    <p:sldId id="458" r:id="rId10"/>
    <p:sldId id="459" r:id="rId11"/>
    <p:sldId id="441" r:id="rId12"/>
    <p:sldId id="446" r:id="rId13"/>
    <p:sldId id="448" r:id="rId14"/>
    <p:sldId id="449" r:id="rId15"/>
    <p:sldId id="450" r:id="rId16"/>
    <p:sldId id="451" r:id="rId17"/>
    <p:sldId id="453" r:id="rId18"/>
    <p:sldId id="452" r:id="rId19"/>
    <p:sldId id="460" r:id="rId20"/>
    <p:sldId id="312" r:id="rId21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17" autoAdjust="0"/>
    <p:restoredTop sz="90556" autoAdjust="0"/>
  </p:normalViewPr>
  <p:slideViewPr>
    <p:cSldViewPr>
      <p:cViewPr varScale="1">
        <p:scale>
          <a:sx n="87" d="100"/>
          <a:sy n="87" d="100"/>
        </p:scale>
        <p:origin x="-1952" y="-112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commentAuthors" Target="commentAuthors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09/04/20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n/News/Articles/2020/03/04/sp030420-imf-makes-available-50-billion-to-help-address-coronavirus" TargetMode="External"/><Relationship Id="rId4" Type="http://schemas.openxmlformats.org/officeDocument/2006/relationships/hyperlink" Target="https://www.worldbank.org/en/news/press-release/2020/04/02/world-bank-group-launches-first-operations-for-covid-19-coronavirus-emergency-health-support-strengthening-developing-country-responses" TargetMode="External"/><Relationship Id="rId5" Type="http://schemas.openxmlformats.org/officeDocument/2006/relationships/hyperlink" Target="https://seenews.com/news/imf-ready-to-lend-bosnia-165-mln-euro-to-mitigate-coronavirus-crisis-691214" TargetMode="Externa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iapresupuestaria.gob.mx/es/PTP/fuerzamexico" TargetMode="External"/><Relationship Id="rId4" Type="http://schemas.openxmlformats.org/officeDocument/2006/relationships/hyperlink" Target="https://digital.library.unt.edu/ark:/67531/metadc499071/" TargetMode="Externa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worldbank.org/opendata/open-data-and-mapping-for-disasters-and-development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pii.org.za/wp-content/uploads/2019/07/SUBMISSION-BY-THE-BUDGET-JUSTICE-COALITION-BJC-ON-THE-2018-MEDIUM-TERM-BUDGET-POLICY-STATEMENT.pdf" TargetMode="External"/><Relationship Id="rId4" Type="http://schemas.openxmlformats.org/officeDocument/2006/relationships/hyperlink" Target="https://www.internationalbudget.org/wp-content/uploads/A-Guide-to-Tax-Work-for-NGOs.pdf" TargetMode="Externa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stralia.gov.au" TargetMode="External"/><Relationship Id="rId4" Type="http://schemas.openxmlformats.org/officeDocument/2006/relationships/hyperlink" Target="https://www.gov.uk/coronavirus" TargetMode="Externa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scaltransparency.net/publish/fiscal-transparency-in-times-of-emergency-response-reflections-for-times-of-covid-19/" TargetMode="External"/><Relationship Id="rId4" Type="http://schemas.openxmlformats.org/officeDocument/2006/relationships/hyperlink" Target="http://www.fiscaltransparency.net/" TargetMode="Externa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bank.org/en/who-we-are/news/coronavirus-covid19" TargetMode="External"/><Relationship Id="rId4" Type="http://schemas.openxmlformats.org/officeDocument/2006/relationships/hyperlink" Target="http://www.oecd.org/coronavirus/" TargetMode="External"/><Relationship Id="rId5" Type="http://schemas.openxmlformats.org/officeDocument/2006/relationships/hyperlink" Target="https://www.consilium.europa.eu/en/press/press-releases/2020/03/30/covid-19-council-adopts-measures-for-immediate-release-of-funds/" TargetMode="Externa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scaltransparency.net/publish/fiscal-transparency-in-times-of-emergency-response-reflections-for-times-of-covid-19/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hyperlink" Target="http://www.pempal.org" TargetMode="External"/><Relationship Id="rId5" Type="http://schemas.openxmlformats.org/officeDocument/2006/relationships/image" Target="../media/image1.jpeg"/><Relationship Id="rId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6th-congress/house-bill/6074/text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yivpost.com/article/opinion/op-ed/andy-hunder-ukraine-introduces-significant-measures-to-contain-covid-19.html?cn-reloaded=1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monde.fr/economie/article/2020/03/17/coronavirus-un-plan-a-45-milliards-d-euros-pour-soutenir-les-entreprises_6033375_3234.html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ada.ca/en/department-finance/news/2020/03/canadas-covid-19-economic-response-plan-support-for-canadians-and-businesses.html%23Flexibility_for_Tax-filers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wonline.co.za/Gazettes/Gazettes/43107_18-3_COGTA.pdf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Keeping Transparency and Citizen Engagement during COVID-19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Summary of latest advice from GIFT for benefit of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Budget Community of Practice (BCOP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member countries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476500" y="5257800"/>
            <a:ext cx="495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s-Latn-BA" b="1" dirty="0" smtClean="0">
                <a:latin typeface="Calibri" pitchFamily="34" charset="0"/>
              </a:rPr>
              <a:t>BCOP VC meeting April 9, 2020</a:t>
            </a:r>
            <a:endParaRPr lang="bs-Latn-BA" b="1" dirty="0">
              <a:latin typeface="Calibri" pitchFamily="34" charset="0"/>
            </a:endParaRPr>
          </a:p>
          <a:p>
            <a:pPr algn="ctr"/>
            <a:r>
              <a:rPr lang="bs-Latn-BA" b="1" dirty="0" smtClean="0">
                <a:latin typeface="Calibri" pitchFamily="34" charset="0"/>
              </a:rPr>
              <a:t>BCOP Resource Team</a:t>
            </a:r>
            <a:endParaRPr lang="bs-Latn-BA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447800"/>
            <a:ext cx="8763000" cy="51054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Provide information about </a:t>
            </a:r>
            <a:r>
              <a:rPr lang="en-US" sz="2600" b="1" dirty="0" smtClean="0">
                <a:solidFill>
                  <a:schemeClr val="tx1"/>
                </a:solidFill>
              </a:rPr>
              <a:t>whether a </a:t>
            </a:r>
            <a:r>
              <a:rPr lang="en-US" sz="2600" b="1" dirty="0">
                <a:solidFill>
                  <a:schemeClr val="tx1"/>
                </a:solidFill>
              </a:rPr>
              <a:t>greater deficit than projected </a:t>
            </a:r>
            <a:r>
              <a:rPr lang="en-US" sz="2600" b="1" dirty="0" smtClean="0">
                <a:solidFill>
                  <a:schemeClr val="tx1"/>
                </a:solidFill>
              </a:rPr>
              <a:t>is expected and </a:t>
            </a:r>
            <a:r>
              <a:rPr lang="en-US" sz="2600" b="1" dirty="0">
                <a:solidFill>
                  <a:schemeClr val="tx1"/>
                </a:solidFill>
              </a:rPr>
              <a:t>how will it be </a:t>
            </a:r>
            <a:r>
              <a:rPr lang="en-US" sz="2600" b="1" dirty="0" smtClean="0">
                <a:solidFill>
                  <a:schemeClr val="tx1"/>
                </a:solidFill>
              </a:rPr>
              <a:t>covered</a:t>
            </a:r>
            <a:r>
              <a:rPr lang="en-US" sz="26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dirty="0">
                <a:solidFill>
                  <a:schemeClr val="tx1"/>
                </a:solidFill>
              </a:rPr>
              <a:t>O</a:t>
            </a:r>
            <a:r>
              <a:rPr lang="en-US" sz="2600" b="1" dirty="0" smtClean="0">
                <a:solidFill>
                  <a:schemeClr val="tx1"/>
                </a:solidFill>
              </a:rPr>
              <a:t>utline what </a:t>
            </a:r>
            <a:r>
              <a:rPr lang="en-US" sz="2600" b="1" dirty="0">
                <a:solidFill>
                  <a:schemeClr val="tx1"/>
                </a:solidFill>
              </a:rPr>
              <a:t>are the conditions, term and future </a:t>
            </a:r>
            <a:r>
              <a:rPr lang="en-US" sz="2600" b="1" dirty="0" smtClean="0">
                <a:solidFill>
                  <a:schemeClr val="tx1"/>
                </a:solidFill>
              </a:rPr>
              <a:t>implications of any debt</a:t>
            </a:r>
            <a:r>
              <a:rPr lang="en-US" sz="2600" dirty="0" smtClean="0">
                <a:solidFill>
                  <a:schemeClr val="tx1"/>
                </a:solidFill>
              </a:rPr>
              <a:t>. </a:t>
            </a:r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Share any support being received</a:t>
            </a:r>
            <a:r>
              <a:rPr lang="en-US" sz="2600" dirty="0" smtClean="0">
                <a:solidFill>
                  <a:schemeClr val="tx1"/>
                </a:solidFill>
              </a:rPr>
              <a:t> from International Financing Institutions.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hlinkClick r:id="rId3"/>
              </a:rPr>
              <a:t>https://www.imf.org/en/News/Articles/2020/03/04/sp030420-imf-makes-available-50-billion-to-help-address-coronavirus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hlinkClick r:id="rId4"/>
              </a:rPr>
              <a:t>https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://www.worldbank.org/en/news/press-release/2020/04/02/world-bank-group-launches-first-operations-for-covid-19-coronavirus-emergency-health-support-strengthening-developing-country-</a:t>
            </a:r>
            <a:r>
              <a:rPr lang="en-US" sz="1400" dirty="0" smtClean="0">
                <a:solidFill>
                  <a:schemeClr val="tx1"/>
                </a:solidFill>
                <a:hlinkClick r:id="rId4"/>
              </a:rPr>
              <a:t>responses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u="sng" dirty="0">
                <a:solidFill>
                  <a:srgbClr val="953735"/>
                </a:solidFill>
              </a:rPr>
              <a:t>Bosnia and Herzegovina</a:t>
            </a:r>
            <a:r>
              <a:rPr lang="en-US" sz="2600" b="1" dirty="0">
                <a:solidFill>
                  <a:srgbClr val="953735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to </a:t>
            </a:r>
            <a:r>
              <a:rPr lang="en-US" sz="2600" dirty="0" smtClean="0">
                <a:solidFill>
                  <a:schemeClr val="tx1"/>
                </a:solidFill>
              </a:rPr>
              <a:t>access IMF emergency </a:t>
            </a:r>
            <a:r>
              <a:rPr lang="en-US" sz="2600" dirty="0">
                <a:solidFill>
                  <a:schemeClr val="tx1"/>
                </a:solidFill>
              </a:rPr>
              <a:t>credit </a:t>
            </a:r>
            <a:r>
              <a:rPr lang="en-US" sz="1800" dirty="0" smtClean="0">
                <a:solidFill>
                  <a:schemeClr val="tx1"/>
                </a:solidFill>
                <a:hlinkClick r:id="rId5"/>
              </a:rPr>
              <a:t>https</a:t>
            </a:r>
            <a:r>
              <a:rPr lang="en-US" sz="1800" dirty="0">
                <a:solidFill>
                  <a:schemeClr val="tx1"/>
                </a:solidFill>
                <a:hlinkClick r:id="rId5"/>
              </a:rPr>
              <a:t>://seenews.com/news/imf-ready-to-lend-bosnia-165-mln-euro-to-mitigate-coronavirus-crisis-691214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BBB59"/>
                </a:solidFill>
              </a:rPr>
              <a:t>Additional </a:t>
            </a:r>
            <a:r>
              <a:rPr lang="en-US" sz="3600" b="1" dirty="0">
                <a:solidFill>
                  <a:srgbClr val="9BBB59"/>
                </a:solidFill>
              </a:rPr>
              <a:t>financing needs for the emergency and stimulus measures </a:t>
            </a:r>
          </a:p>
        </p:txBody>
      </p:sp>
    </p:spTree>
    <p:extLst>
      <p:ext uri="{BB962C8B-B14F-4D97-AF65-F5344CB8AC3E}">
        <p14:creationId xmlns:p14="http://schemas.microsoft.com/office/powerpoint/2010/main" val="1289333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0"/>
            <a:ext cx="8915400" cy="59436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Most </a:t>
            </a:r>
            <a:r>
              <a:rPr lang="en-US" sz="2600" dirty="0">
                <a:solidFill>
                  <a:schemeClr val="tx1"/>
                </a:solidFill>
              </a:rPr>
              <a:t>of this information will be shared via </a:t>
            </a:r>
            <a:r>
              <a:rPr lang="en-US" sz="2600" b="1" dirty="0">
                <a:solidFill>
                  <a:schemeClr val="tx1"/>
                </a:solidFill>
              </a:rPr>
              <a:t>press </a:t>
            </a:r>
            <a:r>
              <a:rPr lang="en-US" sz="2600" b="1" dirty="0" smtClean="0">
                <a:solidFill>
                  <a:schemeClr val="tx1"/>
                </a:solidFill>
              </a:rPr>
              <a:t>releases and aggregated financial reports.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GIFT recommends </a:t>
            </a:r>
            <a:r>
              <a:rPr lang="en-US" sz="2600" b="1" dirty="0" smtClean="0">
                <a:solidFill>
                  <a:schemeClr val="tx1"/>
                </a:solidFill>
              </a:rPr>
              <a:t>additional </a:t>
            </a:r>
            <a:r>
              <a:rPr lang="en-US" sz="2600" b="1" dirty="0">
                <a:solidFill>
                  <a:schemeClr val="tx1"/>
                </a:solidFill>
              </a:rPr>
              <a:t>sustainable ways </a:t>
            </a:r>
            <a:r>
              <a:rPr lang="en-US" sz="2600" b="1" dirty="0" smtClean="0">
                <a:solidFill>
                  <a:schemeClr val="tx1"/>
                </a:solidFill>
              </a:rPr>
              <a:t>such as open data and fiscal transparency portals </a:t>
            </a:r>
            <a:r>
              <a:rPr lang="en-US" sz="2600" dirty="0" smtClean="0">
                <a:solidFill>
                  <a:schemeClr val="tx1"/>
                </a:solidFill>
              </a:rPr>
              <a:t>to capture emergency response approaches and </a:t>
            </a:r>
            <a:r>
              <a:rPr lang="en-US" sz="2600" dirty="0" err="1" smtClean="0">
                <a:solidFill>
                  <a:schemeClr val="tx1"/>
                </a:solidFill>
              </a:rPr>
              <a:t>learnings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143000" y="304800"/>
            <a:ext cx="78486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3. How to publish the information to make it useful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990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0"/>
            <a:ext cx="8915400" cy="59436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endParaRPr lang="en-US" sz="2600" b="1" u="sng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endParaRPr lang="en-US" sz="2600" b="1" u="sng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u="sng" dirty="0" smtClean="0">
                <a:solidFill>
                  <a:srgbClr val="953735"/>
                </a:solidFill>
              </a:rPr>
              <a:t>Mexico</a:t>
            </a:r>
            <a:r>
              <a:rPr lang="en-US" sz="2600" b="1" dirty="0" smtClean="0">
                <a:solidFill>
                  <a:srgbClr val="953735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a </a:t>
            </a:r>
            <a:r>
              <a:rPr lang="en-US" sz="2600" dirty="0">
                <a:solidFill>
                  <a:schemeClr val="tx1"/>
                </a:solidFill>
              </a:rPr>
              <a:t>digital platform set up by the </a:t>
            </a:r>
            <a:r>
              <a:rPr lang="en-US" sz="2600" dirty="0" err="1">
                <a:solidFill>
                  <a:schemeClr val="tx1"/>
                </a:solidFill>
              </a:rPr>
              <a:t>MoF</a:t>
            </a:r>
            <a:r>
              <a:rPr lang="en-US" sz="2600" dirty="0">
                <a:solidFill>
                  <a:schemeClr val="tx1"/>
                </a:solidFill>
              </a:rPr>
              <a:t> following the </a:t>
            </a:r>
            <a:r>
              <a:rPr lang="en-US" sz="2600" dirty="0" smtClean="0">
                <a:solidFill>
                  <a:schemeClr val="tx1"/>
                </a:solidFill>
              </a:rPr>
              <a:t>September 2017 earthquakes as </a:t>
            </a:r>
            <a:r>
              <a:rPr lang="en-US" sz="2600" dirty="0">
                <a:solidFill>
                  <a:schemeClr val="tx1"/>
                </a:solidFill>
              </a:rPr>
              <a:t>a means to disclose information and data from the different agencies and entities involved in emergency relief and reconstruction </a:t>
            </a:r>
            <a:r>
              <a:rPr lang="en-US" sz="2600" dirty="0" smtClean="0">
                <a:solidFill>
                  <a:schemeClr val="tx1"/>
                </a:solidFill>
              </a:rPr>
              <a:t>tasks.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hlinkClick r:id="rId3"/>
              </a:rPr>
              <a:t>https://www.transparenciapresupuestaria.gob.mx/es/PTP/fuerzamexico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u="sng" dirty="0">
                <a:solidFill>
                  <a:srgbClr val="953735"/>
                </a:solidFill>
              </a:rPr>
              <a:t>USA</a:t>
            </a:r>
            <a:r>
              <a:rPr lang="en-US" sz="2600" b="1" dirty="0">
                <a:solidFill>
                  <a:srgbClr val="953735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website that oversaw spending under the American Recovery and Reinvestment Act of 2009, implemented in response to economic crisis in 2008-2009 in order to reactivate the </a:t>
            </a:r>
            <a:r>
              <a:rPr lang="en-US" sz="2600" dirty="0" smtClean="0">
                <a:solidFill>
                  <a:schemeClr val="tx1"/>
                </a:solidFill>
              </a:rPr>
              <a:t>economy.</a:t>
            </a: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hlinkClick r:id="rId4"/>
              </a:rPr>
              <a:t>https://digital.library.unt.edu/ark:/67531/metadc499071/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447800" y="457200"/>
            <a:ext cx="7620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3. How to publish the information to make it useful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79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57200"/>
            <a:ext cx="8915400" cy="59436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b="1" u="sng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err="1" smtClean="0">
                <a:solidFill>
                  <a:schemeClr val="tx1"/>
                </a:solidFill>
              </a:rPr>
              <a:t>MoFs</a:t>
            </a:r>
            <a:r>
              <a:rPr lang="en-US" sz="2600" dirty="0" smtClean="0">
                <a:solidFill>
                  <a:schemeClr val="tx1"/>
                </a:solidFill>
              </a:rPr>
              <a:t> may </a:t>
            </a:r>
            <a:r>
              <a:rPr lang="en-US" sz="2600" dirty="0">
                <a:solidFill>
                  <a:schemeClr val="tx1"/>
                </a:solidFill>
              </a:rPr>
              <a:t>face </a:t>
            </a:r>
            <a:r>
              <a:rPr lang="en-US" sz="2600" b="1" dirty="0">
                <a:solidFill>
                  <a:schemeClr val="tx1"/>
                </a:solidFill>
              </a:rPr>
              <a:t>challenges in consolidating the data and ensuring its sustainability</a:t>
            </a:r>
            <a:r>
              <a:rPr lang="en-US" sz="2600" dirty="0">
                <a:solidFill>
                  <a:schemeClr val="tx1"/>
                </a:solidFill>
              </a:rPr>
              <a:t> through regular updates where needed.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Suggest </a:t>
            </a:r>
            <a:r>
              <a:rPr lang="en-US" sz="2600" dirty="0" err="1" smtClean="0">
                <a:solidFill>
                  <a:schemeClr val="tx1"/>
                </a:solidFill>
              </a:rPr>
              <a:t>MoF</a:t>
            </a:r>
            <a:r>
              <a:rPr lang="en-US" sz="2600" dirty="0" smtClean="0">
                <a:solidFill>
                  <a:schemeClr val="tx1"/>
                </a:solidFill>
              </a:rPr>
              <a:t>:  </a:t>
            </a: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identify </a:t>
            </a:r>
            <a:r>
              <a:rPr lang="en-US" sz="2600" b="1" dirty="0">
                <a:solidFill>
                  <a:schemeClr val="tx1"/>
                </a:solidFill>
              </a:rPr>
              <a:t>the objectives </a:t>
            </a:r>
            <a:r>
              <a:rPr lang="en-US" sz="2600" dirty="0">
                <a:solidFill>
                  <a:schemeClr val="tx1"/>
                </a:solidFill>
              </a:rPr>
              <a:t>of providing the </a:t>
            </a:r>
            <a:r>
              <a:rPr lang="en-US" sz="2600" dirty="0" smtClean="0">
                <a:solidFill>
                  <a:schemeClr val="tx1"/>
                </a:solidFill>
              </a:rPr>
              <a:t>information</a:t>
            </a: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identify </a:t>
            </a:r>
            <a:r>
              <a:rPr lang="en-US" sz="2600" b="1" dirty="0">
                <a:solidFill>
                  <a:schemeClr val="tx1"/>
                </a:solidFill>
              </a:rPr>
              <a:t>who needs the information </a:t>
            </a:r>
            <a:r>
              <a:rPr lang="en-US" sz="2600" dirty="0" smtClean="0">
                <a:solidFill>
                  <a:schemeClr val="tx1"/>
                </a:solidFill>
              </a:rPr>
              <a:t>e.g. </a:t>
            </a:r>
            <a:r>
              <a:rPr lang="en-US" sz="2600" dirty="0">
                <a:solidFill>
                  <a:schemeClr val="tx1"/>
                </a:solidFill>
              </a:rPr>
              <a:t>internal </a:t>
            </a:r>
            <a:r>
              <a:rPr lang="en-US" sz="2600" dirty="0" smtClean="0">
                <a:solidFill>
                  <a:schemeClr val="tx1"/>
                </a:solidFill>
              </a:rPr>
              <a:t>and external to government </a:t>
            </a: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2600" b="1" dirty="0">
                <a:solidFill>
                  <a:schemeClr val="tx1"/>
                </a:solidFill>
              </a:rPr>
              <a:t>P</a:t>
            </a:r>
            <a:r>
              <a:rPr lang="en-US" sz="2600" b="1" dirty="0" smtClean="0">
                <a:solidFill>
                  <a:schemeClr val="tx1"/>
                </a:solidFill>
              </a:rPr>
              <a:t>rioritize </a:t>
            </a:r>
            <a:r>
              <a:rPr lang="en-US" sz="2600" b="1" dirty="0">
                <a:solidFill>
                  <a:schemeClr val="tx1"/>
                </a:solidFill>
              </a:rPr>
              <a:t>which information should be provided first </a:t>
            </a:r>
            <a:r>
              <a:rPr lang="en-US" sz="2600" dirty="0">
                <a:solidFill>
                  <a:schemeClr val="tx1"/>
                </a:solidFill>
              </a:rPr>
              <a:t>depending on the stage of the emergency response.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7620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4. Challenges to providing information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85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5486400"/>
          </a:xfrm>
        </p:spPr>
        <p:txBody>
          <a:bodyPr rtlCol="0">
            <a:noAutofit/>
          </a:bodyPr>
          <a:lstStyle/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Difficult in times of social distancing</a:t>
            </a:r>
            <a:r>
              <a:rPr lang="en-US" sz="2600" dirty="0" smtClean="0">
                <a:solidFill>
                  <a:schemeClr val="tx1"/>
                </a:solidFill>
              </a:rPr>
              <a:t>, lockdown, and rapid decision-making.</a:t>
            </a:r>
            <a:endParaRPr lang="en-US" sz="2600" dirty="0">
              <a:solidFill>
                <a:schemeClr val="tx1"/>
              </a:solidFill>
            </a:endParaRPr>
          </a:p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However, </a:t>
            </a:r>
            <a:r>
              <a:rPr lang="en-US" sz="2600" b="1" dirty="0" smtClean="0">
                <a:solidFill>
                  <a:schemeClr val="tx1"/>
                </a:solidFill>
              </a:rPr>
              <a:t>two-way communication </a:t>
            </a:r>
            <a:r>
              <a:rPr lang="en-US" sz="2600" dirty="0" smtClean="0">
                <a:solidFill>
                  <a:schemeClr val="tx1"/>
                </a:solidFill>
              </a:rPr>
              <a:t>with experts outside government can improve decision-making.</a:t>
            </a:r>
          </a:p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GIFT recommends </a:t>
            </a: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b="1" dirty="0">
                <a:solidFill>
                  <a:schemeClr val="tx1"/>
                </a:solidFill>
              </a:rPr>
              <a:t>mix of formal and informal approaches </a:t>
            </a:r>
            <a:r>
              <a:rPr lang="en-US" sz="2600" dirty="0">
                <a:solidFill>
                  <a:schemeClr val="tx1"/>
                </a:solidFill>
              </a:rPr>
              <a:t>according to the stages of the emergency and post-emergency response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5. How to Conduct Citizen Engagement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46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Use </a:t>
            </a:r>
            <a:r>
              <a:rPr lang="en-US" sz="2200" b="1" dirty="0">
                <a:solidFill>
                  <a:schemeClr val="tx1"/>
                </a:solidFill>
              </a:rPr>
              <a:t>open data and mapping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://blogs.worldbank.org/opendata/open-data-and-mapping-for-disasters-and-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development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to coordinate health supplies and professionals, and humanitarian aid organizations</a:t>
            </a:r>
          </a:p>
          <a:p>
            <a:pPr marL="342900" indent="-342900" algn="l">
              <a:buFont typeface="Arial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To identify and redistribute health resources </a:t>
            </a:r>
            <a:r>
              <a:rPr lang="en-US" sz="2200" dirty="0">
                <a:solidFill>
                  <a:schemeClr val="tx1"/>
                </a:solidFill>
              </a:rPr>
              <a:t>required across different geographical locations.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Consult stakeholders impacted by proposed measures</a:t>
            </a:r>
            <a:r>
              <a:rPr lang="en-US" sz="2200" dirty="0">
                <a:solidFill>
                  <a:schemeClr val="tx1"/>
                </a:solidFill>
              </a:rPr>
              <a:t>: Helping different </a:t>
            </a:r>
            <a:r>
              <a:rPr lang="en-US" sz="2200" dirty="0" smtClean="0">
                <a:solidFill>
                  <a:schemeClr val="tx1"/>
                </a:solidFill>
              </a:rPr>
              <a:t>economic and social sectors</a:t>
            </a:r>
            <a:r>
              <a:rPr lang="en-US" sz="2200" dirty="0">
                <a:solidFill>
                  <a:schemeClr val="tx1"/>
                </a:solidFill>
              </a:rPr>
              <a:t>, through new subsidies, bailouts, stimulus, public-private partnerships, should be designed with their active participation.</a:t>
            </a:r>
          </a:p>
          <a:p>
            <a:pPr marL="342900" indent="-342900" algn="l">
              <a:buFont typeface="Arial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5. How to Conduct Citizen Engagement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892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804985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Access any specialized organizations, CSOs and academia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To help </a:t>
            </a:r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model the repercussions of different budget reallocation scenarios</a:t>
            </a:r>
            <a:r>
              <a:rPr lang="en-US" sz="2200" dirty="0">
                <a:solidFill>
                  <a:schemeClr val="tx1"/>
                </a:solidFill>
              </a:rPr>
              <a:t> and their implication for financial stability and </a:t>
            </a:r>
            <a:r>
              <a:rPr lang="en-US" sz="2200" dirty="0" smtClean="0">
                <a:solidFill>
                  <a:schemeClr val="tx1"/>
                </a:solidFill>
              </a:rPr>
              <a:t>future sustainable development.</a:t>
            </a:r>
          </a:p>
          <a:p>
            <a:pPr marL="285750" indent="-285750" algn="l">
              <a:buFont typeface="Arial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2200" b="1" dirty="0" smtClean="0">
                <a:solidFill>
                  <a:srgbClr val="77933C"/>
                </a:solidFill>
              </a:rPr>
              <a:t>To provide </a:t>
            </a:r>
            <a:r>
              <a:rPr lang="en-US" sz="2200" b="1" dirty="0">
                <a:solidFill>
                  <a:srgbClr val="77933C"/>
                </a:solidFill>
              </a:rPr>
              <a:t>important insights into designing tax relief and stimulus measures </a:t>
            </a:r>
            <a:r>
              <a:rPr lang="en-US" sz="2200" dirty="0">
                <a:solidFill>
                  <a:schemeClr val="tx1"/>
                </a:solidFill>
              </a:rPr>
              <a:t>including focusing on impacts on marginalized groups.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Examples Budget </a:t>
            </a:r>
            <a:r>
              <a:rPr lang="en-US" sz="2200" dirty="0">
                <a:solidFill>
                  <a:schemeClr val="tx1"/>
                </a:solidFill>
              </a:rPr>
              <a:t>Justice Coalition of </a:t>
            </a:r>
            <a:r>
              <a:rPr lang="en-US" sz="2200" b="1" u="sng" dirty="0">
                <a:solidFill>
                  <a:schemeClr val="accent2">
                    <a:lumMod val="75000"/>
                  </a:schemeClr>
                </a:solidFill>
              </a:rPr>
              <a:t>South </a:t>
            </a:r>
            <a:r>
              <a:rPr lang="en-US" sz="2200" b="1" u="sng" dirty="0" smtClean="0">
                <a:solidFill>
                  <a:schemeClr val="accent2">
                    <a:lumMod val="75000"/>
                  </a:schemeClr>
                </a:solidFill>
              </a:rPr>
              <a:t>Africa </a:t>
            </a:r>
            <a:r>
              <a:rPr lang="en-US" sz="2200" dirty="0" smtClean="0">
                <a:solidFill>
                  <a:schemeClr val="tx1"/>
                </a:solidFill>
              </a:rPr>
              <a:t>and NGO Tax Guide.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http://spii.org.za/wp-content/uploads/2019/07/SUBMISSION-BY-THE-BUDGET-JUSTICE-COALITION-BJC-ON-THE-2018-MEDIUM-TERM-BUDGET-POLICY-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STATEMENT.pdf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hlinkClick r:id="rId4"/>
              </a:rPr>
              <a:t>https://www.internationalbudget.org/wp-content/uploads/A-Guide-to-Tax-Work-for-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NGOs.pdf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5. How to Conduct Citizen Engagement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6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Think of innovative ways to inform and/or engage citizens depending on crisis scope and Government capacities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Australia, France and UK have contacted citizens regarding health advice, and available fiscal packages in various ways:</a:t>
            </a:r>
          </a:p>
          <a:p>
            <a:pPr marL="342900" indent="-342900" algn="l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COVID-19 specialized websites collating all information including job </a:t>
            </a:r>
            <a:r>
              <a:rPr lang="en-US" sz="2200" dirty="0" smtClean="0">
                <a:solidFill>
                  <a:schemeClr val="tx1"/>
                </a:solidFill>
              </a:rPr>
              <a:t>sites and fiscal support packages available to individuals, families and </a:t>
            </a:r>
            <a:r>
              <a:rPr lang="en-US" sz="2200" dirty="0">
                <a:solidFill>
                  <a:schemeClr val="tx1"/>
                </a:solidFill>
              </a:rPr>
              <a:t>businesses  </a:t>
            </a:r>
            <a:r>
              <a:rPr lang="en-US" sz="2200" dirty="0" smtClean="0">
                <a:solidFill>
                  <a:schemeClr val="tx1"/>
                </a:solidFill>
                <a:hlinkClick r:id="rId3"/>
              </a:rPr>
              <a:t>https:</a:t>
            </a:r>
            <a:r>
              <a:rPr lang="en-US" sz="2200" dirty="0">
                <a:solidFill>
                  <a:schemeClr val="tx1"/>
                </a:solidFill>
                <a:hlinkClick r:id="rId3"/>
              </a:rPr>
              <a:t>//</a:t>
            </a:r>
            <a:r>
              <a:rPr lang="en-US" sz="2200" dirty="0" smtClean="0">
                <a:solidFill>
                  <a:schemeClr val="tx1"/>
                </a:solidFill>
                <a:hlinkClick r:id="rId3"/>
              </a:rPr>
              <a:t>www.australia.gov.au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  </a:t>
            </a:r>
            <a:r>
              <a:rPr lang="en-US" sz="2200" dirty="0" smtClean="0">
                <a:solidFill>
                  <a:schemeClr val="tx1"/>
                </a:solidFill>
              </a:rPr>
              <a:t>  </a:t>
            </a:r>
            <a:r>
              <a:rPr lang="en-US" sz="2200" dirty="0" err="1" smtClean="0">
                <a:solidFill>
                  <a:schemeClr val="tx1"/>
                </a:solidFill>
              </a:rPr>
              <a:t>https:www.gouvernement.fr</a:t>
            </a:r>
            <a:r>
              <a:rPr lang="en-US" sz="2200" dirty="0" smtClean="0">
                <a:solidFill>
                  <a:schemeClr val="tx1"/>
                </a:solidFill>
              </a:rPr>
              <a:t>       </a:t>
            </a:r>
            <a:r>
              <a:rPr lang="en-US" sz="2200" dirty="0">
                <a:solidFill>
                  <a:schemeClr val="tx1"/>
                </a:solidFill>
                <a:hlinkClick r:id="rId4"/>
              </a:rPr>
              <a:t>https://www.gov.uk/</a:t>
            </a:r>
            <a:r>
              <a:rPr lang="en-US" sz="2200" dirty="0" smtClean="0">
                <a:solidFill>
                  <a:schemeClr val="tx1"/>
                </a:solidFill>
                <a:hlinkClick r:id="rId4"/>
              </a:rPr>
              <a:t>coronavirus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en-US" sz="2200" dirty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Direct text to mobiles</a:t>
            </a:r>
          </a:p>
          <a:p>
            <a:pPr marL="342900" indent="-342900" algn="l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Letters to vulnerable people outlining additional support services</a:t>
            </a:r>
            <a:endParaRPr lang="en-US" sz="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Radio and television announcements</a:t>
            </a:r>
            <a:endParaRPr lang="en-US" sz="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Government Facebook groups and specialized apps to download</a:t>
            </a:r>
            <a:endParaRPr lang="en-US" sz="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Hotline telephone numbers.</a:t>
            </a:r>
            <a:endParaRPr lang="en-US" sz="22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8382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Examples of Approaches to inform/engage citizens 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965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</a:rPr>
              <a:t>Source of GIFT advice: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hlinkClick r:id="rId3"/>
              </a:rPr>
              <a:t>http://www.fiscaltransparency.net/publish/fiscal-transparency-in-times-of-emergency-response-reflections-for-times-of-covid-19/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000000"/>
                </a:solidFill>
              </a:rPr>
              <a:t> by Lorena </a:t>
            </a:r>
            <a:r>
              <a:rPr lang="en-US" sz="2000" dirty="0" err="1">
                <a:solidFill>
                  <a:srgbClr val="000000"/>
                </a:solidFill>
              </a:rPr>
              <a:t>Rivero</a:t>
            </a:r>
            <a:r>
              <a:rPr lang="en-US" sz="2000" dirty="0">
                <a:solidFill>
                  <a:srgbClr val="000000"/>
                </a:solidFill>
              </a:rPr>
              <a:t> Del Paso, GIFT, March 19, </a:t>
            </a:r>
            <a:r>
              <a:rPr lang="en-US" sz="2000" dirty="0" smtClean="0">
                <a:solidFill>
                  <a:srgbClr val="000000"/>
                </a:solidFill>
              </a:rPr>
              <a:t>2020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GIFT resources and webinars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hlinkClick r:id="rId4"/>
              </a:rPr>
              <a:t>http://www.fiscaltransparency.net/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b="1" dirty="0">
              <a:solidFill>
                <a:schemeClr val="tx1"/>
              </a:solidFill>
            </a:endParaRPr>
          </a:p>
          <a:p>
            <a:pPr algn="l"/>
            <a:endParaRPr lang="en-US" sz="2000" b="1" dirty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May 13  BCOP videoconference meeting with GIFT on public participation.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Other Information sources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452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World Bank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hlinkClick r:id="rId3"/>
              </a:rPr>
              <a:t>https://www.worldbank.org/en/who-we-are/news/coronavirus-</a:t>
            </a:r>
            <a:r>
              <a:rPr lang="en-US" sz="1800" b="1" dirty="0" smtClean="0">
                <a:solidFill>
                  <a:schemeClr val="tx1"/>
                </a:solidFill>
                <a:hlinkClick r:id="rId3"/>
              </a:rPr>
              <a:t>covid19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IMF Global Policy Tracker </a:t>
            </a:r>
            <a:r>
              <a:rPr lang="mr-IN" sz="1800" dirty="0" smtClean="0">
                <a:solidFill>
                  <a:schemeClr val="tx1"/>
                </a:solidFill>
              </a:rPr>
              <a:t>–</a:t>
            </a:r>
            <a:r>
              <a:rPr lang="en-US" sz="1800" dirty="0" smtClean="0">
                <a:solidFill>
                  <a:schemeClr val="tx1"/>
                </a:solidFill>
              </a:rPr>
              <a:t> 193 countries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 https://</a:t>
            </a:r>
            <a:r>
              <a:rPr lang="en-US" sz="1800" dirty="0" err="1">
                <a:solidFill>
                  <a:schemeClr val="tx1"/>
                </a:solidFill>
              </a:rPr>
              <a:t>www.imf.org</a:t>
            </a:r>
            <a:r>
              <a:rPr lang="en-US" sz="1800" dirty="0">
                <a:solidFill>
                  <a:schemeClr val="tx1"/>
                </a:solidFill>
              </a:rPr>
              <a:t>/en/Topics/imf-and-covid19/Policy-Responses-to-COVID-</a:t>
            </a:r>
            <a:r>
              <a:rPr lang="en-US" sz="1800" dirty="0" smtClean="0">
                <a:solidFill>
                  <a:schemeClr val="tx1"/>
                </a:solidFill>
              </a:rPr>
              <a:t>19  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OECD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hlinkClick r:id="rId4"/>
              </a:rPr>
              <a:t>http://www.oecd.org/coronavirus</a:t>
            </a:r>
            <a:r>
              <a:rPr lang="en-US" sz="1800" dirty="0" smtClean="0">
                <a:solidFill>
                  <a:schemeClr val="tx1"/>
                </a:solidFill>
                <a:hlinkClick r:id="rId4"/>
              </a:rPr>
              <a:t>/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European Council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hlinkClick r:id="rId5"/>
              </a:rPr>
              <a:t>https://www.consilium.europa.eu/en/press/press-releases/2020/03/30/covid-19-council-adopts-measures-for-immediate-release-of-funds</a:t>
            </a:r>
            <a:r>
              <a:rPr lang="en-US" sz="1800" b="1" dirty="0" smtClean="0">
                <a:solidFill>
                  <a:schemeClr val="tx1"/>
                </a:solidFill>
                <a:hlinkClick r:id="rId5"/>
              </a:rPr>
              <a:t>/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Other Information sources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516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914400"/>
            <a:ext cx="8382000" cy="5715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1. Role of Government in COVID-19 context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2. What information is required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3. How to publish this information to make it useful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4. Challenges to providing information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5. How to conduct citizen engagement</a:t>
            </a:r>
            <a:endParaRPr lang="en-US" sz="2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1600" dirty="0" smtClean="0">
              <a:solidFill>
                <a:srgbClr val="000000"/>
              </a:solidFill>
              <a:hlinkClick r:id="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000000"/>
                </a:solidFill>
                <a:hlinkClick r:id=""/>
              </a:rPr>
              <a:t>http</a:t>
            </a:r>
            <a:r>
              <a:rPr lang="en-US" sz="1600" dirty="0">
                <a:solidFill>
                  <a:srgbClr val="000000"/>
                </a:solidFill>
                <a:hlinkClick r:id="rId3"/>
              </a:rPr>
              <a:t>://www.fiscaltransparency.net/publish/fiscal-transparency-in-times-of-emergency-response-reflections-for-times-of-covid-19/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36725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BBB59"/>
                </a:solidFill>
              </a:rPr>
              <a:t>Outline of Presentation</a:t>
            </a:r>
            <a:endParaRPr lang="en-US" sz="3600" b="1" dirty="0">
              <a:solidFill>
                <a:srgbClr val="9BBB5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05800" y="1295400"/>
            <a:ext cx="923330" cy="4617753"/>
          </a:xfrm>
          <a:prstGeom prst="rect">
            <a:avLst/>
          </a:prstGeom>
          <a:noFill/>
        </p:spPr>
        <p:txBody>
          <a:bodyPr vert="vert" wrap="square" lIns="91440" tIns="45720" rIns="91440" bIns="45720">
            <a:spAutoFit/>
          </a:bodyPr>
          <a:lstStyle/>
          <a:p>
            <a:pPr algn="ctr"/>
            <a:r>
              <a:rPr lang="x-non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Provide Links to Good Practice Examples</a:t>
            </a:r>
            <a:endParaRPr lang="x-non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116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9624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0000"/>
                </a:solidFill>
              </a:rPr>
              <a:t>Thank </a:t>
            </a:r>
            <a:r>
              <a:rPr lang="en-US" sz="3600" dirty="0">
                <a:solidFill>
                  <a:srgbClr val="000000"/>
                </a:solidFill>
              </a:rPr>
              <a:t>you for your attention!</a:t>
            </a:r>
            <a:endParaRPr lang="bs-Latn-BA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All </a:t>
            </a:r>
            <a:r>
              <a:rPr lang="en-US" sz="2000" dirty="0">
                <a:solidFill>
                  <a:srgbClr val="000000"/>
                </a:solidFill>
              </a:rPr>
              <a:t>PEMPAL event materials can be found in English, Russian and Bosnian-Croatian-Serbian (BCS) at </a:t>
            </a:r>
            <a:r>
              <a:rPr lang="en-US" sz="2000" dirty="0">
                <a:solidFill>
                  <a:srgbClr val="000000"/>
                </a:solidFill>
                <a:hlinkClick r:id="rId4"/>
              </a:rPr>
              <a:t>www.pempal.org</a:t>
            </a: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914400"/>
            <a:ext cx="8382000" cy="5715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600" u="sng" dirty="0" smtClean="0">
                <a:solidFill>
                  <a:schemeClr val="tx1"/>
                </a:solidFill>
              </a:rPr>
              <a:t>Fiscal </a:t>
            </a:r>
            <a:r>
              <a:rPr lang="en-US" sz="2600" u="sng" dirty="0">
                <a:solidFill>
                  <a:schemeClr val="tx1"/>
                </a:solidFill>
              </a:rPr>
              <a:t>transparency</a:t>
            </a:r>
            <a:r>
              <a:rPr lang="en-US" sz="2600" dirty="0">
                <a:solidFill>
                  <a:schemeClr val="tx1"/>
                </a:solidFill>
              </a:rPr>
              <a:t> in emergency situations is complex and </a:t>
            </a:r>
            <a:r>
              <a:rPr lang="en-US" sz="2600" dirty="0" smtClean="0">
                <a:solidFill>
                  <a:schemeClr val="tx1"/>
                </a:solidFill>
              </a:rPr>
              <a:t>difficult.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953735"/>
                </a:solidFill>
              </a:rPr>
              <a:t>Requires rapid </a:t>
            </a:r>
            <a:r>
              <a:rPr lang="en-US" sz="2600" b="1" dirty="0">
                <a:solidFill>
                  <a:srgbClr val="953735"/>
                </a:solidFill>
              </a:rPr>
              <a:t>decisions on different aspects of public finances. </a:t>
            </a:r>
            <a:endParaRPr lang="en-US" sz="2600" b="1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Requires </a:t>
            </a:r>
            <a:r>
              <a:rPr lang="en-US" sz="2600" b="1" dirty="0" smtClean="0">
                <a:solidFill>
                  <a:schemeClr val="tx1"/>
                </a:solidFill>
              </a:rPr>
              <a:t>critical </a:t>
            </a:r>
            <a:r>
              <a:rPr lang="en-US" sz="2600" b="1" dirty="0">
                <a:solidFill>
                  <a:schemeClr val="tx1"/>
                </a:solidFill>
              </a:rPr>
              <a:t>roles </a:t>
            </a:r>
            <a:r>
              <a:rPr lang="en-US" sz="2600" b="1" dirty="0" smtClean="0">
                <a:solidFill>
                  <a:schemeClr val="tx1"/>
                </a:solidFill>
              </a:rPr>
              <a:t>for </a:t>
            </a:r>
            <a:r>
              <a:rPr lang="en-US" sz="2600" b="1" dirty="0" err="1" smtClean="0">
                <a:solidFill>
                  <a:schemeClr val="tx1"/>
                </a:solidFill>
              </a:rPr>
              <a:t>MoFs</a:t>
            </a:r>
            <a:r>
              <a:rPr lang="en-US" sz="2600" dirty="0" smtClean="0">
                <a:solidFill>
                  <a:schemeClr val="tx1"/>
                </a:solidFill>
              </a:rPr>
              <a:t>, financial institutions, and CSOs during </a:t>
            </a:r>
            <a:r>
              <a:rPr lang="en-US" sz="2600" dirty="0">
                <a:solidFill>
                  <a:schemeClr val="tx1"/>
                </a:solidFill>
              </a:rPr>
              <a:t>these times. 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Greater </a:t>
            </a:r>
            <a:r>
              <a:rPr lang="en-US" sz="2600" b="1" dirty="0">
                <a:solidFill>
                  <a:schemeClr val="tx1"/>
                </a:solidFill>
              </a:rPr>
              <a:t>intervention by the government is justified </a:t>
            </a:r>
            <a:r>
              <a:rPr lang="en-US" sz="2600" dirty="0">
                <a:solidFill>
                  <a:schemeClr val="tx1"/>
                </a:solidFill>
              </a:rPr>
              <a:t>as long as COVID-19 crisis continues, </a:t>
            </a:r>
            <a:r>
              <a:rPr lang="en-US" sz="2600" b="1" dirty="0">
                <a:solidFill>
                  <a:schemeClr val="tx1"/>
                </a:solidFill>
              </a:rPr>
              <a:t>but must be </a:t>
            </a:r>
            <a:r>
              <a:rPr lang="en-US" sz="2600" b="1" dirty="0" smtClean="0">
                <a:solidFill>
                  <a:schemeClr val="tx1"/>
                </a:solidFill>
              </a:rPr>
              <a:t>done </a:t>
            </a:r>
            <a:r>
              <a:rPr lang="en-US" sz="2600" b="1" dirty="0">
                <a:solidFill>
                  <a:schemeClr val="tx1"/>
                </a:solidFill>
              </a:rPr>
              <a:t>in a transparent manner and with clear sunset clauses</a:t>
            </a:r>
            <a:r>
              <a:rPr lang="en-US" sz="2600" dirty="0">
                <a:solidFill>
                  <a:schemeClr val="tx1"/>
                </a:solidFill>
              </a:rPr>
              <a:t> (IMF)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chemeClr val="tx1"/>
                </a:solidFill>
              </a:rPr>
              <a:t>P</a:t>
            </a:r>
            <a:r>
              <a:rPr lang="en-US" sz="2600" dirty="0" smtClean="0">
                <a:solidFill>
                  <a:schemeClr val="tx1"/>
                </a:solidFill>
              </a:rPr>
              <a:t>andemic </a:t>
            </a:r>
            <a:r>
              <a:rPr lang="en-US" sz="2600" dirty="0">
                <a:solidFill>
                  <a:schemeClr val="tx1"/>
                </a:solidFill>
              </a:rPr>
              <a:t>mitigation </a:t>
            </a:r>
            <a:r>
              <a:rPr lang="en-US" sz="2600" b="1" dirty="0">
                <a:solidFill>
                  <a:schemeClr val="tx1"/>
                </a:solidFill>
              </a:rPr>
              <a:t>should not be used to violate human rights</a:t>
            </a:r>
            <a:r>
              <a:rPr lang="en-US" sz="2600" dirty="0">
                <a:solidFill>
                  <a:schemeClr val="tx1"/>
                </a:solidFill>
              </a:rPr>
              <a:t>, or support an authoritarian and repressive </a:t>
            </a:r>
            <a:r>
              <a:rPr lang="en-US" sz="2600" dirty="0" smtClean="0">
                <a:solidFill>
                  <a:schemeClr val="tx1"/>
                </a:solidFill>
              </a:rPr>
              <a:t>government (GIFT).</a:t>
            </a: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36725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1. Role of Government in COVID-19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551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371600"/>
            <a:ext cx="8382000" cy="50292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GIFT identifies three potential information requirements </a:t>
            </a:r>
            <a:r>
              <a:rPr lang="en-US" sz="2600" dirty="0" smtClean="0">
                <a:solidFill>
                  <a:schemeClr val="tx1"/>
                </a:solidFill>
              </a:rPr>
              <a:t>with good practice country </a:t>
            </a:r>
            <a:r>
              <a:rPr lang="en-US" sz="2600" dirty="0" smtClean="0">
                <a:solidFill>
                  <a:schemeClr val="tx1"/>
                </a:solidFill>
              </a:rPr>
              <a:t>examples.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Budget reallocations and reprioritizations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Countercyclical </a:t>
            </a:r>
            <a:r>
              <a:rPr lang="en-US" sz="2600" dirty="0">
                <a:solidFill>
                  <a:schemeClr val="tx1"/>
                </a:solidFill>
              </a:rPr>
              <a:t>measures and reactivating the </a:t>
            </a:r>
            <a:r>
              <a:rPr lang="en-US" sz="2600" dirty="0" smtClean="0">
                <a:solidFill>
                  <a:schemeClr val="tx1"/>
                </a:solidFill>
              </a:rPr>
              <a:t>economy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Additional </a:t>
            </a:r>
            <a:r>
              <a:rPr lang="en-US" sz="2600" dirty="0">
                <a:solidFill>
                  <a:schemeClr val="tx1"/>
                </a:solidFill>
              </a:rPr>
              <a:t>financing needs for the emergency </a:t>
            </a:r>
            <a:r>
              <a:rPr lang="en-US" sz="2600" dirty="0" smtClean="0">
                <a:solidFill>
                  <a:schemeClr val="tx1"/>
                </a:solidFill>
              </a:rPr>
              <a:t>and</a:t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stimulus measures.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36725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53735"/>
                </a:solidFill>
              </a:rPr>
              <a:t>2. What information is required </a:t>
            </a:r>
            <a:endParaRPr lang="en-US" sz="36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88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838200"/>
            <a:ext cx="8610600" cy="57912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Explain how additional budget needs will be met.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b="1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learly identify </a:t>
            </a:r>
            <a:r>
              <a:rPr lang="en-US" sz="2400" dirty="0">
                <a:solidFill>
                  <a:schemeClr val="tx1"/>
                </a:solidFill>
              </a:rPr>
              <a:t>what source of funds are being accessed </a:t>
            </a:r>
            <a:r>
              <a:rPr lang="en-US" sz="2400" dirty="0" smtClean="0">
                <a:solidFill>
                  <a:schemeClr val="tx1"/>
                </a:solidFill>
              </a:rPr>
              <a:t>and what are the trade offs (contingency </a:t>
            </a:r>
            <a:r>
              <a:rPr lang="en-US" sz="2400" dirty="0">
                <a:solidFill>
                  <a:schemeClr val="tx1"/>
                </a:solidFill>
              </a:rPr>
              <a:t>funds, transfers from other programs, or program </a:t>
            </a:r>
            <a:r>
              <a:rPr lang="en-US" sz="2400" dirty="0" smtClean="0">
                <a:solidFill>
                  <a:schemeClr val="tx1"/>
                </a:solidFill>
              </a:rPr>
              <a:t>reallocations or cuts). </a:t>
            </a: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Decisions should be approved by Parliament through supplementary budgets and appropriations. </a:t>
            </a: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b="1" u="sng" dirty="0" smtClean="0">
                <a:solidFill>
                  <a:srgbClr val="953735"/>
                </a:solidFill>
              </a:rPr>
              <a:t>USA</a:t>
            </a:r>
            <a:r>
              <a:rPr lang="en-US" sz="2400" dirty="0" smtClean="0">
                <a:solidFill>
                  <a:schemeClr val="tx1"/>
                </a:solidFill>
              </a:rPr>
              <a:t> Proposed </a:t>
            </a:r>
            <a:r>
              <a:rPr lang="en-US" sz="2400" dirty="0">
                <a:solidFill>
                  <a:schemeClr val="tx1"/>
                </a:solidFill>
              </a:rPr>
              <a:t>Coronavirus Preparedness and Response Supplemental Appropriations Act, 2020 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://www.congress.gov/bill/116th-congress/house-bill/6074/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text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0" y="25044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BBB59"/>
                </a:solidFill>
              </a:rPr>
              <a:t>Budget reallocations and reprioritizations</a:t>
            </a:r>
            <a:endParaRPr lang="en-US" sz="36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838200"/>
            <a:ext cx="8610600" cy="57912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Outline how emergency </a:t>
            </a:r>
            <a:r>
              <a:rPr lang="en-US" sz="2400" b="1" dirty="0">
                <a:solidFill>
                  <a:schemeClr val="tx1"/>
                </a:solidFill>
              </a:rPr>
              <a:t>acquisitions/procurements </a:t>
            </a:r>
            <a:r>
              <a:rPr lang="en-US" sz="2400" b="1" dirty="0" smtClean="0">
                <a:solidFill>
                  <a:schemeClr val="tx1"/>
                </a:solidFill>
              </a:rPr>
              <a:t>will be managed.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u="sng" dirty="0">
                <a:solidFill>
                  <a:srgbClr val="953735"/>
                </a:solidFill>
              </a:rPr>
              <a:t>Ukraine</a:t>
            </a:r>
            <a:r>
              <a:rPr lang="en-US" sz="2400" dirty="0">
                <a:solidFill>
                  <a:schemeClr val="tx1"/>
                </a:solidFill>
              </a:rPr>
              <a:t> has announced simplified procedures for procurement during the emergency, while still maintaining mandatory reporting in their e-procurement system.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  <a:hlinkClick r:id="rId3"/>
              </a:rPr>
              <a:t>https://www.kyivpost.com/article/opinion/op-ed/andy-hunder-ukraine-introduces-significant-measures-to-contain-covid-19.html?cn-reloaded=</a:t>
            </a:r>
            <a:r>
              <a:rPr lang="en-US" sz="1800" dirty="0" smtClean="0">
                <a:solidFill>
                  <a:schemeClr val="tx1"/>
                </a:solidFill>
                <a:hlinkClick r:id="rId3"/>
              </a:rPr>
              <a:t>1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0" y="25044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BBB59"/>
                </a:solidFill>
              </a:rPr>
              <a:t>Budget reallocations and reprioritizations</a:t>
            </a:r>
            <a:endParaRPr lang="en-US" sz="36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84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8763000" cy="60198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Outline what </a:t>
            </a:r>
            <a:r>
              <a:rPr lang="en-US" sz="2600" b="1" dirty="0">
                <a:solidFill>
                  <a:schemeClr val="tx1"/>
                </a:solidFill>
              </a:rPr>
              <a:t>countercyclical and other measures are being adopted to reactivate the </a:t>
            </a:r>
            <a:r>
              <a:rPr lang="en-US" sz="2600" b="1" dirty="0" smtClean="0">
                <a:solidFill>
                  <a:schemeClr val="tx1"/>
                </a:solidFill>
              </a:rPr>
              <a:t>economy.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b="1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Explain what changes in the macroeconomic framework are expected.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u="sng" dirty="0" smtClean="0">
                <a:solidFill>
                  <a:srgbClr val="953735"/>
                </a:solidFill>
              </a:rPr>
              <a:t>France</a:t>
            </a:r>
            <a:r>
              <a:rPr lang="en-US" sz="2600" dirty="0" smtClean="0">
                <a:solidFill>
                  <a:schemeClr val="tx1"/>
                </a:solidFill>
              </a:rPr>
              <a:t> has announced it will exceed EU rule of 60% of GDP for public debt this year, and reach over 100%.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  <a:hlinkClick r:id="rId3"/>
              </a:rPr>
              <a:t>https://www.lemonde.fr/economie/article/2020/03/17/coronavirus-un-plan-a-45-milliards-d-euros-pour-soutenir-les-entreprises_6033375_3234.</a:t>
            </a:r>
            <a:r>
              <a:rPr lang="en-US" sz="1800" dirty="0" smtClean="0">
                <a:solidFill>
                  <a:schemeClr val="tx1"/>
                </a:solidFill>
                <a:hlinkClick r:id="rId3"/>
              </a:rPr>
              <a:t>html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-5135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BBB59"/>
                </a:solidFill>
              </a:rPr>
              <a:t>Countercyclical and other measures</a:t>
            </a:r>
            <a:endParaRPr lang="en-US" sz="36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87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8763000" cy="60198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Outline how any </a:t>
            </a:r>
            <a:r>
              <a:rPr lang="en-US" sz="2600" b="1" dirty="0">
                <a:solidFill>
                  <a:schemeClr val="tx1"/>
                </a:solidFill>
              </a:rPr>
              <a:t>special tax expenditures </a:t>
            </a:r>
            <a:r>
              <a:rPr lang="en-US" sz="2600" b="1" dirty="0" smtClean="0">
                <a:solidFill>
                  <a:schemeClr val="tx1"/>
                </a:solidFill>
              </a:rPr>
              <a:t>will be </a:t>
            </a:r>
            <a:r>
              <a:rPr lang="en-US" sz="2600" b="1" dirty="0">
                <a:solidFill>
                  <a:schemeClr val="tx1"/>
                </a:solidFill>
              </a:rPr>
              <a:t>implemented </a:t>
            </a:r>
            <a:r>
              <a:rPr lang="en-US" sz="2600" dirty="0">
                <a:solidFill>
                  <a:schemeClr val="tx1"/>
                </a:solidFill>
              </a:rPr>
              <a:t>as a relief for affected sectors or </a:t>
            </a:r>
            <a:r>
              <a:rPr lang="en-US" sz="2600" dirty="0" smtClean="0">
                <a:solidFill>
                  <a:schemeClr val="tx1"/>
                </a:solidFill>
              </a:rPr>
              <a:t>locations</a:t>
            </a:r>
            <a:r>
              <a:rPr lang="en-US" sz="2600" dirty="0">
                <a:solidFill>
                  <a:schemeClr val="tx1"/>
                </a:solidFill>
              </a:rPr>
              <a:t>.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u="sng" dirty="0" smtClean="0">
                <a:solidFill>
                  <a:srgbClr val="953735"/>
                </a:solidFill>
              </a:rPr>
              <a:t>Canada</a:t>
            </a:r>
            <a:r>
              <a:rPr lang="en-US" sz="2600" dirty="0" smtClean="0">
                <a:solidFill>
                  <a:schemeClr val="tx1"/>
                </a:solidFill>
              </a:rPr>
              <a:t> has announced </a:t>
            </a:r>
            <a:r>
              <a:rPr lang="en-US" sz="2600" dirty="0">
                <a:solidFill>
                  <a:schemeClr val="tx1"/>
                </a:solidFill>
              </a:rPr>
              <a:t>a COVID-19 economic response plan </a:t>
            </a:r>
            <a:r>
              <a:rPr lang="en-US" sz="2600" dirty="0" smtClean="0">
                <a:solidFill>
                  <a:schemeClr val="tx1"/>
                </a:solidFill>
              </a:rPr>
              <a:t>that includes </a:t>
            </a:r>
            <a:r>
              <a:rPr lang="en-US" sz="2600" dirty="0">
                <a:solidFill>
                  <a:schemeClr val="tx1"/>
                </a:solidFill>
              </a:rPr>
              <a:t>specific measures of flexibility for </a:t>
            </a:r>
            <a:r>
              <a:rPr lang="en-US" sz="2600" dirty="0" smtClean="0">
                <a:solidFill>
                  <a:schemeClr val="tx1"/>
                </a:solidFill>
              </a:rPr>
              <a:t>taxpayers.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://www.canada.ca/en/department-finance/news/2020/03/canadas-covid-19-economic-response-plan-support-for-canadians-and-businesses.html#Flexibility_for_Tax-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filers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-5135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BBB59"/>
                </a:solidFill>
              </a:rPr>
              <a:t>Countercyclical </a:t>
            </a:r>
            <a:r>
              <a:rPr lang="en-US" sz="3600" b="1" dirty="0">
                <a:solidFill>
                  <a:srgbClr val="9BBB59"/>
                </a:solidFill>
              </a:rPr>
              <a:t>and other measures</a:t>
            </a:r>
          </a:p>
        </p:txBody>
      </p:sp>
    </p:spTree>
    <p:extLst>
      <p:ext uri="{BB962C8B-B14F-4D97-AF65-F5344CB8AC3E}">
        <p14:creationId xmlns:p14="http://schemas.microsoft.com/office/powerpoint/2010/main" val="2790754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8763000" cy="5334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tx1"/>
                </a:solidFill>
              </a:rPr>
              <a:t>P</a:t>
            </a:r>
            <a:r>
              <a:rPr lang="en-US" sz="2600" b="1" dirty="0" smtClean="0">
                <a:solidFill>
                  <a:schemeClr val="tx1"/>
                </a:solidFill>
              </a:rPr>
              <a:t>lan for any financial or non-financial donor support </a:t>
            </a:r>
            <a:r>
              <a:rPr lang="en-US" sz="2600" dirty="0">
                <a:solidFill>
                  <a:schemeClr val="tx1"/>
                </a:solidFill>
              </a:rPr>
              <a:t>available to face the </a:t>
            </a:r>
            <a:r>
              <a:rPr lang="en-US" sz="2600" dirty="0" smtClean="0">
                <a:solidFill>
                  <a:schemeClr val="tx1"/>
                </a:solidFill>
              </a:rPr>
              <a:t>emergency. </a:t>
            </a: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Announce how they will be managed </a:t>
            </a:r>
            <a:r>
              <a:rPr lang="en-US" sz="2600" dirty="0" smtClean="0">
                <a:solidFill>
                  <a:schemeClr val="tx1"/>
                </a:solidFill>
              </a:rPr>
              <a:t>e.g. are </a:t>
            </a:r>
            <a:r>
              <a:rPr lang="en-US" sz="2600" dirty="0">
                <a:solidFill>
                  <a:schemeClr val="tx1"/>
                </a:solidFill>
              </a:rPr>
              <a:t>they entering the 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treasury or being managed separately (extra</a:t>
            </a:r>
            <a:r>
              <a:rPr lang="en-US" sz="2600">
                <a:solidFill>
                  <a:schemeClr val="tx1"/>
                </a:solidFill>
              </a:rPr>
              <a:t>-</a:t>
            </a:r>
            <a:r>
              <a:rPr lang="en-US" sz="2600" smtClean="0">
                <a:solidFill>
                  <a:schemeClr val="tx1"/>
                </a:solidFill>
              </a:rPr>
              <a:t>budgetary) </a:t>
            </a:r>
            <a:r>
              <a:rPr lang="en-US" sz="2600" dirty="0" smtClean="0">
                <a:solidFill>
                  <a:schemeClr val="tx1"/>
                </a:solidFill>
              </a:rPr>
              <a:t>and how will overlaps be prevented.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u="sng" dirty="0">
                <a:solidFill>
                  <a:srgbClr val="953735"/>
                </a:solidFill>
              </a:rPr>
              <a:t>South Africa</a:t>
            </a:r>
            <a:r>
              <a:rPr lang="en-US" sz="2600" b="1" dirty="0">
                <a:solidFill>
                  <a:srgbClr val="953735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has established a </a:t>
            </a:r>
            <a:r>
              <a:rPr lang="en-US" sz="2600" i="1" dirty="0" smtClean="0">
                <a:solidFill>
                  <a:schemeClr val="tx1"/>
                </a:solidFill>
              </a:rPr>
              <a:t>Reconstruction </a:t>
            </a:r>
            <a:r>
              <a:rPr lang="en-US" sz="2600" i="1" dirty="0">
                <a:solidFill>
                  <a:schemeClr val="tx1"/>
                </a:solidFill>
              </a:rPr>
              <a:t>and Development </a:t>
            </a:r>
            <a:r>
              <a:rPr lang="en-US" sz="2600" i="1" dirty="0" smtClean="0">
                <a:solidFill>
                  <a:schemeClr val="tx1"/>
                </a:solidFill>
              </a:rPr>
              <a:t>Fund</a:t>
            </a:r>
            <a:r>
              <a:rPr lang="en-US" sz="2600" dirty="0" smtClean="0">
                <a:solidFill>
                  <a:schemeClr val="tx1"/>
                </a:solidFill>
              </a:rPr>
              <a:t> to ensure transparent, coordinated and accountable use of donor funds.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  <a:hlinkClick r:id="rId3"/>
              </a:rPr>
              <a:t>www.gpwonline.co.za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/Gazettes/Gazettes/43107_18-</a:t>
            </a:r>
            <a:r>
              <a:rPr lang="en-US" sz="1800" dirty="0" smtClean="0">
                <a:solidFill>
                  <a:schemeClr val="tx1"/>
                </a:solidFill>
                <a:hlinkClick r:id="rId3"/>
              </a:rPr>
              <a:t>3_COGTA.pdf</a:t>
            </a:r>
            <a:r>
              <a:rPr lang="en-US" sz="1800" dirty="0" smtClean="0">
                <a:solidFill>
                  <a:schemeClr val="tx1"/>
                </a:solidFill>
              </a:rPr>
              <a:t>   </a:t>
            </a:r>
            <a:endParaRPr lang="en-US" sz="18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977" y="152400"/>
            <a:ext cx="9126023" cy="10668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BBB59"/>
                </a:solidFill>
              </a:rPr>
              <a:t>Additional </a:t>
            </a:r>
            <a:r>
              <a:rPr lang="en-US" sz="3600" b="1" dirty="0">
                <a:solidFill>
                  <a:srgbClr val="9BBB59"/>
                </a:solidFill>
              </a:rPr>
              <a:t>financing needs for the emergency and stimulus measures </a:t>
            </a:r>
          </a:p>
        </p:txBody>
      </p:sp>
    </p:spTree>
    <p:extLst>
      <p:ext uri="{BB962C8B-B14F-4D97-AF65-F5344CB8AC3E}">
        <p14:creationId xmlns:p14="http://schemas.microsoft.com/office/powerpoint/2010/main" val="1489978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6515</TotalTime>
  <Words>1634</Words>
  <Application>Microsoft Macintosh PowerPoint</Application>
  <PresentationFormat>A4 Paper (210x297 mm)</PresentationFormat>
  <Paragraphs>203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Keeping Transparency and Citizen Engagement during COVID-19</vt:lpstr>
      <vt:lpstr>Outline of Presentation</vt:lpstr>
      <vt:lpstr>1. Role of Government in COVID-19</vt:lpstr>
      <vt:lpstr>2. What information is required </vt:lpstr>
      <vt:lpstr>Budget reallocations and reprioritizations</vt:lpstr>
      <vt:lpstr>Budget reallocations and reprioritizations</vt:lpstr>
      <vt:lpstr>Countercyclical and other measures</vt:lpstr>
      <vt:lpstr>Countercyclical and other measures</vt:lpstr>
      <vt:lpstr>Additional financing needs for the emergency and stimulus measures </vt:lpstr>
      <vt:lpstr>Additional financing needs for the emergency and stimulus measures </vt:lpstr>
      <vt:lpstr>3. How to publish the information to make it useful</vt:lpstr>
      <vt:lpstr>3. How to publish the information to make it useful</vt:lpstr>
      <vt:lpstr>4. Challenges to providing information</vt:lpstr>
      <vt:lpstr>5. How to Conduct Citizen Engagement</vt:lpstr>
      <vt:lpstr>5. How to Conduct Citizen Engagement</vt:lpstr>
      <vt:lpstr>5. How to Conduct Citizen Engagement</vt:lpstr>
      <vt:lpstr>Examples of Approaches to inform/engage citizens </vt:lpstr>
      <vt:lpstr>Other Information sources</vt:lpstr>
      <vt:lpstr>Other Information sources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Fiscal transparency and engagement</dc:title>
  <dc:subject/>
  <dc:creator>Deanna Aubrey</dc:creator>
  <cp:keywords>GIFT fiscal transparency COVID-19</cp:keywords>
  <dc:description/>
  <cp:lastModifiedBy>Deanna Aubrey</cp:lastModifiedBy>
  <cp:revision>983</cp:revision>
  <cp:lastPrinted>2020-04-08T17:00:35Z</cp:lastPrinted>
  <dcterms:created xsi:type="dcterms:W3CDTF">2010-10-04T16:57:49Z</dcterms:created>
  <dcterms:modified xsi:type="dcterms:W3CDTF">2020-04-09T11:33:52Z</dcterms:modified>
  <cp:category>PEMPAL, GIFT</cp:category>
</cp:coreProperties>
</file>