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71" r:id="rId2"/>
    <p:sldId id="461" r:id="rId3"/>
    <p:sldId id="436" r:id="rId4"/>
    <p:sldId id="444" r:id="rId5"/>
    <p:sldId id="454" r:id="rId6"/>
    <p:sldId id="455" r:id="rId7"/>
    <p:sldId id="456" r:id="rId8"/>
    <p:sldId id="457" r:id="rId9"/>
    <p:sldId id="458" r:id="rId10"/>
    <p:sldId id="459" r:id="rId11"/>
    <p:sldId id="441" r:id="rId12"/>
    <p:sldId id="446" r:id="rId13"/>
    <p:sldId id="448" r:id="rId14"/>
    <p:sldId id="449" r:id="rId15"/>
    <p:sldId id="450" r:id="rId16"/>
    <p:sldId id="451" r:id="rId17"/>
    <p:sldId id="453" r:id="rId18"/>
    <p:sldId id="452" r:id="rId19"/>
    <p:sldId id="460" r:id="rId20"/>
    <p:sldId id="312" r:id="rId21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7" autoAdjust="0"/>
    <p:restoredTop sz="90556" autoAdjust="0"/>
  </p:normalViewPr>
  <p:slideViewPr>
    <p:cSldViewPr>
      <p:cViewPr varScale="1">
        <p:scale>
          <a:sx n="90" d="100"/>
          <a:sy n="90" d="100"/>
        </p:scale>
        <p:origin x="468" y="96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n/News/Articles/2020/03/04/sp030420-imf-makes-available-50-billion-to-help-address-coronavir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seenews.com/news/imf-ready-to-lend-bosnia-165-mln-euro-to-mitigate-coronavirus-crisis-691214" TargetMode="External"/><Relationship Id="rId4" Type="http://schemas.openxmlformats.org/officeDocument/2006/relationships/hyperlink" Target="https://www.worldbank.org/en/news/press-release/2020/04/02/world-bank-group-launches-first-operations-for-covid-19-coronavirus-emergency-health-support-strengthening-developing-country-response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iapresupuestaria.gob.mx/es/PTP/fuerzamexic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digital.library.unt.edu/ark:/67531/metadc49907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worldbank.org/opendata/open-data-and-mapping-for-disasters-and-developmen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pii.org.za/wp-content/uploads/2019/07/SUBMISSION-BY-THE-BUDGET-JUSTICE-COALITION-BJC-ON-THE-2018-MEDIUM-TERM-BUDGET-POLICY-STATEMENT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internationalbudget.org/wp-content/uploads/A-Guide-to-Tax-Work-for-NGOs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stralia.gov.a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www.gov.uk/coronavirus" TargetMode="External"/><Relationship Id="rId4" Type="http://schemas.openxmlformats.org/officeDocument/2006/relationships/hyperlink" Target="https://www.gouvernement.fr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scaltransparency.net/publish/fiscal-transparency-in-times-of-emergency-response-reflections-for-times-of-covid-19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://www.fiscaltransparency.net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bank.org/en/who-we-are/news/coronavirus-covid19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www.consilium.europa.eu/en/press/press-releases/2020/03/30/covid-19-council-adopts-measures-for-immediate-release-of-funds/" TargetMode="External"/><Relationship Id="rId4" Type="http://schemas.openxmlformats.org/officeDocument/2006/relationships/hyperlink" Target="http://www.oecd.org/coronaviru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scaltransparency.net/publish/fiscal-transparency-in-times-of-emergency-response-reflections-for-times-of-covid-19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6th-congress/house-bill/6074/tex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yivpost.com/article/opinion/op-ed/andy-hunder-ukraine-introduces-significant-measures-to-contain-covid-19.html?cn-reloaded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monde.fr/economie/article/2020/03/17/coronavirus-un-plan-a-45-milliards-d-euros-pour-soutenir-les-entreprises_6033375_3234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ada.ca/en/department-finance/news/2020/03/canadas-covid-19-economic-response-plan-support-for-canadians-and-businesses.html#Flexibility_for_Tax-filer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wonline.co.za/Gazettes/Gazettes/43107_18-3_COGTA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Обеспечение прозрачности и вовлечения граждан во время пандемии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COVID-19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Последние рекомендации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GIFT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для стран-членов Бюджетного сообщества (БС)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476500" y="5257800"/>
            <a:ext cx="495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Calibri" pitchFamily="34" charset="0"/>
              </a:rPr>
              <a:t>Видеоконференция БС,</a:t>
            </a:r>
            <a:r>
              <a:rPr lang="bs-Latn-BA" b="1" dirty="0" smtClean="0">
                <a:latin typeface="Calibri" pitchFamily="34" charset="0"/>
              </a:rPr>
              <a:t> 9</a:t>
            </a:r>
            <a:r>
              <a:rPr lang="ru-RU" b="1" dirty="0" smtClean="0">
                <a:latin typeface="Calibri" pitchFamily="34" charset="0"/>
              </a:rPr>
              <a:t> апреля</a:t>
            </a:r>
            <a:r>
              <a:rPr lang="bs-Latn-BA" b="1" dirty="0" smtClean="0">
                <a:latin typeface="Calibri" pitchFamily="34" charset="0"/>
              </a:rPr>
              <a:t> 2020</a:t>
            </a:r>
            <a:endParaRPr lang="bs-Latn-BA" b="1" dirty="0">
              <a:latin typeface="Calibri" pitchFamily="34" charset="0"/>
            </a:endParaRPr>
          </a:p>
          <a:p>
            <a:pPr algn="ctr"/>
            <a:r>
              <a:rPr lang="ru-RU" b="1" dirty="0" smtClean="0">
                <a:latin typeface="Calibri" pitchFamily="34" charset="0"/>
              </a:rPr>
              <a:t>Ресурсная команда БС</a:t>
            </a:r>
            <a:endParaRPr lang="bs-Latn-BA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19200"/>
            <a:ext cx="8763000" cy="5334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Сообщать о том, </a:t>
            </a:r>
            <a:r>
              <a:rPr lang="ru-RU" sz="2600" b="1" dirty="0" smtClean="0">
                <a:solidFill>
                  <a:schemeClr val="tx1"/>
                </a:solidFill>
              </a:rPr>
              <a:t>ожидается ли</a:t>
            </a:r>
            <a:r>
              <a:rPr lang="ru-RU" sz="2600" b="1" dirty="0" smtClean="0">
                <a:solidFill>
                  <a:schemeClr val="tx1"/>
                </a:solidFill>
              </a:rPr>
              <a:t> фактическое превышение запланированного дефицита, и о том, каким образом он будет покрываться</a:t>
            </a:r>
            <a:r>
              <a:rPr lang="en-US" sz="2600" dirty="0" smtClean="0">
                <a:solidFill>
                  <a:schemeClr val="tx1"/>
                </a:solidFill>
              </a:rPr>
              <a:t>. 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Показывать условия, сроки погашения и последствия любого </a:t>
            </a:r>
            <a:r>
              <a:rPr lang="ru-RU" sz="2600" b="1" dirty="0">
                <a:solidFill>
                  <a:schemeClr val="tx1"/>
                </a:solidFill>
              </a:rPr>
              <a:t>д</a:t>
            </a:r>
            <a:r>
              <a:rPr lang="ru-RU" sz="2600" b="1" dirty="0" smtClean="0">
                <a:solidFill>
                  <a:schemeClr val="tx1"/>
                </a:solidFill>
              </a:rPr>
              <a:t>олга. </a:t>
            </a:r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Сообщать о любой поддержке, которая поступает </a:t>
            </a:r>
            <a:r>
              <a:rPr lang="ru-RU" sz="2600" dirty="0" smtClean="0">
                <a:solidFill>
                  <a:schemeClr val="tx1"/>
                </a:solidFill>
              </a:rPr>
              <a:t>от международных финансовых организаций. 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hlinkClick r:id="rId3"/>
              </a:rPr>
              <a:t>https://www.imf.org/en/News/Articles/2020/03/04/sp030420-imf-makes-available-50-billion-to-help-address-coronavirus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hlinkClick r:id="rId4"/>
              </a:rPr>
              <a:t>https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://www.worldbank.org/en/news/press-release/2020/04/02/world-bank-group-launches-first-operations-for-covid-19-coronavirus-emergency-health-support-strengthening-developing-country-</a:t>
            </a:r>
            <a:r>
              <a:rPr lang="en-US" sz="1400" dirty="0" smtClean="0">
                <a:solidFill>
                  <a:schemeClr val="tx1"/>
                </a:solidFill>
                <a:hlinkClick r:id="rId4"/>
              </a:rPr>
              <a:t>responses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1" u="sng" dirty="0" smtClean="0">
                <a:solidFill>
                  <a:srgbClr val="953735"/>
                </a:solidFill>
              </a:rPr>
              <a:t>Босния и Герцеговина</a:t>
            </a:r>
            <a:r>
              <a:rPr lang="en-US" sz="2600" b="1" dirty="0" smtClean="0">
                <a:solidFill>
                  <a:srgbClr val="953735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получит доступ к чрезвычайному кредиту МВФ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hlinkClick r:id="rId5"/>
              </a:rPr>
              <a:t>https</a:t>
            </a:r>
            <a:r>
              <a:rPr lang="en-US" sz="1800" dirty="0">
                <a:solidFill>
                  <a:schemeClr val="tx1"/>
                </a:solidFill>
                <a:hlinkClick r:id="rId5"/>
              </a:rPr>
              <a:t>://seenews.com/news/imf-ready-to-lend-bosnia-165-mln-euro-to-mitigate-coronavirus-crisis-691214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8839200" cy="876300"/>
          </a:xfrm>
        </p:spPr>
        <p:txBody>
          <a:bodyPr/>
          <a:lstStyle/>
          <a:p>
            <a:r>
              <a:rPr lang="ru-RU" sz="2800" b="1" dirty="0">
                <a:solidFill>
                  <a:srgbClr val="9BBB59"/>
                </a:solidFill>
              </a:rPr>
              <a:t>Потребности в дополнительном финансировании для поддержки чрезвычайных мер и мер стимулирования </a:t>
            </a:r>
            <a:endParaRPr lang="en-US" sz="28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3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0"/>
            <a:ext cx="8915400" cy="59436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Б</a:t>
            </a:r>
            <a:r>
              <a:rPr lang="ru-RU" sz="2600" b="1" i="1" dirty="0" smtClean="0">
                <a:solidFill>
                  <a:schemeClr val="tx1"/>
                </a:solidFill>
              </a:rPr>
              <a:t>о</a:t>
            </a:r>
            <a:r>
              <a:rPr lang="ru-RU" sz="2600" dirty="0" smtClean="0">
                <a:solidFill>
                  <a:schemeClr val="tx1"/>
                </a:solidFill>
              </a:rPr>
              <a:t>льшая часть информации будет распространяться посредством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</a:rPr>
              <a:t>пресс-релизов и сводных финансовых отчётов.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GIFT </a:t>
            </a:r>
            <a:r>
              <a:rPr lang="ru-RU" sz="2600" dirty="0" smtClean="0">
                <a:solidFill>
                  <a:schemeClr val="tx1"/>
                </a:solidFill>
              </a:rPr>
              <a:t>рекомендует задействовать для отражения мер реагирования на чрезвычайную ситуацию и полученного опыта </a:t>
            </a:r>
            <a:r>
              <a:rPr lang="ru-RU" sz="2600" b="1" dirty="0" smtClean="0">
                <a:solidFill>
                  <a:schemeClr val="tx1"/>
                </a:solidFill>
              </a:rPr>
              <a:t>дополнительные устойчивые каналы, такие как порталы открытых данных и порталы, обеспечивающие прозрачность в налогово-бюджетной сфере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143000" y="304800"/>
            <a:ext cx="78486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3. </a:t>
            </a:r>
            <a:r>
              <a:rPr lang="ru-RU" sz="3500" b="1" dirty="0" smtClean="0">
                <a:solidFill>
                  <a:srgbClr val="953735"/>
                </a:solidFill>
              </a:rPr>
              <a:t>Как обнародовать эту информацию с пользой?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9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76200"/>
            <a:ext cx="8913812" cy="66294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endParaRPr lang="en-US" sz="2600" b="1" u="sng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endParaRPr lang="en-US" sz="2600" b="1" u="sng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1" u="sng" dirty="0" smtClean="0">
                <a:solidFill>
                  <a:srgbClr val="953735"/>
                </a:solidFill>
              </a:rPr>
              <a:t>В Мексике</a:t>
            </a:r>
            <a:r>
              <a:rPr lang="en-US" sz="2600" b="1" dirty="0" smtClean="0">
                <a:solidFill>
                  <a:srgbClr val="953735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после землетрясения 2017 года Минфин создал цифровую платформу, где раскрывается информация и представляются данные от различных ведомств и структур, вовлечённых в оказание чрезвычайной помощи и в восстановительные работы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hlinkClick r:id="rId3"/>
              </a:rPr>
              <a:t>https://www.transparenciapresupuestaria.gob.mx/es/PTP/fuerzamexico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1" u="sng" dirty="0" smtClean="0">
                <a:solidFill>
                  <a:srgbClr val="953735"/>
                </a:solidFill>
              </a:rPr>
              <a:t>В США</a:t>
            </a:r>
            <a:r>
              <a:rPr lang="en-US" sz="2600" b="1" dirty="0" smtClean="0">
                <a:solidFill>
                  <a:srgbClr val="953735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был создан вебсайт для контроля за </a:t>
            </a:r>
            <a:r>
              <a:rPr lang="ru-RU" sz="2600" dirty="0" smtClean="0">
                <a:solidFill>
                  <a:schemeClr val="tx1"/>
                </a:solidFill>
              </a:rPr>
              <a:t>расходами</a:t>
            </a:r>
            <a:r>
              <a:rPr lang="ru-RU" sz="2600" dirty="0">
                <a:solidFill>
                  <a:schemeClr val="tx1"/>
                </a:solidFill>
              </a:rPr>
              <a:t>, которые осуществлялись </a:t>
            </a:r>
            <a:r>
              <a:rPr lang="ru-RU" sz="2600" dirty="0" smtClean="0">
                <a:solidFill>
                  <a:schemeClr val="tx1"/>
                </a:solidFill>
              </a:rPr>
              <a:t>согласно </a:t>
            </a:r>
            <a:r>
              <a:rPr lang="ru-RU" sz="2600" dirty="0">
                <a:solidFill>
                  <a:schemeClr val="tx1"/>
                </a:solidFill>
              </a:rPr>
              <a:t>положениям Закона о восстановлении и реинвестициях 2009 </a:t>
            </a:r>
            <a:r>
              <a:rPr lang="ru-RU" sz="2600" dirty="0" smtClean="0">
                <a:solidFill>
                  <a:schemeClr val="tx1"/>
                </a:solidFill>
              </a:rPr>
              <a:t>года; этот закон был принят в </a:t>
            </a:r>
            <a:r>
              <a:rPr lang="ru-RU" sz="2600" dirty="0" smtClean="0">
                <a:solidFill>
                  <a:schemeClr val="tx1"/>
                </a:solidFill>
              </a:rPr>
              <a:t>качестве реакции на экономический кризис 2008-2009 годов и призван способствовать восстановлению экономики. </a:t>
            </a: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hlinkClick r:id="rId4"/>
              </a:rPr>
              <a:t>https://digital.library.unt.edu/ark:/67531/metadc499071/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219200" y="-76200"/>
            <a:ext cx="7848600" cy="14097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3. </a:t>
            </a:r>
            <a:r>
              <a:rPr lang="ru-RU" sz="3500" b="1" dirty="0" smtClean="0">
                <a:solidFill>
                  <a:srgbClr val="953735"/>
                </a:solidFill>
              </a:rPr>
              <a:t>Как обнародовать эту информацию с пользой?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7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85800"/>
            <a:ext cx="8839200" cy="5715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b="1" u="sng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У министерств финансов могут возникать </a:t>
            </a:r>
            <a:r>
              <a:rPr lang="ru-RU" sz="2400" b="1" dirty="0" smtClean="0">
                <a:solidFill>
                  <a:schemeClr val="tx1"/>
                </a:solidFill>
              </a:rPr>
              <a:t>сложности с консолидацией данных и обеспечением их устойчивости </a:t>
            </a:r>
            <a:r>
              <a:rPr lang="ru-RU" sz="2400" dirty="0" smtClean="0">
                <a:solidFill>
                  <a:schemeClr val="tx1"/>
                </a:solidFill>
              </a:rPr>
              <a:t>посредством </a:t>
            </a:r>
            <a:r>
              <a:rPr lang="ru-RU" sz="2400" dirty="0" smtClean="0">
                <a:solidFill>
                  <a:schemeClr val="tx1"/>
                </a:solidFill>
              </a:rPr>
              <a:t>регулярной </a:t>
            </a:r>
            <a:r>
              <a:rPr lang="ru-RU" sz="2400" dirty="0" smtClean="0">
                <a:solidFill>
                  <a:schemeClr val="tx1"/>
                </a:solidFill>
              </a:rPr>
              <a:t>а</a:t>
            </a:r>
            <a:r>
              <a:rPr lang="ru-RU" sz="2400" dirty="0" smtClean="0">
                <a:solidFill>
                  <a:schemeClr val="tx1"/>
                </a:solidFill>
              </a:rPr>
              <a:t>ктуализации там, где это необходимо.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Предложите министерствам финансов</a:t>
            </a:r>
            <a:r>
              <a:rPr lang="en-US" sz="2400" dirty="0" smtClean="0">
                <a:solidFill>
                  <a:schemeClr val="tx1"/>
                </a:solidFill>
              </a:rPr>
              <a:t>: 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400" b="1" dirty="0">
                <a:solidFill>
                  <a:schemeClr val="tx1"/>
                </a:solidFill>
              </a:rPr>
              <a:t>о</a:t>
            </a:r>
            <a:r>
              <a:rPr lang="ru-RU" sz="2400" b="1" dirty="0" smtClean="0">
                <a:solidFill>
                  <a:schemeClr val="tx1"/>
                </a:solidFill>
              </a:rPr>
              <a:t>пределить цели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предоставления такой информации;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определить, </a:t>
            </a:r>
            <a:r>
              <a:rPr lang="ru-RU" sz="2400" b="1" dirty="0" smtClean="0">
                <a:solidFill>
                  <a:schemeClr val="tx1"/>
                </a:solidFill>
              </a:rPr>
              <a:t>кому требуется эта информация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 err="1" smtClean="0">
                <a:solidFill>
                  <a:schemeClr val="tx1"/>
                </a:solidFill>
              </a:rPr>
              <a:t>т.е</a:t>
            </a:r>
            <a:r>
              <a:rPr lang="ru-RU" sz="2400" dirty="0" smtClean="0">
                <a:solidFill>
                  <a:schemeClr val="tx1"/>
                </a:solidFill>
              </a:rPr>
              <a:t> государственным и негосударственным структурам);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400" b="1" dirty="0">
                <a:solidFill>
                  <a:schemeClr val="tx1"/>
                </a:solidFill>
              </a:rPr>
              <a:t>о</a:t>
            </a:r>
            <a:r>
              <a:rPr lang="ru-RU" sz="2400" b="1" dirty="0" smtClean="0">
                <a:solidFill>
                  <a:schemeClr val="tx1"/>
                </a:solidFill>
              </a:rPr>
              <a:t>пределить приоритетность предоставления информации (какую предоставлять прежде всего)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в зависимости от этапа реагирования на чрезвычайную ситуацию.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447800" y="228600"/>
            <a:ext cx="7696200" cy="11049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4. </a:t>
            </a:r>
            <a:r>
              <a:rPr lang="ru-RU" sz="3500" b="1" dirty="0" smtClean="0">
                <a:solidFill>
                  <a:srgbClr val="953735"/>
                </a:solidFill>
              </a:rPr>
              <a:t>Проблемы при предоставлении информации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5486400"/>
          </a:xfrm>
        </p:spPr>
        <p:txBody>
          <a:bodyPr rtlCol="0">
            <a:noAutofit/>
          </a:bodyPr>
          <a:lstStyle/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r>
              <a:rPr lang="ru-RU" sz="2600" b="1" dirty="0" smtClean="0">
                <a:solidFill>
                  <a:schemeClr val="tx1"/>
                </a:solidFill>
              </a:rPr>
              <a:t>Сложная задача в условиях социального </a:t>
            </a:r>
            <a:r>
              <a:rPr lang="ru-RU" sz="2600" b="1" dirty="0" err="1" smtClean="0">
                <a:solidFill>
                  <a:schemeClr val="tx1"/>
                </a:solidFill>
              </a:rPr>
              <a:t>дистанцирования</a:t>
            </a:r>
            <a:r>
              <a:rPr lang="ru-RU" sz="2600" b="1" dirty="0" smtClean="0">
                <a:solidFill>
                  <a:schemeClr val="tx1"/>
                </a:solidFill>
              </a:rPr>
              <a:t>,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самоизоляции и оперативного принятия решений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r>
              <a:rPr lang="ru-RU" sz="2600" dirty="0" smtClean="0">
                <a:solidFill>
                  <a:schemeClr val="tx1"/>
                </a:solidFill>
              </a:rPr>
              <a:t>Вместе с тем</a:t>
            </a:r>
            <a:r>
              <a:rPr lang="ru-RU" sz="2600" dirty="0">
                <a:solidFill>
                  <a:schemeClr val="tx1"/>
                </a:solidFill>
              </a:rPr>
              <a:t>, благодаря </a:t>
            </a:r>
            <a:r>
              <a:rPr lang="ru-RU" sz="2600" b="1" dirty="0">
                <a:solidFill>
                  <a:schemeClr val="tx1"/>
                </a:solidFill>
              </a:rPr>
              <a:t>двусторонней коммуникации </a:t>
            </a:r>
            <a:r>
              <a:rPr lang="ru-RU" sz="2600" dirty="0">
                <a:solidFill>
                  <a:schemeClr val="tx1"/>
                </a:solidFill>
              </a:rPr>
              <a:t>с негосударственными </a:t>
            </a:r>
            <a:r>
              <a:rPr lang="ru-RU" sz="2600" dirty="0" smtClean="0">
                <a:solidFill>
                  <a:schemeClr val="tx1"/>
                </a:solidFill>
              </a:rPr>
              <a:t>экспертами </a:t>
            </a:r>
            <a:r>
              <a:rPr lang="ru-RU" sz="2600" dirty="0">
                <a:solidFill>
                  <a:schemeClr val="tx1"/>
                </a:solidFill>
              </a:rPr>
              <a:t>можно </a:t>
            </a:r>
            <a:r>
              <a:rPr lang="ru-RU" sz="2600" dirty="0" smtClean="0">
                <a:solidFill>
                  <a:schemeClr val="tx1"/>
                </a:solidFill>
              </a:rPr>
              <a:t>повысить качество </a:t>
            </a:r>
            <a:r>
              <a:rPr lang="ru-RU" sz="2600" dirty="0" smtClean="0">
                <a:solidFill>
                  <a:schemeClr val="tx1"/>
                </a:solidFill>
              </a:rPr>
              <a:t>принятия решений. 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GIFT </a:t>
            </a:r>
            <a:r>
              <a:rPr lang="ru-RU" sz="2600" dirty="0" smtClean="0">
                <a:solidFill>
                  <a:schemeClr val="tx1"/>
                </a:solidFill>
              </a:rPr>
              <a:t>рекомендует использовать </a:t>
            </a:r>
            <a:r>
              <a:rPr lang="ru-RU" sz="2600" b="1" dirty="0" smtClean="0">
                <a:solidFill>
                  <a:schemeClr val="tx1"/>
                </a:solidFill>
              </a:rPr>
              <a:t>сочетание формальных и неформальных подходов </a:t>
            </a:r>
            <a:r>
              <a:rPr lang="ru-RU" sz="2600" dirty="0" smtClean="0">
                <a:solidFill>
                  <a:schemeClr val="tx1"/>
                </a:solidFill>
              </a:rPr>
              <a:t>сообразно этапам реагирования на чрезвычайную ситуацию и действий после её завершения.</a:t>
            </a: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5. </a:t>
            </a:r>
            <a:r>
              <a:rPr lang="ru-RU" sz="3500" b="1" dirty="0" smtClean="0">
                <a:solidFill>
                  <a:srgbClr val="953735"/>
                </a:solidFill>
              </a:rPr>
              <a:t>Как обеспечивать вовлечение граждан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46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839200" cy="6172200"/>
          </a:xfrm>
        </p:spPr>
        <p:txBody>
          <a:bodyPr rtlCol="0">
            <a:noAutofit/>
          </a:bodyPr>
          <a:lstStyle/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200" b="1" dirty="0" smtClean="0">
                <a:solidFill>
                  <a:schemeClr val="tx1"/>
                </a:solidFill>
              </a:rPr>
              <a:t>Использовать открытые данные и картирование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://blogs.worldbank.org/opendata/open-data-and-mapping-for-disasters-and-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development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ru-RU" sz="2200" dirty="0">
                <a:solidFill>
                  <a:schemeClr val="tx1"/>
                </a:solidFill>
              </a:rPr>
              <a:t>д</a:t>
            </a:r>
            <a:r>
              <a:rPr lang="ru-RU" sz="2200" dirty="0" smtClean="0">
                <a:solidFill>
                  <a:schemeClr val="tx1"/>
                </a:solidFill>
              </a:rPr>
              <a:t>ля координации поступления медицинских средств и деятельности специалистов, а также работы организаций, оказывающих гуманитарную помощь;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для выявления и перераспределения медицинских ресурсов, которы</a:t>
            </a:r>
            <a:r>
              <a:rPr lang="ru-RU" sz="2200" dirty="0" smtClean="0">
                <a:solidFill>
                  <a:schemeClr val="tx1"/>
                </a:solidFill>
              </a:rPr>
              <a:t>е требуются</a:t>
            </a:r>
            <a:r>
              <a:rPr lang="ru-RU" sz="2200" dirty="0" smtClean="0">
                <a:solidFill>
                  <a:schemeClr val="tx1"/>
                </a:solidFill>
              </a:rPr>
              <a:t> в разных географических районах.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ru-RU" sz="2200" b="1" dirty="0" smtClean="0">
                <a:solidFill>
                  <a:schemeClr val="tx1"/>
                </a:solidFill>
              </a:rPr>
              <a:t>Консультироваться с заинтересованными сторонами, которые ощутят на себе эффект от предлагаемых мер</a:t>
            </a:r>
            <a:r>
              <a:rPr lang="en-US" sz="2200" dirty="0" smtClean="0">
                <a:solidFill>
                  <a:schemeClr val="tx1"/>
                </a:solidFill>
              </a:rPr>
              <a:t>: </a:t>
            </a:r>
            <a:r>
              <a:rPr lang="ru-RU" sz="2200" dirty="0" smtClean="0">
                <a:solidFill>
                  <a:schemeClr val="tx1"/>
                </a:solidFill>
              </a:rPr>
              <a:t>следует</a:t>
            </a:r>
            <a:r>
              <a:rPr lang="ru-RU" sz="2200" dirty="0" smtClean="0">
                <a:solidFill>
                  <a:schemeClr val="tx1"/>
                </a:solidFill>
              </a:rPr>
              <a:t> предусмотреть их активное участие в процессе разработке мер </a:t>
            </a:r>
            <a:r>
              <a:rPr lang="ru-RU" sz="2200" dirty="0" smtClean="0">
                <a:solidFill>
                  <a:schemeClr val="tx1"/>
                </a:solidFill>
              </a:rPr>
              <a:t>поддержки различных социально-экономических секторов за счёт предоставления новых субсидий, государственной помощи, пакетов стимулов, использования механизмов государственно-частного партнёрства. </a:t>
            </a:r>
            <a:endParaRPr lang="en-US" sz="2200" dirty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5. </a:t>
            </a:r>
            <a:r>
              <a:rPr lang="ru-RU" sz="3500" b="1" dirty="0" smtClean="0">
                <a:solidFill>
                  <a:srgbClr val="953735"/>
                </a:solidFill>
              </a:rPr>
              <a:t>Как обеспечивать вовлечение граждан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8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804985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200" b="1" dirty="0" smtClean="0">
                <a:solidFill>
                  <a:schemeClr val="tx1"/>
                </a:solidFill>
              </a:rPr>
              <a:t>Привлекать специализированные организации, НПО и научные круги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Помощь в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моделировании эффекта от реализации различных сценариев перераспределения бюджетных средств</a:t>
            </a:r>
            <a:r>
              <a:rPr lang="ru-RU" sz="2200" dirty="0" smtClean="0">
                <a:solidFill>
                  <a:schemeClr val="tx1"/>
                </a:solidFill>
              </a:rPr>
              <a:t> и их последствий для финансовой стабильности и перспектив устойчивого развития. 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285750" indent="-285750" algn="l">
              <a:buFont typeface="Arial"/>
              <a:buChar char="•"/>
            </a:pPr>
            <a:r>
              <a:rPr lang="ru-RU" sz="2200" b="1" dirty="0" smtClean="0">
                <a:solidFill>
                  <a:srgbClr val="77933C"/>
                </a:solidFill>
              </a:rPr>
              <a:t>Вносят важные соображения при разработке налоговых льгот и мер стимулирования, </a:t>
            </a:r>
            <a:r>
              <a:rPr lang="ru-RU" sz="2200" dirty="0" smtClean="0">
                <a:solidFill>
                  <a:schemeClr val="tx1"/>
                </a:solidFill>
              </a:rPr>
              <a:t>включая акцент на том, как эти меры скажутся на положении социально уязвимых групп. 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ru-RU" sz="2200" dirty="0">
                <a:solidFill>
                  <a:schemeClr val="tx1"/>
                </a:solidFill>
              </a:rPr>
              <a:t>П</a:t>
            </a:r>
            <a:r>
              <a:rPr lang="ru-RU" sz="2200" dirty="0" smtClean="0">
                <a:solidFill>
                  <a:schemeClr val="tx1"/>
                </a:solidFill>
              </a:rPr>
              <a:t>римерами служат Коалиция за справедливость бюджета в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b="1" u="sng" dirty="0" smtClean="0">
                <a:solidFill>
                  <a:schemeClr val="accent2">
                    <a:lumMod val="75000"/>
                  </a:schemeClr>
                </a:solidFill>
              </a:rPr>
              <a:t>ЮАР</a:t>
            </a:r>
            <a:r>
              <a:rPr lang="en-US" sz="22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и Руководство по работе с налогами для НПО</a:t>
            </a:r>
            <a:r>
              <a:rPr lang="en-US" sz="2200" dirty="0" smtClean="0">
                <a:solidFill>
                  <a:schemeClr val="tx1"/>
                </a:solidFill>
              </a:rPr>
              <a:t>.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http://spii.org.za/wp-content/uploads/2019/07/SUBMISSION-BY-THE-BUDGET-JUSTICE-COALITION-BJC-ON-THE-2018-MEDIUM-TERM-BUDGET-POLICY-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STATEMENT.pdf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hlinkClick r:id="rId4"/>
              </a:rPr>
              <a:t>https://www.internationalbudget.org/wp-content/uploads/A-Guide-to-Tax-Work-for-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NGOs.pdf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en-US" sz="3500" b="1" dirty="0" smtClean="0">
                <a:solidFill>
                  <a:srgbClr val="953735"/>
                </a:solidFill>
              </a:rPr>
              <a:t>5. </a:t>
            </a:r>
            <a:r>
              <a:rPr lang="ru-RU" sz="3500" b="1" dirty="0" smtClean="0">
                <a:solidFill>
                  <a:srgbClr val="953735"/>
                </a:solidFill>
              </a:rPr>
              <a:t>Как обеспечивать вовлечение граждан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6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8839200" cy="6553200"/>
          </a:xfrm>
        </p:spPr>
        <p:txBody>
          <a:bodyPr rtlCol="0">
            <a:noAutofit/>
          </a:bodyPr>
          <a:lstStyle/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200" b="1" dirty="0" smtClean="0">
                <a:solidFill>
                  <a:schemeClr val="tx1"/>
                </a:solidFill>
              </a:rPr>
              <a:t>В зависимости от масштабов кризиса и возможностей государства подумайте об использовании инновационных способов информирования и/или вовлечения граждан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В Австралии, Франции и Великобритании </a:t>
            </a:r>
            <a:r>
              <a:rPr lang="ru-RU" sz="1800" dirty="0" smtClean="0">
                <a:solidFill>
                  <a:schemeClr val="tx1"/>
                </a:solidFill>
              </a:rPr>
              <a:t>для информирования</a:t>
            </a:r>
            <a:r>
              <a:rPr lang="ru-RU" sz="1800" dirty="0" smtClean="0">
                <a:solidFill>
                  <a:schemeClr val="tx1"/>
                </a:solidFill>
              </a:rPr>
              <a:t> граждан о мерах по защите здоровья и </a:t>
            </a:r>
            <a:r>
              <a:rPr lang="ru-RU" sz="1800" dirty="0" smtClean="0">
                <a:solidFill>
                  <a:schemeClr val="tx1"/>
                </a:solidFill>
              </a:rPr>
              <a:t>доступных инструментах государственной поддержки</a:t>
            </a:r>
            <a:r>
              <a:rPr lang="ru-RU" sz="1800" dirty="0" smtClean="0">
                <a:solidFill>
                  <a:schemeClr val="tx1"/>
                </a:solidFill>
              </a:rPr>
              <a:t> используются различные каналы: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и</a:t>
            </a:r>
            <a:r>
              <a:rPr lang="ru-RU" sz="1800" dirty="0" smtClean="0">
                <a:solidFill>
                  <a:schemeClr val="tx1"/>
                </a:solidFill>
              </a:rPr>
              <a:t>меются специальные вебсайты, посвящённые </a:t>
            </a:r>
            <a:r>
              <a:rPr lang="en-US" sz="1800" dirty="0" smtClean="0">
                <a:solidFill>
                  <a:schemeClr val="tx1"/>
                </a:solidFill>
              </a:rPr>
              <a:t>COVID-19</a:t>
            </a:r>
            <a:r>
              <a:rPr lang="ru-RU" sz="1800" dirty="0" smtClean="0">
                <a:solidFill>
                  <a:schemeClr val="tx1"/>
                </a:solidFill>
              </a:rPr>
              <a:t>, где обобщается вся информация, в том числе – о возможностях трудоустройства и мерах государственной помощи для граждан, семей и компаний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hlinkClick r:id="rId3"/>
              </a:rPr>
              <a:t>https: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//</a:t>
            </a:r>
            <a:r>
              <a:rPr lang="en-US" sz="1800" dirty="0" smtClean="0">
                <a:solidFill>
                  <a:schemeClr val="tx1"/>
                </a:solidFill>
                <a:hlinkClick r:id="rId3"/>
              </a:rPr>
              <a:t>www.australia.gov.au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</a:t>
            </a:r>
            <a:r>
              <a:rPr lang="en-US" sz="1800" dirty="0" smtClean="0">
                <a:solidFill>
                  <a:schemeClr val="tx1"/>
                </a:solidFill>
                <a:hlinkClick r:id="rId4"/>
              </a:rPr>
              <a:t>https://www.gouvernement.fr</a:t>
            </a:r>
            <a:r>
              <a:rPr lang="en-US" sz="1800" dirty="0" smtClean="0">
                <a:solidFill>
                  <a:schemeClr val="tx1"/>
                </a:solidFill>
              </a:rPr>
              <a:t>        </a:t>
            </a:r>
            <a:r>
              <a:rPr lang="en-US" sz="1800" dirty="0">
                <a:solidFill>
                  <a:schemeClr val="tx1"/>
                </a:solidFill>
                <a:hlinkClick r:id="rId5"/>
              </a:rPr>
              <a:t>https://www.gov.uk/</a:t>
            </a:r>
            <a:r>
              <a:rPr lang="en-US" sz="1800" dirty="0" smtClean="0">
                <a:solidFill>
                  <a:schemeClr val="tx1"/>
                </a:solidFill>
                <a:hlinkClick r:id="rId5"/>
              </a:rPr>
              <a:t>coronavirus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о</a:t>
            </a:r>
            <a:r>
              <a:rPr lang="ru-RU" sz="1800" dirty="0" smtClean="0">
                <a:solidFill>
                  <a:schemeClr val="tx1"/>
                </a:solidFill>
              </a:rPr>
              <a:t>тправка СМС-сообщений на мобильные телефоны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р</a:t>
            </a:r>
            <a:r>
              <a:rPr lang="ru-RU" sz="1800" dirty="0" smtClean="0">
                <a:solidFill>
                  <a:schemeClr val="tx1"/>
                </a:solidFill>
              </a:rPr>
              <a:t>ассылка писем уязвимым категориям населения, в которых описываются дополнительные услуги и меры поддержки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о</a:t>
            </a:r>
            <a:r>
              <a:rPr lang="ru-RU" sz="1800" dirty="0" smtClean="0">
                <a:solidFill>
                  <a:schemeClr val="tx1"/>
                </a:solidFill>
              </a:rPr>
              <a:t>бъявления по радио и телевидению</a:t>
            </a:r>
          </a:p>
          <a:p>
            <a:pPr marL="342900" indent="-342900" algn="l">
              <a:buFont typeface="Arial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п</a:t>
            </a:r>
            <a:r>
              <a:rPr lang="ru-RU" sz="1800" dirty="0" smtClean="0">
                <a:solidFill>
                  <a:schemeClr val="tx1"/>
                </a:solidFill>
              </a:rPr>
              <a:t>равительственные г</a:t>
            </a:r>
            <a:r>
              <a:rPr lang="ru-RU" sz="1800" dirty="0" smtClean="0">
                <a:solidFill>
                  <a:schemeClr val="tx1"/>
                </a:solidFill>
              </a:rPr>
              <a:t>руппы в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Facebook </a:t>
            </a:r>
            <a:r>
              <a:rPr lang="ru-RU" sz="1800" dirty="0" smtClean="0">
                <a:solidFill>
                  <a:schemeClr val="tx1"/>
                </a:solidFill>
              </a:rPr>
              <a:t>и специальные приложения, доступные для скачивания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т</a:t>
            </a:r>
            <a:r>
              <a:rPr lang="ru-RU" sz="1800" dirty="0" smtClean="0">
                <a:solidFill>
                  <a:schemeClr val="tx1"/>
                </a:solidFill>
              </a:rPr>
              <a:t>елефоны «горячей линии»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-304800"/>
            <a:ext cx="8382000" cy="14097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953735"/>
                </a:solidFill>
              </a:rPr>
              <a:t>Способы информирования</a:t>
            </a:r>
            <a:r>
              <a:rPr lang="ru-RU" sz="2400" b="1" dirty="0" smtClean="0">
                <a:solidFill>
                  <a:srgbClr val="953735"/>
                </a:solidFill>
              </a:rPr>
              <a:t>/вовлечения граждан: примеры</a:t>
            </a:r>
            <a:endParaRPr lang="en-US" sz="24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96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00"/>
                </a:solidFill>
              </a:rPr>
              <a:t>Источник рекомендаций</a:t>
            </a:r>
            <a:r>
              <a:rPr lang="en-US" sz="2000" b="1" dirty="0" smtClean="0">
                <a:solidFill>
                  <a:srgbClr val="000000"/>
                </a:solidFill>
              </a:rPr>
              <a:t> GIFT:</a:t>
            </a:r>
            <a:endParaRPr lang="en-US" sz="2000" b="1" dirty="0">
              <a:solidFill>
                <a:srgbClr val="000000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hlinkClick r:id="rId3"/>
              </a:rPr>
              <a:t>http://www.fiscaltransparency.net/publish/fiscal-transparency-in-times-of-emergency-response-reflections-for-times-of-covid-19/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ru-RU" sz="2000" dirty="0" smtClean="0">
                <a:solidFill>
                  <a:srgbClr val="000000"/>
                </a:solidFill>
              </a:rPr>
              <a:t>Лорена </a:t>
            </a:r>
            <a:r>
              <a:rPr lang="ru-RU" sz="2000" dirty="0" err="1" smtClean="0">
                <a:solidFill>
                  <a:srgbClr val="000000"/>
                </a:solidFill>
              </a:rPr>
              <a:t>Риверо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</a:rPr>
              <a:t>Дель</a:t>
            </a:r>
            <a:r>
              <a:rPr lang="ru-RU" sz="2000" dirty="0" smtClean="0">
                <a:solidFill>
                  <a:srgbClr val="000000"/>
                </a:solidFill>
              </a:rPr>
              <a:t> Пасо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rgbClr val="000000"/>
                </a:solidFill>
              </a:rPr>
              <a:t>GIFT, March </a:t>
            </a:r>
            <a:r>
              <a:rPr lang="en-US" sz="2000" dirty="0" smtClean="0">
                <a:solidFill>
                  <a:srgbClr val="000000"/>
                </a:solidFill>
              </a:rPr>
              <a:t>19</a:t>
            </a:r>
            <a:r>
              <a:rPr lang="ru-RU" sz="2000" dirty="0" smtClean="0">
                <a:solidFill>
                  <a:srgbClr val="000000"/>
                </a:solidFill>
              </a:rPr>
              <a:t> марта</a:t>
            </a:r>
            <a:r>
              <a:rPr lang="en-US" sz="2000" dirty="0" smtClean="0">
                <a:solidFill>
                  <a:srgbClr val="000000"/>
                </a:solidFill>
              </a:rPr>
              <a:t> 2020</a:t>
            </a:r>
            <a:r>
              <a:rPr lang="ru-RU" sz="2000" dirty="0" smtClean="0">
                <a:solidFill>
                  <a:srgbClr val="000000"/>
                </a:solidFill>
              </a:rPr>
              <a:t> г.</a:t>
            </a:r>
            <a:endParaRPr lang="en-US" sz="2000" dirty="0" smtClean="0">
              <a:solidFill>
                <a:srgbClr val="000000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Ресурсы и </a:t>
            </a:r>
            <a:r>
              <a:rPr lang="ru-RU" sz="2000" b="1" dirty="0" err="1" smtClean="0">
                <a:solidFill>
                  <a:schemeClr val="tx1"/>
                </a:solidFill>
              </a:rPr>
              <a:t>вебинары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GIFT</a:t>
            </a:r>
            <a:endParaRPr lang="en-US" sz="2000" b="1" dirty="0">
              <a:solidFill>
                <a:schemeClr val="tx1"/>
              </a:solidFill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hlinkClick r:id="rId4"/>
              </a:rPr>
              <a:t>http://www.fiscaltransparency.net/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b="1" dirty="0">
              <a:solidFill>
                <a:schemeClr val="tx1"/>
              </a:solidFill>
            </a:endParaRPr>
          </a:p>
          <a:p>
            <a:pPr algn="l"/>
            <a:endParaRPr lang="en-US" sz="2000" b="1" dirty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13</a:t>
            </a:r>
            <a:r>
              <a:rPr lang="ru-RU" sz="2000" b="1" dirty="0" smtClean="0">
                <a:solidFill>
                  <a:schemeClr val="tx1"/>
                </a:solidFill>
              </a:rPr>
              <a:t> мая БС проведёт в режиме видеоконференции встречу с</a:t>
            </a:r>
            <a:r>
              <a:rPr lang="en-US" sz="2000" b="1" dirty="0" smtClean="0">
                <a:solidFill>
                  <a:schemeClr val="tx1"/>
                </a:solidFill>
              </a:rPr>
              <a:t> GIFT</a:t>
            </a:r>
            <a:r>
              <a:rPr lang="ru-RU" sz="2000" b="1" dirty="0" smtClean="0">
                <a:solidFill>
                  <a:schemeClr val="tx1"/>
                </a:solidFill>
              </a:rPr>
              <a:t>,  которая будет посвящена участию общественности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ru-RU" sz="3500" b="1" dirty="0" smtClean="0">
                <a:solidFill>
                  <a:srgbClr val="953735"/>
                </a:solidFill>
              </a:rPr>
              <a:t>Прочие источники информации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45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Всемирный банк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hlinkClick r:id="rId3"/>
              </a:rPr>
              <a:t>https://www.worldbank.org/en/who-we-are/news/coronavirus-</a:t>
            </a:r>
            <a:r>
              <a:rPr lang="en-US" sz="1800" b="1" dirty="0" smtClean="0">
                <a:solidFill>
                  <a:schemeClr val="tx1"/>
                </a:solidFill>
                <a:hlinkClick r:id="rId3"/>
              </a:rPr>
              <a:t>covid19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Индикаторы мер политики МВФ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mr-IN" sz="1800" dirty="0" smtClean="0">
                <a:solidFill>
                  <a:schemeClr val="tx1"/>
                </a:solidFill>
              </a:rPr>
              <a:t>–</a:t>
            </a:r>
            <a:r>
              <a:rPr lang="en-US" sz="1800" dirty="0" smtClean="0">
                <a:solidFill>
                  <a:schemeClr val="tx1"/>
                </a:solidFill>
              </a:rPr>
              <a:t> 193</a:t>
            </a:r>
            <a:r>
              <a:rPr lang="ru-RU" sz="1800" dirty="0" smtClean="0">
                <a:solidFill>
                  <a:schemeClr val="tx1"/>
                </a:solidFill>
              </a:rPr>
              <a:t> страны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 https://</a:t>
            </a:r>
            <a:r>
              <a:rPr lang="en-US" sz="1800" dirty="0" err="1">
                <a:solidFill>
                  <a:schemeClr val="tx1"/>
                </a:solidFill>
              </a:rPr>
              <a:t>www.imf.org</a:t>
            </a:r>
            <a:r>
              <a:rPr lang="en-US" sz="1800" dirty="0">
                <a:solidFill>
                  <a:schemeClr val="tx1"/>
                </a:solidFill>
              </a:rPr>
              <a:t>/en/Topics/imf-and-covid19/Policy-Responses-to-COVID-</a:t>
            </a:r>
            <a:r>
              <a:rPr lang="en-US" sz="1800" dirty="0" smtClean="0">
                <a:solidFill>
                  <a:schemeClr val="tx1"/>
                </a:solidFill>
              </a:rPr>
              <a:t>19  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ОЭСР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hlinkClick r:id="rId4"/>
              </a:rPr>
              <a:t>http://www.oecd.org/coronavirus</a:t>
            </a:r>
            <a:r>
              <a:rPr lang="en-US" sz="1800" dirty="0" smtClean="0">
                <a:solidFill>
                  <a:schemeClr val="tx1"/>
                </a:solidFill>
                <a:hlinkClick r:id="rId4"/>
              </a:rPr>
              <a:t>/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Европейский совет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hlinkClick r:id="rId5"/>
              </a:rPr>
              <a:t>https://www.consilium.europa.eu/en/press/press-releases/2020/03/30/covid-19-council-adopts-measures-for-immediate-release-of-funds</a:t>
            </a:r>
            <a:r>
              <a:rPr lang="en-US" sz="1800" b="1" dirty="0" smtClean="0">
                <a:solidFill>
                  <a:schemeClr val="tx1"/>
                </a:solidFill>
                <a:hlinkClick r:id="rId5"/>
              </a:rPr>
              <a:t>/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ru-RU" sz="3500" b="1" dirty="0" smtClean="0">
                <a:solidFill>
                  <a:srgbClr val="953735"/>
                </a:solidFill>
              </a:rPr>
              <a:t>Прочие источники информации</a:t>
            </a:r>
            <a:endParaRPr lang="en-US" sz="35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51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914400"/>
            <a:ext cx="8382000" cy="5715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1. </a:t>
            </a:r>
            <a:r>
              <a:rPr lang="ru-RU" sz="2600" dirty="0" smtClean="0">
                <a:solidFill>
                  <a:schemeClr val="tx1"/>
                </a:solidFill>
              </a:rPr>
              <a:t>Роль государства в условиях пандемии</a:t>
            </a:r>
            <a:r>
              <a:rPr lang="en-US" sz="2600" dirty="0" smtClean="0">
                <a:solidFill>
                  <a:schemeClr val="tx1"/>
                </a:solidFill>
              </a:rPr>
              <a:t> COVID-19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2. </a:t>
            </a:r>
            <a:r>
              <a:rPr lang="ru-RU" sz="2600" dirty="0" smtClean="0">
                <a:solidFill>
                  <a:schemeClr val="tx1"/>
                </a:solidFill>
              </a:rPr>
              <a:t>Какая информация требуется?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3. </a:t>
            </a:r>
            <a:r>
              <a:rPr lang="ru-RU" sz="2600" dirty="0" smtClean="0">
                <a:solidFill>
                  <a:schemeClr val="tx1"/>
                </a:solidFill>
              </a:rPr>
              <a:t>Как обнародовать эту информацию с пользой?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4. </a:t>
            </a:r>
            <a:r>
              <a:rPr lang="ru-RU" sz="2600" dirty="0" smtClean="0">
                <a:solidFill>
                  <a:schemeClr val="tx1"/>
                </a:solidFill>
              </a:rPr>
              <a:t>Проблемы при предоставлении информации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5. </a:t>
            </a:r>
            <a:r>
              <a:rPr lang="ru-RU" sz="2600" dirty="0" smtClean="0">
                <a:solidFill>
                  <a:schemeClr val="tx1"/>
                </a:solidFill>
              </a:rPr>
              <a:t>Как обеспечивать вовлечение граждан</a:t>
            </a:r>
            <a:endParaRPr lang="en-US" sz="2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1600" dirty="0" smtClean="0">
              <a:solidFill>
                <a:srgbClr val="000000"/>
              </a:solidFill>
              <a:hlinkClick r:id="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000000"/>
                </a:solidFill>
                <a:hlinkClick r:id=""/>
              </a:rPr>
              <a:t>http</a:t>
            </a:r>
            <a:r>
              <a:rPr lang="en-US" sz="1600" dirty="0">
                <a:solidFill>
                  <a:srgbClr val="000000"/>
                </a:solidFill>
                <a:hlinkClick r:id="rId3"/>
              </a:rPr>
              <a:t>://www.fiscaltransparency.net/publish/fiscal-transparency-in-times-of-emergency-response-reflections-for-times-of-covid-19/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36725"/>
            <a:ext cx="8839200" cy="8763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9BBB59"/>
                </a:solidFill>
              </a:rPr>
              <a:t>План выступления</a:t>
            </a:r>
            <a:endParaRPr lang="en-US" sz="3600" b="1" dirty="0">
              <a:solidFill>
                <a:srgbClr val="9BBB5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05800" y="762000"/>
            <a:ext cx="923330" cy="5151153"/>
          </a:xfrm>
          <a:prstGeom prst="rect">
            <a:avLst/>
          </a:prstGeom>
          <a:noFill/>
        </p:spPr>
        <p:txBody>
          <a:bodyPr vert="vert"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Привести ссылки на примеры рекомендуемого опыта</a:t>
            </a:r>
            <a:endParaRPr lang="x-non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1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9624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0000"/>
                </a:solidFill>
              </a:rPr>
              <a:t>Спасибо за внимание</a:t>
            </a:r>
            <a:r>
              <a:rPr lang="en-US" sz="3600" dirty="0" smtClean="0">
                <a:solidFill>
                  <a:srgbClr val="000000"/>
                </a:solidFill>
              </a:rPr>
              <a:t>!</a:t>
            </a:r>
            <a:endParaRPr lang="bs-Latn-BA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0000"/>
                </a:solidFill>
              </a:rPr>
              <a:t>Со всеми материалами с мероприятий </a:t>
            </a:r>
            <a:r>
              <a:rPr lang="en-US" sz="2000" dirty="0" smtClean="0">
                <a:solidFill>
                  <a:srgbClr val="000000"/>
                </a:solidFill>
              </a:rPr>
              <a:t>PEMPAL</a:t>
            </a:r>
            <a:r>
              <a:rPr lang="ru-RU" sz="2000" dirty="0" smtClean="0">
                <a:solidFill>
                  <a:srgbClr val="000000"/>
                </a:solidFill>
              </a:rPr>
              <a:t> на английском, русском и боснийском/хорватском/сербском языках можно ознакомиться по ссылке: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hlinkClick r:id="rId4"/>
              </a:rPr>
              <a:t>www.pempal.org</a:t>
            </a: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371600"/>
            <a:ext cx="8458200" cy="52578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Обеспечение </a:t>
            </a:r>
            <a:r>
              <a:rPr lang="ru-RU" sz="2000" u="sng" dirty="0" smtClean="0">
                <a:solidFill>
                  <a:schemeClr val="tx1"/>
                </a:solidFill>
              </a:rPr>
              <a:t>прозрачности в налогово-бюджетной сфере </a:t>
            </a:r>
            <a:r>
              <a:rPr lang="ru-RU" sz="2000" dirty="0" smtClean="0">
                <a:solidFill>
                  <a:schemeClr val="tx1"/>
                </a:solidFill>
              </a:rPr>
              <a:t>во время чрезвычайных ситуаций – непростая задача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53735"/>
                </a:solidFill>
              </a:rPr>
              <a:t>Необходимо оперативно принимать решения по различным аспектам государственных финансов</a:t>
            </a:r>
            <a:r>
              <a:rPr lang="en-US" sz="2000" b="1" dirty="0" smtClean="0">
                <a:solidFill>
                  <a:srgbClr val="953735"/>
                </a:solidFill>
              </a:rPr>
              <a:t>.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На министерства финансов</a:t>
            </a:r>
            <a:r>
              <a:rPr lang="ru-RU" sz="2000" dirty="0" smtClean="0">
                <a:solidFill>
                  <a:schemeClr val="tx1"/>
                </a:solidFill>
              </a:rPr>
              <a:t>, финансовые учреждения и НПО в такое время </a:t>
            </a:r>
            <a:r>
              <a:rPr lang="ru-RU" sz="2000" b="1" dirty="0" smtClean="0">
                <a:solidFill>
                  <a:schemeClr val="tx1"/>
                </a:solidFill>
              </a:rPr>
              <a:t>возлагается критически важная роль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Увеличение масштабов вмешательства государства оправдано, </a:t>
            </a:r>
            <a:r>
              <a:rPr lang="ru-RU" sz="2000" dirty="0" smtClean="0">
                <a:solidFill>
                  <a:schemeClr val="tx1"/>
                </a:solidFill>
              </a:rPr>
              <a:t>пока продолжается кризис с</a:t>
            </a:r>
            <a:r>
              <a:rPr lang="en-US" sz="2000" dirty="0" smtClean="0">
                <a:solidFill>
                  <a:schemeClr val="tx1"/>
                </a:solidFill>
              </a:rPr>
              <a:t> COVID-19,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однако оно должно осуществляться прозрачно и предусматривать чётко оговоренные сроки прекращения таких действий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ru-RU" sz="2000" dirty="0" smtClean="0">
                <a:solidFill>
                  <a:schemeClr val="tx1"/>
                </a:solidFill>
              </a:rPr>
              <a:t>МВФ</a:t>
            </a:r>
            <a:r>
              <a:rPr lang="en-US" sz="2000" dirty="0" smtClean="0">
                <a:solidFill>
                  <a:schemeClr val="tx1"/>
                </a:solidFill>
              </a:rPr>
              <a:t>).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Смягчение последствий пандемии </a:t>
            </a:r>
            <a:r>
              <a:rPr lang="ru-RU" sz="2000" b="1" dirty="0" smtClean="0">
                <a:solidFill>
                  <a:schemeClr val="tx1"/>
                </a:solidFill>
              </a:rPr>
              <a:t>не должно использоваться в качестве повода для нарушения гражданских прав </a:t>
            </a:r>
            <a:r>
              <a:rPr lang="ru-RU" sz="2000" dirty="0" smtClean="0">
                <a:solidFill>
                  <a:schemeClr val="tx1"/>
                </a:solidFill>
              </a:rPr>
              <a:t>или поддержки авторитарного и репрессивного государства </a:t>
            </a:r>
            <a:r>
              <a:rPr lang="en-US" sz="2000" dirty="0" smtClean="0">
                <a:solidFill>
                  <a:schemeClr val="tx1"/>
                </a:solidFill>
              </a:rPr>
              <a:t>(GIFT).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36725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Роль государства в условиях пандемии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COVID-19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5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823" y="913025"/>
            <a:ext cx="8399977" cy="5487775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GIFT </a:t>
            </a:r>
            <a:r>
              <a:rPr lang="ru-RU" sz="2600" b="1" dirty="0" smtClean="0">
                <a:solidFill>
                  <a:schemeClr val="tx1"/>
                </a:solidFill>
              </a:rPr>
              <a:t>определяет три вида востребованной информации </a:t>
            </a:r>
            <a:r>
              <a:rPr lang="ru-RU" sz="2600" dirty="0" smtClean="0">
                <a:solidFill>
                  <a:schemeClr val="tx1"/>
                </a:solidFill>
              </a:rPr>
              <a:t>и сопровождает их примерами рекомендуемой практики из опыта стран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Перераспределение бюджетных средств и пересмотр приоритетных областей, в которые они выделяются.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</a:rPr>
              <a:t>Противоцикличные</a:t>
            </a:r>
            <a:r>
              <a:rPr lang="ru-RU" sz="2600" dirty="0" smtClean="0">
                <a:solidFill>
                  <a:schemeClr val="tx1"/>
                </a:solidFill>
              </a:rPr>
              <a:t> меры и меры, способствующие восстановлению экономики.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Потребности в дополнительном финансировании для поддержки чрезвычайных мер и мер стимулирования.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36725"/>
            <a:ext cx="8839200" cy="8763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53735"/>
                </a:solidFill>
              </a:rPr>
              <a:t>2. </a:t>
            </a:r>
            <a:r>
              <a:rPr lang="ru-RU" sz="3600" b="1" dirty="0" smtClean="0">
                <a:solidFill>
                  <a:srgbClr val="953735"/>
                </a:solidFill>
              </a:rPr>
              <a:t>Какая информация требуется?</a:t>
            </a:r>
            <a:r>
              <a:rPr lang="en-US" sz="3600" b="1" dirty="0" smtClean="0">
                <a:solidFill>
                  <a:srgbClr val="953735"/>
                </a:solidFill>
              </a:rPr>
              <a:t> </a:t>
            </a:r>
            <a:endParaRPr lang="en-US" sz="36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8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685800"/>
            <a:ext cx="8839200" cy="59436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Пояснить, каким образом будут удовлетворяться дополнительные потребности в средствах.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b="1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>Ясно определить, какие источники средств используются, и какие присутствуют компромиссы (резервные фонды, перевод средств из других программ, перераспределение или сокращение средств, отпущенных на программы)</a:t>
            </a:r>
            <a:r>
              <a:rPr lang="en-US" sz="22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>Решения должны утверждаться Парламентом в форме дополнительных бюджетов и ассигнований</a:t>
            </a:r>
            <a:r>
              <a:rPr lang="en-US" sz="22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ru-RU" sz="2200" b="1" u="sng" dirty="0" smtClean="0">
                <a:solidFill>
                  <a:srgbClr val="953735"/>
                </a:solidFill>
              </a:rPr>
              <a:t>США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Предлагаемый Закон о выделении дополнительных ассигнований для обеспечения готовности и реагирования на </a:t>
            </a:r>
            <a:r>
              <a:rPr lang="ru-RU" sz="2200" dirty="0" err="1" smtClean="0">
                <a:solidFill>
                  <a:schemeClr val="tx1"/>
                </a:solidFill>
              </a:rPr>
              <a:t>коронавирус</a:t>
            </a:r>
            <a:r>
              <a:rPr lang="ru-RU" sz="2200" dirty="0" smtClean="0">
                <a:solidFill>
                  <a:schemeClr val="tx1"/>
                </a:solidFill>
              </a:rPr>
              <a:t>,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2020 </a:t>
            </a:r>
            <a:r>
              <a:rPr lang="en-US" sz="2200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en-US" sz="2200" dirty="0">
                <a:solidFill>
                  <a:schemeClr val="tx1"/>
                </a:solidFill>
                <a:hlinkClick r:id="rId3"/>
              </a:rPr>
              <a:t>://www.congress.gov/bill/116th-congress/house-bill/6074/</a:t>
            </a:r>
            <a:r>
              <a:rPr lang="en-US" sz="2200" dirty="0" smtClean="0">
                <a:solidFill>
                  <a:schemeClr val="tx1"/>
                </a:solidFill>
                <a:hlinkClick r:id="rId3"/>
              </a:rPr>
              <a:t>text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0" y="25044"/>
            <a:ext cx="8839200" cy="8763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9BBB59"/>
                </a:solidFill>
              </a:rPr>
              <a:t>Перераспределение </a:t>
            </a:r>
            <a:r>
              <a:rPr lang="ru-RU" sz="2800" b="1" dirty="0">
                <a:solidFill>
                  <a:srgbClr val="9BBB59"/>
                </a:solidFill>
              </a:rPr>
              <a:t>бюджетных средств и пересмотр приоритетных областей, в которые они </a:t>
            </a:r>
            <a:r>
              <a:rPr lang="ru-RU" sz="2800" b="1" dirty="0" smtClean="0">
                <a:solidFill>
                  <a:srgbClr val="9BBB59"/>
                </a:solidFill>
              </a:rPr>
              <a:t>выделяются</a:t>
            </a:r>
            <a:endParaRPr lang="en-US" sz="28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600200"/>
            <a:ext cx="8686800" cy="50292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Показать, как будут осуществляться чрезвычайные закупки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400" b="1" u="sng" dirty="0" smtClean="0">
                <a:solidFill>
                  <a:srgbClr val="953735"/>
                </a:solidFill>
              </a:rPr>
              <a:t>Украина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объявила об упрощении процедур закупок в период чрезвычайной ситуации при сохранении обязательной отчётности в электронной системе закупок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  <a:hlinkClick r:id="rId3"/>
              </a:rPr>
              <a:t>https://www.kyivpost.com/article/opinion/op-ed/andy-hunder-ukraine-introduces-significant-measures-to-contain-covid-19.html?cn-reloaded=</a:t>
            </a:r>
            <a:r>
              <a:rPr lang="en-US" sz="1800" dirty="0" smtClean="0">
                <a:solidFill>
                  <a:schemeClr val="tx1"/>
                </a:solidFill>
                <a:hlinkClick r:id="rId3"/>
              </a:rPr>
              <a:t>1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3588" y="838200"/>
            <a:ext cx="8837612" cy="63144"/>
          </a:xfrm>
        </p:spPr>
        <p:txBody>
          <a:bodyPr/>
          <a:lstStyle/>
          <a:p>
            <a:r>
              <a:rPr lang="ru-RU" sz="3600" b="1" dirty="0" smtClean="0">
                <a:solidFill>
                  <a:srgbClr val="9BBB59"/>
                </a:solidFill>
              </a:rPr>
              <a:t>Перераспределение </a:t>
            </a:r>
            <a:r>
              <a:rPr lang="ru-RU" sz="3600" b="1" dirty="0">
                <a:solidFill>
                  <a:srgbClr val="9BBB59"/>
                </a:solidFill>
              </a:rPr>
              <a:t>бюджетных средств и пересмотр приоритетных областей, в которые они </a:t>
            </a:r>
            <a:r>
              <a:rPr lang="ru-RU" sz="3600" b="1" dirty="0" smtClean="0">
                <a:solidFill>
                  <a:srgbClr val="9BBB59"/>
                </a:solidFill>
              </a:rPr>
              <a:t>выделяются</a:t>
            </a:r>
            <a:endParaRPr lang="en-US" sz="36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8763000" cy="60198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Показать, какие </a:t>
            </a:r>
            <a:r>
              <a:rPr lang="ru-RU" sz="2600" b="1" dirty="0" err="1" smtClean="0">
                <a:solidFill>
                  <a:schemeClr val="tx1"/>
                </a:solidFill>
              </a:rPr>
              <a:t>противоцикличные</a:t>
            </a:r>
            <a:r>
              <a:rPr lang="ru-RU" sz="2600" b="1" dirty="0" smtClean="0">
                <a:solidFill>
                  <a:schemeClr val="tx1"/>
                </a:solidFill>
              </a:rPr>
              <a:t> и прочие меры предпринимаются для того, чтобы поддержать восстановление экономики.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b="1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Пояснить, какие изменения ожидаются в макроэкономической структуре</a:t>
            </a:r>
            <a:r>
              <a:rPr lang="en-US" sz="2600" b="1" dirty="0" smtClean="0">
                <a:solidFill>
                  <a:schemeClr val="tx1"/>
                </a:solidFill>
              </a:rPr>
              <a:t>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1" u="sng" dirty="0" smtClean="0">
                <a:solidFill>
                  <a:srgbClr val="953735"/>
                </a:solidFill>
              </a:rPr>
              <a:t>Франция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объявила, что она нарушит правило ЕС, согласно которому размер государственного долга не может превышать 60% </a:t>
            </a:r>
            <a:r>
              <a:rPr lang="ru-RU" sz="2600" dirty="0">
                <a:solidFill>
                  <a:schemeClr val="tx1"/>
                </a:solidFill>
              </a:rPr>
              <a:t>о</a:t>
            </a:r>
            <a:r>
              <a:rPr lang="ru-RU" sz="2600" dirty="0" smtClean="0">
                <a:solidFill>
                  <a:schemeClr val="tx1"/>
                </a:solidFill>
              </a:rPr>
              <a:t>т ВВП: в этом году он составит более 100%.</a:t>
            </a: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  <a:hlinkClick r:id="rId3"/>
              </a:rPr>
              <a:t>https://www.lemonde.fr/economie/article/2020/03/17/coronavirus-un-plan-a-45-milliards-d-euros-pour-soutenir-les-entreprises_6033375_3234.</a:t>
            </a:r>
            <a:r>
              <a:rPr lang="en-US" sz="1800" dirty="0" smtClean="0">
                <a:solidFill>
                  <a:schemeClr val="tx1"/>
                </a:solidFill>
                <a:hlinkClick r:id="rId3"/>
              </a:rPr>
              <a:t>html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-5135"/>
            <a:ext cx="8839200" cy="876300"/>
          </a:xfrm>
        </p:spPr>
        <p:txBody>
          <a:bodyPr/>
          <a:lstStyle/>
          <a:p>
            <a:r>
              <a:rPr lang="ru-RU" sz="3600" b="1" dirty="0" err="1" smtClean="0">
                <a:solidFill>
                  <a:srgbClr val="9BBB59"/>
                </a:solidFill>
              </a:rPr>
              <a:t>Противоцикличные</a:t>
            </a:r>
            <a:r>
              <a:rPr lang="ru-RU" sz="3600" b="1" dirty="0" smtClean="0">
                <a:solidFill>
                  <a:srgbClr val="9BBB59"/>
                </a:solidFill>
              </a:rPr>
              <a:t> и прочие меры</a:t>
            </a:r>
            <a:endParaRPr lang="en-US" sz="36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8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823" y="871165"/>
            <a:ext cx="8763000" cy="60198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Показать, как будут вводиться особые режимы налогообложения </a:t>
            </a:r>
            <a:r>
              <a:rPr lang="ru-RU" sz="2600" dirty="0" smtClean="0">
                <a:solidFill>
                  <a:schemeClr val="tx1"/>
                </a:solidFill>
              </a:rPr>
              <a:t>для поддержки пострадавших отраслей или местностей.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1" u="sng" dirty="0" smtClean="0">
                <a:solidFill>
                  <a:srgbClr val="953735"/>
                </a:solidFill>
              </a:rPr>
              <a:t>Канада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объявила о плане осуществления экономических мер реагирования на</a:t>
            </a:r>
            <a:r>
              <a:rPr lang="en-US" sz="2600" dirty="0" smtClean="0">
                <a:solidFill>
                  <a:schemeClr val="tx1"/>
                </a:solidFill>
              </a:rPr>
              <a:t> COVID-19</a:t>
            </a:r>
            <a:r>
              <a:rPr lang="ru-RU" sz="2600" dirty="0" smtClean="0">
                <a:solidFill>
                  <a:schemeClr val="tx1"/>
                </a:solidFill>
              </a:rPr>
              <a:t>, которым предусмотрены конкретные меры по отсрочке и упрощению порядка уплаты налогов.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://www.canada.ca/en/department-finance/news/2020/03/canadas-covid-19-economic-response-plan-support-for-canadians-and-businesses.html#Flexibility_for_Tax-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filers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-5135"/>
            <a:ext cx="8839200" cy="876300"/>
          </a:xfrm>
        </p:spPr>
        <p:txBody>
          <a:bodyPr/>
          <a:lstStyle/>
          <a:p>
            <a:r>
              <a:rPr lang="ru-RU" sz="3600" b="1" dirty="0" err="1" smtClean="0">
                <a:solidFill>
                  <a:srgbClr val="9BBB59"/>
                </a:solidFill>
              </a:rPr>
              <a:t>Противоцикличные</a:t>
            </a:r>
            <a:r>
              <a:rPr lang="ru-RU" sz="3600" b="1" dirty="0" smtClean="0">
                <a:solidFill>
                  <a:srgbClr val="9BBB59"/>
                </a:solidFill>
              </a:rPr>
              <a:t> и прочие меры</a:t>
            </a:r>
            <a:endParaRPr lang="en-US" sz="36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5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95400"/>
            <a:ext cx="8763000" cy="55626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Планировать поступление</a:t>
            </a:r>
            <a:r>
              <a:rPr lang="ru-RU" sz="2600" b="1" dirty="0" smtClean="0">
                <a:solidFill>
                  <a:schemeClr val="tx1"/>
                </a:solidFill>
              </a:rPr>
              <a:t> какой-либо финансовой и нефинансовой поддержки со стороны доноров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для обеспечения работы </a:t>
            </a:r>
            <a:r>
              <a:rPr lang="ru-RU" sz="2600" dirty="0" smtClean="0">
                <a:solidFill>
                  <a:schemeClr val="tx1"/>
                </a:solidFill>
              </a:rPr>
              <a:t>в условиях </a:t>
            </a:r>
            <a:r>
              <a:rPr lang="ru-RU" sz="2600" dirty="0" smtClean="0">
                <a:solidFill>
                  <a:schemeClr val="tx1"/>
                </a:solidFill>
              </a:rPr>
              <a:t>чрезвычайной ситуации.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Пояснить, каким образом будет осуществляться управление ими,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т.е. будут ли они поступать в казначейство, или будут управляться отдельно (как внебюджетные), и как удастся избежать дублирования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1" u="sng" dirty="0" smtClean="0">
                <a:solidFill>
                  <a:srgbClr val="953735"/>
                </a:solidFill>
              </a:rPr>
              <a:t>В ЮАР</a:t>
            </a:r>
            <a:r>
              <a:rPr lang="en-US" sz="2600" b="1" dirty="0" smtClean="0">
                <a:solidFill>
                  <a:srgbClr val="953735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сформирован </a:t>
            </a:r>
            <a:r>
              <a:rPr lang="ru-RU" sz="2600" i="1" dirty="0" smtClean="0">
                <a:solidFill>
                  <a:schemeClr val="tx1"/>
                </a:solidFill>
              </a:rPr>
              <a:t>Фонд реконструкции и развития</a:t>
            </a:r>
            <a:r>
              <a:rPr lang="ru-RU" sz="2600" dirty="0" smtClean="0">
                <a:solidFill>
                  <a:schemeClr val="tx1"/>
                </a:solidFill>
              </a:rPr>
              <a:t>, призванный обеспечить прозрачность, координацию и подотчётность при использовании средств доноров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  <a:hlinkClick r:id="rId3"/>
              </a:rPr>
              <a:t>www.gpwonline.co.za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/Gazettes/Gazettes/43107_18-</a:t>
            </a:r>
            <a:r>
              <a:rPr lang="en-US" sz="1800" dirty="0" smtClean="0">
                <a:solidFill>
                  <a:schemeClr val="tx1"/>
                </a:solidFill>
                <a:hlinkClick r:id="rId3"/>
              </a:rPr>
              <a:t>3_COGTA.pdf</a:t>
            </a:r>
            <a:r>
              <a:rPr lang="en-US" sz="1800" dirty="0" smtClean="0">
                <a:solidFill>
                  <a:schemeClr val="tx1"/>
                </a:solidFill>
              </a:rPr>
              <a:t>   </a:t>
            </a:r>
            <a:endParaRPr lang="en-US" sz="18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977" y="152400"/>
            <a:ext cx="9126023" cy="10668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9BBB59"/>
                </a:solidFill>
              </a:rPr>
              <a:t>Потребности </a:t>
            </a:r>
            <a:r>
              <a:rPr lang="ru-RU" sz="2800" b="1" dirty="0">
                <a:solidFill>
                  <a:srgbClr val="9BBB59"/>
                </a:solidFill>
              </a:rPr>
              <a:t>в дополнительном финансировании для поддержки чрезвычайных мер и мер </a:t>
            </a:r>
            <a:r>
              <a:rPr lang="ru-RU" sz="2800" b="1" dirty="0" smtClean="0">
                <a:solidFill>
                  <a:srgbClr val="9BBB59"/>
                </a:solidFill>
              </a:rPr>
              <a:t>стимулирования</a:t>
            </a:r>
            <a:r>
              <a:rPr lang="en-US" sz="2800" b="1" dirty="0" smtClean="0">
                <a:solidFill>
                  <a:srgbClr val="9BBB59"/>
                </a:solidFill>
              </a:rPr>
              <a:t> </a:t>
            </a:r>
            <a:endParaRPr lang="en-US" sz="28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97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6636</TotalTime>
  <Words>1295</Words>
  <Application>Microsoft Office PowerPoint</Application>
  <PresentationFormat>Лист A4 (210x297 мм)</PresentationFormat>
  <Paragraphs>201</Paragraphs>
  <Slides>20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Mangal</vt:lpstr>
      <vt:lpstr>Wingdings</vt:lpstr>
      <vt:lpstr>Office Theme</vt:lpstr>
      <vt:lpstr>Обеспечение прозрачности и вовлечения граждан во время пандемии COVID-19</vt:lpstr>
      <vt:lpstr>План выступления</vt:lpstr>
      <vt:lpstr>1. Роль государства в условиях пандемии  COVID-19</vt:lpstr>
      <vt:lpstr>2. Какая информация требуется? </vt:lpstr>
      <vt:lpstr>Перераспределение бюджетных средств и пересмотр приоритетных областей, в которые они выделяются</vt:lpstr>
      <vt:lpstr>Перераспределение бюджетных средств и пересмотр приоритетных областей, в которые они выделяются</vt:lpstr>
      <vt:lpstr>Противоцикличные и прочие меры</vt:lpstr>
      <vt:lpstr>Противоцикличные и прочие меры</vt:lpstr>
      <vt:lpstr>Потребности в дополнительном финансировании для поддержки чрезвычайных мер и мер стимулирования </vt:lpstr>
      <vt:lpstr>Потребности в дополнительном финансировании для поддержки чрезвычайных мер и мер стимулирования </vt:lpstr>
      <vt:lpstr>3. Как обнародовать эту информацию с пользой?</vt:lpstr>
      <vt:lpstr>3. Как обнародовать эту информацию с пользой?</vt:lpstr>
      <vt:lpstr>4. Проблемы при предоставлении информации</vt:lpstr>
      <vt:lpstr>5. Как обеспечивать вовлечение граждан</vt:lpstr>
      <vt:lpstr>5. Как обеспечивать вовлечение граждан</vt:lpstr>
      <vt:lpstr>5. Как обеспечивать вовлечение граждан</vt:lpstr>
      <vt:lpstr>Способы информирования/вовлечения граждан: примеры</vt:lpstr>
      <vt:lpstr>Прочие источники информации</vt:lpstr>
      <vt:lpstr>Прочие источники информации</vt:lpstr>
      <vt:lpstr>Презентация PowerPoint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Fiscal transparency and engagement</dc:title>
  <dc:subject/>
  <dc:creator>Deanna Aubrey</dc:creator>
  <cp:keywords>GIFT fiscal transparency COVID-19</cp:keywords>
  <dc:description/>
  <cp:lastModifiedBy>Yana</cp:lastModifiedBy>
  <cp:revision>1009</cp:revision>
  <cp:lastPrinted>2020-04-08T17:00:35Z</cp:lastPrinted>
  <dcterms:created xsi:type="dcterms:W3CDTF">2010-10-04T16:57:49Z</dcterms:created>
  <dcterms:modified xsi:type="dcterms:W3CDTF">2020-04-11T07:05:05Z</dcterms:modified>
  <cp:category>PEMPAL, GIFT</cp:category>
</cp:coreProperties>
</file>