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20" r:id="rId2"/>
    <p:sldId id="421" r:id="rId3"/>
    <p:sldId id="422" r:id="rId4"/>
    <p:sldId id="423" r:id="rId5"/>
    <p:sldId id="424" r:id="rId6"/>
    <p:sldId id="425" r:id="rId7"/>
    <p:sldId id="426" r:id="rId8"/>
    <p:sldId id="42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6114" autoAdjust="0"/>
  </p:normalViewPr>
  <p:slideViewPr>
    <p:cSldViewPr>
      <p:cViewPr>
        <p:scale>
          <a:sx n="100" d="100"/>
          <a:sy n="100" d="100"/>
        </p:scale>
        <p:origin x="-201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25BAB6F2-249B-4AD5-9CB7-0699889A5EE1}" type="datetimeFigureOut">
              <a:rPr lang="en-US" smtClean="0"/>
              <a:pPr/>
              <a:t>11/11/2015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1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3CD15-1424-024F-A6AB-BAE9532FD1B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0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80E6368F-685E-44CE-A74E-C912FF8D2D96}" type="slidenum">
              <a:rPr lang="en-US">
                <a:latin typeface="Arial" pitchFamily="34" charset="0"/>
              </a:rPr>
              <a:pPr eaLnBrk="1" hangingPunct="1"/>
              <a:t>6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Razvoj </a:t>
            </a:r>
            <a:r>
              <a:rPr lang="hr-HR" dirty="0" smtClean="0"/>
              <a:t>funkcija </a:t>
            </a:r>
            <a:r>
              <a:rPr lang="hr-HR" dirty="0" smtClean="0"/>
              <a:t>riznice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ZAJEDNICA PRAKSE ZA RIZNICU PEMPAL-A (PEMPAL TCOP) </a:t>
            </a:r>
          </a:p>
          <a:p>
            <a:r>
              <a:rPr lang="hr-HR" dirty="0" smtClean="0"/>
              <a:t>Radna skupina za razvoj </a:t>
            </a:r>
            <a:r>
              <a:rPr lang="hr-HR" dirty="0" smtClean="0"/>
              <a:t>funkcija i </a:t>
            </a:r>
            <a:r>
              <a:rPr lang="hr-HR" dirty="0" smtClean="0"/>
              <a:t>odgovornosti riznice</a:t>
            </a:r>
          </a:p>
          <a:p>
            <a:r>
              <a:rPr lang="hr-HR" dirty="0" smtClean="0"/>
              <a:t>Mark Silins, studeni 2015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6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hr-HR" dirty="0" smtClean="0"/>
              <a:t>Obrada plaćanja – gotovina i čekovi</a:t>
            </a:r>
          </a:p>
          <a:p>
            <a:pPr>
              <a:spcAft>
                <a:spcPts val="600"/>
              </a:spcAft>
            </a:pPr>
            <a:r>
              <a:rPr lang="hr-HR" dirty="0" smtClean="0"/>
              <a:t>Prikupljanje i bilježenje prihoda – </a:t>
            </a:r>
          </a:p>
          <a:p>
            <a:pPr>
              <a:spcAft>
                <a:spcPts val="600"/>
              </a:spcAft>
            </a:pPr>
            <a:r>
              <a:rPr lang="hr-HR" dirty="0" smtClean="0"/>
              <a:t>Održavanje javnih bankovnih računa- koncept jedinstvenog računa riznice</a:t>
            </a:r>
          </a:p>
          <a:p>
            <a:pPr>
              <a:spcAft>
                <a:spcPts val="1200"/>
              </a:spcAft>
            </a:pPr>
            <a:r>
              <a:rPr lang="hr-HR" dirty="0" smtClean="0"/>
              <a:t>Neke su riznice bile zadužene za preliminarne aktivnosti tj. predreviziju (u nekim državama još uvijek jesu)</a:t>
            </a:r>
          </a:p>
          <a:p>
            <a:pPr marL="350838" indent="0">
              <a:buNone/>
              <a:tabLst>
                <a:tab pos="355600" algn="l"/>
              </a:tabLst>
            </a:pPr>
            <a:r>
              <a:rPr lang="hr-HR" sz="2600" i="1" dirty="0" smtClean="0"/>
              <a:t>Može se raditi o jednostavnoj funkciji kontrole odobrenih sredstava ili može uključivati provjeru </a:t>
            </a:r>
            <a:r>
              <a:rPr lang="hr-HR" sz="2600" i="1" dirty="0" smtClean="0"/>
              <a:t>toga predstavljaju </a:t>
            </a:r>
            <a:r>
              <a:rPr lang="hr-HR" sz="2600" i="1" dirty="0" smtClean="0"/>
              <a:t>li isplate pravilnu uporabu javnih novčanih sredstava.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B2A4-2356-420D-AC46-D92484CC5DAA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Tradicionalna uloga riznice </a:t>
            </a:r>
            <a:br>
              <a:rPr lang="hr-HR" dirty="0" smtClean="0"/>
            </a:br>
            <a:r>
              <a:rPr lang="hr-HR" sz="3600" i="1" dirty="0" smtClean="0"/>
              <a:t>Rizničar</a:t>
            </a:r>
            <a:endParaRPr lang="hr-HR" sz="3600" i="1" dirty="0"/>
          </a:p>
        </p:txBody>
      </p:sp>
    </p:spTree>
    <p:extLst>
      <p:ext uri="{BB962C8B-B14F-4D97-AF65-F5344CB8AC3E}">
        <p14:creationId xmlns:p14="http://schemas.microsoft.com/office/powerpoint/2010/main" val="30791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922114"/>
          </a:xfrm>
        </p:spPr>
        <p:txBody>
          <a:bodyPr>
            <a:noAutofit/>
          </a:bodyPr>
          <a:lstStyle/>
          <a:p>
            <a:r>
              <a:rPr lang="hr-HR" sz="3000" dirty="0" smtClean="0"/>
              <a:t>Objašnjenje klasičnog modela </a:t>
            </a:r>
            <a:r>
              <a:rPr lang="hr-HR" sz="3000" dirty="0" smtClean="0"/>
              <a:t/>
            </a:r>
            <a:br>
              <a:rPr lang="hr-HR" sz="3000" dirty="0" smtClean="0"/>
            </a:br>
            <a:r>
              <a:rPr lang="hr-HR" sz="3000" dirty="0" smtClean="0"/>
              <a:t>središnje kontrole</a:t>
            </a:r>
            <a:endParaRPr lang="hr-HR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hr-HR" b="1" dirty="0" smtClean="0"/>
              <a:t>Izvršenje proračuna </a:t>
            </a:r>
            <a:r>
              <a:rPr lang="hr-HR" b="1" dirty="0" smtClean="0"/>
              <a:t>i </a:t>
            </a:r>
            <a:r>
              <a:rPr lang="hr-HR" b="1" dirty="0" smtClean="0"/>
              <a:t>dalje </a:t>
            </a:r>
            <a:r>
              <a:rPr lang="hr-HR" b="1" dirty="0" smtClean="0"/>
              <a:t>je usmjereno </a:t>
            </a:r>
            <a:r>
              <a:rPr lang="hr-HR" b="1" dirty="0" smtClean="0"/>
              <a:t>na izradu proračuna po linijskim stavkama</a:t>
            </a:r>
          </a:p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hr-HR" b="1" dirty="0" smtClean="0"/>
              <a:t>Propisani zakonodavni okvir </a:t>
            </a:r>
            <a:r>
              <a:rPr lang="hr-HR" dirty="0" smtClean="0"/>
              <a:t>– usredotočen na detalje umjesto </a:t>
            </a:r>
            <a:r>
              <a:rPr lang="hr-HR" dirty="0" smtClean="0"/>
              <a:t>na načela</a:t>
            </a:r>
            <a:r>
              <a:rPr lang="hr-HR" dirty="0" smtClean="0"/>
              <a:t>, ograničena </a:t>
            </a:r>
            <a:r>
              <a:rPr lang="hr-HR" dirty="0" smtClean="0"/>
              <a:t>je pozornost </a:t>
            </a:r>
            <a:r>
              <a:rPr lang="hr-HR" dirty="0" smtClean="0"/>
              <a:t>pridana odgovornosti upravitelja </a:t>
            </a:r>
            <a:r>
              <a:rPr lang="hr-HR" dirty="0" smtClean="0"/>
              <a:t>da upravljaju</a:t>
            </a:r>
            <a:endParaRPr lang="hr-HR" dirty="0" smtClean="0"/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hr-HR" dirty="0" smtClean="0"/>
              <a:t>Zakonom se čak </a:t>
            </a:r>
            <a:r>
              <a:rPr lang="hr-HR" dirty="0" smtClean="0"/>
              <a:t>može smatrati riznicu odgovornom za odluke o plaćanjima ili u najmanju ruku može biti </a:t>
            </a:r>
            <a:r>
              <a:rPr lang="hr-HR" dirty="0" smtClean="0"/>
              <a:t>nejasno </a:t>
            </a:r>
            <a:r>
              <a:rPr lang="hr-HR" dirty="0" smtClean="0"/>
              <a:t>tko je odgovoran</a:t>
            </a:r>
          </a:p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hr-HR" b="1" dirty="0" smtClean="0"/>
              <a:t>Nerazvijena unutarnja revizija i unutarnja kontrola proračunskih tijela</a:t>
            </a:r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hr-HR" dirty="0" smtClean="0"/>
              <a:t>Riznica provjerava </a:t>
            </a:r>
            <a:r>
              <a:rPr lang="hr-HR" dirty="0" smtClean="0"/>
              <a:t>nalaze li se </a:t>
            </a:r>
            <a:r>
              <a:rPr lang="hr-HR" dirty="0" smtClean="0"/>
              <a:t>na </a:t>
            </a:r>
            <a:r>
              <a:rPr lang="hr-HR" dirty="0" smtClean="0"/>
              <a:t>obrascima ispravni </a:t>
            </a:r>
            <a:r>
              <a:rPr lang="hr-HR" dirty="0" smtClean="0"/>
              <a:t>kodovi i </a:t>
            </a:r>
            <a:r>
              <a:rPr lang="hr-HR" dirty="0" smtClean="0"/>
              <a:t>potpisi!</a:t>
            </a:r>
            <a:endParaRPr lang="hr-HR" dirty="0" smtClean="0"/>
          </a:p>
          <a:p>
            <a:pPr marL="400050" lvl="1" indent="0" algn="ctr"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hr-HR" b="1" dirty="0" smtClean="0"/>
              <a:t>	</a:t>
            </a:r>
            <a:r>
              <a:rPr lang="hr-HR" sz="2900" b="1" i="1" dirty="0" smtClean="0"/>
              <a:t>Tko osigurava pravilno korištenje javnih novčanih sredstava za izdatke?</a:t>
            </a:r>
            <a:endParaRPr lang="hr-HR" sz="2900" i="1" dirty="0" smtClean="0"/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hr-HR" dirty="0" smtClean="0"/>
              <a:t>Uvjerenje da je </a:t>
            </a:r>
            <a:r>
              <a:rPr lang="hr-HR" dirty="0" smtClean="0"/>
              <a:t>središnja kontrola </a:t>
            </a:r>
            <a:r>
              <a:rPr lang="hr-HR" dirty="0" smtClean="0"/>
              <a:t>odvraćajući faktor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hr-HR" b="1" dirty="0" smtClean="0"/>
              <a:t>	</a:t>
            </a:r>
            <a:r>
              <a:rPr lang="hr-HR" sz="2900" b="1" i="1" dirty="0" smtClean="0"/>
              <a:t>No bez snažne decentralizirane odgovornosti, pronalaze se načini zaobilaženja kontrole</a:t>
            </a:r>
          </a:p>
          <a:p>
            <a:pPr>
              <a:buFont typeface="Wingdings" pitchFamily="2" charset="2"/>
              <a:buChar char="§"/>
            </a:pPr>
            <a:r>
              <a:rPr lang="hr-HR" b="1" dirty="0" smtClean="0"/>
              <a:t>Informacijska tehnologija ne mora biti integrirana – nedostatak informacijskog sustava financijskog upravljanja</a:t>
            </a:r>
            <a:r>
              <a:rPr lang="en-US" b="1" dirty="0" smtClean="0"/>
              <a:t> (FMIS)</a:t>
            </a:r>
            <a:endParaRPr lang="hr-HR" b="1" dirty="0" smtClean="0"/>
          </a:p>
          <a:p>
            <a:pPr marL="0" indent="0">
              <a:buNone/>
            </a:pPr>
            <a:endParaRPr lang="hr-HR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8674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hr-HR" dirty="0" smtClean="0"/>
              <a:t>Automatizirani sustavi računovodstva učinili su mnoge klasične aktivnosti suvišnima</a:t>
            </a:r>
          </a:p>
          <a:p>
            <a:pPr lvl="1">
              <a:spcAft>
                <a:spcPts val="600"/>
              </a:spcAft>
            </a:pPr>
            <a:r>
              <a:rPr lang="hr-HR" dirty="0" smtClean="0"/>
              <a:t>Elektronička plaćanja i primici – često u stvarnom vremenu</a:t>
            </a:r>
          </a:p>
          <a:p>
            <a:pPr lvl="1">
              <a:spcAft>
                <a:spcPts val="600"/>
              </a:spcAft>
            </a:pPr>
            <a:r>
              <a:rPr lang="hr-HR" dirty="0" smtClean="0"/>
              <a:t>Zamjena predrevizijske funkcije u sustavima računovodstva s kontrolama </a:t>
            </a:r>
            <a:r>
              <a:rPr lang="hr-HR" dirty="0" smtClean="0"/>
              <a:t>utemeljenima </a:t>
            </a:r>
            <a:r>
              <a:rPr lang="hr-HR" dirty="0" smtClean="0"/>
              <a:t>na sustavu</a:t>
            </a:r>
          </a:p>
          <a:p>
            <a:pPr lvl="1">
              <a:spcAft>
                <a:spcPts val="600"/>
              </a:spcAft>
            </a:pPr>
            <a:r>
              <a:rPr lang="hr-HR" dirty="0" smtClean="0"/>
              <a:t>Klasična uloga </a:t>
            </a:r>
            <a:r>
              <a:rPr lang="hr-HR" dirty="0" smtClean="0"/>
              <a:t>rizničara (obrade</a:t>
            </a:r>
            <a:r>
              <a:rPr lang="hr-HR" dirty="0" smtClean="0"/>
              <a:t>) uglavnom više nije potrebna</a:t>
            </a:r>
          </a:p>
          <a:p>
            <a:r>
              <a:rPr lang="hr-HR" dirty="0" smtClean="0"/>
              <a:t>Pružanje modernog integriranog informacijskog sustava financijskog upravljanja</a:t>
            </a:r>
            <a:r>
              <a:rPr lang="en-US" dirty="0" smtClean="0"/>
              <a:t> (IFMIS)</a:t>
            </a:r>
            <a:r>
              <a:rPr lang="hr-HR" dirty="0" smtClean="0"/>
              <a:t> ili središnjeg sustava računovodstva</a:t>
            </a:r>
          </a:p>
          <a:p>
            <a:pPr marL="393192" lvl="1" indent="0">
              <a:spcAft>
                <a:spcPts val="600"/>
              </a:spcAft>
              <a:buNone/>
            </a:pPr>
            <a:r>
              <a:rPr lang="hr-HR" i="1" dirty="0" smtClean="0"/>
              <a:t>Što sa sobom povlači potrebu za učinkovitim računskim planom nadopunjenim jasnim računovodstvenim politikama</a:t>
            </a:r>
          </a:p>
          <a:p>
            <a:r>
              <a:rPr lang="hr-HR" dirty="0" smtClean="0"/>
              <a:t>Prijelaz s pasivnog na aktivno upravljanje novčanim sredstvima</a:t>
            </a:r>
          </a:p>
          <a:p>
            <a:r>
              <a:rPr lang="hr-HR" dirty="0" smtClean="0"/>
              <a:t>Poboljšane usluge izvješćivanja i računovodstva</a:t>
            </a:r>
          </a:p>
          <a:p>
            <a:r>
              <a:rPr lang="hr-HR" dirty="0" smtClean="0"/>
              <a:t>Veći naglasak na </a:t>
            </a:r>
            <a:r>
              <a:rPr lang="hr-HR" dirty="0" smtClean="0"/>
              <a:t>poštovanju </a:t>
            </a:r>
            <a:r>
              <a:rPr lang="hr-HR" dirty="0" smtClean="0"/>
              <a:t>računovodstvenih standarda i na sposobnom fiskalnom i statističkom izvješćivanju</a:t>
            </a:r>
          </a:p>
          <a:p>
            <a:pPr marL="109728" indent="0">
              <a:buNone/>
              <a:tabLst>
                <a:tab pos="355600" algn="l"/>
              </a:tabLst>
            </a:pPr>
            <a:r>
              <a:rPr lang="hr-HR" dirty="0" smtClean="0"/>
              <a:t>	</a:t>
            </a:r>
            <a:r>
              <a:rPr lang="hr-HR" sz="2300" i="1" dirty="0" smtClean="0"/>
              <a:t>Vlasti pokazuju novo razumijevanje kako neispunjavanje standarda utječe na međunarodnu </a:t>
            </a:r>
            <a:r>
              <a:rPr lang="hr-HR" sz="2300" i="1" dirty="0" smtClean="0"/>
              <a:t>   	konkurentnost </a:t>
            </a:r>
            <a:r>
              <a:rPr lang="hr-HR" sz="2300" i="1" dirty="0" smtClean="0"/>
              <a:t>i, </a:t>
            </a:r>
            <a:r>
              <a:rPr lang="hr-HR" sz="2300" i="1" dirty="0" smtClean="0"/>
              <a:t>moguće, </a:t>
            </a:r>
            <a:r>
              <a:rPr lang="hr-HR" sz="2300" i="1" dirty="0" smtClean="0"/>
              <a:t>na strana ulaganja</a:t>
            </a:r>
          </a:p>
          <a:p>
            <a:endParaRPr lang="hr-HR" sz="2300" dirty="0" smtClean="0"/>
          </a:p>
          <a:p>
            <a:pPr lvl="1">
              <a:spcAft>
                <a:spcPts val="600"/>
              </a:spcAft>
            </a:pPr>
            <a:r>
              <a:rPr lang="hr-HR" dirty="0" smtClean="0"/>
              <a:t> </a:t>
            </a:r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407944"/>
            <a:ext cx="48006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B2A4-2356-420D-AC46-D92484CC5DA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Razvoj uloge riznic</a:t>
            </a:r>
            <a:r>
              <a:rPr lang="en-US" dirty="0" smtClean="0"/>
              <a:t>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84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Decentralizacija donošenja odluka</a:t>
            </a:r>
            <a:r>
              <a:rPr lang="hr-HR" sz="3400" dirty="0" smtClean="0"/>
              <a:t/>
            </a:r>
            <a:br>
              <a:rPr lang="hr-HR" sz="3400" dirty="0" smtClean="0"/>
            </a:br>
            <a:r>
              <a:rPr lang="hr-HR" sz="3100" i="1" dirty="0" smtClean="0"/>
              <a:t>Glavni trend u mnogim zemljama OECD-a u </a:t>
            </a:r>
            <a:r>
              <a:rPr lang="hr-HR" sz="3100" i="1" dirty="0" smtClean="0"/>
              <a:t/>
            </a:r>
            <a:br>
              <a:rPr lang="hr-HR" sz="3100" i="1" dirty="0" smtClean="0"/>
            </a:br>
            <a:r>
              <a:rPr lang="hr-HR" sz="3100" i="1" dirty="0" smtClean="0"/>
              <a:t>80-ima </a:t>
            </a:r>
            <a:r>
              <a:rPr lang="hr-HR" sz="3100" i="1" dirty="0" smtClean="0"/>
              <a:t>i kasnije</a:t>
            </a:r>
            <a:endParaRPr lang="hr-HR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r-HR" sz="7200" b="1" dirty="0" smtClean="0"/>
              <a:t>Prijenos donošenja odluka i odgovornosti sa središnjih na proračunska tijela </a:t>
            </a:r>
            <a:r>
              <a:rPr lang="hr-HR" sz="7200" dirty="0" smtClean="0"/>
              <a:t>– ravnoteža ovlasti i odgovornosti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r-HR" sz="7200" dirty="0" smtClean="0"/>
              <a:t>Zahtijeva </a:t>
            </a:r>
            <a:r>
              <a:rPr lang="hr-HR" sz="7200" b="1" dirty="0" smtClean="0"/>
              <a:t>snažan pravni okvir temeljen na načelima</a:t>
            </a:r>
            <a:r>
              <a:rPr lang="hr-HR" sz="7200" dirty="0" smtClean="0"/>
              <a:t>, koji uključuje koncept unutarnje financijske kontrole u javnom sektoru (PIFC)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r-HR" sz="7200" dirty="0" smtClean="0"/>
              <a:t>Posebni zakonski uvjeti </a:t>
            </a:r>
            <a:r>
              <a:rPr lang="hr-HR" sz="7200" b="1" dirty="0" smtClean="0"/>
              <a:t>financijskih </a:t>
            </a:r>
            <a:r>
              <a:rPr lang="hr-HR" sz="7200" b="1" dirty="0" smtClean="0"/>
              <a:t>dionika i </a:t>
            </a:r>
            <a:r>
              <a:rPr lang="hr-HR" sz="7200" b="1" dirty="0" smtClean="0"/>
              <a:t>njihova uloga u postupku izvršenja proračuna </a:t>
            </a:r>
            <a:r>
              <a:rPr lang="hr-HR" sz="7200" dirty="0" smtClean="0"/>
              <a:t>(PIFC-COSO</a:t>
            </a:r>
            <a:r>
              <a:rPr lang="hr-HR" sz="7200" baseline="30000" dirty="0" smtClean="0"/>
              <a:t>1</a:t>
            </a:r>
            <a:r>
              <a:rPr lang="hr-HR" sz="7200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r-HR" sz="7200" b="1" dirty="0" smtClean="0"/>
              <a:t>Snažna unutarnja revizija </a:t>
            </a:r>
            <a:r>
              <a:rPr lang="hr-HR" sz="7200" dirty="0" smtClean="0"/>
              <a:t>vrlo je </a:t>
            </a:r>
            <a:r>
              <a:rPr lang="hr-HR" sz="7200" dirty="0" smtClean="0"/>
              <a:t>važna, kao i djelotvorna snažna vanjska provjera koju podupire i pomno preispituje parlament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r-HR" sz="7200" dirty="0" smtClean="0"/>
              <a:t>Usmjerenost na bolje donošenje odluka – stoga prijelaz samo s </a:t>
            </a:r>
            <a:r>
              <a:rPr lang="hr-HR" sz="7200" b="1" dirty="0" smtClean="0"/>
              <a:t>unosa na rezultate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r-HR" sz="7200" dirty="0" smtClean="0"/>
              <a:t>Osiguranje ispravnog planiranja </a:t>
            </a:r>
            <a:r>
              <a:rPr lang="hr-HR" sz="7200" dirty="0" smtClean="0"/>
              <a:t>postupka, </a:t>
            </a:r>
            <a:r>
              <a:rPr lang="hr-HR" sz="7200" dirty="0" smtClean="0"/>
              <a:t>dobivanja </a:t>
            </a:r>
            <a:r>
              <a:rPr lang="hr-HR" sz="7200" dirty="0" smtClean="0"/>
              <a:t>odobrenja unaprijed, te </a:t>
            </a:r>
            <a:r>
              <a:rPr lang="hr-HR" sz="7200" b="1" dirty="0" smtClean="0"/>
              <a:t>kontrole </a:t>
            </a:r>
            <a:r>
              <a:rPr lang="hr-HR" sz="7200" b="1" dirty="0" smtClean="0"/>
              <a:t>unutar informacijskog sustava financijskog upravljanja </a:t>
            </a:r>
            <a:r>
              <a:rPr lang="hr-HR" sz="7200" dirty="0" smtClean="0"/>
              <a:t>– tako je svaki korak podložan kontroli</a:t>
            </a:r>
            <a:endParaRPr lang="hr-HR" sz="7200" dirty="0" smtClean="0"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hr-HR" sz="7200" b="1" dirty="0" smtClean="0"/>
              <a:t>Stoga je </a:t>
            </a:r>
            <a:r>
              <a:rPr lang="hr-HR" sz="7200" b="1" dirty="0" smtClean="0"/>
              <a:t>trend da se odgovornost </a:t>
            </a:r>
            <a:r>
              <a:rPr lang="hr-HR" sz="7200" b="1" dirty="0" smtClean="0"/>
              <a:t>za kontrolu decentralizira </a:t>
            </a:r>
            <a:r>
              <a:rPr lang="hr-HR" sz="7200" b="1" dirty="0" smtClean="0"/>
              <a:t>zajedno s ovlastima, gdje </a:t>
            </a:r>
            <a:r>
              <a:rPr lang="hr-HR" sz="7200" b="1" i="1" dirty="0" smtClean="0"/>
              <a:t>ex-post</a:t>
            </a:r>
            <a:r>
              <a:rPr lang="hr-HR" sz="7200" b="1" dirty="0" smtClean="0"/>
              <a:t> kontrola zamjenjuje </a:t>
            </a:r>
            <a:r>
              <a:rPr lang="hr-HR" sz="7200" b="1" i="1" dirty="0" smtClean="0"/>
              <a:t>ex-ante </a:t>
            </a:r>
            <a:r>
              <a:rPr lang="hr-HR" sz="7200" b="1" dirty="0" smtClean="0"/>
              <a:t>kontrolu!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hr-HR" sz="4800" b="1" baseline="30000" dirty="0" smtClean="0"/>
              <a:t>1</a:t>
            </a:r>
            <a:r>
              <a:rPr lang="hr-HR" sz="4800" b="1" dirty="0" smtClean="0"/>
              <a:t> Vidi www.COSO.org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hr-HR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6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8EE03F88-3AC6-44AD-9071-7A87B4E8B2F5}" type="slidenum">
              <a:rPr lang="en-US"/>
              <a:pPr eaLnBrk="1" hangingPunct="1"/>
              <a:t>6</a:t>
            </a:fld>
            <a:endParaRPr lang="en-US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hr-HR" sz="3200" dirty="0" smtClean="0"/>
              <a:t>Povećanje odgovornosti i potreba za ravnotežom ovlasti i </a:t>
            </a:r>
            <a:r>
              <a:rPr lang="hr-HR" sz="3200" dirty="0" smtClean="0"/>
              <a:t>nadležnosti radi </a:t>
            </a:r>
            <a:r>
              <a:rPr lang="hr-HR" sz="3200" dirty="0" smtClean="0"/>
              <a:t>učinkovite decentralizacije</a:t>
            </a:r>
            <a:br>
              <a:rPr lang="hr-HR" sz="3200" dirty="0" smtClean="0"/>
            </a:br>
            <a:endParaRPr lang="hr-HR" sz="2800" dirty="0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313613" cy="4419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Diagram by Mark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447799"/>
            <a:ext cx="7830643" cy="487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6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hr-HR" sz="3600" dirty="0" smtClean="0"/>
              <a:t>Prednosti informacijskog sustava financijskog upravljanja za </a:t>
            </a:r>
            <a:r>
              <a:rPr lang="hr-HR" sz="3600" dirty="0" smtClean="0"/>
              <a:t>kontrolu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r-HR" sz="3600" dirty="0" smtClean="0"/>
              <a:t>Svi </a:t>
            </a:r>
            <a:r>
              <a:rPr lang="hr-HR" sz="3600" dirty="0" smtClean="0"/>
              <a:t>su koraci </a:t>
            </a:r>
            <a:r>
              <a:rPr lang="hr-HR" sz="3600" dirty="0" smtClean="0"/>
              <a:t>u postupku </a:t>
            </a:r>
            <a:r>
              <a:rPr lang="hr-HR" sz="3600" dirty="0" smtClean="0"/>
              <a:t>elektronički </a:t>
            </a:r>
            <a:r>
              <a:rPr lang="hr-HR" sz="3600" dirty="0" smtClean="0"/>
              <a:t>zabilježeni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3600" dirty="0" smtClean="0"/>
              <a:t>Kontrola u sustavu </a:t>
            </a:r>
            <a:r>
              <a:rPr lang="hr-HR" sz="3600" dirty="0" smtClean="0"/>
              <a:t>učinkovitija je </a:t>
            </a:r>
            <a:r>
              <a:rPr lang="hr-HR" sz="3600" dirty="0" smtClean="0"/>
              <a:t>od ručne kontrole:	</a:t>
            </a:r>
          </a:p>
          <a:p>
            <a:pPr lvl="1">
              <a:spcBef>
                <a:spcPts val="600"/>
              </a:spcBef>
            </a:pPr>
            <a:r>
              <a:rPr lang="hr-HR" dirty="0" smtClean="0"/>
              <a:t>rekvizicija; </a:t>
            </a:r>
          </a:p>
          <a:p>
            <a:pPr lvl="1">
              <a:spcBef>
                <a:spcPts val="600"/>
              </a:spcBef>
            </a:pPr>
            <a:r>
              <a:rPr lang="hr-HR" dirty="0" smtClean="0"/>
              <a:t>narudžbenica ograničena </a:t>
            </a:r>
            <a:r>
              <a:rPr lang="hr-HR" dirty="0" smtClean="0"/>
              <a:t>kontrolom sredstava </a:t>
            </a:r>
            <a:r>
              <a:rPr lang="hr-HR" dirty="0" smtClean="0"/>
              <a:t>(korejski model);</a:t>
            </a:r>
          </a:p>
          <a:p>
            <a:pPr lvl="1">
              <a:spcBef>
                <a:spcPts val="600"/>
              </a:spcBef>
            </a:pPr>
            <a:r>
              <a:rPr lang="hr-HR" dirty="0" smtClean="0"/>
              <a:t>primitak roba i usluga; </a:t>
            </a:r>
          </a:p>
          <a:p>
            <a:pPr lvl="1">
              <a:spcBef>
                <a:spcPts val="600"/>
              </a:spcBef>
            </a:pPr>
            <a:r>
              <a:rPr lang="hr-HR" dirty="0" smtClean="0"/>
              <a:t>datum dospijeća; </a:t>
            </a:r>
          </a:p>
          <a:p>
            <a:pPr lvl="1">
              <a:spcBef>
                <a:spcPts val="600"/>
              </a:spcBef>
            </a:pPr>
            <a:r>
              <a:rPr lang="hr-HR" dirty="0" smtClean="0"/>
              <a:t>obveze prema dobavljačima;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hr-HR" dirty="0" smtClean="0"/>
              <a:t>plaćanje – idealno, elektroničko plaćanje putem sustava namire platnih transakcija u realnom vremenu na bruto načelu (RTGS) ili sličnog platnog sustava</a:t>
            </a:r>
          </a:p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hr-HR" sz="3300" b="1" i="1" dirty="0" smtClean="0"/>
              <a:t>Sve navedeno se kontrolira kroz glavnu knjigu i računski plan te se lako revidira!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355600" algn="l"/>
              </a:tabLst>
            </a:pPr>
            <a:r>
              <a:rPr lang="hr-HR" sz="3600" dirty="0" smtClean="0"/>
              <a:t>	</a:t>
            </a:r>
            <a:r>
              <a:rPr lang="hr-HR" sz="3600" i="1" dirty="0" smtClean="0"/>
              <a:t>U Australiji su informacijski sustavi financijskog upravljanja ministarstva ovjereni da zadovoljavaju određene standarde koji dopuštaju smanjenu provjeru plaćanja – potvrda 45(a)3(b)</a:t>
            </a:r>
          </a:p>
          <a:p>
            <a:pPr marL="0" indent="0"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hr-HR" sz="3600" b="1" dirty="0" smtClean="0"/>
              <a:t>To je zato što postoje kontrole utemeljene na sustavu koje ublažavaju rizike</a:t>
            </a:r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83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Preduvjeti za </a:t>
            </a:r>
            <a:r>
              <a:rPr lang="hr-HR" sz="3600" dirty="0" smtClean="0"/>
              <a:t>decentraliziranu </a:t>
            </a:r>
            <a:r>
              <a:rPr lang="hr-HR" sz="3600" dirty="0"/>
              <a:t>k</a:t>
            </a:r>
            <a:r>
              <a:rPr lang="hr-HR" sz="3600" dirty="0" smtClean="0"/>
              <a:t>ontrolu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hr-HR" b="1" dirty="0" smtClean="0"/>
              <a:t>Povećana odgovornost </a:t>
            </a:r>
            <a:r>
              <a:rPr lang="hr-HR" i="1" dirty="0" smtClean="0"/>
              <a:t>–</a:t>
            </a:r>
            <a:r>
              <a:rPr lang="hr-HR" dirty="0" smtClean="0"/>
              <a:t> zakonska odgovornost za unutarnju kontrolu </a:t>
            </a:r>
            <a:r>
              <a:rPr lang="hr-HR" dirty="0" smtClean="0"/>
              <a:t>u </a:t>
            </a:r>
            <a:r>
              <a:rPr lang="hr-HR" dirty="0" smtClean="0"/>
              <a:t>rukama </a:t>
            </a:r>
            <a:r>
              <a:rPr lang="hr-HR" dirty="0" smtClean="0"/>
              <a:t>je ministarstva</a:t>
            </a:r>
            <a:endParaRPr lang="hr-HR" dirty="0" smtClean="0"/>
          </a:p>
          <a:p>
            <a:pPr>
              <a:spcAft>
                <a:spcPts val="600"/>
              </a:spcAft>
            </a:pPr>
            <a:r>
              <a:rPr lang="hr-HR" b="1" dirty="0" smtClean="0"/>
              <a:t>Provedba</a:t>
            </a:r>
            <a:r>
              <a:rPr lang="hr-HR" i="1" dirty="0" smtClean="0"/>
              <a:t>–</a:t>
            </a:r>
            <a:r>
              <a:rPr lang="hr-HR" dirty="0" smtClean="0"/>
              <a:t> odgovornost </a:t>
            </a:r>
            <a:r>
              <a:rPr lang="hr-HR" dirty="0" smtClean="0"/>
              <a:t>podrazumijeva </a:t>
            </a:r>
            <a:r>
              <a:rPr lang="hr-HR" dirty="0" smtClean="0"/>
              <a:t>sustav nagrada i kazni</a:t>
            </a:r>
          </a:p>
          <a:p>
            <a:pPr>
              <a:spcAft>
                <a:spcPts val="600"/>
              </a:spcAft>
            </a:pPr>
            <a:r>
              <a:rPr lang="hr-HR" b="1" dirty="0" smtClean="0"/>
              <a:t>Postupan prijelaz s kontrole unosa na rezultate </a:t>
            </a:r>
            <a:r>
              <a:rPr lang="hr-HR" dirty="0" smtClean="0"/>
              <a:t>– osiguranje da upravitelji upravljaju, a ne </a:t>
            </a:r>
            <a:r>
              <a:rPr lang="hr-HR" dirty="0" smtClean="0"/>
              <a:t>da samo </a:t>
            </a:r>
            <a:r>
              <a:rPr lang="hr-HR" dirty="0" smtClean="0"/>
              <a:t>troše!</a:t>
            </a:r>
          </a:p>
          <a:p>
            <a:pPr>
              <a:spcAft>
                <a:spcPts val="600"/>
              </a:spcAft>
            </a:pPr>
            <a:r>
              <a:rPr lang="hr-HR" b="1" dirty="0" smtClean="0"/>
              <a:t>Snažna informacijska tehnologija (integrirani informacijski sustav financijskog upravljanja</a:t>
            </a:r>
            <a:r>
              <a:rPr lang="hr-HR" dirty="0" smtClean="0"/>
              <a:t>) uglavnom prenosi unutarnju kontrolu na sustav i </a:t>
            </a:r>
            <a:r>
              <a:rPr lang="hr-HR" dirty="0" smtClean="0"/>
              <a:t>unaprjeđuje sposobnosti upravljanja </a:t>
            </a:r>
            <a:r>
              <a:rPr lang="hr-HR" dirty="0" smtClean="0"/>
              <a:t>rizikom</a:t>
            </a:r>
          </a:p>
          <a:p>
            <a:pPr>
              <a:spcAft>
                <a:spcPts val="600"/>
              </a:spcAft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39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12860</TotalTime>
  <Words>506</Words>
  <Application>Microsoft Office PowerPoint</Application>
  <PresentationFormat>On-screen Show (4:3)</PresentationFormat>
  <Paragraphs>73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PEMPAL</vt:lpstr>
      <vt:lpstr>Razvoj funkcija riznice</vt:lpstr>
      <vt:lpstr>Tradicionalna uloga riznice  Rizničar</vt:lpstr>
      <vt:lpstr>Objašnjenje klasičnog modela  središnje kontrole</vt:lpstr>
      <vt:lpstr>Razvoj uloge riznice</vt:lpstr>
      <vt:lpstr>Decentralizacija donošenja odluka Glavni trend u mnogim zemljama OECD-a u  80-ima i kasnije</vt:lpstr>
      <vt:lpstr>Povećanje odgovornosti i potreba za ravnotežom ovlasti i nadležnosti radi učinkovite decentralizacije </vt:lpstr>
      <vt:lpstr>Prednosti informacijskog sustava financijskog upravljanja za kontrolu</vt:lpstr>
      <vt:lpstr>Preduvjeti za decentraliziranu kontrolu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STENTOR</cp:lastModifiedBy>
  <cp:revision>388</cp:revision>
  <dcterms:created xsi:type="dcterms:W3CDTF">2010-10-04T16:57:49Z</dcterms:created>
  <dcterms:modified xsi:type="dcterms:W3CDTF">2015-11-11T08:50:43Z</dcterms:modified>
</cp:coreProperties>
</file>