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42"/>
  </p:notesMasterIdLst>
  <p:sldIdLst>
    <p:sldId id="256" r:id="rId4"/>
    <p:sldId id="257" r:id="rId5"/>
    <p:sldId id="292" r:id="rId6"/>
    <p:sldId id="293"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Georgia" panose="02040502050405020303" pitchFamily="18" charset="0"/>
      <p:regular r:id="rId51"/>
      <p:bold r:id="rId52"/>
      <p:italic r:id="rId53"/>
      <p:boldItalic r:id="rId54"/>
    </p:embeddedFont>
    <p:embeddedFont>
      <p:font typeface="Roboto" panose="02000000000000000000" pitchFamily="2" charset="0"/>
      <p:regular r:id="rId55"/>
      <p:bold r:id="rId56"/>
      <p:italic r:id="rId57"/>
      <p:boldItalic r:id="rId58"/>
    </p:embeddedFont>
    <p:embeddedFont>
      <p:font typeface="Roboto Light" panose="02000000000000000000" pitchFamily="2"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jV0eYD6z//bbFrLRD6xBRQ1Dcw9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03EC65-9882-B430-C8EB-74218F279688}" v="11" dt="2023-03-15T20:25:24.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3" d="100"/>
          <a:sy n="113" d="100"/>
        </p:scale>
        <p:origin x="744"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notesMaster" Target="notesMasters/notesMaster1.xml"/><Relationship Id="rId47" Type="http://schemas.openxmlformats.org/officeDocument/2006/relationships/font" Target="fonts/font5.fntdata"/><Relationship Id="rId63" Type="http://customschemas.google.com/relationships/presentationmetadata" Target="metadata"/><Relationship Id="rId68"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8.fntdata"/><Relationship Id="rId55"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ida Carsimamovic Vukotic" userId="S::ncarsimamovicvuk@worldbank.org::b5f3d785-f55f-4b89-8c51-6b4c0beedd1b" providerId="AD" clId="Web-{3303EC65-9882-B430-C8EB-74218F279688}"/>
    <pc:docChg chg="modSld">
      <pc:chgData name="Naida Carsimamovic Vukotic" userId="S::ncarsimamovicvuk@worldbank.org::b5f3d785-f55f-4b89-8c51-6b4c0beedd1b" providerId="AD" clId="Web-{3303EC65-9882-B430-C8EB-74218F279688}" dt="2023-03-15T20:25:24.631" v="8" actId="20577"/>
      <pc:docMkLst>
        <pc:docMk/>
      </pc:docMkLst>
      <pc:sldChg chg="modSp">
        <pc:chgData name="Naida Carsimamovic Vukotic" userId="S::ncarsimamovicvuk@worldbank.org::b5f3d785-f55f-4b89-8c51-6b4c0beedd1b" providerId="AD" clId="Web-{3303EC65-9882-B430-C8EB-74218F279688}" dt="2023-03-15T20:25:00.396" v="5" actId="20577"/>
        <pc:sldMkLst>
          <pc:docMk/>
          <pc:sldMk cId="0" sldId="268"/>
        </pc:sldMkLst>
        <pc:spChg chg="mod">
          <ac:chgData name="Naida Carsimamovic Vukotic" userId="S::ncarsimamovicvuk@worldbank.org::b5f3d785-f55f-4b89-8c51-6b4c0beedd1b" providerId="AD" clId="Web-{3303EC65-9882-B430-C8EB-74218F279688}" dt="2023-03-15T20:25:00.396" v="5" actId="20577"/>
          <ac:spMkLst>
            <pc:docMk/>
            <pc:sldMk cId="0" sldId="268"/>
            <ac:spMk id="301" creationId="{00000000-0000-0000-0000-000000000000}"/>
          </ac:spMkLst>
        </pc:spChg>
      </pc:sldChg>
      <pc:sldChg chg="modSp">
        <pc:chgData name="Naida Carsimamovic Vukotic" userId="S::ncarsimamovicvuk@worldbank.org::b5f3d785-f55f-4b89-8c51-6b4c0beedd1b" providerId="AD" clId="Web-{3303EC65-9882-B430-C8EB-74218F279688}" dt="2023-03-15T20:25:24.631" v="8" actId="20577"/>
        <pc:sldMkLst>
          <pc:docMk/>
          <pc:sldMk cId="0" sldId="274"/>
        </pc:sldMkLst>
        <pc:spChg chg="mod">
          <ac:chgData name="Naida Carsimamovic Vukotic" userId="S::ncarsimamovicvuk@worldbank.org::b5f3d785-f55f-4b89-8c51-6b4c0beedd1b" providerId="AD" clId="Web-{3303EC65-9882-B430-C8EB-74218F279688}" dt="2023-03-15T20:25:24.631" v="8" actId="20577"/>
          <ac:spMkLst>
            <pc:docMk/>
            <pc:sldMk cId="0" sldId="274"/>
            <ac:spMk id="3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play.google.com/store/apps/details?id=org.devlive.app&amp;hl=ln&amp;gl=U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intosaijournal.org/engaging-with-civil-society-enables-high-quality-audits-in-critical-times-perspectives-from-the-u-s-gao/"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gao.gov/coronaviru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ntrolsocial.contraloria.gob.pe/auditoresjuveniles/#formulariov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fiscaltransparency.net/wp-content/uploads/2023/02/Guide-on-Advancing-Fiscal-Transparency-for-Development.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ecidim.org/featur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citizens.is/your-priorities-features-overvie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etrireykjavik.is/domain/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onsulproject.org/en/#contact"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decide.madrid.es/budget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14e8208d6a_0_5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14e8208d6a_0_5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Over the years, numerous studies have demonstrated that budgetary openness can lead to several benefits: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higher tax collections: When governments are more inclusive and transparent, citizens have greater trust in them, and are more willing to pay their taxes, which can reduce enforcement costs and increase collections;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increased demand for sovereign debt and lower borrowing costs: The amount that lenders are willing to lend and to charge borrowers for doing so, largely depends on the risk associated with that lending. A lack of fiscal transparency creates uncertainty and increases risk perceptions. A lack of transparency also increases the cost of monitoring a country, and monitoring influences a country’s behaviour, which in turn affects its credit spreads;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Budget information disclosure can reduce misallocations and promote accountability by helping oversight institutions to hold governments to account, as well as by incentivizing citizens to monitor governments, and public officials to refrain from corrupt behaviour. When information regarding the performance of public institutions is made publicly available, media, interest groups, and concerned communities are likely to use this information to exert pressure on public authorities to respond, explain, justify and eventually correct themselves.</a:t>
            </a:r>
            <a:endParaRPr>
              <a:latin typeface="Arial"/>
              <a:ea typeface="Arial"/>
              <a:cs typeface="Arial"/>
              <a:sym typeface="Arial"/>
            </a:endParaRPr>
          </a:p>
          <a:p>
            <a:pPr marL="0" marR="0" lvl="0" indent="0" algn="just" rtl="0">
              <a:lnSpc>
                <a:spcPct val="107000"/>
              </a:lnSpc>
              <a:spcBef>
                <a:spcPts val="0"/>
              </a:spcBef>
              <a:spcAft>
                <a:spcPts val="0"/>
              </a:spcAft>
              <a:buClr>
                <a:schemeClr val="dk1"/>
              </a:buClr>
              <a:buSzPts val="1800"/>
              <a:buFont typeface="Arial"/>
              <a:buNone/>
            </a:pPr>
            <a:r>
              <a:rPr lang="en-US">
                <a:latin typeface="Arial"/>
                <a:ea typeface="Arial"/>
                <a:cs typeface="Arial"/>
                <a:sym typeface="Arial"/>
              </a:rPr>
              <a:t>- Improved budget credibility and development outcomes: Fiscal transparency reduces the government’s informational advantage making it more likely that it will implement and undertake its programs in line with its publicly released plans/projections as contained in its budgets, as it is aware that its progress is being monitored by the public. Fiscal transparency coupled with public participation can lead to improved development outcomes, as it empowers the public to not only understand the priorities that the government is pursuing but also to contribute to these choices, by providing the government with feedback. As such, government policies are more likely to be appropriately designed to meet the public’s needs and consequently to lead to enhanced developmental outcomes.</a:t>
            </a:r>
            <a:endParaRPr/>
          </a:p>
          <a:p>
            <a:pPr marL="0" marR="0" lvl="0" indent="0" algn="just" rtl="0">
              <a:lnSpc>
                <a:spcPct val="107000"/>
              </a:lnSpc>
              <a:spcBef>
                <a:spcPts val="0"/>
              </a:spcBef>
              <a:spcAft>
                <a:spcPts val="0"/>
              </a:spcAft>
              <a:buClr>
                <a:schemeClr val="dk1"/>
              </a:buClr>
              <a:buSzPts val="1200"/>
              <a:buFont typeface="Arial"/>
              <a:buNone/>
            </a:pPr>
            <a:endParaRPr/>
          </a:p>
        </p:txBody>
      </p:sp>
      <p:sp>
        <p:nvSpPr>
          <p:cNvPr id="262" name="Google Shape;262;g214e8208d6a_0_5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14e8208d6a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14e8208d6a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Advances in information and communications technologies have revolutionized the role played by information systems and digital tools in fiscal policies. If technology is used in a purposeful and results oriented manner, fiscal policy can be more efficient, transparent, equitable, and impactful; potentially improving lives the world over. 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a:p>
            <a:pPr marL="0" lvl="0" indent="0" algn="l" rtl="0">
              <a:spcBef>
                <a:spcPts val="0"/>
              </a:spcBef>
              <a:spcAft>
                <a:spcPts val="0"/>
              </a:spcAft>
              <a:buNone/>
            </a:pPr>
            <a:r>
              <a:rPr lang="en-US"/>
              <a:t>Governments can get access to better data for evidence based policy making; and the public can potentially access the same information public officials have, directly from the source. This can form a virtuous cycle, as the benefits of fiscal transparency are seen, the pressures to improve the quality of information and as such the underlying systems increase. Digitalization allows for greater storage and tracking of information through electronic records, the linking of data registries between different parts of government, and enhanced capabilities to handle and analyze large data sets, in short periods of time. Many countries are already finding that with digitalization, it costs less to collect taxes, manage public finances, and deliver public services.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14e8208d6a_0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14e8208d6a_0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Governments can use digital tools to disseminate more information, internally and externally, in different formats via fiscal transparency portals and social media. More recently, national and local governments are starting to leverage on digital tools to proactively engage citizens in public decision-making: through digital citizen assemblies, public consultations, collaborative legislation, goals tracking, and participatory budgeting, social audits and accountability.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163863c484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163863c484_2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There are different purposes for public participation across the 4 stages of the fiscal policy cycle, with distinct tools that can be used to design, plan, and implement appropriate participation mechanisms. </a:t>
            </a:r>
            <a:endParaRPr>
              <a:solidFill>
                <a:schemeClr val="dk1"/>
              </a:solidFill>
            </a:endParaRPr>
          </a:p>
          <a:p>
            <a:pPr marL="0" lvl="0" indent="0" algn="l" rtl="0">
              <a:spcBef>
                <a:spcPts val="0"/>
              </a:spcBef>
              <a:spcAft>
                <a:spcPts val="0"/>
              </a:spcAft>
              <a:buSzPts val="1400"/>
              <a:buNone/>
            </a:pPr>
            <a:endParaRPr/>
          </a:p>
        </p:txBody>
      </p:sp>
      <p:sp>
        <p:nvSpPr>
          <p:cNvPr id="284" name="Google Shape;284;g2163863c484_2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14e8208d6a_0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214e8208d6a_0_8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g214e8208d6a_0_8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14e8208d6a_0_10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214e8208d6a_0_10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u="none" strike="noStrike">
                <a:solidFill>
                  <a:srgbClr val="000000"/>
                </a:solidFill>
                <a:latin typeface="Calibri"/>
                <a:ea typeface="Calibri"/>
                <a:cs typeface="Calibri"/>
                <a:sym typeface="Calibri"/>
              </a:rPr>
              <a:t>In th</a:t>
            </a:r>
            <a:r>
              <a:rPr lang="en-US">
                <a:latin typeface="Calibri"/>
                <a:ea typeface="Calibri"/>
                <a:cs typeface="Calibri"/>
                <a:sym typeface="Calibri"/>
              </a:rPr>
              <a:t>e budget formulation phas</a:t>
            </a:r>
            <a:r>
              <a:rPr lang="en-US" b="0" i="0" u="none" strike="noStrike">
                <a:solidFill>
                  <a:srgbClr val="000000"/>
                </a:solidFill>
                <a:latin typeface="Calibri"/>
                <a:ea typeface="Calibri"/>
                <a:cs typeface="Calibri"/>
                <a:sym typeface="Calibri"/>
              </a:rPr>
              <a:t>e, engaging diverse actors enables the government to draw on the wide range of information and perspectives, such that civil society feedback can be integrated into the blueprint of financial management for </a:t>
            </a:r>
            <a:r>
              <a:rPr lang="en-US">
                <a:latin typeface="Calibri"/>
                <a:ea typeface="Calibri"/>
                <a:cs typeface="Calibri"/>
                <a:sym typeface="Calibri"/>
              </a:rPr>
              <a:t>a certain budget period.</a:t>
            </a:r>
            <a:endParaRPr b="0"/>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This is impactful in terms of:</a:t>
            </a:r>
            <a:endParaRPr b="0"/>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Getting a common understanding of issues;</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Ensuring that budget policy priorities match the public interest;</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Garnering support for their implementation; and</a:t>
            </a:r>
            <a:endParaRPr/>
          </a:p>
          <a:p>
            <a:pPr marL="0" lvl="0" indent="0" algn="l" rtl="0">
              <a:lnSpc>
                <a:spcPct val="100000"/>
              </a:lnSpc>
              <a:spcBef>
                <a:spcPts val="0"/>
              </a:spcBef>
              <a:spcAft>
                <a:spcPts val="0"/>
              </a:spcAft>
              <a:buClr>
                <a:srgbClr val="000000"/>
              </a:buClr>
              <a:buSzPts val="1200"/>
              <a:buFont typeface="Arial"/>
              <a:buChar char="•"/>
            </a:pPr>
            <a:r>
              <a:rPr lang="en-US" b="0" i="0" u="none" strike="noStrike">
                <a:solidFill>
                  <a:srgbClr val="000000"/>
                </a:solidFill>
                <a:latin typeface="Calibri"/>
                <a:ea typeface="Calibri"/>
                <a:cs typeface="Calibri"/>
                <a:sym typeface="Calibri"/>
              </a:rPr>
              <a:t>Building trust.</a:t>
            </a:r>
            <a:endParaRPr/>
          </a:p>
          <a:p>
            <a:pPr marL="0" lvl="0" indent="0" algn="l" rtl="0">
              <a:lnSpc>
                <a:spcPct val="100000"/>
              </a:lnSpc>
              <a:spcBef>
                <a:spcPts val="0"/>
              </a:spcBef>
              <a:spcAft>
                <a:spcPts val="0"/>
              </a:spcAft>
              <a:buSzPts val="1400"/>
              <a:buNone/>
            </a:pPr>
            <a:br>
              <a:rPr lang="en-US" b="0"/>
            </a:br>
            <a:r>
              <a:rPr lang="en-US" b="0" i="0" u="none" strike="noStrike">
                <a:solidFill>
                  <a:srgbClr val="000000"/>
                </a:solidFill>
                <a:latin typeface="Calibri"/>
                <a:ea typeface="Calibri"/>
                <a:cs typeface="Calibri"/>
                <a:sym typeface="Calibri"/>
              </a:rPr>
              <a:t>The executive, being the lead player during this phase, often invites non-state actors, including civil society and the private sector, to engage in various forums. </a:t>
            </a:r>
            <a:endParaRPr b="0"/>
          </a:p>
          <a:p>
            <a:pPr marL="0" lvl="0" indent="0" algn="l" rtl="0">
              <a:lnSpc>
                <a:spcPct val="100000"/>
              </a:lnSpc>
              <a:spcBef>
                <a:spcPts val="0"/>
              </a:spcBef>
              <a:spcAft>
                <a:spcPts val="0"/>
              </a:spcAft>
              <a:buSzPts val="1400"/>
              <a:buNone/>
            </a:pPr>
            <a:br>
              <a:rPr lang="en-US"/>
            </a:br>
            <a:endParaRPr/>
          </a:p>
        </p:txBody>
      </p:sp>
      <p:sp>
        <p:nvSpPr>
          <p:cNvPr id="298" name="Google Shape;298;g214e8208d6a_0_10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4e8208d6a_0_1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214e8208d6a_0_1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the Fiscal Openness Accelerator Project of GIFT, Ministries of Finance in pilot countries have all initiated public participation mechanisms that either developed new digital tools or leveraged on existing platforms.</a:t>
            </a:r>
            <a:endParaRPr/>
          </a:p>
        </p:txBody>
      </p:sp>
      <p:sp>
        <p:nvSpPr>
          <p:cNvPr id="306" name="Google Shape;306;g214e8208d6a_0_11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63863c48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g2163863c4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14e8208d6a_0_1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Benin has developed Bousprob mobile application, an alert and monitoring tool available freely on the Google Playstore that features a library of budget information,  informs citizens on opportunities to engage in the budget process and provides a platform to collect their feedback.</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26" name="Google Shape;326;g214e8208d6a_0_1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14e8208d6a_0_1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South Africa's pre-budget consultations:</a:t>
            </a:r>
            <a:endParaRPr/>
          </a:p>
          <a:p>
            <a:pPr marL="0" lvl="0" indent="0" algn="l" rtl="0">
              <a:lnSpc>
                <a:spcPct val="100000"/>
              </a:lnSpc>
              <a:spcBef>
                <a:spcPts val="0"/>
              </a:spcBef>
              <a:spcAft>
                <a:spcPts val="0"/>
              </a:spcAft>
              <a:buClr>
                <a:schemeClr val="dk1"/>
              </a:buClr>
              <a:buSzPts val="1100"/>
              <a:buFont typeface="Arial"/>
              <a:buNone/>
            </a:pPr>
            <a:r>
              <a:rPr lang="en-US"/>
              <a:t>Year 1: public consultation event that provided a venue for presentation and dialogue on CSO recommendations on budget prioritization and how to deal with challenges of long-term fiscal sustainability.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Year 2: public call for written submissions on a broad range of themes (e.g. fiscal policy, budget reforms, sectoral issues) which will be analyzed by Treasury functional groups and shared with Medium-Term Expenditure Committee (MTEC).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Combined with offline and traditional The South African National Treasury made use of social media platforms and online meeting platforms in the promotion and conduct of the pre-budget consultations. After the consultations, a copy of all submitted recommendations and updates were posted online via the Vulekamali portal, a government and civil society supported online platform.</a:t>
            </a:r>
            <a:endParaRPr/>
          </a:p>
        </p:txBody>
      </p:sp>
      <p:sp>
        <p:nvSpPr>
          <p:cNvPr id="334" name="Google Shape;334;g214e8208d6a_0_1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4e8208d6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14e8208d6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t>Established in 2011, GIFT is a global network that facilitates dialogue between governments, civil society organizations, international financial institutions and other stakeholders to find and share solutions to challenges in fiscal transparency and inclusive participation in fiscal policies.</a:t>
            </a:r>
            <a:endParaRPr/>
          </a:p>
          <a:p>
            <a:pPr marL="0" marR="0" lvl="0" indent="0" algn="l" rtl="0">
              <a:lnSpc>
                <a:spcPct val="100000"/>
              </a:lnSpc>
              <a:spcBef>
                <a:spcPts val="0"/>
              </a:spcBef>
              <a:spcAft>
                <a:spcPts val="0"/>
              </a:spcAft>
              <a:buClr>
                <a:schemeClr val="dk1"/>
              </a:buClr>
              <a:buSzPts val="1200"/>
              <a:buFont typeface="Calibri"/>
              <a:buNone/>
            </a:pPr>
            <a:endParaRPr sz="1200" b="0"/>
          </a:p>
          <a:p>
            <a:pPr marL="0" lvl="0" indent="0" algn="l" rtl="0">
              <a:spcBef>
                <a:spcPts val="0"/>
              </a:spcBef>
              <a:spcAft>
                <a:spcPts val="0"/>
              </a:spcAft>
              <a:buNone/>
            </a:pPr>
            <a:endParaRPr/>
          </a:p>
        </p:txBody>
      </p:sp>
      <p:sp>
        <p:nvSpPr>
          <p:cNvPr id="198" name="Google Shape;198;g214e8208d6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214e8208d6a_0_1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Nigeria implemented a national consultation event in hybrid format. The Minister of Finance, Budget and National Planning, presented the draft 2023-25 Medium Term Fiscal Framework for citizen inputs.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During the event, members of the public were also able to ask questions in-person and virtually. Responses to citizen inputs were provided by the Minister of Finance herself, the Minister of State, Budget and National Planning; and the Director General of the Budget Office.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342" name="Google Shape;342;g214e8208d6a_0_1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14e8208d6a_0_10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214e8208d6a_0_10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During the legislative approval phase, the main purposes for public participation are to provide legislators with non-partisan budget analysis and various viewpoints. This is achieved mainly through Finance and Public Account </a:t>
            </a:r>
            <a:r>
              <a:rPr lang="en-US">
                <a:solidFill>
                  <a:srgbClr val="000000"/>
                </a:solidFill>
              </a:rPr>
              <a:t>C</a:t>
            </a:r>
            <a:r>
              <a:rPr lang="en-US" sz="1200" b="0" i="0" u="none" strike="noStrike">
                <a:solidFill>
                  <a:srgbClr val="000000"/>
                </a:solidFill>
              </a:rPr>
              <a:t>ommittee hearings and other mechanisms available to gather public inputs. </a:t>
            </a:r>
            <a:endParaRPr sz="1200" b="0" i="0" u="none" strike="noStrike">
              <a:solidFill>
                <a:srgbClr val="000000"/>
              </a:solidFill>
            </a:endParaRPr>
          </a:p>
          <a:p>
            <a:pPr marL="0" lvl="0" indent="0" algn="l" rtl="0">
              <a:lnSpc>
                <a:spcPct val="100000"/>
              </a:lnSpc>
              <a:spcBef>
                <a:spcPts val="0"/>
              </a:spcBef>
              <a:spcAft>
                <a:spcPts val="0"/>
              </a:spcAft>
              <a:buClr>
                <a:srgbClr val="000000"/>
              </a:buClr>
              <a:buSzPts val="1200"/>
              <a:buFont typeface="Calibri"/>
              <a:buNone/>
            </a:pPr>
            <a:endParaRPr sz="1200"/>
          </a:p>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Expert groups such as think tanks, civil society organizations that specialize in the budget, and academia may provide valuable analyses. The legislature can, for instance, use this analyses to alter budget priorities, shift allocations, or increase executive accountability. </a:t>
            </a:r>
            <a:endParaRPr sz="1200" b="0"/>
          </a:p>
          <a:p>
            <a:pPr marL="0" lvl="0" indent="0" algn="l" rtl="0">
              <a:lnSpc>
                <a:spcPct val="100000"/>
              </a:lnSpc>
              <a:spcBef>
                <a:spcPts val="0"/>
              </a:spcBef>
              <a:spcAft>
                <a:spcPts val="0"/>
              </a:spcAft>
              <a:buSzPts val="1400"/>
              <a:buNone/>
            </a:pPr>
            <a:endParaRPr/>
          </a:p>
        </p:txBody>
      </p:sp>
      <p:sp>
        <p:nvSpPr>
          <p:cNvPr id="351" name="Google Shape;351;g214e8208d6a_0_10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14e8208d6a_0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14e8208d6a_0_10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rPr>
              <a:t>In </a:t>
            </a:r>
            <a:r>
              <a:rPr lang="en-US" sz="1200"/>
              <a:t>Canada</a:t>
            </a:r>
            <a:r>
              <a:rPr lang="en-US" sz="1200" b="0" i="0" u="none" strike="noStrike">
                <a:solidFill>
                  <a:srgbClr val="000000"/>
                </a:solidFill>
              </a:rPr>
              <a:t>, legislative committee meetings on the proposed budget are open for anyone to attend and also allows members of the public to testify. </a:t>
            </a:r>
            <a:r>
              <a:rPr lang="en-US" sz="1200"/>
              <a:t>Witnesses can testify in person or online during the public hearings of the Committee, held in multiple cities on occasion, or can submit briefs online. Witness testimony is recorded and is published on the website of the Committee. The summary of written submissions is also published. The consultation process is open for a reasonably long period of time (the online process is open for 60 days, while in-person consultations for a two-week or longer period, though in 2016 the consultations took place in a reduced four-day timeframe). Based on the pre-budget consultations, the Committee forms its recommendations, which are publicly available on the website of the Committee so the public can check how the Committee has considered public feedback. </a:t>
            </a:r>
            <a:endParaRPr sz="1200" b="0"/>
          </a:p>
        </p:txBody>
      </p:sp>
      <p:sp>
        <p:nvSpPr>
          <p:cNvPr id="360" name="Google Shape;360;g214e8208d6a_0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14e8208d6a_0_10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14e8208d6a_0_10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Arial"/>
                <a:ea typeface="Arial"/>
                <a:cs typeface="Arial"/>
                <a:sym typeface="Arial"/>
              </a:rPr>
              <a:t>A variety of mechanisms can be used to oversee government’s implementation of fiscal policy. Key players include government at different levels, legislature, CSOs, the media, community groups, the private sector, academia, and the general public.  Governments can consult and collaborate with these actors to ensure that the budget is executed as intended for public service delivery. Civil society actors can also take proactive initiatives to hold government or elected officials accountable by following budget and expenditure data, that is, by following the money.</a:t>
            </a:r>
            <a:endParaRPr>
              <a:latin typeface="Calibri"/>
              <a:ea typeface="Calibri"/>
              <a:cs typeface="Calibri"/>
              <a:sym typeface="Calibri"/>
            </a:endParaRPr>
          </a:p>
        </p:txBody>
      </p:sp>
      <p:sp>
        <p:nvSpPr>
          <p:cNvPr id="369" name="Google Shape;369;g214e8208d6a_0_10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14e8208d6a_0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214e8208d6a_0_10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SzPts val="1400"/>
              <a:buNone/>
            </a:pPr>
            <a:r>
              <a:rPr lang="en-US">
                <a:latin typeface="Roboto"/>
                <a:ea typeface="Roboto"/>
                <a:cs typeface="Roboto"/>
                <a:sym typeface="Roboto"/>
              </a:rPr>
              <a:t>In the Philippines there is a mobile android application called  </a:t>
            </a:r>
            <a:r>
              <a:rPr lang="en-US" u="sng">
                <a:solidFill>
                  <a:srgbClr val="0563C1"/>
                </a:solidFill>
                <a:latin typeface="Roboto"/>
                <a:ea typeface="Roboto"/>
                <a:cs typeface="Roboto"/>
                <a:sym typeface="Roboto"/>
                <a:hlinkClick r:id="rId3">
                  <a:extLst>
                    <a:ext uri="{A12FA001-AC4F-418D-AE19-62706E023703}">
                      <ahyp:hlinkClr xmlns:ahyp="http://schemas.microsoft.com/office/drawing/2018/hyperlinkcolor" val="tx"/>
                    </a:ext>
                  </a:extLst>
                </a:hlinkClick>
              </a:rPr>
              <a:t>DevLIVE</a:t>
            </a:r>
            <a:r>
              <a:rPr lang="en-US">
                <a:latin typeface="Roboto"/>
                <a:ea typeface="Roboto"/>
                <a:cs typeface="Roboto"/>
                <a:sym typeface="Roboto"/>
              </a:rPr>
              <a:t>  that was designed to gather citizens’ satisfaction feedback on the quality and implementation progress of government’s local infrastructure projects. Administered by the Department of the Interior and Local Government, it currently hosts budget execution and project implementation data of  PHP 31.1 billion (USD 565 million) worth of locally implemented projects. It specifically collects user feedback on the following performance indicators: visibility, functionality, quality, accessibility, timeliness, relevance, and operations. From its pilot rollout in 2019, the government received 4,868 different feedback covering 1,029 projects in 264 pilot local government units, with a satisfaction rate of 95% on the progress of projects monitored.</a:t>
            </a:r>
            <a:endParaRPr>
              <a:latin typeface="Roboto"/>
              <a:ea typeface="Roboto"/>
              <a:cs typeface="Roboto"/>
              <a:sym typeface="Roboto"/>
            </a:endParaRPr>
          </a:p>
        </p:txBody>
      </p:sp>
      <p:sp>
        <p:nvSpPr>
          <p:cNvPr id="381" name="Google Shape;381;g214e8208d6a_0_10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14e8208d6a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g214e8208d6a_0_10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200"/>
              <a:buFont typeface="Calibri"/>
              <a:buNone/>
            </a:pPr>
            <a:r>
              <a:rPr lang="en-US">
                <a:solidFill>
                  <a:srgbClr val="000000"/>
                </a:solidFill>
              </a:rPr>
              <a:t>In the final audit and oversight phase, public participation opportunities should be created by oversight institutions. The supreme audit institution should inform the public about its audit findings and recommendations as well as create spaces for the public to assist it in the monitoring and audit of public spending, outputs, and outcomes. For instance, it should hold consultations to receive proposals on entities and programs to be audited, and to garner focused contributions on particular areas, such as civil society collaborations on social audits.</a:t>
            </a:r>
            <a:endParaRPr/>
          </a:p>
          <a:p>
            <a:pPr marL="0" lvl="0" indent="0" algn="l" rtl="0">
              <a:lnSpc>
                <a:spcPct val="100000"/>
              </a:lnSpc>
              <a:spcBef>
                <a:spcPts val="0"/>
              </a:spcBef>
              <a:spcAft>
                <a:spcPts val="0"/>
              </a:spcAft>
              <a:buSzPts val="1400"/>
              <a:buNone/>
            </a:pPr>
            <a:endParaRPr/>
          </a:p>
        </p:txBody>
      </p:sp>
      <p:sp>
        <p:nvSpPr>
          <p:cNvPr id="392" name="Google Shape;392;g214e8208d6a_0_10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4e8208d6a_0_1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14e8208d6a_0_1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chemeClr val="dk1"/>
              </a:buClr>
              <a:buSzPts val="1100"/>
              <a:buFont typeface="Arial"/>
              <a:buNone/>
            </a:pPr>
            <a:r>
              <a:rPr lang="en-US"/>
              <a:t>The Budget Monitor of the State Audit Office of Georgia is one of the three recipients of the 2017 GIFT Public Participation in Fiscal Policy and Budget Making Award.</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The web-platform enables citizens to filter, choose, compare, sort and export consolidated information about the state and municipal budgets (administrative costs, public debt, state purchases, budget deficit, capital projects, reserve funds, etc.), audit findings and corresponding recommendations in easy-to-interpret way.</a:t>
            </a:r>
            <a:endParaRPr/>
          </a:p>
          <a:p>
            <a:pPr marL="0" marR="0" lvl="0" indent="0" algn="just" rtl="0">
              <a:lnSpc>
                <a:spcPct val="107000"/>
              </a:lnSpc>
              <a:spcBef>
                <a:spcPts val="0"/>
              </a:spcBef>
              <a:spcAft>
                <a:spcPts val="0"/>
              </a:spcAft>
              <a:buClr>
                <a:schemeClr val="dk1"/>
              </a:buClr>
              <a:buSzPts val="1100"/>
              <a:buFont typeface="Arial"/>
              <a:buNone/>
            </a:pPr>
            <a:endParaRPr/>
          </a:p>
          <a:p>
            <a:pPr marL="0" marR="0" lvl="0" indent="0" algn="just" rtl="0">
              <a:lnSpc>
                <a:spcPct val="107000"/>
              </a:lnSpc>
              <a:spcBef>
                <a:spcPts val="0"/>
              </a:spcBef>
              <a:spcAft>
                <a:spcPts val="0"/>
              </a:spcAft>
              <a:buClr>
                <a:schemeClr val="dk1"/>
              </a:buClr>
              <a:buSzPts val="1100"/>
              <a:buFont typeface="Arial"/>
              <a:buNone/>
            </a:pPr>
            <a:r>
              <a:rPr lang="en-US"/>
              <a:t>It also enables citizens to engage constructively throughout the audit cycle. Through the Budget Monitor platform, citizens can send audit requests, suggestions, proposals, and inform SAOG about the deficiencies in the PFM system, contribute to the reduction of corruption risks and suggest the priority spheres for future audit(s). The possibility of two-way communication provided by this platform encourages citizens to participate in the monitoring process of public administration that should ultimately contribute to the improvement of good governance.</a:t>
            </a:r>
            <a:endParaRPr/>
          </a:p>
        </p:txBody>
      </p:sp>
      <p:sp>
        <p:nvSpPr>
          <p:cNvPr id="400" name="Google Shape;400;g214e8208d6a_0_11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163863c484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2163863c484_2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SzPts val="1100"/>
              <a:buNone/>
            </a:pPr>
            <a:r>
              <a:rPr lang="en-US"/>
              <a:t>FraudNET is GAO's hotline for the public to anonymously report government fraud, waste, abuse, or mismanagement of federal funds through offline and online means. In fiscal year 2022, GAO received 607 complaints on Fraudnet specifically on COVID-19 emergency funding. Related to this, the GAO also publish all non-classified reports, as well as the database of open recommendations on their public website. </a:t>
            </a:r>
            <a:endParaRPr/>
          </a:p>
          <a:p>
            <a:pPr marL="0" marR="0" lvl="0" indent="0" algn="just" rtl="0">
              <a:lnSpc>
                <a:spcPct val="100000"/>
              </a:lnSpc>
              <a:spcBef>
                <a:spcPts val="1000"/>
              </a:spcBef>
              <a:spcAft>
                <a:spcPts val="0"/>
              </a:spcAft>
              <a:buSzPts val="1100"/>
              <a:buNone/>
            </a:pPr>
            <a:r>
              <a:rPr lang="en-US"/>
              <a:t>Sources:</a:t>
            </a:r>
            <a:endParaRPr/>
          </a:p>
          <a:p>
            <a:pPr marL="0" marR="0" lvl="0" indent="0" algn="just" rtl="0">
              <a:lnSpc>
                <a:spcPct val="100000"/>
              </a:lnSpc>
              <a:spcBef>
                <a:spcPts val="1000"/>
              </a:spcBef>
              <a:spcAft>
                <a:spcPts val="0"/>
              </a:spcAft>
              <a:buSzPts val="1100"/>
              <a:buNone/>
            </a:pPr>
            <a:r>
              <a:rPr lang="en-US" u="sng">
                <a:solidFill>
                  <a:schemeClr val="hlink"/>
                </a:solidFill>
                <a:hlinkClick r:id="rId3"/>
              </a:rPr>
              <a:t>https://intosaijournal.org/engaging-with-civil-society-enables-high-quality-audits-in-critical-times-perspectives-from-the-u-s-gao/</a:t>
            </a:r>
            <a:endParaRPr/>
          </a:p>
          <a:p>
            <a:pPr marL="0" marR="0" lvl="0" indent="0" algn="just" rtl="0">
              <a:lnSpc>
                <a:spcPct val="100000"/>
              </a:lnSpc>
              <a:spcBef>
                <a:spcPts val="1000"/>
              </a:spcBef>
              <a:spcAft>
                <a:spcPts val="0"/>
              </a:spcAft>
              <a:buClr>
                <a:schemeClr val="dk1"/>
              </a:buClr>
              <a:buSzPts val="1100"/>
              <a:buFont typeface="Arial"/>
              <a:buNone/>
            </a:pPr>
            <a:r>
              <a:rPr lang="en-US" u="sng">
                <a:solidFill>
                  <a:schemeClr val="hlink"/>
                </a:solidFill>
                <a:hlinkClick r:id="rId4"/>
              </a:rPr>
              <a:t>https://www.gao.gov/coronavirus</a:t>
            </a:r>
            <a:r>
              <a:rPr lang="en-US"/>
              <a:t> </a:t>
            </a:r>
            <a:endParaRPr/>
          </a:p>
          <a:p>
            <a:pPr marL="0" marR="0" lvl="0" indent="0" algn="just" rtl="0">
              <a:lnSpc>
                <a:spcPct val="100000"/>
              </a:lnSpc>
              <a:spcBef>
                <a:spcPts val="1000"/>
              </a:spcBef>
              <a:spcAft>
                <a:spcPts val="1000"/>
              </a:spcAft>
              <a:buSzPts val="1100"/>
              <a:buNone/>
            </a:pPr>
            <a:endParaRPr/>
          </a:p>
        </p:txBody>
      </p:sp>
      <p:sp>
        <p:nvSpPr>
          <p:cNvPr id="408" name="Google Shape;408;g2163863c484_2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163863c484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163863c484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Peru, the SAI set up Virtual School Oversight (Veeduría Escolar Virtual) mechanisms to monitor the implementation of specific COVID response policies in the education sector, such as delivery of school materials and distance education equipment.</a:t>
            </a:r>
            <a:endParaRPr/>
          </a:p>
          <a:p>
            <a:pPr marL="0" lvl="0" indent="0" algn="l" rtl="0">
              <a:spcBef>
                <a:spcPts val="0"/>
              </a:spcBef>
              <a:spcAft>
                <a:spcPts val="0"/>
              </a:spcAft>
              <a:buNone/>
            </a:pPr>
            <a:endParaRPr/>
          </a:p>
          <a:p>
            <a:pPr marL="0" lvl="0" indent="0" algn="l" rtl="0">
              <a:spcBef>
                <a:spcPts val="0"/>
              </a:spcBef>
              <a:spcAft>
                <a:spcPts val="0"/>
              </a:spcAft>
              <a:buNone/>
            </a:pPr>
            <a:r>
              <a:rPr lang="en-US"/>
              <a:t>As of October 2022, Peru’s Office of the Comptroller General reports that over 330,000 oversight activities were, with the involvement of over 5000 schools, 6100 teachers, 242,000 youth auditors, and 214 thousand participating parents. </a:t>
            </a:r>
            <a:endParaRPr/>
          </a:p>
          <a:p>
            <a:pPr marL="0" lvl="0" indent="0" algn="l" rtl="0">
              <a:spcBef>
                <a:spcPts val="0"/>
              </a:spcBef>
              <a:spcAft>
                <a:spcPts val="0"/>
              </a:spcAft>
              <a:buNone/>
            </a:pPr>
            <a:endParaRPr/>
          </a:p>
          <a:p>
            <a:pPr marL="0" lvl="0" indent="0" algn="l" rtl="0">
              <a:spcBef>
                <a:spcPts val="0"/>
              </a:spcBef>
              <a:spcAft>
                <a:spcPts val="0"/>
              </a:spcAft>
              <a:buNone/>
            </a:pPr>
            <a:r>
              <a:rPr lang="en-US"/>
              <a:t>Aside from the Virtual School Oversight initiative, Peru's SAI places emphasis on citizen participation as a strategy to strengthen accountability and transparency in all stages of the government’s control cycle. Their Citizen Monitors program are aimed at Peruvian citizens, over 18 years of age, who wish to participate in citizen oversight in person and/or online. The public are informed about audits that have been conducted and invited to provide feedback about alleged illegal irregularities in a Public Hearings Program. In addition, a Youth Auditors Program, seeks to contribute to the consolidation of a culture of integrity in the citizenry, encouraging high school students to learn to exercise social control in order to ensure the proper functioning of public services. </a:t>
            </a:r>
            <a:endParaRPr/>
          </a:p>
          <a:p>
            <a:pPr marL="0" lvl="0" indent="0" algn="l" rtl="0">
              <a:spcBef>
                <a:spcPts val="0"/>
              </a:spcBef>
              <a:spcAft>
                <a:spcPts val="0"/>
              </a:spcAft>
              <a:buNone/>
            </a:pPr>
            <a:endParaRPr/>
          </a:p>
          <a:p>
            <a:pPr marL="0" lvl="0" indent="0" algn="l" rtl="0">
              <a:spcBef>
                <a:spcPts val="0"/>
              </a:spcBef>
              <a:spcAft>
                <a:spcPts val="0"/>
              </a:spcAft>
              <a:buNone/>
            </a:pPr>
            <a:r>
              <a:rPr lang="en-US"/>
              <a:t>Source:</a:t>
            </a:r>
            <a:endParaRPr/>
          </a:p>
          <a:p>
            <a:pPr marL="457200" lvl="0" indent="-298450" algn="l" rtl="0">
              <a:spcBef>
                <a:spcPts val="0"/>
              </a:spcBef>
              <a:spcAft>
                <a:spcPts val="0"/>
              </a:spcAft>
              <a:buSzPts val="1100"/>
              <a:buChar char="●"/>
            </a:pPr>
            <a:r>
              <a:rPr lang="en-US" u="sng">
                <a:solidFill>
                  <a:schemeClr val="hlink"/>
                </a:solidFill>
                <a:hlinkClick r:id="rId3"/>
              </a:rPr>
              <a:t>https://controlsocial.contraloria.gob.pe/auditoresjuveniles/#formulariove</a:t>
            </a:r>
            <a:r>
              <a:rPr lang="en-US"/>
              <a:t> </a:t>
            </a:r>
            <a:endParaRPr/>
          </a:p>
          <a:p>
            <a:pPr marL="457200" lvl="0" indent="-298450" algn="l" rtl="0">
              <a:spcBef>
                <a:spcPts val="0"/>
              </a:spcBef>
              <a:spcAft>
                <a:spcPts val="0"/>
              </a:spcAft>
              <a:buSzPts val="1100"/>
              <a:buChar char="●"/>
            </a:pPr>
            <a:r>
              <a:rPr lang="en-US" u="sng">
                <a:solidFill>
                  <a:schemeClr val="hlink"/>
                </a:solidFill>
                <a:hlinkClick r:id="rId4"/>
              </a:rPr>
              <a:t>https://fiscaltransparency.net/wp-content/uploads/2023/02/Guide-on-Advancing-Fiscal-Transparency-for-Development.pdf</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14e8208d6a_0_13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214e8208d6a_0_13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g214e8208d6a_0_13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7cb864104_0_5: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g217cb864104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4e8208d6a_0_1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4e8208d6a_0_1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February 2023, People Powered published its 2022 Digital Participation Platforms (DDP) Ratings, a report that evaluated 32 existing digital participation platforms, based on a review by a committee of civic tech experts and includes platform user input from over 400 users. </a:t>
            </a:r>
            <a:r>
              <a:rPr lang="en-US">
                <a:solidFill>
                  <a:schemeClr val="dk1"/>
                </a:solidFill>
              </a:rPr>
              <a:t>The ratings are based on six criteria: cost, capacity requirements, features, accessibility, ethics/transparency, and track record/reliability. The ratings can be useful in selecting existing </a:t>
            </a:r>
            <a:r>
              <a:rPr lang="en-US"/>
              <a:t>platforms  that can be considered for adoption or customization by different government or non-government stakeholders that plans to implement digital budget participation initiatives. From these tools, we feature three digital toolboxes with modules that can be used to promote public participation across the budget cycle.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14e8208d6a_0_1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214e8208d6a_0_1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Decidim allows the creation, activation/deactivation, and management of various participatory processes. These are distinguished from other spaces by being structured in different phases within which all of the components can be incorporated. Examples of participatory processes it supports are: an election process, participatory budgeting, a strategic planning process, the collaborative writing of a regulation or norm, the project design or the production of a public policy plan.</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https://decidim.org/features/</a:t>
            </a:r>
            <a:r>
              <a:rPr lang="en-US"/>
              <a:t>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14e8208d6a_0_1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214e8208d6a_0_13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In Barcelona, they proactively use Decidim as their online platform to facilitate their participatory budget initiative for FY 2022, which began on February 3, 2020 and with public voting that ended on June 2021. The project dedicated 30 million euros from the municipal budget for 76 projects which got the most votes from residents of Barcelona.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Decidim Barcelona website features the process, scope, constraints, timelines of their participatory budgeting initiative, including: an overview of participatory budgeting, FAQs page, copy of the policy approved by the City Council that institutionalized the initiative, and how 30 million euro budget was also divided for each district. In terms of closing the feedback loop and publishing results, the portal facilitated online voting and exchanges on proposed initiatives. Then, the voting results are also published, even for those projects that did not make the cut. The website also features functionalities for anyone to access information and participate in the monitoring of the selected projects together with designated district monitoring commissions composed of govt and representatives from the chosen projects.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45" name="Google Shape;445;g214e8208d6a_0_1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14e8208d6a_0_1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14e8208d6a_0_1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is an open source online idea generation, deliberation &amp; decision-making social networking platform connecting governments and citizens since 2008 in thousands of projects</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https://citizens.is/your-priorities-features-overview/</a:t>
            </a:r>
            <a:r>
              <a:rPr lang="en-US"/>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14e8208d6a_0_1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14e8208d6a_0_1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Your Priorities was used by the City of Reykjavik in Iceland as its main consultation platform to solicit feedback from its residents on projects and initiatives that they wish to be prioritized by the local government.</a:t>
            </a:r>
            <a:endParaRPr/>
          </a:p>
          <a:p>
            <a:pPr marL="0" lvl="0" indent="0" algn="l" rtl="0">
              <a:spcBef>
                <a:spcPts val="0"/>
              </a:spcBef>
              <a:spcAft>
                <a:spcPts val="0"/>
              </a:spcAft>
              <a:buNone/>
            </a:pPr>
            <a:endParaRPr/>
          </a:p>
          <a:p>
            <a:pPr marL="0" lvl="0" indent="0" algn="l" rtl="0">
              <a:spcBef>
                <a:spcPts val="0"/>
              </a:spcBef>
              <a:spcAft>
                <a:spcPts val="0"/>
              </a:spcAft>
              <a:buNone/>
            </a:pPr>
            <a:r>
              <a:rPr lang="en-US"/>
              <a:t>Source: </a:t>
            </a:r>
            <a:r>
              <a:rPr lang="en-US" u="sng">
                <a:solidFill>
                  <a:schemeClr val="hlink"/>
                </a:solidFill>
                <a:hlinkClick r:id="rId3"/>
              </a:rPr>
              <a:t>https://betrireykjavik.is/domain/1</a:t>
            </a:r>
            <a:r>
              <a:rPr lang="en-US"/>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14e8208d6a_0_1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14e8208d6a_0_1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Consul is another free software for citizen participation. Processes that can be facilitated through this platform include the following: </a:t>
            </a:r>
            <a:endParaRPr/>
          </a:p>
          <a:p>
            <a:pPr marL="0" lvl="0" indent="0" algn="l" rtl="0">
              <a:spcBef>
                <a:spcPts val="0"/>
              </a:spcBef>
              <a:spcAft>
                <a:spcPts val="0"/>
              </a:spcAft>
              <a:buClr>
                <a:schemeClr val="dk1"/>
              </a:buClr>
              <a:buSzPts val="1100"/>
              <a:buFont typeface="Arial"/>
              <a:buNone/>
            </a:pPr>
            <a:endParaRPr/>
          </a:p>
          <a:p>
            <a:pPr marL="457200" lvl="0" indent="-298450" algn="l" rtl="0">
              <a:spcBef>
                <a:spcPts val="0"/>
              </a:spcBef>
              <a:spcAft>
                <a:spcPts val="0"/>
              </a:spcAft>
              <a:buSzPts val="1100"/>
              <a:buChar char="●"/>
            </a:pPr>
            <a:r>
              <a:rPr lang="en-US"/>
              <a:t>Debates-Anyone can open threads on any subject, creating separate spaces where people can discuss the proposed topic. Debates are valued by everybody, to highlight the most important issues.</a:t>
            </a:r>
            <a:endParaRPr/>
          </a:p>
          <a:p>
            <a:pPr marL="457200" lvl="0" indent="-298450" algn="l" rtl="0">
              <a:spcBef>
                <a:spcPts val="0"/>
              </a:spcBef>
              <a:spcAft>
                <a:spcPts val="0"/>
              </a:spcAft>
              <a:buSzPts val="1100"/>
              <a:buChar char="●"/>
            </a:pPr>
            <a:r>
              <a:rPr lang="en-US"/>
              <a:t>Proposals -A space for everyone to create a citizens' proposal and seek supports. Proposals which reach to enough supports will be voted and so, together we can decide the issues that matter to us.</a:t>
            </a:r>
            <a:endParaRPr/>
          </a:p>
          <a:p>
            <a:pPr marL="457200" lvl="0" indent="-298450" algn="l" rtl="0">
              <a:spcBef>
                <a:spcPts val="0"/>
              </a:spcBef>
              <a:spcAft>
                <a:spcPts val="0"/>
              </a:spcAft>
              <a:buSzPts val="1100"/>
              <a:buChar char="●"/>
            </a:pPr>
            <a:r>
              <a:rPr lang="en-US"/>
              <a:t>Participatory budgeting-Participatory budgets allow citizens to propose and decide directly how to spend part of the budget, with monitoring and rigorous evaluation of proposals by the institution. Maximum effectiveness and control with satisfaction for everyone.</a:t>
            </a:r>
            <a:endParaRPr/>
          </a:p>
          <a:p>
            <a:pPr marL="457200" lvl="0" indent="-298450" algn="l" rtl="0">
              <a:spcBef>
                <a:spcPts val="0"/>
              </a:spcBef>
              <a:spcAft>
                <a:spcPts val="0"/>
              </a:spcAft>
              <a:buSzPts val="1100"/>
              <a:buChar char="●"/>
            </a:pPr>
            <a:r>
              <a:rPr lang="en-US"/>
              <a:t>Voting-Secure voting system for citizen proposals and enquiries from the institution. Everyone can decide easily on the most important issues from their phones.</a:t>
            </a:r>
            <a:endParaRPr/>
          </a:p>
          <a:p>
            <a:pPr marL="457200" lvl="0" indent="-298450" algn="l" rtl="0">
              <a:spcBef>
                <a:spcPts val="0"/>
              </a:spcBef>
              <a:spcAft>
                <a:spcPts val="0"/>
              </a:spcAft>
              <a:buSzPts val="1100"/>
              <a:buChar char="●"/>
            </a:pPr>
            <a:r>
              <a:rPr lang="en-US"/>
              <a:t>Consultation on Legislation-Any legislative text can be shared with the public to receive comments on any particular part of it. The comments are associated with the discussed parts using a color code, which allows an easy visualization of improvable parts. It also enables the creation of related debates previous to the text drafting, for better subsequent development.</a:t>
            </a:r>
            <a:endParaRPr/>
          </a:p>
          <a:p>
            <a:pPr marL="0" lvl="0" indent="0" algn="l" rtl="0">
              <a:spcBef>
                <a:spcPts val="0"/>
              </a:spcBef>
              <a:spcAft>
                <a:spcPts val="0"/>
              </a:spcAft>
              <a:buNone/>
            </a:pPr>
            <a:endParaRPr/>
          </a:p>
          <a:p>
            <a:pPr marL="0" lvl="0" indent="0" algn="l" rtl="0">
              <a:spcBef>
                <a:spcPts val="0"/>
              </a:spcBef>
              <a:spcAft>
                <a:spcPts val="0"/>
              </a:spcAft>
              <a:buNone/>
            </a:pPr>
            <a:r>
              <a:rPr lang="en-US"/>
              <a:t>A key feature of Consul is also an SDG module that links SDG indicators to data collected and uploaded.</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According to their website, Consul has been used by 35 Countries 135 Institutions 90 Millions of citizens worldwide. A concrete example is Decide Madrid, where members of the public can make proposals, vote in citizen consultations, propose, support or vote for projects with participatory budgets, decide on municipal regulations and open debates to exchange opinions with other people.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Source: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3"/>
              </a:rPr>
              <a:t>https://consulproject.org/en/#contact</a:t>
            </a:r>
            <a:r>
              <a:rPr lang="en-US">
                <a:solidFill>
                  <a:schemeClr val="dk1"/>
                </a:solidFill>
              </a:rPr>
              <a:t> </a:t>
            </a:r>
            <a:endParaRPr>
              <a:solidFill>
                <a:schemeClr val="dk1"/>
              </a:solidFill>
            </a:endParaRPr>
          </a:p>
          <a:p>
            <a:pPr marL="457200" lvl="0" indent="-298450" algn="l" rtl="0">
              <a:spcBef>
                <a:spcPts val="0"/>
              </a:spcBef>
              <a:spcAft>
                <a:spcPts val="0"/>
              </a:spcAft>
              <a:buSzPts val="1100"/>
              <a:buChar char="●"/>
            </a:pPr>
            <a:r>
              <a:rPr lang="en-US" u="sng">
                <a:solidFill>
                  <a:schemeClr val="hlink"/>
                </a:solidFill>
                <a:hlinkClick r:id="rId4"/>
              </a:rPr>
              <a:t>https://decide.madrid.es/budgets</a:t>
            </a:r>
            <a:r>
              <a:rPr lang="en-US">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163863c484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163863c484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With a global average score for participation of just 14 out of 100, the Open Budget Survey 2021 shows that public budgets remain primarily an elite conversation with very few spaces for ordinary people to engage and have a say. Governments need to exert more effort in terms of opening spaces for meaningful dialogue with community members on ways towards better targeting and implementation of programs, protection of spending allocations for critical and vulnerable sectors.</a:t>
            </a:r>
            <a:endParaRPr/>
          </a:p>
          <a:p>
            <a:pPr marL="457200" lvl="0" indent="-298450" algn="l" rtl="0">
              <a:spcBef>
                <a:spcPts val="0"/>
              </a:spcBef>
              <a:spcAft>
                <a:spcPts val="0"/>
              </a:spcAft>
              <a:buSzPts val="1100"/>
              <a:buChar char="●"/>
            </a:pPr>
            <a:r>
              <a:rPr lang="en-US"/>
              <a:t>A successful PP mechanism needs: MoF leadership and bureaucratic buy-in; international, collaborative and peer-to-peer learning environment &amp; peer pressure; resource investment/support; clarity of rules of engagement; culture of trust and collaboration; leveraging on international indices.</a:t>
            </a:r>
            <a:endParaRPr/>
          </a:p>
          <a:p>
            <a:pPr marL="914400" lvl="1" indent="-298450" algn="l" rtl="0">
              <a:spcBef>
                <a:spcPts val="0"/>
              </a:spcBef>
              <a:spcAft>
                <a:spcPts val="0"/>
              </a:spcAft>
              <a:buSzPts val="1100"/>
              <a:buChar char="○"/>
            </a:pPr>
            <a:r>
              <a:rPr lang="en-US">
                <a:solidFill>
                  <a:schemeClr val="dk1"/>
                </a:solidFill>
              </a:rPr>
              <a:t>In terms of enabling factors, we have observed that high-level political will and bureaucratic buy-in from senior and technical level or career officials from the MoF play a crucial role in driving progress and overcoming challenges, also most especially when countries dedicated a team of competent staff on the initiative. There is also great value found in convening stakeholders in an international setting and promoting a collaborative and peer-to-peer learning environment. In the FOA project our regular country assemblies encouraged peer exchange and peer pressure to meet our objectives.  </a:t>
            </a:r>
            <a:endParaRPr>
              <a:solidFill>
                <a:schemeClr val="dk1"/>
              </a:solidFill>
            </a:endParaRPr>
          </a:p>
          <a:p>
            <a:pPr marL="914400" lvl="1" indent="-298450" algn="l" rtl="0">
              <a:spcBef>
                <a:spcPts val="0"/>
              </a:spcBef>
              <a:spcAft>
                <a:spcPts val="0"/>
              </a:spcAft>
              <a:buSzPts val="1100"/>
              <a:buChar char="○"/>
            </a:pPr>
            <a:r>
              <a:rPr lang="en-US">
                <a:solidFill>
                  <a:schemeClr val="dk1"/>
                </a:solidFill>
              </a:rPr>
              <a:t>Good participation requires resources. To have more meaningful outputs and outcomes from the process , peer-learning and capacity-building activities on budget literacy and public participation, and action planning is important. Such activities require significant amount of time and financial investment. </a:t>
            </a:r>
            <a:endParaRPr>
              <a:solidFill>
                <a:schemeClr val="dk1"/>
              </a:solidFill>
            </a:endParaRPr>
          </a:p>
          <a:p>
            <a:pPr marL="914400" lvl="1" indent="-298450" algn="l" rtl="0">
              <a:spcBef>
                <a:spcPts val="0"/>
              </a:spcBef>
              <a:spcAft>
                <a:spcPts val="0"/>
              </a:spcAft>
              <a:buSzPts val="1100"/>
              <a:buChar char="○"/>
            </a:pPr>
            <a:r>
              <a:rPr lang="en-US">
                <a:solidFill>
                  <a:schemeClr val="dk1"/>
                </a:solidFill>
              </a:rPr>
              <a:t>The Advisory groups, with the presence of both government and civil society, are also a key strength of the project. The culture of trust within and among the members of the Advisory Group, established under an international collaborative setting that we have in the FOA project, allowed for a constructive and conducive environment that facilitated the free sharing of ideas and provided a structure and formality to the collaboration between government and CSOs.</a:t>
            </a:r>
            <a:endParaRPr>
              <a:solidFill>
                <a:schemeClr val="dk1"/>
              </a:solidFill>
            </a:endParaRPr>
          </a:p>
          <a:p>
            <a:pPr marL="914400" lvl="1" indent="-298450" algn="l" rtl="0">
              <a:spcBef>
                <a:spcPts val="0"/>
              </a:spcBef>
              <a:spcAft>
                <a:spcPts val="0"/>
              </a:spcAft>
              <a:buSzPts val="1100"/>
              <a:buChar char="○"/>
            </a:pPr>
            <a:r>
              <a:rPr lang="en-US">
                <a:solidFill>
                  <a:schemeClr val="dk1"/>
                </a:solidFill>
              </a:rPr>
              <a:t>Having clarity on the engagement framework is very important and was critical to ensure that the project moved forward in each country, particularly given the disruption of COVID-19. </a:t>
            </a:r>
            <a:endParaRPr>
              <a:solidFill>
                <a:schemeClr val="dk1"/>
              </a:solidFill>
            </a:endParaRPr>
          </a:p>
          <a:p>
            <a:pPr marL="914400" lvl="1" indent="-298450" algn="l" rtl="0">
              <a:spcBef>
                <a:spcPts val="0"/>
              </a:spcBef>
              <a:spcAft>
                <a:spcPts val="0"/>
              </a:spcAft>
              <a:buSzPts val="1100"/>
              <a:buChar char="○"/>
            </a:pPr>
            <a:r>
              <a:rPr lang="en-US">
                <a:solidFill>
                  <a:schemeClr val="dk1"/>
                </a:solidFill>
              </a:rPr>
              <a:t>Lastly, international indices also serve as useful measures and incentive for countries to make progress and sustain PP activities. International comparative measures such as the OBS, for example, fuel a race-to-the-top culture and government's desire to sustain and further deepen public participation efforts.</a:t>
            </a:r>
            <a:endParaRPr/>
          </a:p>
          <a:p>
            <a:pPr marL="45720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15dadd697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15dadd697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US"/>
              <a:t>Technology is a powerful tool and can be maximized to facilitate public participation. There are a variety of ways on how digital tools can be leveraged on. There are also existing solutions that are free, open source, and customizable. </a:t>
            </a:r>
            <a:endParaRPr/>
          </a:p>
          <a:p>
            <a:pPr marL="457200" lvl="0" indent="-298450" algn="l" rtl="0">
              <a:spcBef>
                <a:spcPts val="0"/>
              </a:spcBef>
              <a:spcAft>
                <a:spcPts val="0"/>
              </a:spcAft>
              <a:buClr>
                <a:schemeClr val="dk1"/>
              </a:buClr>
              <a:buSzPts val="1100"/>
              <a:buChar char="●"/>
            </a:pPr>
            <a:r>
              <a:rPr lang="en-US">
                <a:solidFill>
                  <a:schemeClr val="dk1"/>
                </a:solidFill>
              </a:rPr>
              <a:t>Digital tools can reach more stakeholders in countries with good ICT infrastructure, but can limit participation in countries that lack or have weak ICT infrastructure. In FOA countries, lack of effective ICT infrastructure and weak connectivity posed real challenges in implementing fully virtual meetings and later on hybrid sessions, especially during the height of the pandemic. PP initiatives should employ a mix of online and offline strategies to ensure enough voices, especially those from vulnerable sectors, are heard and taken into account.</a:t>
            </a:r>
            <a:endParaRPr>
              <a:solidFill>
                <a:schemeClr val="dk1"/>
              </a:solidFill>
            </a:endParaRPr>
          </a:p>
          <a:p>
            <a:pPr marL="457200" lvl="0" indent="-298450" algn="l" rtl="0">
              <a:spcBef>
                <a:spcPts val="0"/>
              </a:spcBef>
              <a:spcAft>
                <a:spcPts val="0"/>
              </a:spcAft>
              <a:buSzPts val="1100"/>
              <a:buChar char="●"/>
            </a:pPr>
            <a:r>
              <a:rPr lang="en-US"/>
              <a:t>Sustainability, inclusion, and institutionalization are key challenges that need to be addressed when establishing PP mechanisms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1" name="Google Shape;48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7cb864104_0_112:notes"/>
          <p:cNvSpPr txBox="1">
            <a:spLocks noGrp="1"/>
          </p:cNvSpPr>
          <p:nvPr>
            <p:ph type="body" idx="1"/>
          </p:nvPr>
        </p:nvSpPr>
        <p:spPr>
          <a:xfrm>
            <a:off x="685800" y="4400549"/>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217cb864104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4e8208d6a_0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14e8208d6a_0_2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Public participation is a means to ensure that all those with a stake in, affected by, or intended to benefit from fiscal policies have a voice in decisions that affect their lives. At the heart of fiscal transparency and public financial management is the relationship between the public and the government. </a:t>
            </a: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endParaRPr>
              <a:solidFill>
                <a:schemeClr val="dk1"/>
              </a:solidFill>
            </a:endParaRPr>
          </a:p>
          <a:p>
            <a:pPr marL="0" lvl="0" indent="0" algn="just" rtl="0">
              <a:lnSpc>
                <a:spcPct val="107000"/>
              </a:lnSpc>
              <a:spcBef>
                <a:spcPts val="0"/>
              </a:spcBef>
              <a:spcAft>
                <a:spcPts val="0"/>
              </a:spcAft>
              <a:buClr>
                <a:schemeClr val="dk1"/>
              </a:buClr>
              <a:buSzPts val="1200"/>
              <a:buFont typeface="Arial"/>
              <a:buNone/>
            </a:pPr>
            <a:r>
              <a:rPr lang="en-US">
                <a:solidFill>
                  <a:schemeClr val="dk1"/>
                </a:solidFill>
              </a:rPr>
              <a:t>The importance that state actors give to public participation reflects their acceptance and commitment to democratic life and the basic principle that non-state actors are key agents of good governance and sustainable development. Public participation by non-state actors is a critical democratic mechanism through which the government's decision-making process and public policies can be made more legitimate, efficient, equitable, accountable, and sustainable. It can strengthen policy choices, increase public support for budget decisions, and strengthen oversight, all of which can ultimately improve outcomes. When public participation is inclusive and effective, listening and engaging with the marginalized members of society, it especially benefits the poor and the most vulnerable, who are traditionally excluded. Members of the public can provide critical information on their needs and priorities and, through monitoring budget implementation, reduce mismanagement, thus further enhancing budget efficiency and effectiveness.</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p>
        </p:txBody>
      </p:sp>
      <p:sp>
        <p:nvSpPr>
          <p:cNvPr id="217" name="Google Shape;217;g214e8208d6a_0_2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15dadd69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15dadd69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14e8208d6a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of the GIFT network’s first initiatives was to review the plethora of international standards and norms on fiscal transparency for comprehensiveness and consistency. This prompted the development in 2012 of the High-Level Principles on Fiscal Transparency, Participation and Accountability, 10 principles that were ‘…intended to guide policy makers and all other stakeholders in fiscal policy in their efforts to improve fiscal transparency, participation and accountability, and to help promote improvements in the coverage, consistency and coherence of the existing standards and norms for fiscal transparency.’ Principle 10 focuses on Public Participation.</a:t>
            </a:r>
            <a:endParaRPr/>
          </a:p>
        </p:txBody>
      </p:sp>
      <p:sp>
        <p:nvSpPr>
          <p:cNvPr id="232" name="Google Shape;232;g214e8208d6a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14e8208d6a_0_6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214e8208d6a_0_6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Given the limited historical guidance on how public entities should engage directly with the public in managing public resources, the GIFT network embarked on a substantial multi-year work program to generate greater knowledge about country practices and innovations in citizen engagement. In 2016, after an extensive public consultation process, GIFT launched 10</a:t>
            </a:r>
            <a:r>
              <a:rPr lang="en-US">
                <a:solidFill>
                  <a:srgbClr val="404040"/>
                </a:solidFill>
                <a:latin typeface="Arial"/>
                <a:ea typeface="Arial"/>
                <a:cs typeface="Arial"/>
                <a:sym typeface="Arial"/>
              </a:rPr>
              <a:t> </a:t>
            </a:r>
            <a:r>
              <a:rPr lang="en-US">
                <a:latin typeface="Arial"/>
                <a:ea typeface="Arial"/>
                <a:cs typeface="Arial"/>
                <a:sym typeface="Arial"/>
              </a:rPr>
              <a:t>Principles of Public Participation in Fiscal Policies. This guidance states that public authorities should endeavor to ensure that citizens and other non-state actors have effective opportunities to participate directly in public debate and discussion with respect to the design, implementation and review of fiscal policies, while observing 10 interdependent principles.</a:t>
            </a:r>
            <a:endParaRPr>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0" name="Google Shape;240;g214e8208d6a_0_6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14e8208d6a_0_6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g214e8208d6a_0_6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latin typeface="Arial"/>
                <a:ea typeface="Arial"/>
                <a:cs typeface="Arial"/>
                <a:sym typeface="Arial"/>
              </a:rPr>
              <a:t>The</a:t>
            </a:r>
            <a:r>
              <a:rPr lang="en-US"/>
              <a:t> GIFT PP </a:t>
            </a:r>
            <a:r>
              <a:rPr lang="en-US">
                <a:latin typeface="Arial"/>
                <a:ea typeface="Arial"/>
                <a:cs typeface="Arial"/>
                <a:sym typeface="Arial"/>
              </a:rPr>
              <a:t>principles include select concepts that are also included in other norms and standards developed by international development institutions including the Organisation for Economic Co-operation and Development (OECD), the International Monetary Fund (IMF), International Federation of Accountants (IFAC), Chartered Institute of Public Finance and Accountancy (CIPFA) and the Public Expenditure and Financial Accountability (PEFA), among others. </a:t>
            </a:r>
            <a:endParaRPr/>
          </a:p>
        </p:txBody>
      </p:sp>
      <p:sp>
        <p:nvSpPr>
          <p:cNvPr id="248" name="Google Shape;248;g214e8208d6a_0_6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3"/>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6" name="Google Shape;46;p35"/>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7" name="Google Shape;47;p35"/>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8" name="Google Shape;48;p35"/>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9" name="Google Shape;49;p35"/>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0"/>
        <p:cNvGrpSpPr/>
        <p:nvPr/>
      </p:nvGrpSpPr>
      <p:grpSpPr>
        <a:xfrm>
          <a:off x="0" y="0"/>
          <a:ext cx="0" cy="0"/>
          <a:chOff x="0" y="0"/>
          <a:chExt cx="0" cy="0"/>
        </a:xfrm>
      </p:grpSpPr>
      <p:sp>
        <p:nvSpPr>
          <p:cNvPr id="51" name="Google Shape;51;p36"/>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2" name="Google Shape;52;p36"/>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3" name="Google Shape;53;p36"/>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4" name="Google Shape;54;p36"/>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5" name="Google Shape;55;p36"/>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6" name="Google Shape;56;p36"/>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57" name="Google Shape;57;p36"/>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8" name="Google Shape;68;p25"/>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0"/>
        <p:cNvGrpSpPr/>
        <p:nvPr/>
      </p:nvGrpSpPr>
      <p:grpSpPr>
        <a:xfrm>
          <a:off x="0" y="0"/>
          <a:ext cx="0" cy="0"/>
          <a:chOff x="0" y="0"/>
          <a:chExt cx="0" cy="0"/>
        </a:xfrm>
      </p:grpSpPr>
      <p:sp>
        <p:nvSpPr>
          <p:cNvPr id="71" name="Google Shape;71;p3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2" name="Google Shape;72;p37"/>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73" name="Google Shape;73;p37"/>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76"/>
        <p:cNvGrpSpPr/>
        <p:nvPr/>
      </p:nvGrpSpPr>
      <p:grpSpPr>
        <a:xfrm>
          <a:off x="0" y="0"/>
          <a:ext cx="0" cy="0"/>
          <a:chOff x="0" y="0"/>
          <a:chExt cx="0" cy="0"/>
        </a:xfrm>
      </p:grpSpPr>
      <p:sp>
        <p:nvSpPr>
          <p:cNvPr id="77" name="Google Shape;77;p39"/>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0" name="Google Shape;80;p40"/>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1" name="Google Shape;81;p40"/>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2" name="Google Shape;82;p40"/>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5" name="Google Shape;85;p41"/>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6" name="Google Shape;86;p41"/>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87" name="Google Shape;87;p41"/>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88"/>
        <p:cNvGrpSpPr/>
        <p:nvPr/>
      </p:nvGrpSpPr>
      <p:grpSpPr>
        <a:xfrm>
          <a:off x="0" y="0"/>
          <a:ext cx="0" cy="0"/>
          <a:chOff x="0" y="0"/>
          <a:chExt cx="0" cy="0"/>
        </a:xfrm>
      </p:grpSpPr>
      <p:sp>
        <p:nvSpPr>
          <p:cNvPr id="89" name="Google Shape;89;p4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42"/>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1" name="Google Shape;91;p4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2" name="Google Shape;92;p42"/>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6" name="Google Shape;16;p27"/>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93"/>
        <p:cNvGrpSpPr/>
        <p:nvPr/>
      </p:nvGrpSpPr>
      <p:grpSpPr>
        <a:xfrm>
          <a:off x="0" y="0"/>
          <a:ext cx="0" cy="0"/>
          <a:chOff x="0" y="0"/>
          <a:chExt cx="0" cy="0"/>
        </a:xfrm>
      </p:grpSpPr>
      <p:sp>
        <p:nvSpPr>
          <p:cNvPr id="94" name="Google Shape;94;p4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5" name="Google Shape;95;p43"/>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96" name="Google Shape;96;p43"/>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97"/>
        <p:cNvGrpSpPr/>
        <p:nvPr/>
      </p:nvGrpSpPr>
      <p:grpSpPr>
        <a:xfrm>
          <a:off x="0" y="0"/>
          <a:ext cx="0" cy="0"/>
          <a:chOff x="0" y="0"/>
          <a:chExt cx="0" cy="0"/>
        </a:xfrm>
      </p:grpSpPr>
      <p:sp>
        <p:nvSpPr>
          <p:cNvPr id="98" name="Google Shape;98;p4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44"/>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0" name="Google Shape;100;p44"/>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1" name="Google Shape;101;p44"/>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2" name="Google Shape;102;p44"/>
          <p:cNvSpPr txBox="1">
            <a:spLocks noGrp="1"/>
          </p:cNvSpPr>
          <p:nvPr>
            <p:ph type="body" idx="4"/>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03"/>
        <p:cNvGrpSpPr/>
        <p:nvPr/>
      </p:nvGrpSpPr>
      <p:grpSpPr>
        <a:xfrm>
          <a:off x="0" y="0"/>
          <a:ext cx="0" cy="0"/>
          <a:chOff x="0" y="0"/>
          <a:chExt cx="0" cy="0"/>
        </a:xfrm>
      </p:grpSpPr>
      <p:sp>
        <p:nvSpPr>
          <p:cNvPr id="104" name="Google Shape;104;p45"/>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5" name="Google Shape;105;p45"/>
          <p:cNvSpPr txBox="1">
            <a:spLocks noGrp="1"/>
          </p:cNvSpPr>
          <p:nvPr>
            <p:ph type="body" idx="1"/>
          </p:nvPr>
        </p:nvSpPr>
        <p:spPr>
          <a:xfrm>
            <a:off x="45711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6" name="Google Shape;106;p45"/>
          <p:cNvSpPr txBox="1">
            <a:spLocks noGrp="1"/>
          </p:cNvSpPr>
          <p:nvPr>
            <p:ph type="body" idx="2"/>
          </p:nvPr>
        </p:nvSpPr>
        <p:spPr>
          <a:xfrm>
            <a:off x="323973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7" name="Google Shape;107;p45"/>
          <p:cNvSpPr txBox="1">
            <a:spLocks noGrp="1"/>
          </p:cNvSpPr>
          <p:nvPr>
            <p:ph type="body" idx="3"/>
          </p:nvPr>
        </p:nvSpPr>
        <p:spPr>
          <a:xfrm>
            <a:off x="6022350" y="120339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8" name="Google Shape;108;p45"/>
          <p:cNvSpPr txBox="1">
            <a:spLocks noGrp="1"/>
          </p:cNvSpPr>
          <p:nvPr>
            <p:ph type="body" idx="4"/>
          </p:nvPr>
        </p:nvSpPr>
        <p:spPr>
          <a:xfrm>
            <a:off x="45711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09" name="Google Shape;109;p45"/>
          <p:cNvSpPr txBox="1">
            <a:spLocks noGrp="1"/>
          </p:cNvSpPr>
          <p:nvPr>
            <p:ph type="body" idx="5"/>
          </p:nvPr>
        </p:nvSpPr>
        <p:spPr>
          <a:xfrm>
            <a:off x="323973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110" name="Google Shape;110;p45"/>
          <p:cNvSpPr txBox="1">
            <a:spLocks noGrp="1"/>
          </p:cNvSpPr>
          <p:nvPr>
            <p:ph type="body" idx="6"/>
          </p:nvPr>
        </p:nvSpPr>
        <p:spPr>
          <a:xfrm>
            <a:off x="6022350" y="2761560"/>
            <a:ext cx="26499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9"/>
        <p:cNvGrpSpPr/>
        <p:nvPr/>
      </p:nvGrpSpPr>
      <p:grpSpPr>
        <a:xfrm>
          <a:off x="0" y="0"/>
          <a:ext cx="0" cy="0"/>
          <a:chOff x="0" y="0"/>
          <a:chExt cx="0" cy="0"/>
        </a:xfrm>
      </p:grpSpPr>
      <p:pic>
        <p:nvPicPr>
          <p:cNvPr id="120" name="Google Shape;120;g214e8208d6a_0_1116"/>
          <p:cNvPicPr preferRelativeResize="0"/>
          <p:nvPr/>
        </p:nvPicPr>
        <p:blipFill rotWithShape="1">
          <a:blip r:embed="rId2">
            <a:alphaModFix/>
          </a:blip>
          <a:srcRect/>
          <a:stretch/>
        </p:blipFill>
        <p:spPr>
          <a:xfrm>
            <a:off x="0" y="0"/>
            <a:ext cx="8148470" cy="3665440"/>
          </a:xfrm>
          <a:prstGeom prst="rect">
            <a:avLst/>
          </a:prstGeom>
          <a:noFill/>
          <a:ln>
            <a:noFill/>
          </a:ln>
        </p:spPr>
      </p:pic>
      <p:pic>
        <p:nvPicPr>
          <p:cNvPr id="121" name="Google Shape;121;g214e8208d6a_0_1116"/>
          <p:cNvPicPr preferRelativeResize="0"/>
          <p:nvPr/>
        </p:nvPicPr>
        <p:blipFill rotWithShape="1">
          <a:blip r:embed="rId2">
            <a:alphaModFix/>
          </a:blip>
          <a:srcRect/>
          <a:stretch/>
        </p:blipFill>
        <p:spPr>
          <a:xfrm rot="10800000">
            <a:off x="995534" y="1504312"/>
            <a:ext cx="8148466" cy="3665438"/>
          </a:xfrm>
          <a:prstGeom prst="rect">
            <a:avLst/>
          </a:prstGeom>
          <a:noFill/>
          <a:ln>
            <a:noFill/>
          </a:ln>
        </p:spPr>
      </p:pic>
      <p:sp>
        <p:nvSpPr>
          <p:cNvPr id="122" name="Google Shape;122;g214e8208d6a_0_11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g214e8208d6a_0_11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rgbClr val="3F3F3F"/>
              </a:buClr>
              <a:buSzPts val="1800"/>
              <a:buNone/>
              <a:defRPr sz="1800">
                <a:solidFill>
                  <a:srgbClr val="3F3F3F"/>
                </a:solidFill>
              </a:defRPr>
            </a:lvl1pPr>
            <a:lvl2pPr lvl="1" algn="ctr" rtl="0">
              <a:lnSpc>
                <a:spcPct val="90000"/>
              </a:lnSpc>
              <a:spcBef>
                <a:spcPts val="400"/>
              </a:spcBef>
              <a:spcAft>
                <a:spcPts val="0"/>
              </a:spcAft>
              <a:buClr>
                <a:srgbClr val="3F3F3F"/>
              </a:buClr>
              <a:buSzPts val="1500"/>
              <a:buNone/>
              <a:defRPr sz="1500"/>
            </a:lvl2pPr>
            <a:lvl3pPr lvl="2" algn="ctr" rtl="0">
              <a:lnSpc>
                <a:spcPct val="90000"/>
              </a:lnSpc>
              <a:spcBef>
                <a:spcPts val="400"/>
              </a:spcBef>
              <a:spcAft>
                <a:spcPts val="0"/>
              </a:spcAft>
              <a:buClr>
                <a:srgbClr val="3F3F3F"/>
              </a:buClr>
              <a:buSzPts val="1400"/>
              <a:buNone/>
              <a:defRPr sz="1400"/>
            </a:lvl3pPr>
            <a:lvl4pPr lvl="3" algn="ctr" rtl="0">
              <a:lnSpc>
                <a:spcPct val="90000"/>
              </a:lnSpc>
              <a:spcBef>
                <a:spcPts val="400"/>
              </a:spcBef>
              <a:spcAft>
                <a:spcPts val="0"/>
              </a:spcAft>
              <a:buClr>
                <a:srgbClr val="3F3F3F"/>
              </a:buClr>
              <a:buSzPts val="1200"/>
              <a:buNone/>
              <a:defRPr sz="1200"/>
            </a:lvl4pPr>
            <a:lvl5pPr lvl="4" algn="ctr" rtl="0">
              <a:lnSpc>
                <a:spcPct val="90000"/>
              </a:lnSpc>
              <a:spcBef>
                <a:spcPts val="400"/>
              </a:spcBef>
              <a:spcAft>
                <a:spcPts val="0"/>
              </a:spcAft>
              <a:buClr>
                <a:srgbClr val="3F3F3F"/>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24" name="Google Shape;124;g214e8208d6a_0_1116"/>
          <p:cNvSpPr txBox="1">
            <a:spLocks noGrp="1"/>
          </p:cNvSpPr>
          <p:nvPr>
            <p:ph type="sldNum" idx="12"/>
          </p:nvPr>
        </p:nvSpPr>
        <p:spPr>
          <a:xfrm>
            <a:off x="3722125" y="4789385"/>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
        <p:cNvGrpSpPr/>
        <p:nvPr/>
      </p:nvGrpSpPr>
      <p:grpSpPr>
        <a:xfrm>
          <a:off x="0" y="0"/>
          <a:ext cx="0" cy="0"/>
          <a:chOff x="0" y="0"/>
          <a:chExt cx="0" cy="0"/>
        </a:xfrm>
      </p:grpSpPr>
      <p:pic>
        <p:nvPicPr>
          <p:cNvPr id="126" name="Google Shape;126;g214e8208d6a_0_1122"/>
          <p:cNvPicPr preferRelativeResize="0"/>
          <p:nvPr/>
        </p:nvPicPr>
        <p:blipFill rotWithShape="1">
          <a:blip r:embed="rId2">
            <a:alphaModFix/>
          </a:blip>
          <a:srcRect/>
          <a:stretch/>
        </p:blipFill>
        <p:spPr>
          <a:xfrm rot="10800000">
            <a:off x="1782324" y="3268521"/>
            <a:ext cx="7372227" cy="1874979"/>
          </a:xfrm>
          <a:prstGeom prst="rect">
            <a:avLst/>
          </a:prstGeom>
          <a:noFill/>
          <a:ln>
            <a:noFill/>
          </a:ln>
        </p:spPr>
      </p:pic>
      <p:pic>
        <p:nvPicPr>
          <p:cNvPr id="127" name="Google Shape;127;g214e8208d6a_0_1122"/>
          <p:cNvPicPr preferRelativeResize="0"/>
          <p:nvPr/>
        </p:nvPicPr>
        <p:blipFill rotWithShape="1">
          <a:blip r:embed="rId2">
            <a:alphaModFix/>
          </a:blip>
          <a:srcRect/>
          <a:stretch/>
        </p:blipFill>
        <p:spPr>
          <a:xfrm>
            <a:off x="0" y="-7268"/>
            <a:ext cx="7372227" cy="1874979"/>
          </a:xfrm>
          <a:prstGeom prst="rect">
            <a:avLst/>
          </a:prstGeom>
          <a:noFill/>
          <a:ln>
            <a:noFill/>
          </a:ln>
        </p:spPr>
      </p:pic>
      <p:sp>
        <p:nvSpPr>
          <p:cNvPr id="128" name="Google Shape;128;g214e8208d6a_0_112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3300"/>
              <a:buFont typeface="Roboto"/>
              <a:buNone/>
              <a:defRPr b="1">
                <a:solidFill>
                  <a:srgbClr val="FF5100"/>
                </a:solidFill>
                <a:latin typeface="Roboto"/>
                <a:ea typeface="Roboto"/>
                <a:cs typeface="Roboto"/>
                <a:sym typeface="Roboto"/>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g214e8208d6a_0_112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61950" algn="l" rtl="0">
              <a:lnSpc>
                <a:spcPct val="90000"/>
              </a:lnSpc>
              <a:spcBef>
                <a:spcPts val="800"/>
              </a:spcBef>
              <a:spcAft>
                <a:spcPts val="0"/>
              </a:spcAft>
              <a:buClr>
                <a:srgbClr val="3F3F3F"/>
              </a:buClr>
              <a:buSzPts val="2100"/>
              <a:buChar char="•"/>
              <a:defRPr>
                <a:solidFill>
                  <a:srgbClr val="3F3F3F"/>
                </a:solidFill>
                <a:latin typeface="Roboto"/>
                <a:ea typeface="Roboto"/>
                <a:cs typeface="Roboto"/>
                <a:sym typeface="Roboto"/>
              </a:defRPr>
            </a:lvl1pPr>
            <a:lvl2pPr marL="914400" lvl="1" indent="-342900" algn="l" rtl="0">
              <a:lnSpc>
                <a:spcPct val="90000"/>
              </a:lnSpc>
              <a:spcBef>
                <a:spcPts val="400"/>
              </a:spcBef>
              <a:spcAft>
                <a:spcPts val="0"/>
              </a:spcAft>
              <a:buClr>
                <a:srgbClr val="595959"/>
              </a:buClr>
              <a:buSzPts val="1800"/>
              <a:buChar char="•"/>
              <a:defRPr>
                <a:solidFill>
                  <a:srgbClr val="595959"/>
                </a:solidFill>
                <a:latin typeface="Roboto"/>
                <a:ea typeface="Roboto"/>
                <a:cs typeface="Roboto"/>
                <a:sym typeface="Roboto"/>
              </a:defRPr>
            </a:lvl2pPr>
            <a:lvl3pPr marL="1371600" lvl="2" indent="-323850" algn="l" rtl="0">
              <a:lnSpc>
                <a:spcPct val="90000"/>
              </a:lnSpc>
              <a:spcBef>
                <a:spcPts val="400"/>
              </a:spcBef>
              <a:spcAft>
                <a:spcPts val="0"/>
              </a:spcAft>
              <a:buClr>
                <a:srgbClr val="595959"/>
              </a:buClr>
              <a:buSzPts val="1500"/>
              <a:buChar char="•"/>
              <a:defRPr>
                <a:solidFill>
                  <a:srgbClr val="595959"/>
                </a:solidFill>
                <a:latin typeface="Roboto"/>
                <a:ea typeface="Roboto"/>
                <a:cs typeface="Roboto"/>
                <a:sym typeface="Roboto"/>
              </a:defRPr>
            </a:lvl3pPr>
            <a:lvl4pPr marL="1828800" lvl="3"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4pPr>
            <a:lvl5pPr marL="2286000" lvl="4" indent="-317500" algn="l" rtl="0">
              <a:lnSpc>
                <a:spcPct val="90000"/>
              </a:lnSpc>
              <a:spcBef>
                <a:spcPts val="400"/>
              </a:spcBef>
              <a:spcAft>
                <a:spcPts val="0"/>
              </a:spcAft>
              <a:buClr>
                <a:srgbClr val="595959"/>
              </a:buClr>
              <a:buSzPts val="1400"/>
              <a:buChar char="•"/>
              <a:defRPr>
                <a:solidFill>
                  <a:srgbClr val="595959"/>
                </a:solidFill>
                <a:latin typeface="Roboto"/>
                <a:ea typeface="Roboto"/>
                <a:cs typeface="Roboto"/>
                <a:sym typeface="Roboto"/>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0" name="Google Shape;130;g214e8208d6a_0_1122"/>
          <p:cNvSpPr txBox="1">
            <a:spLocks noGrp="1"/>
          </p:cNvSpPr>
          <p:nvPr>
            <p:ph type="sldNum" idx="12"/>
          </p:nvPr>
        </p:nvSpPr>
        <p:spPr>
          <a:xfrm>
            <a:off x="3220679" y="4733925"/>
            <a:ext cx="2057400" cy="273900"/>
          </a:xfrm>
          <a:prstGeom prst="rect">
            <a:avLst/>
          </a:prstGeom>
          <a:noFill/>
          <a:ln>
            <a:noFill/>
          </a:ln>
        </p:spPr>
        <p:txBody>
          <a:bodyPr spcFirstLastPara="1" wrap="square" lIns="68575" tIns="34275" rIns="68575" bIns="34275" anchor="ctr" anchorCtr="0">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1"/>
        <p:cNvGrpSpPr/>
        <p:nvPr/>
      </p:nvGrpSpPr>
      <p:grpSpPr>
        <a:xfrm>
          <a:off x="0" y="0"/>
          <a:ext cx="0" cy="0"/>
          <a:chOff x="0" y="0"/>
          <a:chExt cx="0" cy="0"/>
        </a:xfrm>
      </p:grpSpPr>
      <p:sp>
        <p:nvSpPr>
          <p:cNvPr id="132" name="Google Shape;132;g214e8208d6a_0_1128"/>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4500"/>
              <a:buFont typeface="Roboto"/>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3" name="Google Shape;133;g214e8208d6a_0_11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34" name="Google Shape;134;g214e8208d6a_0_11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5" name="Google Shape;135;g214e8208d6a_0_11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g214e8208d6a_0_1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7"/>
        <p:cNvGrpSpPr/>
        <p:nvPr/>
      </p:nvGrpSpPr>
      <p:grpSpPr>
        <a:xfrm>
          <a:off x="0" y="0"/>
          <a:ext cx="0" cy="0"/>
          <a:chOff x="0" y="0"/>
          <a:chExt cx="0" cy="0"/>
        </a:xfrm>
      </p:grpSpPr>
      <p:sp>
        <p:nvSpPr>
          <p:cNvPr id="138" name="Google Shape;138;g214e8208d6a_0_11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9" name="Google Shape;139;g214e8208d6a_0_11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g214e8208d6a_0_11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g214e8208d6a_0_11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g214e8208d6a_0_11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g214e8208d6a_0_11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4"/>
        <p:cNvGrpSpPr/>
        <p:nvPr/>
      </p:nvGrpSpPr>
      <p:grpSpPr>
        <a:xfrm>
          <a:off x="0" y="0"/>
          <a:ext cx="0" cy="0"/>
          <a:chOff x="0" y="0"/>
          <a:chExt cx="0" cy="0"/>
        </a:xfrm>
      </p:grpSpPr>
      <p:sp>
        <p:nvSpPr>
          <p:cNvPr id="145" name="Google Shape;145;g214e8208d6a_0_1141"/>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6" name="Google Shape;146;g214e8208d6a_0_1141"/>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7" name="Google Shape;147;g214e8208d6a_0_1141"/>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8" name="Google Shape;148;g214e8208d6a_0_1141"/>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rgbClr val="18988B"/>
              </a:buClr>
              <a:buSzPts val="1800"/>
              <a:buNone/>
              <a:defRPr sz="1800" b="1"/>
            </a:lvl1pPr>
            <a:lvl2pPr marL="914400" lvl="1" indent="-228600" algn="l" rtl="0">
              <a:lnSpc>
                <a:spcPct val="90000"/>
              </a:lnSpc>
              <a:spcBef>
                <a:spcPts val="400"/>
              </a:spcBef>
              <a:spcAft>
                <a:spcPts val="0"/>
              </a:spcAft>
              <a:buClr>
                <a:srgbClr val="3F3F3F"/>
              </a:buClr>
              <a:buSzPts val="1500"/>
              <a:buNone/>
              <a:defRPr sz="1500" b="1"/>
            </a:lvl2pPr>
            <a:lvl3pPr marL="1371600" lvl="2" indent="-228600" algn="l" rtl="0">
              <a:lnSpc>
                <a:spcPct val="90000"/>
              </a:lnSpc>
              <a:spcBef>
                <a:spcPts val="400"/>
              </a:spcBef>
              <a:spcAft>
                <a:spcPts val="0"/>
              </a:spcAft>
              <a:buClr>
                <a:srgbClr val="3F3F3F"/>
              </a:buClr>
              <a:buSzPts val="1400"/>
              <a:buNone/>
              <a:defRPr sz="1400" b="1"/>
            </a:lvl3pPr>
            <a:lvl4pPr marL="1828800" lvl="3" indent="-228600" algn="l" rtl="0">
              <a:lnSpc>
                <a:spcPct val="90000"/>
              </a:lnSpc>
              <a:spcBef>
                <a:spcPts val="400"/>
              </a:spcBef>
              <a:spcAft>
                <a:spcPts val="0"/>
              </a:spcAft>
              <a:buClr>
                <a:srgbClr val="3F3F3F"/>
              </a:buClr>
              <a:buSzPts val="1200"/>
              <a:buNone/>
              <a:defRPr sz="1200" b="1"/>
            </a:lvl4pPr>
            <a:lvl5pPr marL="2286000" lvl="4" indent="-228600" algn="l" rtl="0">
              <a:lnSpc>
                <a:spcPct val="90000"/>
              </a:lnSpc>
              <a:spcBef>
                <a:spcPts val="400"/>
              </a:spcBef>
              <a:spcAft>
                <a:spcPts val="0"/>
              </a:spcAft>
              <a:buClr>
                <a:srgbClr val="3F3F3F"/>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49" name="Google Shape;149;g214e8208d6a_0_1141"/>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0" name="Google Shape;150;g214e8208d6a_0_11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1" name="Google Shape;151;g214e8208d6a_0_11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g214e8208d6a_0_11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3"/>
        <p:cNvGrpSpPr/>
        <p:nvPr/>
      </p:nvGrpSpPr>
      <p:grpSpPr>
        <a:xfrm>
          <a:off x="0" y="0"/>
          <a:ext cx="0" cy="0"/>
          <a:chOff x="0" y="0"/>
          <a:chExt cx="0" cy="0"/>
        </a:xfrm>
      </p:grpSpPr>
      <p:sp>
        <p:nvSpPr>
          <p:cNvPr id="154" name="Google Shape;154;g214e8208d6a_0_11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g214e8208d6a_0_1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6" name="Google Shape;156;g214e8208d6a_0_1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7" name="Google Shape;157;g214e8208d6a_0_1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8"/>
        <p:cNvGrpSpPr/>
        <p:nvPr/>
      </p:nvGrpSpPr>
      <p:grpSpPr>
        <a:xfrm>
          <a:off x="0" y="0"/>
          <a:ext cx="0" cy="0"/>
          <a:chOff x="0" y="0"/>
          <a:chExt cx="0" cy="0"/>
        </a:xfrm>
      </p:grpSpPr>
      <p:sp>
        <p:nvSpPr>
          <p:cNvPr id="159" name="Google Shape;159;g214e8208d6a_0_11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g214e8208d6a_0_11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g214e8208d6a_0_11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7"/>
        <p:cNvGrpSpPr/>
        <p:nvPr/>
      </p:nvGrpSpPr>
      <p:grpSpPr>
        <a:xfrm>
          <a:off x="0" y="0"/>
          <a:ext cx="0" cy="0"/>
          <a:chOff x="0" y="0"/>
          <a:chExt cx="0" cy="0"/>
        </a:xfrm>
      </p:grpSpPr>
      <p:sp>
        <p:nvSpPr>
          <p:cNvPr id="18" name="Google Shape;18;p28"/>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9" name="Google Shape;19;p28"/>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0" name="Google Shape;20;p28"/>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2"/>
        <p:cNvGrpSpPr/>
        <p:nvPr/>
      </p:nvGrpSpPr>
      <p:grpSpPr>
        <a:xfrm>
          <a:off x="0" y="0"/>
          <a:ext cx="0" cy="0"/>
          <a:chOff x="0" y="0"/>
          <a:chExt cx="0" cy="0"/>
        </a:xfrm>
      </p:grpSpPr>
      <p:sp>
        <p:nvSpPr>
          <p:cNvPr id="163" name="Google Shape;163;g214e8208d6a_0_115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g214e8208d6a_0_115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rgbClr val="18988B"/>
              </a:buClr>
              <a:buSzPts val="2400"/>
              <a:buChar char="•"/>
              <a:defRPr sz="2400"/>
            </a:lvl1pPr>
            <a:lvl2pPr marL="914400" lvl="1" indent="-361950" algn="l" rtl="0">
              <a:lnSpc>
                <a:spcPct val="90000"/>
              </a:lnSpc>
              <a:spcBef>
                <a:spcPts val="400"/>
              </a:spcBef>
              <a:spcAft>
                <a:spcPts val="0"/>
              </a:spcAft>
              <a:buClr>
                <a:srgbClr val="3F3F3F"/>
              </a:buClr>
              <a:buSzPts val="2100"/>
              <a:buChar char="•"/>
              <a:defRPr sz="2100"/>
            </a:lvl2pPr>
            <a:lvl3pPr marL="1371600" lvl="2" indent="-342900" algn="l" rtl="0">
              <a:lnSpc>
                <a:spcPct val="90000"/>
              </a:lnSpc>
              <a:spcBef>
                <a:spcPts val="400"/>
              </a:spcBef>
              <a:spcAft>
                <a:spcPts val="0"/>
              </a:spcAft>
              <a:buClr>
                <a:srgbClr val="3F3F3F"/>
              </a:buClr>
              <a:buSzPts val="1800"/>
              <a:buChar char="•"/>
              <a:defRPr sz="1800"/>
            </a:lvl3pPr>
            <a:lvl4pPr marL="1828800" lvl="3" indent="-323850" algn="l" rtl="0">
              <a:lnSpc>
                <a:spcPct val="90000"/>
              </a:lnSpc>
              <a:spcBef>
                <a:spcPts val="400"/>
              </a:spcBef>
              <a:spcAft>
                <a:spcPts val="0"/>
              </a:spcAft>
              <a:buClr>
                <a:srgbClr val="3F3F3F"/>
              </a:buClr>
              <a:buSzPts val="1500"/>
              <a:buChar char="•"/>
              <a:defRPr sz="1500"/>
            </a:lvl4pPr>
            <a:lvl5pPr marL="2286000" lvl="4" indent="-323850" algn="l" rtl="0">
              <a:lnSpc>
                <a:spcPct val="90000"/>
              </a:lnSpc>
              <a:spcBef>
                <a:spcPts val="400"/>
              </a:spcBef>
              <a:spcAft>
                <a:spcPts val="0"/>
              </a:spcAft>
              <a:buClr>
                <a:srgbClr val="3F3F3F"/>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65" name="Google Shape;165;g214e8208d6a_0_115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6" name="Google Shape;166;g214e8208d6a_0_11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g214e8208d6a_0_11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g214e8208d6a_0_11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9"/>
        <p:cNvGrpSpPr/>
        <p:nvPr/>
      </p:nvGrpSpPr>
      <p:grpSpPr>
        <a:xfrm>
          <a:off x="0" y="0"/>
          <a:ext cx="0" cy="0"/>
          <a:chOff x="0" y="0"/>
          <a:chExt cx="0" cy="0"/>
        </a:xfrm>
      </p:grpSpPr>
      <p:sp>
        <p:nvSpPr>
          <p:cNvPr id="170" name="Google Shape;170;g214e8208d6a_0_116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r" rtl="0">
              <a:lnSpc>
                <a:spcPct val="90000"/>
              </a:lnSpc>
              <a:spcBef>
                <a:spcPts val="0"/>
              </a:spcBef>
              <a:spcAft>
                <a:spcPts val="0"/>
              </a:spcAft>
              <a:buClr>
                <a:srgbClr val="FF5100"/>
              </a:buClr>
              <a:buSzPts val="2400"/>
              <a:buFont typeface="Roboto"/>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g214e8208d6a_0_1166"/>
          <p:cNvSpPr>
            <a:spLocks noGrp="1"/>
          </p:cNvSpPr>
          <p:nvPr>
            <p:ph type="pic" idx="2"/>
          </p:nvPr>
        </p:nvSpPr>
        <p:spPr>
          <a:xfrm>
            <a:off x="3887391" y="740569"/>
            <a:ext cx="4629300" cy="3655200"/>
          </a:xfrm>
          <a:prstGeom prst="rect">
            <a:avLst/>
          </a:prstGeom>
          <a:noFill/>
          <a:ln>
            <a:noFill/>
          </a:ln>
        </p:spPr>
      </p:sp>
      <p:sp>
        <p:nvSpPr>
          <p:cNvPr id="172" name="Google Shape;172;g214e8208d6a_0_116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18988B"/>
              </a:buClr>
              <a:buSzPts val="1200"/>
              <a:buNone/>
              <a:defRPr sz="1200"/>
            </a:lvl1pPr>
            <a:lvl2pPr marL="914400" lvl="1" indent="-228600" algn="l" rtl="0">
              <a:lnSpc>
                <a:spcPct val="90000"/>
              </a:lnSpc>
              <a:spcBef>
                <a:spcPts val="400"/>
              </a:spcBef>
              <a:spcAft>
                <a:spcPts val="0"/>
              </a:spcAft>
              <a:buClr>
                <a:srgbClr val="3F3F3F"/>
              </a:buClr>
              <a:buSzPts val="1100"/>
              <a:buNone/>
              <a:defRPr sz="1100"/>
            </a:lvl2pPr>
            <a:lvl3pPr marL="1371600" lvl="2" indent="-228600" algn="l" rtl="0">
              <a:lnSpc>
                <a:spcPct val="90000"/>
              </a:lnSpc>
              <a:spcBef>
                <a:spcPts val="400"/>
              </a:spcBef>
              <a:spcAft>
                <a:spcPts val="0"/>
              </a:spcAft>
              <a:buClr>
                <a:srgbClr val="3F3F3F"/>
              </a:buClr>
              <a:buSzPts val="900"/>
              <a:buNone/>
              <a:defRPr sz="900"/>
            </a:lvl3pPr>
            <a:lvl4pPr marL="1828800" lvl="3" indent="-228600" algn="l" rtl="0">
              <a:lnSpc>
                <a:spcPct val="90000"/>
              </a:lnSpc>
              <a:spcBef>
                <a:spcPts val="400"/>
              </a:spcBef>
              <a:spcAft>
                <a:spcPts val="0"/>
              </a:spcAft>
              <a:buClr>
                <a:srgbClr val="3F3F3F"/>
              </a:buClr>
              <a:buSzPts val="800"/>
              <a:buNone/>
              <a:defRPr sz="800"/>
            </a:lvl4pPr>
            <a:lvl5pPr marL="2286000" lvl="4" indent="-228600" algn="l" rtl="0">
              <a:lnSpc>
                <a:spcPct val="90000"/>
              </a:lnSpc>
              <a:spcBef>
                <a:spcPts val="400"/>
              </a:spcBef>
              <a:spcAft>
                <a:spcPts val="0"/>
              </a:spcAft>
              <a:buClr>
                <a:srgbClr val="3F3F3F"/>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3" name="Google Shape;173;g214e8208d6a_0_11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4" name="Google Shape;174;g214e8208d6a_0_11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5" name="Google Shape;175;g214e8208d6a_0_11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6"/>
        <p:cNvGrpSpPr/>
        <p:nvPr/>
      </p:nvGrpSpPr>
      <p:grpSpPr>
        <a:xfrm>
          <a:off x="0" y="0"/>
          <a:ext cx="0" cy="0"/>
          <a:chOff x="0" y="0"/>
          <a:chExt cx="0" cy="0"/>
        </a:xfrm>
      </p:grpSpPr>
      <p:sp>
        <p:nvSpPr>
          <p:cNvPr id="177" name="Google Shape;177;g214e8208d6a_0_117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8" name="Google Shape;178;g214e8208d6a_0_117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9" name="Google Shape;179;g214e8208d6a_0_117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g214e8208d6a_0_117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g214e8208d6a_0_117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2"/>
        <p:cNvGrpSpPr/>
        <p:nvPr/>
      </p:nvGrpSpPr>
      <p:grpSpPr>
        <a:xfrm>
          <a:off x="0" y="0"/>
          <a:ext cx="0" cy="0"/>
          <a:chOff x="0" y="0"/>
          <a:chExt cx="0" cy="0"/>
        </a:xfrm>
      </p:grpSpPr>
      <p:sp>
        <p:nvSpPr>
          <p:cNvPr id="183" name="Google Shape;183;g214e8208d6a_0_117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r" rtl="0">
              <a:lnSpc>
                <a:spcPct val="90000"/>
              </a:lnSpc>
              <a:spcBef>
                <a:spcPts val="0"/>
              </a:spcBef>
              <a:spcAft>
                <a:spcPts val="0"/>
              </a:spcAft>
              <a:buClr>
                <a:srgbClr val="FF5100"/>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4" name="Google Shape;184;g214e8208d6a_0_117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rgbClr val="18988B"/>
              </a:buClr>
              <a:buSzPts val="1400"/>
              <a:buChar char="•"/>
              <a:defRPr/>
            </a:lvl1pPr>
            <a:lvl2pPr marL="914400" lvl="1" indent="-317500" algn="l" rtl="0">
              <a:lnSpc>
                <a:spcPct val="90000"/>
              </a:lnSpc>
              <a:spcBef>
                <a:spcPts val="400"/>
              </a:spcBef>
              <a:spcAft>
                <a:spcPts val="0"/>
              </a:spcAft>
              <a:buClr>
                <a:srgbClr val="3F3F3F"/>
              </a:buClr>
              <a:buSzPts val="1400"/>
              <a:buChar char="•"/>
              <a:defRPr/>
            </a:lvl2pPr>
            <a:lvl3pPr marL="1371600" lvl="2" indent="-317500" algn="l" rtl="0">
              <a:lnSpc>
                <a:spcPct val="90000"/>
              </a:lnSpc>
              <a:spcBef>
                <a:spcPts val="400"/>
              </a:spcBef>
              <a:spcAft>
                <a:spcPts val="0"/>
              </a:spcAft>
              <a:buClr>
                <a:srgbClr val="3F3F3F"/>
              </a:buClr>
              <a:buSzPts val="1400"/>
              <a:buChar char="•"/>
              <a:defRPr/>
            </a:lvl3pPr>
            <a:lvl4pPr marL="1828800" lvl="3" indent="-317500" algn="l" rtl="0">
              <a:lnSpc>
                <a:spcPct val="90000"/>
              </a:lnSpc>
              <a:spcBef>
                <a:spcPts val="400"/>
              </a:spcBef>
              <a:spcAft>
                <a:spcPts val="0"/>
              </a:spcAft>
              <a:buClr>
                <a:srgbClr val="3F3F3F"/>
              </a:buClr>
              <a:buSzPts val="1400"/>
              <a:buChar char="•"/>
              <a:defRPr/>
            </a:lvl4pPr>
            <a:lvl5pPr marL="2286000" lvl="4" indent="-317500" algn="l" rtl="0">
              <a:lnSpc>
                <a:spcPct val="90000"/>
              </a:lnSpc>
              <a:spcBef>
                <a:spcPts val="400"/>
              </a:spcBef>
              <a:spcAft>
                <a:spcPts val="0"/>
              </a:spcAft>
              <a:buClr>
                <a:srgbClr val="3F3F3F"/>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85" name="Google Shape;185;g214e8208d6a_0_11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g214e8208d6a_0_11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7" name="Google Shape;187;g214e8208d6a_0_11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3"/>
        <p:cNvGrpSpPr/>
        <p:nvPr/>
      </p:nvGrpSpPr>
      <p:grpSpPr>
        <a:xfrm>
          <a:off x="0" y="0"/>
          <a:ext cx="0" cy="0"/>
          <a:chOff x="0" y="0"/>
          <a:chExt cx="0" cy="0"/>
        </a:xfrm>
      </p:grpSpPr>
      <p:sp>
        <p:nvSpPr>
          <p:cNvPr id="24" name="Google Shape;24;p30"/>
          <p:cNvSpPr txBox="1">
            <a:spLocks noGrp="1"/>
          </p:cNvSpPr>
          <p:nvPr>
            <p:ph type="subTitle" idx="1"/>
          </p:nvPr>
        </p:nvSpPr>
        <p:spPr>
          <a:xfrm>
            <a:off x="628560" y="273780"/>
            <a:ext cx="7886700" cy="4609200"/>
          </a:xfrm>
          <a:prstGeom prst="rect">
            <a:avLst/>
          </a:prstGeom>
          <a:noFill/>
          <a:ln>
            <a:noFill/>
          </a:ln>
        </p:spPr>
        <p:txBody>
          <a:bodyPr spcFirstLastPara="1" wrap="square" lIns="0" tIns="0" rIns="0" bIns="0" anchor="ctr" anchorCtr="0">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 name="Google Shape;27;p31"/>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8" name="Google Shape;28;p31"/>
          <p:cNvSpPr txBox="1">
            <a:spLocks noGrp="1"/>
          </p:cNvSpPr>
          <p:nvPr>
            <p:ph type="body" idx="2"/>
          </p:nvPr>
        </p:nvSpPr>
        <p:spPr>
          <a:xfrm>
            <a:off x="467397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29" name="Google Shape;29;p31"/>
          <p:cNvSpPr txBox="1">
            <a:spLocks noGrp="1"/>
          </p:cNvSpPr>
          <p:nvPr>
            <p:ph type="body" idx="3"/>
          </p:nvPr>
        </p:nvSpPr>
        <p:spPr>
          <a:xfrm>
            <a:off x="45711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0"/>
        <p:cNvGrpSpPr/>
        <p:nvPr/>
      </p:nvGrpSpPr>
      <p:grpSpPr>
        <a:xfrm>
          <a:off x="0" y="0"/>
          <a:ext cx="0" cy="0"/>
          <a:chOff x="0" y="0"/>
          <a:chExt cx="0" cy="0"/>
        </a:xfrm>
      </p:grpSpPr>
      <p:sp>
        <p:nvSpPr>
          <p:cNvPr id="31" name="Google Shape;31;p32"/>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 name="Google Shape;32;p32"/>
          <p:cNvSpPr txBox="1">
            <a:spLocks noGrp="1"/>
          </p:cNvSpPr>
          <p:nvPr>
            <p:ph type="body" idx="1"/>
          </p:nvPr>
        </p:nvSpPr>
        <p:spPr>
          <a:xfrm>
            <a:off x="457110" y="1203390"/>
            <a:ext cx="4015800" cy="2983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3" name="Google Shape;33;p32"/>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4" name="Google Shape;34;p32"/>
          <p:cNvSpPr txBox="1">
            <a:spLocks noGrp="1"/>
          </p:cNvSpPr>
          <p:nvPr>
            <p:ph type="body" idx="3"/>
          </p:nvPr>
        </p:nvSpPr>
        <p:spPr>
          <a:xfrm>
            <a:off x="4673970" y="276156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5"/>
        <p:cNvGrpSpPr/>
        <p:nvPr/>
      </p:nvGrpSpPr>
      <p:grpSpPr>
        <a:xfrm>
          <a:off x="0" y="0"/>
          <a:ext cx="0" cy="0"/>
          <a:chOff x="0" y="0"/>
          <a:chExt cx="0" cy="0"/>
        </a:xfrm>
      </p:grpSpPr>
      <p:sp>
        <p:nvSpPr>
          <p:cNvPr id="36" name="Google Shape;36;p33"/>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 name="Google Shape;37;p33"/>
          <p:cNvSpPr txBox="1">
            <a:spLocks noGrp="1"/>
          </p:cNvSpPr>
          <p:nvPr>
            <p:ph type="body" idx="1"/>
          </p:nvPr>
        </p:nvSpPr>
        <p:spPr>
          <a:xfrm>
            <a:off x="45711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8" name="Google Shape;38;p33"/>
          <p:cNvSpPr txBox="1">
            <a:spLocks noGrp="1"/>
          </p:cNvSpPr>
          <p:nvPr>
            <p:ph type="body" idx="2"/>
          </p:nvPr>
        </p:nvSpPr>
        <p:spPr>
          <a:xfrm>
            <a:off x="4673970" y="1203390"/>
            <a:ext cx="40158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39" name="Google Shape;39;p33"/>
          <p:cNvSpPr txBox="1">
            <a:spLocks noGrp="1"/>
          </p:cNvSpPr>
          <p:nvPr>
            <p:ph type="body" idx="3"/>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628560" y="273780"/>
            <a:ext cx="7886700" cy="994200"/>
          </a:xfrm>
          <a:prstGeom prst="rect">
            <a:avLst/>
          </a:prstGeom>
          <a:noFill/>
          <a:ln>
            <a:noFill/>
          </a:ln>
        </p:spPr>
        <p:txBody>
          <a:bodyPr spcFirstLastPara="1" wrap="square" lIns="0" tIns="0" rIns="0" bIns="0" anchor="ctr" anchorCtr="1">
            <a:norm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34"/>
          <p:cNvSpPr txBox="1">
            <a:spLocks noGrp="1"/>
          </p:cNvSpPr>
          <p:nvPr>
            <p:ph type="body" idx="1"/>
          </p:nvPr>
        </p:nvSpPr>
        <p:spPr>
          <a:xfrm>
            <a:off x="457110" y="120339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
        <p:nvSpPr>
          <p:cNvPr id="43" name="Google Shape;43;p34"/>
          <p:cNvSpPr txBox="1">
            <a:spLocks noGrp="1"/>
          </p:cNvSpPr>
          <p:nvPr>
            <p:ph type="body" idx="2"/>
          </p:nvPr>
        </p:nvSpPr>
        <p:spPr>
          <a:xfrm>
            <a:off x="457110" y="2761560"/>
            <a:ext cx="8229300" cy="1422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100"/>
              <a:buNone/>
              <a:defRPr/>
            </a:lvl1pPr>
            <a:lvl2pPr marL="914400" lvl="1" indent="-228600" algn="l">
              <a:lnSpc>
                <a:spcPct val="100000"/>
              </a:lnSpc>
              <a:spcBef>
                <a:spcPts val="0"/>
              </a:spcBef>
              <a:spcAft>
                <a:spcPts val="0"/>
              </a:spcAft>
              <a:buSzPts val="1100"/>
              <a:buNone/>
              <a:defRPr/>
            </a:lvl2pPr>
            <a:lvl3pPr marL="1371600" lvl="2" indent="-228600" algn="l">
              <a:lnSpc>
                <a:spcPct val="100000"/>
              </a:lnSpc>
              <a:spcBef>
                <a:spcPts val="0"/>
              </a:spcBef>
              <a:spcAft>
                <a:spcPts val="0"/>
              </a:spcAft>
              <a:buSzPts val="1100"/>
              <a:buNone/>
              <a:defRPr/>
            </a:lvl3pPr>
            <a:lvl4pPr marL="1828800" lvl="3" indent="-228600" algn="l">
              <a:lnSpc>
                <a:spcPct val="100000"/>
              </a:lnSpc>
              <a:spcBef>
                <a:spcPts val="0"/>
              </a:spcBef>
              <a:spcAft>
                <a:spcPts val="0"/>
              </a:spcAft>
              <a:buSzPts val="1100"/>
              <a:buNone/>
              <a:defRPr/>
            </a:lvl4pPr>
            <a:lvl5pPr marL="2286000" lvl="4" indent="-228600" algn="l">
              <a:lnSpc>
                <a:spcPct val="100000"/>
              </a:lnSpc>
              <a:spcBef>
                <a:spcPts val="0"/>
              </a:spcBef>
              <a:spcAft>
                <a:spcPts val="0"/>
              </a:spcAft>
              <a:buSzPts val="1100"/>
              <a:buNone/>
              <a:defRPr/>
            </a:lvl5pPr>
            <a:lvl6pPr marL="2743200" lvl="5" indent="-228600" algn="l">
              <a:lnSpc>
                <a:spcPct val="100000"/>
              </a:lnSpc>
              <a:spcBef>
                <a:spcPts val="0"/>
              </a:spcBef>
              <a:spcAft>
                <a:spcPts val="0"/>
              </a:spcAft>
              <a:buSzPts val="1100"/>
              <a:buNone/>
              <a:defRPr/>
            </a:lvl6pPr>
            <a:lvl7pPr marL="3200400" lvl="6" indent="-228600" algn="l">
              <a:lnSpc>
                <a:spcPct val="100000"/>
              </a:lnSpc>
              <a:spcBef>
                <a:spcPts val="0"/>
              </a:spcBef>
              <a:spcAft>
                <a:spcPts val="0"/>
              </a:spcAft>
              <a:buSzPts val="1100"/>
              <a:buNone/>
              <a:defRPr/>
            </a:lvl7pPr>
            <a:lvl8pPr marL="3657600" lvl="7" indent="-228600" algn="l">
              <a:lnSpc>
                <a:spcPct val="100000"/>
              </a:lnSpc>
              <a:spcBef>
                <a:spcPts val="0"/>
              </a:spcBef>
              <a:spcAft>
                <a:spcPts val="0"/>
              </a:spcAft>
              <a:buSzPts val="1100"/>
              <a:buNone/>
              <a:defRPr/>
            </a:lvl8pPr>
            <a:lvl9pPr marL="4114800" lvl="8" indent="-228600" algn="l">
              <a:lnSpc>
                <a:spcPct val="100000"/>
              </a:lnSpc>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2"/>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7" name="Google Shape;7;p22"/>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8" name="Google Shape;8;p22"/>
          <p:cNvPicPr preferRelativeResize="0"/>
          <p:nvPr/>
        </p:nvPicPr>
        <p:blipFill rotWithShape="1">
          <a:blip r:embed="rId14">
            <a:alphaModFix/>
          </a:blip>
          <a:srcRect/>
          <a:stretch/>
        </p:blipFill>
        <p:spPr>
          <a:xfrm>
            <a:off x="0" y="0"/>
            <a:ext cx="8148600" cy="3665520"/>
          </a:xfrm>
          <a:prstGeom prst="rect">
            <a:avLst/>
          </a:prstGeom>
          <a:noFill/>
          <a:ln>
            <a:noFill/>
          </a:ln>
        </p:spPr>
      </p:pic>
      <p:pic>
        <p:nvPicPr>
          <p:cNvPr id="9" name="Google Shape;9;p22"/>
          <p:cNvPicPr preferRelativeResize="0"/>
          <p:nvPr/>
        </p:nvPicPr>
        <p:blipFill rotWithShape="1">
          <a:blip r:embed="rId14">
            <a:alphaModFix/>
          </a:blip>
          <a:srcRect/>
          <a:stretch/>
        </p:blipFill>
        <p:spPr>
          <a:xfrm rot="10800000">
            <a:off x="995490" y="1504170"/>
            <a:ext cx="8148600" cy="3665520"/>
          </a:xfrm>
          <a:prstGeom prst="rect">
            <a:avLst/>
          </a:prstGeom>
          <a:noFill/>
          <a:ln>
            <a:noFill/>
          </a:ln>
        </p:spPr>
      </p:pic>
      <p:sp>
        <p:nvSpPr>
          <p:cNvPr id="10" name="Google Shape;10;p22"/>
          <p:cNvSpPr txBox="1">
            <a:spLocks noGrp="1"/>
          </p:cNvSpPr>
          <p:nvPr>
            <p:ph type="title"/>
          </p:nvPr>
        </p:nvSpPr>
        <p:spPr>
          <a:xfrm>
            <a:off x="1142910" y="841860"/>
            <a:ext cx="6858000" cy="1790700"/>
          </a:xfrm>
          <a:prstGeom prst="rect">
            <a:avLst/>
          </a:prstGeom>
          <a:noFill/>
          <a:ln>
            <a:noFill/>
          </a:ln>
        </p:spPr>
        <p:txBody>
          <a:bodyPr spcFirstLastPara="1" wrap="square" lIns="68575" tIns="34275" rIns="68575" bIns="34275" anchor="b" anchorCtr="1">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sldNum" idx="12"/>
          </p:nvPr>
        </p:nvSpPr>
        <p:spPr>
          <a:xfrm>
            <a:off x="3722220" y="4789260"/>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12" name="Google Shape;12;p22"/>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
        <p:cNvGrpSpPr/>
        <p:nvPr/>
      </p:nvGrpSpPr>
      <p:grpSpPr>
        <a:xfrm>
          <a:off x="0" y="0"/>
          <a:ext cx="0" cy="0"/>
          <a:chOff x="0" y="0"/>
          <a:chExt cx="0" cy="0"/>
        </a:xfrm>
      </p:grpSpPr>
      <p:pic>
        <p:nvPicPr>
          <p:cNvPr id="59" name="Google Shape;59;p24"/>
          <p:cNvPicPr preferRelativeResize="0"/>
          <p:nvPr/>
        </p:nvPicPr>
        <p:blipFill rotWithShape="1">
          <a:blip r:embed="rId13">
            <a:alphaModFix/>
          </a:blip>
          <a:srcRect/>
          <a:stretch/>
        </p:blipFill>
        <p:spPr>
          <a:xfrm>
            <a:off x="0" y="-7290"/>
            <a:ext cx="7372353" cy="1874881"/>
          </a:xfrm>
          <a:prstGeom prst="rect">
            <a:avLst/>
          </a:prstGeom>
          <a:noFill/>
          <a:ln>
            <a:noFill/>
          </a:ln>
        </p:spPr>
      </p:pic>
      <p:pic>
        <p:nvPicPr>
          <p:cNvPr id="60" name="Google Shape;60;p24"/>
          <p:cNvPicPr preferRelativeResize="0"/>
          <p:nvPr/>
        </p:nvPicPr>
        <p:blipFill rotWithShape="1">
          <a:blip r:embed="rId13">
            <a:alphaModFix/>
          </a:blip>
          <a:srcRect/>
          <a:stretch/>
        </p:blipFill>
        <p:spPr>
          <a:xfrm rot="10800000">
            <a:off x="1782271" y="3268621"/>
            <a:ext cx="7372349" cy="1874879"/>
          </a:xfrm>
          <a:prstGeom prst="rect">
            <a:avLst/>
          </a:prstGeom>
          <a:noFill/>
          <a:ln>
            <a:noFill/>
          </a:ln>
        </p:spPr>
      </p:pic>
      <p:pic>
        <p:nvPicPr>
          <p:cNvPr id="61" name="Google Shape;61;p24"/>
          <p:cNvPicPr preferRelativeResize="0"/>
          <p:nvPr/>
        </p:nvPicPr>
        <p:blipFill rotWithShape="1">
          <a:blip r:embed="rId13">
            <a:alphaModFix/>
          </a:blip>
          <a:srcRect/>
          <a:stretch/>
        </p:blipFill>
        <p:spPr>
          <a:xfrm>
            <a:off x="0" y="-7290"/>
            <a:ext cx="7372353" cy="1874881"/>
          </a:xfrm>
          <a:prstGeom prst="rect">
            <a:avLst/>
          </a:prstGeom>
          <a:noFill/>
          <a:ln>
            <a:noFill/>
          </a:ln>
        </p:spPr>
      </p:pic>
      <p:sp>
        <p:nvSpPr>
          <p:cNvPr id="62" name="Google Shape;62;p24"/>
          <p:cNvSpPr txBox="1">
            <a:spLocks noGrp="1"/>
          </p:cNvSpPr>
          <p:nvPr>
            <p:ph type="title"/>
          </p:nvPr>
        </p:nvSpPr>
        <p:spPr>
          <a:xfrm>
            <a:off x="628560" y="273780"/>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24"/>
          <p:cNvSpPr txBox="1">
            <a:spLocks noGrp="1"/>
          </p:cNvSpPr>
          <p:nvPr>
            <p:ph type="title" idx="2"/>
          </p:nvPr>
        </p:nvSpPr>
        <p:spPr>
          <a:xfrm>
            <a:off x="628560" y="1369170"/>
            <a:ext cx="7886700" cy="3263400"/>
          </a:xfrm>
          <a:prstGeom prst="rect">
            <a:avLst/>
          </a:prstGeom>
          <a:noFill/>
          <a:ln>
            <a:noFill/>
          </a:ln>
        </p:spPr>
        <p:txBody>
          <a:bodyPr spcFirstLastPara="1" wrap="square" lIns="68575" tIns="34275" rIns="68575" bIns="34275" anchor="t" anchorCtr="0">
            <a:norm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24"/>
          <p:cNvSpPr txBox="1">
            <a:spLocks noGrp="1"/>
          </p:cNvSpPr>
          <p:nvPr>
            <p:ph type="sldNum" idx="12"/>
          </p:nvPr>
        </p:nvSpPr>
        <p:spPr>
          <a:xfrm>
            <a:off x="3220560" y="4733910"/>
            <a:ext cx="2057400" cy="273900"/>
          </a:xfrm>
          <a:prstGeom prst="rect">
            <a:avLst/>
          </a:prstGeom>
          <a:noFill/>
          <a:ln>
            <a:noFill/>
          </a:ln>
        </p:spPr>
        <p:txBody>
          <a:bodyPr spcFirstLastPara="1" wrap="square" lIns="68575" tIns="34275" rIns="68575" bIns="34275" anchor="ctr" anchorCtr="1">
            <a:noAutofit/>
          </a:bodyPr>
          <a:lstStyle>
            <a:lvl1pPr marL="0" marR="0" lvl="0"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
        <p:nvSpPr>
          <p:cNvPr id="65" name="Google Shape;65;p24"/>
          <p:cNvSpPr txBox="1">
            <a:spLocks noGrp="1"/>
          </p:cNvSpPr>
          <p:nvPr>
            <p:ph type="body" idx="1"/>
          </p:nvPr>
        </p:nvSpPr>
        <p:spPr>
          <a:xfrm>
            <a:off x="457110" y="1203390"/>
            <a:ext cx="8229300" cy="2983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pic>
        <p:nvPicPr>
          <p:cNvPr id="112" name="Google Shape;112;g214e8208d6a_0_1108"/>
          <p:cNvPicPr preferRelativeResize="0"/>
          <p:nvPr/>
        </p:nvPicPr>
        <p:blipFill rotWithShape="1">
          <a:blip r:embed="rId13">
            <a:alphaModFix/>
          </a:blip>
          <a:srcRect/>
          <a:stretch/>
        </p:blipFill>
        <p:spPr>
          <a:xfrm>
            <a:off x="0" y="-7268"/>
            <a:ext cx="7372227" cy="1874979"/>
          </a:xfrm>
          <a:prstGeom prst="rect">
            <a:avLst/>
          </a:prstGeom>
          <a:noFill/>
          <a:ln>
            <a:noFill/>
          </a:ln>
        </p:spPr>
      </p:pic>
      <p:pic>
        <p:nvPicPr>
          <p:cNvPr id="113" name="Google Shape;113;g214e8208d6a_0_1108"/>
          <p:cNvPicPr preferRelativeResize="0"/>
          <p:nvPr/>
        </p:nvPicPr>
        <p:blipFill rotWithShape="1">
          <a:blip r:embed="rId13">
            <a:alphaModFix/>
          </a:blip>
          <a:srcRect/>
          <a:stretch/>
        </p:blipFill>
        <p:spPr>
          <a:xfrm rot="10800000">
            <a:off x="1782324" y="3268521"/>
            <a:ext cx="7372227" cy="1874979"/>
          </a:xfrm>
          <a:prstGeom prst="rect">
            <a:avLst/>
          </a:prstGeom>
          <a:noFill/>
          <a:ln>
            <a:noFill/>
          </a:ln>
        </p:spPr>
      </p:pic>
      <p:sp>
        <p:nvSpPr>
          <p:cNvPr id="114" name="Google Shape;114;g214e8208d6a_0_110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r" rtl="0">
              <a:lnSpc>
                <a:spcPct val="90000"/>
              </a:lnSpc>
              <a:spcBef>
                <a:spcPts val="0"/>
              </a:spcBef>
              <a:spcAft>
                <a:spcPts val="0"/>
              </a:spcAft>
              <a:buClr>
                <a:srgbClr val="FF5100"/>
              </a:buClr>
              <a:buSzPts val="3300"/>
              <a:buFont typeface="Roboto"/>
              <a:buNone/>
              <a:defRPr sz="3300" b="1" i="0" u="none" strike="noStrike" cap="none">
                <a:solidFill>
                  <a:srgbClr val="FF5100"/>
                </a:solidFill>
                <a:latin typeface="Roboto"/>
                <a:ea typeface="Roboto"/>
                <a:cs typeface="Roboto"/>
                <a:sym typeface="Roboto"/>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g214e8208d6a_0_110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8988B"/>
              </a:buClr>
              <a:buSzPts val="2100"/>
              <a:buFont typeface="Arial"/>
              <a:buChar char="•"/>
              <a:defRPr sz="2100" b="1" i="0" u="none" strike="noStrike" cap="none">
                <a:solidFill>
                  <a:srgbClr val="18988B"/>
                </a:solidFill>
                <a:latin typeface="Roboto"/>
                <a:ea typeface="Roboto"/>
                <a:cs typeface="Roboto"/>
                <a:sym typeface="Roboto"/>
              </a:defRPr>
            </a:lvl1pPr>
            <a:lvl2pPr marL="914400" marR="0" lvl="1" indent="-342900" algn="l" rtl="0">
              <a:lnSpc>
                <a:spcPct val="90000"/>
              </a:lnSpc>
              <a:spcBef>
                <a:spcPts val="4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2pPr>
            <a:lvl3pPr marL="1371600" marR="0" lvl="2" indent="-323850" algn="l" rtl="0">
              <a:lnSpc>
                <a:spcPct val="90000"/>
              </a:lnSpc>
              <a:spcBef>
                <a:spcPts val="400"/>
              </a:spcBef>
              <a:spcAft>
                <a:spcPts val="0"/>
              </a:spcAft>
              <a:buClr>
                <a:srgbClr val="3F3F3F"/>
              </a:buClr>
              <a:buSzPts val="1500"/>
              <a:buFont typeface="Arial"/>
              <a:buChar char="•"/>
              <a:defRPr sz="15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rgbClr val="3F3F3F"/>
              </a:buClr>
              <a:buSzPts val="1400"/>
              <a:buFont typeface="Arial"/>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Google Shape;116;g214e8208d6a_0_110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7" name="Google Shape;117;g214e8208d6a_0_110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g214e8208d6a_0_110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4.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aftx.learning.fiscaltransparency.n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hyperlink" Target="https://fiscaltransparency.net/fiscal-transparency-guid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1"/>
          <p:cNvSpPr txBox="1"/>
          <p:nvPr/>
        </p:nvSpPr>
        <p:spPr>
          <a:xfrm>
            <a:off x="1025604" y="1692478"/>
            <a:ext cx="7287000" cy="1649100"/>
          </a:xfrm>
          <a:prstGeom prst="rect">
            <a:avLst/>
          </a:prstGeom>
          <a:noFill/>
          <a:ln>
            <a:noFill/>
          </a:ln>
        </p:spPr>
        <p:txBody>
          <a:bodyPr spcFirstLastPara="1" wrap="square" lIns="68575" tIns="34275" rIns="68575" bIns="34275" anchor="t" anchorCtr="1">
            <a:noAutofit/>
          </a:bodyPr>
          <a:lstStyle/>
          <a:p>
            <a:pPr marL="0" marR="0" lvl="0" indent="0" algn="ctr" rtl="0">
              <a:lnSpc>
                <a:spcPct val="105000"/>
              </a:lnSpc>
              <a:spcBef>
                <a:spcPts val="0"/>
              </a:spcBef>
              <a:spcAft>
                <a:spcPts val="0"/>
              </a:spcAft>
              <a:buClr>
                <a:srgbClr val="000000"/>
              </a:buClr>
              <a:buSzPts val="3200"/>
              <a:buFont typeface="Arial"/>
              <a:buNone/>
            </a:pPr>
            <a:r>
              <a:rPr lang="hr-HR" sz="3600" b="1" i="1">
                <a:solidFill>
                  <a:srgbClr val="FF5100"/>
                </a:solidFill>
                <a:latin typeface="Georgia"/>
                <a:ea typeface="Georgia"/>
                <a:cs typeface="Georgia"/>
                <a:sym typeface="Georgia"/>
              </a:rPr>
              <a:t>Sudjelovanje javnosti </a:t>
            </a:r>
          </a:p>
          <a:p>
            <a:pPr marL="0" marR="0" lvl="0" indent="0" algn="ctr" rtl="0">
              <a:lnSpc>
                <a:spcPct val="105000"/>
              </a:lnSpc>
              <a:spcBef>
                <a:spcPts val="0"/>
              </a:spcBef>
              <a:spcAft>
                <a:spcPts val="0"/>
              </a:spcAft>
              <a:buClr>
                <a:srgbClr val="000000"/>
              </a:buClr>
              <a:buSzPts val="3200"/>
              <a:buFont typeface="Arial"/>
              <a:buNone/>
            </a:pPr>
            <a:r>
              <a:rPr lang="hr-HR" sz="3600" b="1" i="1">
                <a:solidFill>
                  <a:srgbClr val="FF5100"/>
                </a:solidFill>
                <a:latin typeface="Georgia"/>
                <a:ea typeface="Georgia"/>
                <a:cs typeface="Georgia"/>
                <a:sym typeface="Georgia"/>
              </a:rPr>
              <a:t>i uporaba digitalnih alata </a:t>
            </a:r>
          </a:p>
          <a:p>
            <a:pPr marL="0" marR="0" lvl="0" indent="0" algn="ctr" rtl="0">
              <a:lnSpc>
                <a:spcPct val="105000"/>
              </a:lnSpc>
              <a:spcBef>
                <a:spcPts val="0"/>
              </a:spcBef>
              <a:spcAft>
                <a:spcPts val="0"/>
              </a:spcAft>
              <a:buClr>
                <a:srgbClr val="000000"/>
              </a:buClr>
              <a:buSzPts val="3200"/>
              <a:buFont typeface="Arial"/>
              <a:buNone/>
            </a:pPr>
            <a:r>
              <a:rPr lang="hr-HR" sz="3600" b="1" i="1">
                <a:solidFill>
                  <a:srgbClr val="FF5100"/>
                </a:solidFill>
                <a:latin typeface="Georgia"/>
                <a:ea typeface="Georgia"/>
                <a:cs typeface="Georgia"/>
                <a:sym typeface="Georgia"/>
              </a:rPr>
              <a:t>u proračunskom ciklusu</a:t>
            </a:r>
          </a:p>
        </p:txBody>
      </p:sp>
      <p:pic>
        <p:nvPicPr>
          <p:cNvPr id="193" name="Google Shape;193;p1"/>
          <p:cNvPicPr preferRelativeResize="0"/>
          <p:nvPr/>
        </p:nvPicPr>
        <p:blipFill rotWithShape="1">
          <a:blip r:embed="rId3">
            <a:alphaModFix/>
          </a:blip>
          <a:srcRect/>
          <a:stretch/>
        </p:blipFill>
        <p:spPr>
          <a:xfrm>
            <a:off x="4075603" y="594891"/>
            <a:ext cx="1186988" cy="783412"/>
          </a:xfrm>
          <a:prstGeom prst="rect">
            <a:avLst/>
          </a:prstGeom>
          <a:noFill/>
          <a:ln>
            <a:noFill/>
          </a:ln>
        </p:spPr>
      </p:pic>
      <p:sp>
        <p:nvSpPr>
          <p:cNvPr id="194" name="Google Shape;194;p1"/>
          <p:cNvSpPr/>
          <p:nvPr/>
        </p:nvSpPr>
        <p:spPr>
          <a:xfrm>
            <a:off x="458850" y="3825450"/>
            <a:ext cx="8576100" cy="824700"/>
          </a:xfrm>
          <a:prstGeom prst="rect">
            <a:avLst/>
          </a:prstGeom>
          <a:noFill/>
          <a:ln>
            <a:noFill/>
          </a:ln>
        </p:spPr>
        <p:txBody>
          <a:bodyPr spcFirstLastPara="1" wrap="square" lIns="91425" tIns="45700" rIns="91425" bIns="45700" anchor="t" anchorCtr="0">
            <a:noAutofit/>
          </a:bodyPr>
          <a:lstStyle/>
          <a:p>
            <a:pPr marL="0" marR="0" lvl="0" indent="0" algn="l" rtl="0">
              <a:spcBef>
                <a:spcPts val="280"/>
              </a:spcBef>
              <a:spcAft>
                <a:spcPts val="0"/>
              </a:spcAft>
              <a:buNone/>
            </a:pPr>
            <a:r>
              <a:rPr lang="hr-HR" b="1">
                <a:solidFill>
                  <a:srgbClr val="999999"/>
                </a:solidFill>
                <a:latin typeface="Roboto"/>
                <a:ea typeface="Roboto"/>
                <a:cs typeface="Roboto"/>
                <a:sym typeface="Roboto"/>
              </a:rPr>
              <a:t>Sastanak Zajednice prakse za proračun (BCOP) PEMPAL-a</a:t>
            </a:r>
          </a:p>
          <a:p>
            <a:pPr marL="0" marR="0" lvl="0" indent="0" algn="l" rtl="0">
              <a:spcBef>
                <a:spcPts val="280"/>
              </a:spcBef>
              <a:spcAft>
                <a:spcPts val="0"/>
              </a:spcAft>
              <a:buClr>
                <a:schemeClr val="dk1"/>
              </a:buClr>
              <a:buSzPts val="1100"/>
              <a:buFont typeface="Arial"/>
              <a:buNone/>
            </a:pPr>
            <a:r>
              <a:rPr lang="hr-HR" b="1">
                <a:solidFill>
                  <a:srgbClr val="999999"/>
                </a:solidFill>
                <a:latin typeface="Roboto"/>
                <a:ea typeface="Roboto"/>
                <a:cs typeface="Roboto"/>
                <a:sym typeface="Roboto"/>
              </a:rPr>
              <a:t>22. – 24. ožujka/marta 2023. | Ljubljana, Slovenija</a:t>
            </a:r>
          </a:p>
          <a:p>
            <a:pPr marL="0" marR="0" lvl="0" indent="0" algn="l" rtl="0">
              <a:spcBef>
                <a:spcPts val="280"/>
              </a:spcBef>
              <a:spcAft>
                <a:spcPts val="0"/>
              </a:spcAft>
              <a:buNone/>
            </a:pPr>
            <a:endParaRPr b="1">
              <a:solidFill>
                <a:srgbClr val="999999"/>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14e8208d6a_0_59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hr-HR" sz="2700"/>
              <a:t>Sudjelovanje javnosti: Zbog čega?</a:t>
            </a:r>
          </a:p>
        </p:txBody>
      </p:sp>
      <p:sp>
        <p:nvSpPr>
          <p:cNvPr id="265" name="Google Shape;265;g214e8208d6a_0_599"/>
          <p:cNvSpPr txBox="1">
            <a:spLocks noGrp="1"/>
          </p:cNvSpPr>
          <p:nvPr>
            <p:ph type="body" idx="1"/>
          </p:nvPr>
        </p:nvSpPr>
        <p:spPr>
          <a:xfrm>
            <a:off x="628650" y="1369219"/>
            <a:ext cx="5277000" cy="3003900"/>
          </a:xfrm>
          <a:prstGeom prst="rect">
            <a:avLst/>
          </a:prstGeom>
          <a:noFill/>
          <a:ln>
            <a:noFill/>
          </a:ln>
        </p:spPr>
        <p:txBody>
          <a:bodyPr spcFirstLastPara="1" wrap="square" lIns="68575" tIns="34275" rIns="68575" bIns="34275" anchor="t" anchorCtr="0">
            <a:normAutofit fontScale="85000" lnSpcReduction="20000"/>
          </a:bodyPr>
          <a:lstStyle/>
          <a:p>
            <a:pPr marL="0" lvl="0" indent="0" algn="l" rtl="0">
              <a:lnSpc>
                <a:spcPct val="90000"/>
              </a:lnSpc>
              <a:spcBef>
                <a:spcPts val="0"/>
              </a:spcBef>
              <a:spcAft>
                <a:spcPts val="0"/>
              </a:spcAft>
              <a:buSzPct val="128571"/>
              <a:buNone/>
            </a:pPr>
            <a:r>
              <a:rPr lang="hr-HR" sz="2100" b="1">
                <a:solidFill>
                  <a:srgbClr val="FF6900"/>
                </a:solidFill>
                <a:latin typeface="Roboto"/>
                <a:ea typeface="Roboto"/>
                <a:cs typeface="Roboto"/>
                <a:sym typeface="Roboto"/>
              </a:rPr>
              <a:t>Dokazi o prednostima </a:t>
            </a:r>
            <a:r>
              <a:rPr lang="hr-HR">
                <a:solidFill>
                  <a:srgbClr val="FF6900"/>
                </a:solidFill>
              </a:rPr>
              <a:t>fiskalne otvorenosti uključuju</a:t>
            </a:r>
            <a:r>
              <a:rPr lang="hr-HR" sz="2100" b="1">
                <a:solidFill>
                  <a:srgbClr val="FF6900"/>
                </a:solidFill>
                <a:latin typeface="Roboto"/>
                <a:ea typeface="Roboto"/>
                <a:cs typeface="Roboto"/>
                <a:sym typeface="Roboto"/>
              </a:rPr>
              <a:t>:</a:t>
            </a:r>
          </a:p>
          <a:p>
            <a:pPr marL="177800" lvl="0" indent="-50800" algn="l" rtl="0">
              <a:lnSpc>
                <a:spcPct val="90000"/>
              </a:lnSpc>
              <a:spcBef>
                <a:spcPts val="800"/>
              </a:spcBef>
              <a:spcAft>
                <a:spcPts val="0"/>
              </a:spcAft>
              <a:buClr>
                <a:srgbClr val="3F3F3F"/>
              </a:buClr>
              <a:buSzPct val="100000"/>
              <a:buNone/>
            </a:pPr>
            <a:endParaRPr sz="2100" b="1">
              <a:solidFill>
                <a:srgbClr val="FF6900"/>
              </a:solidFill>
              <a:latin typeface="Roboto"/>
              <a:ea typeface="Roboto"/>
              <a:cs typeface="Roboto"/>
              <a:sym typeface="Roboto"/>
            </a:endParaRPr>
          </a:p>
          <a:p>
            <a:pPr marL="215900" lvl="0" indent="-192246" algn="l" rtl="0">
              <a:lnSpc>
                <a:spcPct val="90000"/>
              </a:lnSpc>
              <a:spcBef>
                <a:spcPts val="800"/>
              </a:spcBef>
              <a:spcAft>
                <a:spcPts val="0"/>
              </a:spcAft>
              <a:buClr>
                <a:srgbClr val="3F3F3F"/>
              </a:buClr>
              <a:buSzPct val="100000"/>
              <a:buFont typeface="Courier New"/>
              <a:buChar char="o"/>
            </a:pPr>
            <a:r>
              <a:rPr lang="hr-HR" sz="2100">
                <a:latin typeface="Roboto Light"/>
                <a:ea typeface="Roboto Light"/>
                <a:cs typeface="Roboto Light"/>
                <a:sym typeface="Roboto Light"/>
              </a:rPr>
              <a:t>Veću naplata poreza</a:t>
            </a:r>
          </a:p>
          <a:p>
            <a:pPr marL="215900" lvl="0" indent="-192246" algn="l" rtl="0">
              <a:lnSpc>
                <a:spcPct val="90000"/>
              </a:lnSpc>
              <a:spcBef>
                <a:spcPts val="800"/>
              </a:spcBef>
              <a:spcAft>
                <a:spcPts val="0"/>
              </a:spcAft>
              <a:buClr>
                <a:srgbClr val="3F3F3F"/>
              </a:buClr>
              <a:buSzPct val="100000"/>
              <a:buFont typeface="Courier New"/>
              <a:buChar char="o"/>
            </a:pPr>
            <a:r>
              <a:rPr lang="hr-HR" sz="2100">
                <a:latin typeface="Roboto Light"/>
                <a:ea typeface="Roboto Light"/>
                <a:cs typeface="Roboto Light"/>
                <a:sym typeface="Roboto Light"/>
              </a:rPr>
              <a:t>Povećanu potražnju za javnim dugom i niže troškove zaduživanja</a:t>
            </a:r>
          </a:p>
          <a:p>
            <a:pPr marL="215900" lvl="0" indent="-192246" algn="l" rtl="0">
              <a:lnSpc>
                <a:spcPct val="90000"/>
              </a:lnSpc>
              <a:spcBef>
                <a:spcPts val="800"/>
              </a:spcBef>
              <a:spcAft>
                <a:spcPts val="0"/>
              </a:spcAft>
              <a:buClr>
                <a:srgbClr val="3F3F3F"/>
              </a:buClr>
              <a:buSzPct val="100000"/>
              <a:buFont typeface="Courier New"/>
              <a:buChar char="o"/>
            </a:pPr>
            <a:r>
              <a:rPr lang="hr-HR" sz="2100">
                <a:latin typeface="Roboto Light"/>
                <a:ea typeface="Roboto Light"/>
                <a:cs typeface="Roboto Light"/>
                <a:sym typeface="Roboto Light"/>
              </a:rPr>
              <a:t>Manje pogrešnih alokacija i prikupljanja =&gt; povećana odgovornost</a:t>
            </a:r>
          </a:p>
          <a:p>
            <a:pPr marL="215900" lvl="0" indent="-192246" algn="l" rtl="0">
              <a:lnSpc>
                <a:spcPct val="90000"/>
              </a:lnSpc>
              <a:spcBef>
                <a:spcPts val="800"/>
              </a:spcBef>
              <a:spcAft>
                <a:spcPts val="0"/>
              </a:spcAft>
              <a:buClr>
                <a:srgbClr val="3F3F3F"/>
              </a:buClr>
              <a:buSzPct val="100000"/>
              <a:buFont typeface="Courier New"/>
              <a:buChar char="o"/>
            </a:pPr>
            <a:r>
              <a:rPr lang="hr-HR" sz="2100">
                <a:latin typeface="Roboto Light"/>
                <a:ea typeface="Roboto Light"/>
                <a:cs typeface="Roboto Light"/>
                <a:sym typeface="Roboto Light"/>
              </a:rPr>
              <a:t>Veća kontrola javnosti nad vladinim institucijama </a:t>
            </a:r>
          </a:p>
          <a:p>
            <a:pPr marL="215900" lvl="0" indent="-192246" algn="l" rtl="0">
              <a:lnSpc>
                <a:spcPct val="90000"/>
              </a:lnSpc>
              <a:spcBef>
                <a:spcPts val="800"/>
              </a:spcBef>
              <a:spcAft>
                <a:spcPts val="0"/>
              </a:spcAft>
              <a:buClr>
                <a:srgbClr val="3F3F3F"/>
              </a:buClr>
              <a:buSzPct val="100000"/>
              <a:buFont typeface="Courier New"/>
              <a:buChar char="o"/>
            </a:pPr>
            <a:r>
              <a:rPr lang="hr-HR" sz="2100">
                <a:latin typeface="Roboto Light"/>
                <a:ea typeface="Roboto Light"/>
                <a:cs typeface="Roboto Light"/>
                <a:sym typeface="Roboto Light"/>
              </a:rPr>
              <a:t>Kredibilitet proračuna i poboljšani krajnji rezultati razvoja </a:t>
            </a:r>
          </a:p>
          <a:p>
            <a:pPr marL="0" lvl="0" indent="0" algn="l" rtl="0">
              <a:lnSpc>
                <a:spcPct val="90000"/>
              </a:lnSpc>
              <a:spcBef>
                <a:spcPts val="800"/>
              </a:spcBef>
              <a:spcAft>
                <a:spcPts val="0"/>
              </a:spcAft>
              <a:buClr>
                <a:srgbClr val="3F3F3F"/>
              </a:buClr>
              <a:buSzPct val="100000"/>
              <a:buNone/>
            </a:pPr>
            <a:endParaRPr sz="2000" b="0"/>
          </a:p>
        </p:txBody>
      </p:sp>
      <p:pic>
        <p:nvPicPr>
          <p:cNvPr id="266" name="Google Shape;266;g214e8208d6a_0_599"/>
          <p:cNvPicPr preferRelativeResize="0"/>
          <p:nvPr/>
        </p:nvPicPr>
        <p:blipFill rotWithShape="1">
          <a:blip r:embed="rId3">
            <a:alphaModFix/>
          </a:blip>
          <a:srcRect t="1893"/>
          <a:stretch/>
        </p:blipFill>
        <p:spPr>
          <a:xfrm>
            <a:off x="6054874" y="1133966"/>
            <a:ext cx="2460477" cy="3474504"/>
          </a:xfrm>
          <a:prstGeom prst="rect">
            <a:avLst/>
          </a:prstGeom>
          <a:noFill/>
          <a:ln>
            <a:noFill/>
          </a:ln>
          <a:effectLst>
            <a:outerShdw blurRad="292100" dist="139700" dir="2700000" algn="tl" rotWithShape="0">
              <a:srgbClr val="333333">
                <a:alpha val="6431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14e8208d6a_0_78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hr-HR" sz="2300">
                <a:solidFill>
                  <a:srgbClr val="FF5100"/>
                </a:solidFill>
                <a:latin typeface="Arial"/>
                <a:ea typeface="Arial"/>
                <a:cs typeface="Arial"/>
                <a:sym typeface="Arial"/>
              </a:rPr>
              <a:t>Uloga informacijskih sustava </a:t>
            </a:r>
          </a:p>
          <a:p>
            <a:pPr marL="0" lvl="0" indent="0" algn="ctr" rtl="0">
              <a:spcBef>
                <a:spcPts val="0"/>
              </a:spcBef>
              <a:spcAft>
                <a:spcPts val="0"/>
              </a:spcAft>
              <a:buNone/>
            </a:pPr>
            <a:r>
              <a:rPr lang="hr-HR" sz="2300">
                <a:solidFill>
                  <a:srgbClr val="FF5100"/>
                </a:solidFill>
                <a:latin typeface="Arial"/>
                <a:ea typeface="Arial"/>
                <a:cs typeface="Arial"/>
                <a:sym typeface="Arial"/>
              </a:rPr>
              <a:t>i digitalnih alata u fiskalnim politikama</a:t>
            </a:r>
          </a:p>
        </p:txBody>
      </p:sp>
      <p:pic>
        <p:nvPicPr>
          <p:cNvPr id="272" name="Google Shape;272;g214e8208d6a_0_780"/>
          <p:cNvPicPr preferRelativeResize="0"/>
          <p:nvPr/>
        </p:nvPicPr>
        <p:blipFill rotWithShape="1">
          <a:blip r:embed="rId3">
            <a:alphaModFix/>
          </a:blip>
          <a:srcRect/>
          <a:stretch/>
        </p:blipFill>
        <p:spPr>
          <a:xfrm>
            <a:off x="1643375" y="1268062"/>
            <a:ext cx="5982699" cy="3199125"/>
          </a:xfrm>
          <a:prstGeom prst="rect">
            <a:avLst/>
          </a:prstGeom>
          <a:noFill/>
          <a:ln>
            <a:noFill/>
          </a:ln>
          <a:effectLst>
            <a:outerShdw dist="38100" dir="5400000" algn="t" rotWithShape="0">
              <a:srgbClr val="000000">
                <a:alpha val="45000"/>
              </a:srgbClr>
            </a:outerShdw>
          </a:effectLst>
        </p:spPr>
      </p:pic>
      <p:sp>
        <p:nvSpPr>
          <p:cNvPr id="273" name="Google Shape;273;g214e8208d6a_0_780"/>
          <p:cNvSpPr txBox="1">
            <a:spLocks noGrp="1"/>
          </p:cNvSpPr>
          <p:nvPr>
            <p:ph type="body" idx="1"/>
          </p:nvPr>
        </p:nvSpPr>
        <p:spPr>
          <a:xfrm>
            <a:off x="363750" y="3975225"/>
            <a:ext cx="8416500" cy="816000"/>
          </a:xfrm>
          <a:prstGeom prst="rect">
            <a:avLst/>
          </a:prstGeom>
          <a:noFill/>
          <a:ln>
            <a:noFill/>
          </a:ln>
        </p:spPr>
        <p:txBody>
          <a:bodyPr spcFirstLastPara="1" wrap="square" lIns="68575" tIns="34275" rIns="68575" bIns="34275" anchor="t" anchorCtr="0">
            <a:normAutofit/>
          </a:bodyPr>
          <a:lstStyle/>
          <a:p>
            <a:pPr marL="0" lvl="0" indent="0" algn="ctr" rtl="0">
              <a:lnSpc>
                <a:spcPct val="100000"/>
              </a:lnSpc>
              <a:spcBef>
                <a:spcPts val="0"/>
              </a:spcBef>
              <a:spcAft>
                <a:spcPts val="0"/>
              </a:spcAft>
              <a:buClr>
                <a:schemeClr val="dk1"/>
              </a:buClr>
              <a:buSzPts val="1100"/>
              <a:buNone/>
            </a:pPr>
            <a:r>
              <a:rPr lang="hr-HR" b="0">
                <a:solidFill>
                  <a:srgbClr val="FF5100"/>
                </a:solidFill>
                <a:latin typeface="Arial"/>
                <a:ea typeface="Arial"/>
                <a:cs typeface="Arial"/>
                <a:sym typeface="Arial"/>
              </a:rPr>
              <a:t>Tehnologija</a:t>
            </a:r>
            <a:r>
              <a:rPr lang="hr-HR" b="0">
                <a:solidFill>
                  <a:schemeClr val="dk1"/>
                </a:solidFill>
                <a:latin typeface="Arial"/>
                <a:ea typeface="Arial"/>
                <a:cs typeface="Arial"/>
                <a:sym typeface="Arial"/>
              </a:rPr>
              <a:t> može pridonijeti </a:t>
            </a:r>
            <a:r>
              <a:rPr lang="hr-HR" b="0">
                <a:solidFill>
                  <a:srgbClr val="FF5100"/>
                </a:solidFill>
                <a:latin typeface="Arial"/>
                <a:ea typeface="Arial"/>
                <a:cs typeface="Arial"/>
                <a:sym typeface="Arial"/>
              </a:rPr>
              <a:t>učinkovitijim, transparentnijim, pravednijim i utjecajnijim</a:t>
            </a:r>
            <a:r>
              <a:rPr lang="hr-HR" b="0">
                <a:solidFill>
                  <a:schemeClr val="dk1"/>
                </a:solidFill>
                <a:latin typeface="Arial"/>
                <a:ea typeface="Arial"/>
                <a:cs typeface="Arial"/>
                <a:sym typeface="Arial"/>
              </a:rPr>
              <a:t> fiskalnim politikama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g214e8208d6a_0_79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hr-HR"/>
              <a:t>Upotreba digitalnih alata</a:t>
            </a:r>
          </a:p>
        </p:txBody>
      </p:sp>
      <p:sp>
        <p:nvSpPr>
          <p:cNvPr id="279" name="Google Shape;279;g214e8208d6a_0_793"/>
          <p:cNvSpPr txBox="1">
            <a:spLocks noGrp="1"/>
          </p:cNvSpPr>
          <p:nvPr>
            <p:ph type="body" idx="1"/>
          </p:nvPr>
        </p:nvSpPr>
        <p:spPr>
          <a:xfrm>
            <a:off x="294500" y="1667176"/>
            <a:ext cx="4772700" cy="28452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Char char="•"/>
            </a:pPr>
            <a:r>
              <a:rPr lang="hr-HR" sz="2400" b="0"/>
              <a:t>Objava i distribucija informacija i (otvorenih) podataka</a:t>
            </a:r>
          </a:p>
          <a:p>
            <a:pPr marL="457200" lvl="0" indent="-381000" algn="l" rtl="0">
              <a:spcBef>
                <a:spcPts val="0"/>
              </a:spcBef>
              <a:spcAft>
                <a:spcPts val="0"/>
              </a:spcAft>
              <a:buSzPts val="2400"/>
              <a:buChar char="•"/>
            </a:pPr>
            <a:r>
              <a:rPr lang="hr-HR" sz="2400" b="0"/>
              <a:t>Javno savjetovanje </a:t>
            </a:r>
          </a:p>
          <a:p>
            <a:pPr marL="457200" lvl="0" indent="-381000" algn="l" rtl="0">
              <a:spcBef>
                <a:spcPts val="0"/>
              </a:spcBef>
              <a:spcAft>
                <a:spcPts val="0"/>
              </a:spcAft>
              <a:buSzPts val="2400"/>
              <a:buChar char="•"/>
            </a:pPr>
            <a:r>
              <a:rPr lang="hr-HR" sz="2400" b="0"/>
              <a:t>Savjetovanje o zakonodavstvu</a:t>
            </a:r>
          </a:p>
          <a:p>
            <a:pPr marL="457200" lvl="0" indent="-381000" algn="l" rtl="0">
              <a:spcBef>
                <a:spcPts val="0"/>
              </a:spcBef>
              <a:spcAft>
                <a:spcPts val="0"/>
              </a:spcAft>
              <a:buSzPts val="2400"/>
              <a:buChar char="•"/>
            </a:pPr>
            <a:r>
              <a:rPr lang="hr-HR" sz="2400" b="0"/>
              <a:t>Participativno planiranje proračuna</a:t>
            </a:r>
          </a:p>
          <a:p>
            <a:pPr marL="457200" lvl="0" indent="-381000" algn="l" rtl="0">
              <a:spcBef>
                <a:spcPts val="0"/>
              </a:spcBef>
              <a:spcAft>
                <a:spcPts val="0"/>
              </a:spcAft>
              <a:buSzPts val="2400"/>
              <a:buChar char="•"/>
            </a:pPr>
            <a:r>
              <a:rPr lang="hr-HR" sz="2400" b="0"/>
              <a:t>Monitoring projekta</a:t>
            </a:r>
          </a:p>
          <a:p>
            <a:pPr marL="457200" lvl="0" indent="-381000" algn="l" rtl="0">
              <a:spcBef>
                <a:spcPts val="0"/>
              </a:spcBef>
              <a:spcAft>
                <a:spcPts val="0"/>
              </a:spcAft>
              <a:buSzPts val="2400"/>
              <a:buChar char="•"/>
            </a:pPr>
            <a:r>
              <a:rPr lang="hr-HR" sz="2400" b="0"/>
              <a:t>Pritužbe i odgovornost</a:t>
            </a:r>
          </a:p>
        </p:txBody>
      </p:sp>
      <p:pic>
        <p:nvPicPr>
          <p:cNvPr id="280" name="Google Shape;280;g214e8208d6a_0_793"/>
          <p:cNvPicPr preferRelativeResize="0"/>
          <p:nvPr/>
        </p:nvPicPr>
        <p:blipFill>
          <a:blip r:embed="rId3">
            <a:alphaModFix/>
          </a:blip>
          <a:stretch>
            <a:fillRect/>
          </a:stretch>
        </p:blipFill>
        <p:spPr>
          <a:xfrm>
            <a:off x="5152925" y="1605074"/>
            <a:ext cx="3619600" cy="27377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163863c484_2_34"/>
          <p:cNvSpPr txBox="1">
            <a:spLocks noGrp="1"/>
          </p:cNvSpPr>
          <p:nvPr>
            <p:ph type="title"/>
          </p:nvPr>
        </p:nvSpPr>
        <p:spPr>
          <a:xfrm>
            <a:off x="628650" y="273844"/>
            <a:ext cx="7886700" cy="421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1800"/>
              <a:buFont typeface="Roboto"/>
              <a:buNone/>
            </a:pPr>
            <a:r>
              <a:rPr lang="hr-HR" sz="1800"/>
              <a:t>Primjeri sudjelovanja javnosti u proračunskom ciklusu</a:t>
            </a:r>
          </a:p>
        </p:txBody>
      </p:sp>
      <p:pic>
        <p:nvPicPr>
          <p:cNvPr id="2" name="Picture 4">
            <a:extLst>
              <a:ext uri="{FF2B5EF4-FFF2-40B4-BE49-F238E27FC236}">
                <a16:creationId xmlns:a16="http://schemas.microsoft.com/office/drawing/2014/main" id="{EEA9E3FC-9770-BBEC-4330-73447C3816D0}"/>
              </a:ext>
            </a:extLst>
          </p:cNvPr>
          <p:cNvPicPr>
            <a:picLocks noChangeAspect="1"/>
          </p:cNvPicPr>
          <p:nvPr/>
        </p:nvPicPr>
        <p:blipFill>
          <a:blip r:embed="rId3"/>
          <a:stretch>
            <a:fillRect/>
          </a:stretch>
        </p:blipFill>
        <p:spPr>
          <a:xfrm>
            <a:off x="780521" y="835335"/>
            <a:ext cx="7582958" cy="42011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14e8208d6a_0_801"/>
          <p:cNvSpPr txBox="1">
            <a:spLocks noGrp="1"/>
          </p:cNvSpPr>
          <p:nvPr>
            <p:ph type="title"/>
          </p:nvPr>
        </p:nvSpPr>
        <p:spPr>
          <a:xfrm>
            <a:off x="510650" y="1315100"/>
            <a:ext cx="4836300" cy="22563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300"/>
              <a:buFont typeface="Roboto"/>
              <a:buNone/>
            </a:pPr>
            <a:r>
              <a:rPr lang="hr-HR"/>
              <a:t>U PRAKSI: sudjelovanje javnosti i upotreba digitalnih alata u proračunskom ciklusu</a:t>
            </a:r>
          </a:p>
        </p:txBody>
      </p:sp>
      <p:pic>
        <p:nvPicPr>
          <p:cNvPr id="2" name="Picture 4">
            <a:extLst>
              <a:ext uri="{FF2B5EF4-FFF2-40B4-BE49-F238E27FC236}">
                <a16:creationId xmlns:a16="http://schemas.microsoft.com/office/drawing/2014/main" id="{90F073CB-4628-86D6-7987-C48022035C68}"/>
              </a:ext>
            </a:extLst>
          </p:cNvPr>
          <p:cNvPicPr>
            <a:picLocks noChangeAspect="1"/>
          </p:cNvPicPr>
          <p:nvPr/>
        </p:nvPicPr>
        <p:blipFill>
          <a:blip r:embed="rId3"/>
          <a:stretch>
            <a:fillRect/>
          </a:stretch>
        </p:blipFill>
        <p:spPr>
          <a:xfrm>
            <a:off x="5648252" y="1143314"/>
            <a:ext cx="2848373" cy="2743583"/>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214e8208d6a_0_1036"/>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rgbClr val="FF5100"/>
              </a:buClr>
              <a:buSzPts val="3000"/>
              <a:buFont typeface="Roboto"/>
              <a:buNone/>
            </a:pPr>
            <a:r>
              <a:rPr lang="hr-HR" sz="2900" b="0"/>
              <a:t>Faza 1:  Izrada proračuna</a:t>
            </a:r>
            <a:br>
              <a:rPr lang="hr-HR" sz="3600" b="0"/>
            </a:br>
            <a:endParaRPr lang="hr-HR" sz="3600" b="0"/>
          </a:p>
        </p:txBody>
      </p:sp>
      <p:sp>
        <p:nvSpPr>
          <p:cNvPr id="301" name="Google Shape;301;g214e8208d6a_0_1036"/>
          <p:cNvSpPr txBox="1">
            <a:spLocks noGrp="1"/>
          </p:cNvSpPr>
          <p:nvPr>
            <p:ph type="body" idx="1"/>
          </p:nvPr>
        </p:nvSpPr>
        <p:spPr>
          <a:xfrm>
            <a:off x="540000" y="1779900"/>
            <a:ext cx="5288400" cy="26712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rgbClr val="000000"/>
              </a:buClr>
              <a:buSzPts val="1800"/>
              <a:buNone/>
            </a:pPr>
            <a:endParaRPr b="0">
              <a:solidFill>
                <a:srgbClr val="FF5100"/>
              </a:solidFill>
            </a:endParaRPr>
          </a:p>
          <a:p>
            <a:pPr marL="0" lvl="0" indent="0" algn="l" rtl="0">
              <a:lnSpc>
                <a:spcPct val="80000"/>
              </a:lnSpc>
              <a:spcBef>
                <a:spcPts val="0"/>
              </a:spcBef>
              <a:spcAft>
                <a:spcPts val="0"/>
              </a:spcAft>
              <a:buClr>
                <a:srgbClr val="000000"/>
              </a:buClr>
              <a:buSzPts val="1800"/>
              <a:buNone/>
            </a:pPr>
            <a:endParaRPr b="0">
              <a:solidFill>
                <a:srgbClr val="FF5100"/>
              </a:solidFill>
            </a:endParaRPr>
          </a:p>
          <a:p>
            <a:pPr marL="0" indent="0">
              <a:lnSpc>
                <a:spcPct val="80000"/>
              </a:lnSpc>
              <a:buClr>
                <a:srgbClr val="000000"/>
              </a:buClr>
              <a:buSzPts val="1800"/>
              <a:buNone/>
            </a:pPr>
            <a:r>
              <a:rPr lang="hr-HR" b="0" dirty="0">
                <a:solidFill>
                  <a:srgbClr val="000000"/>
                </a:solidFill>
              </a:rPr>
              <a:t>Pitanje za </a:t>
            </a:r>
            <a:r>
              <a:rPr lang="hr-HR" b="0" dirty="0">
                <a:solidFill>
                  <a:srgbClr val="FF5100"/>
                </a:solidFill>
              </a:rPr>
              <a:t>Ministarstvo financija (MF) </a:t>
            </a:r>
            <a:r>
              <a:rPr lang="hr-HR" b="0" dirty="0">
                <a:solidFill>
                  <a:srgbClr val="000000"/>
                </a:solidFill>
              </a:rPr>
              <a:t>je kako uključiti</a:t>
            </a:r>
            <a:r>
              <a:rPr lang="hr-HR" b="0" i="0" u="none" strike="noStrike" dirty="0">
                <a:solidFill>
                  <a:srgbClr val="000000"/>
                </a:solidFill>
              </a:rPr>
              <a:t> različite aktere</a:t>
            </a:r>
            <a:r>
              <a:rPr lang="hr-HR" b="0" dirty="0">
                <a:solidFill>
                  <a:srgbClr val="000000"/>
                </a:solidFill>
              </a:rPr>
              <a:t> </a:t>
            </a:r>
            <a:r>
              <a:rPr lang="hr-HR" b="0" i="0" u="none" strike="noStrike" dirty="0">
                <a:solidFill>
                  <a:srgbClr val="000000"/>
                </a:solidFill>
              </a:rPr>
              <a:t> </a:t>
            </a:r>
            <a:r>
              <a:rPr lang="hr-HR" b="0" dirty="0">
                <a:solidFill>
                  <a:srgbClr val="000000"/>
                </a:solidFill>
              </a:rPr>
              <a:t>kako bi se  za nacrt </a:t>
            </a:r>
            <a:r>
              <a:rPr lang="hr-HR" b="0" i="0" u="none" strike="noStrike" dirty="0">
                <a:solidFill>
                  <a:srgbClr val="000000"/>
                </a:solidFill>
              </a:rPr>
              <a:t>proračuna</a:t>
            </a:r>
            <a:r>
              <a:rPr lang="hr-HR" b="0" dirty="0">
                <a:solidFill>
                  <a:srgbClr val="000000"/>
                </a:solidFill>
              </a:rPr>
              <a:t> </a:t>
            </a:r>
            <a:r>
              <a:rPr lang="hr-HR" b="0" i="0" u="none" strike="noStrike" dirty="0">
                <a:solidFill>
                  <a:srgbClr val="000000"/>
                </a:solidFill>
              </a:rPr>
              <a:t> </a:t>
            </a:r>
            <a:r>
              <a:rPr lang="hr-HR" b="0" dirty="0">
                <a:solidFill>
                  <a:srgbClr val="000000"/>
                </a:solidFill>
              </a:rPr>
              <a:t>uzeo u </a:t>
            </a:r>
            <a:r>
              <a:rPr lang="hr-HR" b="0" i="0" u="none" strike="noStrike" dirty="0">
                <a:solidFill>
                  <a:srgbClr val="000000"/>
                </a:solidFill>
              </a:rPr>
              <a:t> obzir širok raspon</a:t>
            </a:r>
            <a:r>
              <a:rPr lang="hr-HR" b="0" dirty="0">
                <a:solidFill>
                  <a:srgbClr val="000000"/>
                </a:solidFill>
              </a:rPr>
              <a:t> perspektiva</a:t>
            </a:r>
          </a:p>
        </p:txBody>
      </p:sp>
      <p:pic>
        <p:nvPicPr>
          <p:cNvPr id="302" name="Google Shape;302;g214e8208d6a_0_1036"/>
          <p:cNvPicPr preferRelativeResize="0"/>
          <p:nvPr/>
        </p:nvPicPr>
        <p:blipFill rotWithShape="1">
          <a:blip r:embed="rId3">
            <a:alphaModFix/>
          </a:blip>
          <a:srcRect l="22872" r="33906" b="28207"/>
          <a:stretch/>
        </p:blipFill>
        <p:spPr>
          <a:xfrm>
            <a:off x="5828395" y="1856475"/>
            <a:ext cx="3198700" cy="19056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214e8208d6a_0_1185"/>
          <p:cNvSpPr txBox="1">
            <a:spLocks noGrp="1"/>
          </p:cNvSpPr>
          <p:nvPr>
            <p:ph type="title"/>
          </p:nvPr>
        </p:nvSpPr>
        <p:spPr>
          <a:xfrm>
            <a:off x="628650" y="19589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a:t>Primjeri po zemljama</a:t>
            </a:r>
          </a:p>
        </p:txBody>
      </p:sp>
      <p:pic>
        <p:nvPicPr>
          <p:cNvPr id="309" name="Google Shape;309;g214e8208d6a_0_1185"/>
          <p:cNvPicPr preferRelativeResize="0"/>
          <p:nvPr/>
        </p:nvPicPr>
        <p:blipFill rotWithShape="1">
          <a:blip r:embed="rId3">
            <a:alphaModFix/>
          </a:blip>
          <a:srcRect/>
          <a:stretch/>
        </p:blipFill>
        <p:spPr>
          <a:xfrm>
            <a:off x="3" y="2571761"/>
            <a:ext cx="2381250" cy="1918035"/>
          </a:xfrm>
          <a:prstGeom prst="rect">
            <a:avLst/>
          </a:prstGeom>
          <a:noFill/>
          <a:ln>
            <a:noFill/>
          </a:ln>
          <a:effectLst>
            <a:outerShdw sx="104000" sy="104000" algn="ctr" rotWithShape="0">
              <a:schemeClr val="lt1"/>
            </a:outerShdw>
          </a:effectLst>
        </p:spPr>
      </p:pic>
      <p:sp>
        <p:nvSpPr>
          <p:cNvPr id="310" name="Google Shape;310;g214e8208d6a_0_1185"/>
          <p:cNvSpPr txBox="1">
            <a:spLocks noGrp="1"/>
          </p:cNvSpPr>
          <p:nvPr>
            <p:ph type="body" idx="1"/>
          </p:nvPr>
        </p:nvSpPr>
        <p:spPr>
          <a:xfrm>
            <a:off x="2528750" y="2442350"/>
            <a:ext cx="6288600" cy="2427300"/>
          </a:xfrm>
          <a:prstGeom prst="rect">
            <a:avLst/>
          </a:prstGeom>
          <a:noFill/>
          <a:ln>
            <a:noFill/>
          </a:ln>
        </p:spPr>
        <p:txBody>
          <a:bodyPr spcFirstLastPara="1" wrap="square" lIns="68575" tIns="34275" rIns="68575" bIns="34275" anchor="t" anchorCtr="0">
            <a:normAutofit fontScale="92500"/>
          </a:bodyPr>
          <a:lstStyle/>
          <a:p>
            <a:pPr marL="177800" lvl="0" indent="-203200" algn="l" rtl="0">
              <a:lnSpc>
                <a:spcPct val="90000"/>
              </a:lnSpc>
              <a:spcBef>
                <a:spcPts val="0"/>
              </a:spcBef>
              <a:spcAft>
                <a:spcPts val="0"/>
              </a:spcAft>
              <a:buClr>
                <a:srgbClr val="000000"/>
              </a:buClr>
              <a:buSzPts val="2000"/>
              <a:buChar char="•"/>
            </a:pPr>
            <a:r>
              <a:rPr lang="hr-HR" sz="2000" b="0" i="0" u="none" strike="noStrike">
                <a:solidFill>
                  <a:srgbClr val="000000"/>
                </a:solidFill>
              </a:rPr>
              <a:t>Mobilna aplikacija Benina </a:t>
            </a:r>
            <a:r>
              <a:rPr lang="hr-HR" sz="2000">
                <a:solidFill>
                  <a:srgbClr val="000000"/>
                </a:solidFill>
              </a:rPr>
              <a:t>(Google Playstore)</a:t>
            </a:r>
          </a:p>
          <a:p>
            <a:pPr marL="177800" lvl="0" indent="-203200" algn="l" rtl="0">
              <a:lnSpc>
                <a:spcPct val="90000"/>
              </a:lnSpc>
              <a:spcBef>
                <a:spcPts val="800"/>
              </a:spcBef>
              <a:spcAft>
                <a:spcPts val="0"/>
              </a:spcAft>
              <a:buClr>
                <a:srgbClr val="000000"/>
              </a:buClr>
              <a:buSzPts val="2000"/>
              <a:buChar char="•"/>
            </a:pPr>
            <a:r>
              <a:rPr lang="hr-HR" sz="2000" b="0">
                <a:solidFill>
                  <a:srgbClr val="000000"/>
                </a:solidFill>
              </a:rPr>
              <a:t>Nacionalni savjetodavni forum Nigerije o nacrtu srednjoročnog fiskalnog okvira 2023. – 2025. </a:t>
            </a:r>
            <a:r>
              <a:rPr lang="hr-HR" sz="2000">
                <a:solidFill>
                  <a:srgbClr val="000000"/>
                </a:solidFill>
              </a:rPr>
              <a:t>(Društvene mreže i platforma za sastanke u virtualnom formatu)</a:t>
            </a:r>
          </a:p>
          <a:p>
            <a:pPr marL="177800" lvl="0" indent="-203200" algn="l" rtl="0">
              <a:lnSpc>
                <a:spcPct val="90000"/>
              </a:lnSpc>
              <a:spcBef>
                <a:spcPts val="800"/>
              </a:spcBef>
              <a:spcAft>
                <a:spcPts val="0"/>
              </a:spcAft>
              <a:buClr>
                <a:srgbClr val="000000"/>
              </a:buClr>
              <a:buSzPts val="2000"/>
              <a:buChar char="•"/>
            </a:pPr>
            <a:r>
              <a:rPr lang="hr-HR" sz="2000" b="0">
                <a:solidFill>
                  <a:srgbClr val="000000"/>
                </a:solidFill>
              </a:rPr>
              <a:t>Južnoafričko pretproračunsko savjetovanje o fiskalnoj politici </a:t>
            </a:r>
            <a:r>
              <a:rPr lang="hr-HR" sz="2000">
                <a:solidFill>
                  <a:srgbClr val="000000"/>
                </a:solidFill>
              </a:rPr>
              <a:t>(društvene mreže, e-pošta, platforma za sastanke u virtualnom formatu i Vulekamali)</a:t>
            </a:r>
          </a:p>
        </p:txBody>
      </p:sp>
      <p:pic>
        <p:nvPicPr>
          <p:cNvPr id="311" name="Google Shape;311;g214e8208d6a_0_1185"/>
          <p:cNvPicPr preferRelativeResize="0"/>
          <p:nvPr/>
        </p:nvPicPr>
        <p:blipFill rotWithShape="1">
          <a:blip r:embed="rId4">
            <a:alphaModFix/>
          </a:blip>
          <a:srcRect/>
          <a:stretch/>
        </p:blipFill>
        <p:spPr>
          <a:xfrm>
            <a:off x="1026101" y="1007291"/>
            <a:ext cx="1839475" cy="1221749"/>
          </a:xfrm>
          <a:prstGeom prst="rect">
            <a:avLst/>
          </a:prstGeom>
          <a:noFill/>
          <a:ln>
            <a:noFill/>
          </a:ln>
        </p:spPr>
      </p:pic>
      <p:pic>
        <p:nvPicPr>
          <p:cNvPr id="312" name="Google Shape;312;g214e8208d6a_0_1185"/>
          <p:cNvPicPr preferRelativeResize="0"/>
          <p:nvPr/>
        </p:nvPicPr>
        <p:blipFill rotWithShape="1">
          <a:blip r:embed="rId5">
            <a:alphaModFix/>
          </a:blip>
          <a:srcRect/>
          <a:stretch/>
        </p:blipFill>
        <p:spPr>
          <a:xfrm>
            <a:off x="3323900" y="1024853"/>
            <a:ext cx="2381251" cy="1186627"/>
          </a:xfrm>
          <a:prstGeom prst="rect">
            <a:avLst/>
          </a:prstGeom>
          <a:noFill/>
          <a:ln>
            <a:noFill/>
          </a:ln>
          <a:effectLst>
            <a:outerShdw blurRad="50800" dist="38100" dir="2700000" algn="tl" rotWithShape="0">
              <a:srgbClr val="000000">
                <a:alpha val="40000"/>
              </a:srgbClr>
            </a:outerShdw>
          </a:effectLst>
        </p:spPr>
      </p:pic>
      <p:pic>
        <p:nvPicPr>
          <p:cNvPr id="313" name="Google Shape;313;g214e8208d6a_0_1185"/>
          <p:cNvPicPr preferRelativeResize="0"/>
          <p:nvPr/>
        </p:nvPicPr>
        <p:blipFill rotWithShape="1">
          <a:blip r:embed="rId6">
            <a:alphaModFix/>
          </a:blip>
          <a:srcRect/>
          <a:stretch/>
        </p:blipFill>
        <p:spPr>
          <a:xfrm>
            <a:off x="6373001" y="1006741"/>
            <a:ext cx="1839475" cy="122282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2163863c484_1_0"/>
          <p:cNvSpPr txBox="1">
            <a:spLocks noGrp="1"/>
          </p:cNvSpPr>
          <p:nvPr>
            <p:ph type="title"/>
          </p:nvPr>
        </p:nvSpPr>
        <p:spPr>
          <a:xfrm>
            <a:off x="1025118" y="239691"/>
            <a:ext cx="7490100" cy="941700"/>
          </a:xfrm>
          <a:prstGeom prst="rect">
            <a:avLst/>
          </a:prstGeom>
          <a:noFill/>
          <a:ln>
            <a:noFill/>
          </a:ln>
        </p:spPr>
        <p:txBody>
          <a:bodyPr spcFirstLastPara="1" wrap="square" lIns="0" tIns="0" rIns="0" bIns="0" anchor="ctr" anchorCtr="1">
            <a:noAutofit/>
          </a:bodyPr>
          <a:lstStyle/>
          <a:p>
            <a:pPr marL="0" lvl="0" indent="0" algn="ctr" rtl="0">
              <a:lnSpc>
                <a:spcPct val="100000"/>
              </a:lnSpc>
              <a:spcBef>
                <a:spcPts val="0"/>
              </a:spcBef>
              <a:spcAft>
                <a:spcPts val="0"/>
              </a:spcAft>
              <a:buSzPts val="1100"/>
              <a:buNone/>
            </a:pPr>
            <a:r>
              <a:rPr lang="hr-HR" sz="2700" b="1">
                <a:solidFill>
                  <a:srgbClr val="FF5900"/>
                </a:solidFill>
              </a:rPr>
              <a:t>Ključni </a:t>
            </a:r>
            <a:r>
              <a:rPr lang="hr-HR" sz="2700">
                <a:solidFill>
                  <a:srgbClr val="FF5900"/>
                </a:solidFill>
              </a:rPr>
              <a:t>elementi </a:t>
            </a:r>
            <a:r>
              <a:rPr lang="hr-HR" sz="2700" b="1">
                <a:solidFill>
                  <a:srgbClr val="FF5900"/>
                </a:solidFill>
              </a:rPr>
              <a:t>modela</a:t>
            </a:r>
            <a:r>
              <a:rPr lang="hr-HR" sz="2700">
                <a:solidFill>
                  <a:srgbClr val="FF5900"/>
                </a:solidFill>
              </a:rPr>
              <a:t> Akceleratora </a:t>
            </a:r>
            <a:r>
              <a:rPr lang="hr-HR" sz="2700" b="1">
                <a:solidFill>
                  <a:srgbClr val="FF5900"/>
                </a:solidFill>
              </a:rPr>
              <a:t>fiskalne otvorenosti</a:t>
            </a:r>
          </a:p>
        </p:txBody>
      </p:sp>
      <p:sp>
        <p:nvSpPr>
          <p:cNvPr id="319" name="Google Shape;319;g2163863c484_1_0"/>
          <p:cNvSpPr txBox="1"/>
          <p:nvPr/>
        </p:nvSpPr>
        <p:spPr>
          <a:xfrm>
            <a:off x="244050" y="1290775"/>
            <a:ext cx="4890600" cy="3140100"/>
          </a:xfrm>
          <a:prstGeom prst="rect">
            <a:avLst/>
          </a:prstGeom>
          <a:noFill/>
          <a:ln>
            <a:noFill/>
          </a:ln>
        </p:spPr>
        <p:txBody>
          <a:bodyPr spcFirstLastPara="1" wrap="square" lIns="91425" tIns="45700" rIns="91425" bIns="45700" anchor="t" anchorCtr="0">
            <a:spAutoFit/>
          </a:bodyPr>
          <a:lstStyle/>
          <a:p>
            <a:pPr marL="488950" marR="0" lvl="0" indent="-342900" algn="l" rtl="0">
              <a:lnSpc>
                <a:spcPct val="100000"/>
              </a:lnSpc>
              <a:spcBef>
                <a:spcPts val="0"/>
              </a:spcBef>
              <a:spcAft>
                <a:spcPts val="0"/>
              </a:spcAft>
              <a:buClr>
                <a:srgbClr val="FF5100"/>
              </a:buClr>
              <a:buSzPts val="1300"/>
              <a:buFont typeface="Noto Sans Symbols"/>
              <a:buChar char="⮚"/>
            </a:pPr>
            <a:r>
              <a:rPr lang="hr-HR" sz="1800">
                <a:latin typeface="Roboto"/>
                <a:ea typeface="Roboto"/>
                <a:cs typeface="Roboto"/>
                <a:sym typeface="Roboto"/>
              </a:rPr>
              <a:t>Formalna obveza </a:t>
            </a:r>
            <a:r>
              <a:rPr lang="hr-HR" sz="1800">
                <a:solidFill>
                  <a:srgbClr val="FF5900"/>
                </a:solidFill>
                <a:latin typeface="Roboto"/>
                <a:ea typeface="Roboto"/>
                <a:cs typeface="Roboto"/>
                <a:sym typeface="Roboto"/>
              </a:rPr>
              <a:t>Ministarstva financija</a:t>
            </a:r>
            <a:br>
              <a:rPr lang="hr-HR" sz="1800">
                <a:solidFill>
                  <a:srgbClr val="FF5900"/>
                </a:solidFill>
                <a:latin typeface="Roboto"/>
                <a:ea typeface="Roboto"/>
                <a:cs typeface="Roboto"/>
                <a:sym typeface="Roboto"/>
              </a:rPr>
            </a:br>
            <a:r>
              <a:rPr lang="hr-HR" sz="1800">
                <a:solidFill>
                  <a:srgbClr val="FF5900"/>
                </a:solidFill>
                <a:latin typeface="Roboto"/>
                <a:ea typeface="Roboto"/>
                <a:cs typeface="Roboto"/>
                <a:sym typeface="Roboto"/>
              </a:rPr>
              <a:t>(MoF) </a:t>
            </a:r>
            <a:r>
              <a:rPr lang="hr-HR" sz="1800">
                <a:solidFill>
                  <a:schemeClr val="dk2"/>
                </a:solidFill>
                <a:latin typeface="Roboto"/>
                <a:ea typeface="Roboto"/>
                <a:cs typeface="Roboto"/>
                <a:sym typeface="Roboto"/>
              </a:rPr>
              <a:t>– potpisan je</a:t>
            </a:r>
            <a:r>
              <a:rPr lang="hr-HR" sz="1800" b="0" i="0" u="none" strike="noStrike" cap="none">
                <a:solidFill>
                  <a:schemeClr val="dk2"/>
                </a:solidFill>
                <a:latin typeface="Roboto"/>
                <a:ea typeface="Roboto"/>
                <a:cs typeface="Roboto"/>
                <a:sym typeface="Roboto"/>
              </a:rPr>
              <a:t> </a:t>
            </a:r>
            <a:r>
              <a:rPr lang="hr-HR" sz="1800" b="0" i="0" u="none" strike="noStrike" cap="none">
                <a:solidFill>
                  <a:srgbClr val="FF5900"/>
                </a:solidFill>
                <a:latin typeface="Roboto"/>
                <a:ea typeface="Roboto"/>
                <a:cs typeface="Roboto"/>
                <a:sym typeface="Roboto"/>
              </a:rPr>
              <a:t>Memorandum o razumijevanju</a:t>
            </a:r>
          </a:p>
          <a:p>
            <a:pPr marL="488950" marR="0" lvl="0" indent="-342900" algn="l" rtl="0">
              <a:lnSpc>
                <a:spcPct val="100000"/>
              </a:lnSpc>
              <a:spcBef>
                <a:spcPts val="0"/>
              </a:spcBef>
              <a:spcAft>
                <a:spcPts val="0"/>
              </a:spcAft>
              <a:buClr>
                <a:srgbClr val="FF5100"/>
              </a:buClr>
              <a:buSzPts val="1300"/>
              <a:buFont typeface="Noto Sans Symbols"/>
              <a:buChar char="⮚"/>
            </a:pPr>
            <a:r>
              <a:rPr lang="hr-HR" sz="1800" b="0" i="0" u="none" strike="noStrike" cap="none">
                <a:solidFill>
                  <a:schemeClr val="dk2"/>
                </a:solidFill>
                <a:latin typeface="Roboto"/>
                <a:ea typeface="Roboto"/>
                <a:cs typeface="Roboto"/>
                <a:sym typeface="Roboto"/>
              </a:rPr>
              <a:t>Ustanovljena je </a:t>
            </a:r>
            <a:r>
              <a:rPr lang="hr-HR" sz="1800" b="0" i="0" u="none" strike="noStrike" cap="none">
                <a:solidFill>
                  <a:srgbClr val="FF5900"/>
                </a:solidFill>
                <a:latin typeface="Roboto"/>
                <a:ea typeface="Roboto"/>
                <a:cs typeface="Roboto"/>
                <a:sym typeface="Roboto"/>
              </a:rPr>
              <a:t>savjetodavna skupina vlade i civilnog društva </a:t>
            </a:r>
            <a:r>
              <a:rPr lang="hr-HR" sz="1800">
                <a:solidFill>
                  <a:schemeClr val="dk2"/>
                </a:solidFill>
                <a:latin typeface="Roboto"/>
                <a:ea typeface="Roboto"/>
                <a:cs typeface="Roboto"/>
                <a:sym typeface="Roboto"/>
              </a:rPr>
              <a:t>s jasnim </a:t>
            </a:r>
            <a:r>
              <a:rPr lang="hr-HR" sz="1800">
                <a:solidFill>
                  <a:srgbClr val="FF5900"/>
                </a:solidFill>
                <a:latin typeface="Roboto"/>
                <a:ea typeface="Roboto"/>
                <a:cs typeface="Roboto"/>
                <a:sym typeface="Roboto"/>
              </a:rPr>
              <a:t>opisom posla</a:t>
            </a:r>
          </a:p>
          <a:p>
            <a:pPr marL="488950" marR="0" lvl="0" indent="-342900" algn="l" rtl="0">
              <a:lnSpc>
                <a:spcPct val="100000"/>
              </a:lnSpc>
              <a:spcBef>
                <a:spcPts val="0"/>
              </a:spcBef>
              <a:spcAft>
                <a:spcPts val="0"/>
              </a:spcAft>
              <a:buClr>
                <a:srgbClr val="FF5100"/>
              </a:buClr>
              <a:buSzPts val="1300"/>
              <a:buFont typeface="Noto Sans Symbols"/>
              <a:buChar char="⮚"/>
            </a:pPr>
            <a:r>
              <a:rPr lang="hr-HR" sz="1800">
                <a:solidFill>
                  <a:srgbClr val="FF5900"/>
                </a:solidFill>
                <a:latin typeface="Roboto"/>
                <a:ea typeface="Roboto"/>
                <a:cs typeface="Roboto"/>
                <a:sym typeface="Roboto"/>
              </a:rPr>
              <a:t>Izgradnja kapaciteta i učenje uz međusobnu podršku</a:t>
            </a:r>
          </a:p>
          <a:p>
            <a:pPr marL="488950" marR="0" lvl="0" indent="-342900" algn="l" rtl="0">
              <a:lnSpc>
                <a:spcPct val="100000"/>
              </a:lnSpc>
              <a:spcBef>
                <a:spcPts val="0"/>
              </a:spcBef>
              <a:spcAft>
                <a:spcPts val="0"/>
              </a:spcAft>
              <a:buClr>
                <a:srgbClr val="FF5100"/>
              </a:buClr>
              <a:buSzPts val="1300"/>
              <a:buFont typeface="Noto Sans Symbols"/>
              <a:buChar char="⮚"/>
            </a:pPr>
            <a:r>
              <a:rPr lang="hr-HR" sz="1800" b="0" i="0" u="none" strike="noStrike" cap="none">
                <a:solidFill>
                  <a:schemeClr val="dk2"/>
                </a:solidFill>
                <a:latin typeface="Roboto"/>
                <a:ea typeface="Roboto"/>
                <a:cs typeface="Roboto"/>
                <a:sym typeface="Roboto"/>
              </a:rPr>
              <a:t>Izrada </a:t>
            </a:r>
            <a:r>
              <a:rPr lang="hr-HR" sz="1800">
                <a:solidFill>
                  <a:schemeClr val="dk2"/>
                </a:solidFill>
                <a:latin typeface="Roboto"/>
                <a:ea typeface="Roboto"/>
                <a:cs typeface="Roboto"/>
                <a:sym typeface="Roboto"/>
              </a:rPr>
              <a:t>i</a:t>
            </a:r>
            <a:r>
              <a:rPr lang="hr-HR" sz="1800" b="0" i="0" u="none" strike="noStrike" cap="none">
                <a:solidFill>
                  <a:schemeClr val="dk2"/>
                </a:solidFill>
                <a:latin typeface="Roboto"/>
                <a:ea typeface="Roboto"/>
                <a:cs typeface="Roboto"/>
                <a:sym typeface="Roboto"/>
              </a:rPr>
              <a:t> provedba akcijskog plana za </a:t>
            </a:r>
            <a:r>
              <a:rPr lang="hr-HR" sz="1800" b="0" i="0" u="none" strike="noStrike" cap="none">
                <a:solidFill>
                  <a:srgbClr val="FF5900"/>
                </a:solidFill>
                <a:latin typeface="Roboto"/>
                <a:ea typeface="Roboto"/>
                <a:cs typeface="Roboto"/>
                <a:sym typeface="Roboto"/>
              </a:rPr>
              <a:t>pilot-projekt mehanizma sudjelovanja javnosti u proračunskom procesu </a:t>
            </a:r>
            <a:r>
              <a:rPr lang="hr-HR" sz="1800" b="0" i="0" u="none" strike="noStrike" cap="none">
                <a:solidFill>
                  <a:schemeClr val="dk2"/>
                </a:solidFill>
                <a:latin typeface="Roboto"/>
                <a:ea typeface="Roboto"/>
                <a:cs typeface="Roboto"/>
                <a:sym typeface="Roboto"/>
              </a:rPr>
              <a:t>na nacionalnoj razini</a:t>
            </a:r>
          </a:p>
        </p:txBody>
      </p:sp>
      <p:pic>
        <p:nvPicPr>
          <p:cNvPr id="320" name="Google Shape;320;g2163863c484_1_0"/>
          <p:cNvPicPr preferRelativeResize="0"/>
          <p:nvPr/>
        </p:nvPicPr>
        <p:blipFill rotWithShape="1">
          <a:blip r:embed="rId3">
            <a:alphaModFix/>
          </a:blip>
          <a:srcRect/>
          <a:stretch/>
        </p:blipFill>
        <p:spPr>
          <a:xfrm>
            <a:off x="5210862" y="1290779"/>
            <a:ext cx="3695676" cy="1437487"/>
          </a:xfrm>
          <a:prstGeom prst="rect">
            <a:avLst/>
          </a:prstGeom>
          <a:noFill/>
          <a:ln>
            <a:noFill/>
          </a:ln>
        </p:spPr>
      </p:pic>
      <p:pic>
        <p:nvPicPr>
          <p:cNvPr id="321" name="Google Shape;321;g2163863c484_1_0"/>
          <p:cNvPicPr preferRelativeResize="0"/>
          <p:nvPr/>
        </p:nvPicPr>
        <p:blipFill rotWithShape="1">
          <a:blip r:embed="rId4">
            <a:alphaModFix/>
          </a:blip>
          <a:srcRect/>
          <a:stretch/>
        </p:blipFill>
        <p:spPr>
          <a:xfrm>
            <a:off x="5210862" y="2831030"/>
            <a:ext cx="1773096" cy="1327680"/>
          </a:xfrm>
          <a:prstGeom prst="rect">
            <a:avLst/>
          </a:prstGeom>
          <a:noFill/>
          <a:ln>
            <a:noFill/>
          </a:ln>
        </p:spPr>
      </p:pic>
      <p:pic>
        <p:nvPicPr>
          <p:cNvPr id="322" name="Google Shape;322;g2163863c484_1_0"/>
          <p:cNvPicPr preferRelativeResize="0"/>
          <p:nvPr/>
        </p:nvPicPr>
        <p:blipFill rotWithShape="1">
          <a:blip r:embed="rId5">
            <a:alphaModFix/>
          </a:blip>
          <a:srcRect/>
          <a:stretch/>
        </p:blipFill>
        <p:spPr>
          <a:xfrm>
            <a:off x="7058700" y="2813898"/>
            <a:ext cx="1815923" cy="1361943"/>
          </a:xfrm>
          <a:prstGeom prst="rect">
            <a:avLst/>
          </a:prstGeom>
          <a:noFill/>
          <a:ln>
            <a:noFill/>
          </a:ln>
        </p:spPr>
      </p:pic>
      <p:pic>
        <p:nvPicPr>
          <p:cNvPr id="323" name="Google Shape;323;g2163863c484_1_0"/>
          <p:cNvPicPr preferRelativeResize="0"/>
          <p:nvPr/>
        </p:nvPicPr>
        <p:blipFill rotWithShape="1">
          <a:blip r:embed="rId6">
            <a:alphaModFix/>
          </a:blip>
          <a:srcRect/>
          <a:stretch/>
        </p:blipFill>
        <p:spPr>
          <a:xfrm>
            <a:off x="194773" y="4628644"/>
            <a:ext cx="544483" cy="35935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sp>
        <p:nvSpPr>
          <p:cNvPr id="328" name="Google Shape;328;g214e8208d6a_0_1284"/>
          <p:cNvSpPr txBox="1"/>
          <p:nvPr/>
        </p:nvSpPr>
        <p:spPr>
          <a:xfrm>
            <a:off x="841573" y="390734"/>
            <a:ext cx="7843800" cy="4968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hr-HR" sz="2400" b="1" i="0" u="none" strike="noStrike" cap="none">
                <a:solidFill>
                  <a:srgbClr val="FF5900"/>
                </a:solidFill>
                <a:latin typeface="Arial"/>
                <a:ea typeface="Arial"/>
                <a:cs typeface="Arial"/>
                <a:sym typeface="Arial"/>
              </a:rPr>
              <a:t>Mehanizmi sudjelovanja javnosti u projektu FOA: Benin</a:t>
            </a:r>
          </a:p>
        </p:txBody>
      </p:sp>
      <p:pic>
        <p:nvPicPr>
          <p:cNvPr id="329" name="Google Shape;329;g214e8208d6a_0_1284"/>
          <p:cNvPicPr preferRelativeResize="0"/>
          <p:nvPr/>
        </p:nvPicPr>
        <p:blipFill rotWithShape="1">
          <a:blip r:embed="rId3">
            <a:alphaModFix/>
          </a:blip>
          <a:srcRect/>
          <a:stretch/>
        </p:blipFill>
        <p:spPr>
          <a:xfrm>
            <a:off x="307637" y="1632400"/>
            <a:ext cx="3556000" cy="2082800"/>
          </a:xfrm>
          <a:prstGeom prst="rect">
            <a:avLst/>
          </a:prstGeom>
          <a:noFill/>
          <a:ln>
            <a:noFill/>
          </a:ln>
        </p:spPr>
      </p:pic>
      <p:sp>
        <p:nvSpPr>
          <p:cNvPr id="330" name="Google Shape;330;g214e8208d6a_0_1284"/>
          <p:cNvSpPr txBox="1"/>
          <p:nvPr/>
        </p:nvSpPr>
        <p:spPr>
          <a:xfrm>
            <a:off x="3948614" y="1526243"/>
            <a:ext cx="4802700" cy="22812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800"/>
              <a:buFont typeface="Arial"/>
              <a:buNone/>
            </a:pPr>
            <a:r>
              <a:rPr lang="hr-HR" sz="1800" b="0" i="0" u="none" strike="noStrike" cap="none">
                <a:solidFill>
                  <a:srgbClr val="FF5900"/>
                </a:solidFill>
                <a:latin typeface="Roboto"/>
                <a:ea typeface="Roboto"/>
                <a:cs typeface="Roboto"/>
                <a:sym typeface="Roboto"/>
              </a:rPr>
              <a:t>Benin </a:t>
            </a:r>
            <a:r>
              <a:rPr lang="hr-HR" sz="1800" b="0" i="0" u="none" strike="noStrike" cap="none">
                <a:solidFill>
                  <a:srgbClr val="000000"/>
                </a:solidFill>
                <a:latin typeface="Arial"/>
                <a:ea typeface="Arial"/>
                <a:cs typeface="Arial"/>
                <a:sym typeface="Arial"/>
              </a:rPr>
              <a:t>je razvio </a:t>
            </a:r>
            <a:r>
              <a:rPr lang="hr-HR" sz="1800" b="1" i="0" u="none" strike="noStrike" cap="none">
                <a:solidFill>
                  <a:srgbClr val="FF5900"/>
                </a:solidFill>
                <a:latin typeface="Arial"/>
                <a:ea typeface="Arial"/>
                <a:cs typeface="Arial"/>
                <a:sym typeface="Arial"/>
              </a:rPr>
              <a:t>mobilnu aplikaciju Bousprob </a:t>
            </a:r>
            <a:r>
              <a:rPr lang="hr-HR" sz="1800" b="0" i="0" u="none" strike="noStrike" cap="none">
                <a:solidFill>
                  <a:srgbClr val="000000"/>
                </a:solidFill>
                <a:latin typeface="Arial"/>
                <a:ea typeface="Arial"/>
                <a:cs typeface="Arial"/>
                <a:sym typeface="Arial"/>
              </a:rPr>
              <a:t>, alat za upozorenje i monitoring koji je besplatno dostupan u servisu Google Playstore i sadrži biblioteku informacija o proračunu, informira </a:t>
            </a:r>
            <a:r>
              <a:rPr lang="hr-HR" sz="1800"/>
              <a:t>korisnike </a:t>
            </a:r>
            <a:r>
              <a:rPr lang="hr-HR" sz="1800" b="0" i="0" u="none" strike="noStrike" cap="none">
                <a:solidFill>
                  <a:srgbClr val="000000"/>
                </a:solidFill>
                <a:latin typeface="Arial"/>
                <a:ea typeface="Arial"/>
                <a:cs typeface="Arial"/>
                <a:sym typeface="Arial"/>
              </a:rPr>
              <a:t>o mogućnostima uključivanja u proračunski proces i pruža platformu za prikupljanje njihovih povratnih informacija</a:t>
            </a:r>
          </a:p>
        </p:txBody>
      </p:sp>
      <p:pic>
        <p:nvPicPr>
          <p:cNvPr id="331" name="Google Shape;331;g214e8208d6a_0_1284"/>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5"/>
        <p:cNvGrpSpPr/>
        <p:nvPr/>
      </p:nvGrpSpPr>
      <p:grpSpPr>
        <a:xfrm>
          <a:off x="0" y="0"/>
          <a:ext cx="0" cy="0"/>
          <a:chOff x="0" y="0"/>
          <a:chExt cx="0" cy="0"/>
        </a:xfrm>
      </p:grpSpPr>
      <p:sp>
        <p:nvSpPr>
          <p:cNvPr id="336" name="Google Shape;336;g214e8208d6a_0_1291"/>
          <p:cNvSpPr txBox="1"/>
          <p:nvPr/>
        </p:nvSpPr>
        <p:spPr>
          <a:xfrm>
            <a:off x="1019598" y="332278"/>
            <a:ext cx="7843800" cy="4968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hr-HR" sz="2400" b="1" i="0" u="none" strike="noStrike" cap="none">
                <a:solidFill>
                  <a:srgbClr val="FF5900"/>
                </a:solidFill>
                <a:latin typeface="Arial"/>
                <a:ea typeface="Arial"/>
                <a:cs typeface="Arial"/>
                <a:sym typeface="Arial"/>
              </a:rPr>
              <a:t>Mehanizmi sudjelovanja javnosti u projektu FOA: Južna Afrika</a:t>
            </a:r>
          </a:p>
        </p:txBody>
      </p:sp>
      <p:sp>
        <p:nvSpPr>
          <p:cNvPr id="337" name="Google Shape;337;g214e8208d6a_0_1291"/>
          <p:cNvSpPr txBox="1"/>
          <p:nvPr/>
        </p:nvSpPr>
        <p:spPr>
          <a:xfrm>
            <a:off x="3552083" y="1315740"/>
            <a:ext cx="5187300" cy="27861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400"/>
              <a:buFont typeface="Arial"/>
              <a:buNone/>
            </a:pPr>
            <a:r>
              <a:rPr lang="hr-HR" sz="1400" b="1" i="0" u="none" strike="noStrike" cap="none">
                <a:solidFill>
                  <a:srgbClr val="FF5900"/>
                </a:solidFill>
                <a:latin typeface="Roboto"/>
                <a:ea typeface="Roboto"/>
                <a:cs typeface="Roboto"/>
                <a:sym typeface="Roboto"/>
              </a:rPr>
              <a:t>Pretproračunska savjetovanja</a:t>
            </a:r>
            <a:r>
              <a:rPr lang="hr-HR" sz="1400" b="0" i="0" u="none" strike="noStrike" cap="none">
                <a:solidFill>
                  <a:srgbClr val="595959"/>
                </a:solidFill>
                <a:latin typeface="Roboto"/>
                <a:ea typeface="Roboto"/>
                <a:cs typeface="Roboto"/>
                <a:sym typeface="Roboto"/>
              </a:rPr>
              <a:t>Južne Afrike:</a:t>
            </a:r>
          </a:p>
          <a:p>
            <a:pPr marL="339725" marR="0" lvl="0" indent="-193675" algn="l" rtl="0">
              <a:lnSpc>
                <a:spcPct val="115000"/>
              </a:lnSpc>
              <a:spcBef>
                <a:spcPts val="0"/>
              </a:spcBef>
              <a:spcAft>
                <a:spcPts val="0"/>
              </a:spcAft>
              <a:buClr>
                <a:srgbClr val="FF5100"/>
              </a:buClr>
              <a:buSzPts val="1300"/>
              <a:buFont typeface="Arial"/>
              <a:buChar char="•"/>
            </a:pPr>
            <a:r>
              <a:rPr lang="hr-HR" sz="1400" b="1" i="0" u="none" strike="noStrike" cap="none">
                <a:solidFill>
                  <a:srgbClr val="595959"/>
                </a:solidFill>
                <a:latin typeface="Roboto"/>
                <a:ea typeface="Roboto"/>
                <a:cs typeface="Roboto"/>
                <a:sym typeface="Roboto"/>
              </a:rPr>
              <a:t>1. godina: </a:t>
            </a:r>
            <a:r>
              <a:rPr lang="hr-HR" sz="1400" b="0" i="0" u="none" strike="noStrike" cap="none">
                <a:solidFill>
                  <a:srgbClr val="FF5900"/>
                </a:solidFill>
                <a:latin typeface="Roboto"/>
                <a:ea typeface="Roboto"/>
                <a:cs typeface="Roboto"/>
                <a:sym typeface="Roboto"/>
              </a:rPr>
              <a:t>Javno savjetovanje </a:t>
            </a:r>
            <a:r>
              <a:rPr lang="hr-HR" sz="1400" b="0" i="0" u="none" strike="noStrike" cap="none">
                <a:solidFill>
                  <a:srgbClr val="595959"/>
                </a:solidFill>
                <a:latin typeface="Roboto"/>
                <a:ea typeface="Roboto"/>
                <a:cs typeface="Roboto"/>
                <a:sym typeface="Roboto"/>
              </a:rPr>
              <a:t>koje je omogućilo prostor za </a:t>
            </a:r>
            <a:r>
              <a:rPr lang="hr-HR" sz="1400" b="0" i="0" u="none" strike="noStrike" cap="none">
                <a:solidFill>
                  <a:srgbClr val="FF5900"/>
                </a:solidFill>
                <a:latin typeface="Roboto"/>
                <a:ea typeface="Roboto"/>
                <a:cs typeface="Roboto"/>
                <a:sym typeface="Roboto"/>
              </a:rPr>
              <a:t>prezentaciju i dijalog o preporukama organizacija civilnog društva </a:t>
            </a:r>
            <a:r>
              <a:rPr lang="hr-HR" sz="1400" b="0" i="0" u="none" strike="noStrike" cap="none">
                <a:solidFill>
                  <a:srgbClr val="595959"/>
                </a:solidFill>
                <a:latin typeface="Roboto"/>
                <a:ea typeface="Roboto"/>
                <a:cs typeface="Roboto"/>
                <a:sym typeface="Roboto"/>
              </a:rPr>
              <a:t>o utvrđivanju prioriteta proračuna i o tome kako se nositi s izazovima dugoročne fiskalne održivosti</a:t>
            </a:r>
          </a:p>
          <a:p>
            <a:pPr marL="339725" marR="0" lvl="0" indent="-193675" algn="l" rtl="0">
              <a:lnSpc>
                <a:spcPct val="115000"/>
              </a:lnSpc>
              <a:spcBef>
                <a:spcPts val="0"/>
              </a:spcBef>
              <a:spcAft>
                <a:spcPts val="0"/>
              </a:spcAft>
              <a:buClr>
                <a:srgbClr val="000000"/>
              </a:buClr>
              <a:buSzPts val="1400"/>
              <a:buFont typeface="Arial"/>
              <a:buNone/>
            </a:pPr>
            <a:endParaRPr sz="1400" b="0" i="0" u="none" strike="noStrike" cap="none">
              <a:solidFill>
                <a:srgbClr val="595959"/>
              </a:solidFill>
              <a:latin typeface="Roboto"/>
              <a:ea typeface="Roboto"/>
              <a:cs typeface="Roboto"/>
              <a:sym typeface="Roboto"/>
            </a:endParaRPr>
          </a:p>
          <a:p>
            <a:pPr marL="339725" marR="0" lvl="0" indent="-193675" algn="l" rtl="0">
              <a:lnSpc>
                <a:spcPct val="115000"/>
              </a:lnSpc>
              <a:spcBef>
                <a:spcPts val="0"/>
              </a:spcBef>
              <a:spcAft>
                <a:spcPts val="0"/>
              </a:spcAft>
              <a:buClr>
                <a:srgbClr val="FF5100"/>
              </a:buClr>
              <a:buSzPts val="1300"/>
              <a:buFont typeface="Arial"/>
              <a:buChar char="•"/>
            </a:pPr>
            <a:r>
              <a:rPr lang="hr-HR" sz="1400" b="1" i="0" u="none" strike="noStrike" cap="none">
                <a:solidFill>
                  <a:srgbClr val="595959"/>
                </a:solidFill>
                <a:latin typeface="Roboto"/>
                <a:ea typeface="Roboto"/>
                <a:cs typeface="Roboto"/>
                <a:sym typeface="Roboto"/>
              </a:rPr>
              <a:t>2. godina:</a:t>
            </a:r>
            <a:r>
              <a:rPr lang="hr-HR" sz="1400" b="0" i="0" u="none" strike="noStrike" cap="none">
                <a:solidFill>
                  <a:srgbClr val="595959"/>
                </a:solidFill>
                <a:latin typeface="Roboto"/>
                <a:ea typeface="Roboto"/>
                <a:cs typeface="Roboto"/>
                <a:sym typeface="Roboto"/>
              </a:rPr>
              <a:t> </a:t>
            </a:r>
            <a:r>
              <a:rPr lang="hr-HR" sz="1400" b="0" i="0" u="none" strike="noStrike" cap="none">
                <a:solidFill>
                  <a:srgbClr val="FF5900"/>
                </a:solidFill>
                <a:latin typeface="Roboto"/>
                <a:ea typeface="Roboto"/>
                <a:cs typeface="Roboto"/>
                <a:sym typeface="Roboto"/>
              </a:rPr>
              <a:t>javni poziv za dostavu pisanih podnesaka </a:t>
            </a:r>
            <a:r>
              <a:rPr lang="hr-HR" sz="1400" b="0" i="0" u="none" strike="noStrike" cap="none">
                <a:solidFill>
                  <a:srgbClr val="595959"/>
                </a:solidFill>
                <a:latin typeface="Roboto"/>
                <a:ea typeface="Roboto"/>
                <a:cs typeface="Roboto"/>
                <a:sym typeface="Roboto"/>
              </a:rPr>
              <a:t>o širokom rasponu tema (npr. </a:t>
            </a:r>
            <a:r>
              <a:rPr lang="hr-HR" sz="1400" b="0" i="0" u="none" strike="noStrike" cap="none">
                <a:solidFill>
                  <a:srgbClr val="FF5900"/>
                </a:solidFill>
                <a:latin typeface="Roboto"/>
                <a:ea typeface="Roboto"/>
                <a:cs typeface="Roboto"/>
                <a:sym typeface="Roboto"/>
              </a:rPr>
              <a:t>fiskalna politika, proračunske reforme, sektorska pitanja</a:t>
            </a:r>
            <a:r>
              <a:rPr lang="hr-HR" sz="1400" b="0" i="0" u="none" strike="noStrike" cap="none">
                <a:solidFill>
                  <a:srgbClr val="595959"/>
                </a:solidFill>
                <a:latin typeface="Roboto"/>
                <a:ea typeface="Roboto"/>
                <a:cs typeface="Roboto"/>
                <a:sym typeface="Roboto"/>
              </a:rPr>
              <a:t>) koje će analizirati </a:t>
            </a:r>
            <a:r>
              <a:rPr lang="hr-HR" sz="1400" b="0" i="0" u="none" strike="noStrike" cap="none">
                <a:solidFill>
                  <a:srgbClr val="FF5900"/>
                </a:solidFill>
                <a:latin typeface="Roboto"/>
                <a:ea typeface="Roboto"/>
                <a:cs typeface="Roboto"/>
                <a:sym typeface="Roboto"/>
              </a:rPr>
              <a:t>skupine za funkcioniranje </a:t>
            </a:r>
            <a:r>
              <a:rPr lang="hr-HR" sz="1400" b="0" i="0" u="none" strike="noStrike" cap="none">
                <a:solidFill>
                  <a:srgbClr val="595959"/>
                </a:solidFill>
                <a:latin typeface="Roboto"/>
                <a:ea typeface="Roboto"/>
                <a:cs typeface="Roboto"/>
                <a:sym typeface="Roboto"/>
              </a:rPr>
              <a:t>Riznice i podijeliti s </a:t>
            </a:r>
            <a:r>
              <a:rPr lang="hr-HR" sz="1400" b="0" i="0" u="none" strike="noStrike" cap="none">
                <a:solidFill>
                  <a:srgbClr val="FF5900"/>
                </a:solidFill>
                <a:latin typeface="Roboto"/>
                <a:ea typeface="Roboto"/>
                <a:cs typeface="Roboto"/>
                <a:sym typeface="Roboto"/>
              </a:rPr>
              <a:t>Odborom za srednjoročne rashode</a:t>
            </a:r>
          </a:p>
        </p:txBody>
      </p:sp>
      <p:pic>
        <p:nvPicPr>
          <p:cNvPr id="338" name="Google Shape;338;g214e8208d6a_0_1291"/>
          <p:cNvPicPr preferRelativeResize="0"/>
          <p:nvPr/>
        </p:nvPicPr>
        <p:blipFill rotWithShape="1">
          <a:blip r:embed="rId3">
            <a:alphaModFix/>
          </a:blip>
          <a:srcRect/>
          <a:stretch/>
        </p:blipFill>
        <p:spPr>
          <a:xfrm>
            <a:off x="655077" y="1005077"/>
            <a:ext cx="2818617" cy="3421132"/>
          </a:xfrm>
          <a:prstGeom prst="rect">
            <a:avLst/>
          </a:prstGeom>
          <a:noFill/>
          <a:ln w="9525" cap="flat" cmpd="sng">
            <a:solidFill>
              <a:srgbClr val="D8D8D8"/>
            </a:solidFill>
            <a:prstDash val="solid"/>
            <a:round/>
            <a:headEnd type="none" w="sm" len="sm"/>
            <a:tailEnd type="none" w="sm" len="sm"/>
          </a:ln>
        </p:spPr>
      </p:pic>
      <p:pic>
        <p:nvPicPr>
          <p:cNvPr id="339" name="Google Shape;339;g214e8208d6a_0_1291"/>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14e8208d6a_0_0"/>
          <p:cNvSpPr txBox="1">
            <a:spLocks noGrp="1"/>
          </p:cNvSpPr>
          <p:nvPr>
            <p:ph type="title"/>
          </p:nvPr>
        </p:nvSpPr>
        <p:spPr>
          <a:xfrm>
            <a:off x="1538245" y="746785"/>
            <a:ext cx="5915100" cy="7458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FF5100"/>
              </a:buClr>
              <a:buSzPts val="3300"/>
              <a:buFont typeface="Roboto"/>
              <a:buNone/>
            </a:pPr>
            <a:r>
              <a:rPr lang="hr-HR" sz="2800" b="1">
                <a:solidFill>
                  <a:srgbClr val="FF5100"/>
                </a:solidFill>
              </a:rPr>
              <a:t>Mreža GIFT</a:t>
            </a:r>
          </a:p>
        </p:txBody>
      </p:sp>
      <p:grpSp>
        <p:nvGrpSpPr>
          <p:cNvPr id="201" name="Google Shape;201;g214e8208d6a_0_0"/>
          <p:cNvGrpSpPr/>
          <p:nvPr/>
        </p:nvGrpSpPr>
        <p:grpSpPr>
          <a:xfrm>
            <a:off x="885722" y="1195191"/>
            <a:ext cx="7353675" cy="3552031"/>
            <a:chOff x="961922" y="1118991"/>
            <a:chExt cx="7353675" cy="3552031"/>
          </a:xfrm>
        </p:grpSpPr>
        <p:pic>
          <p:nvPicPr>
            <p:cNvPr id="202" name="Google Shape;202;g214e8208d6a_0_0"/>
            <p:cNvPicPr preferRelativeResize="0"/>
            <p:nvPr/>
          </p:nvPicPr>
          <p:blipFill rotWithShape="1">
            <a:blip r:embed="rId3">
              <a:alphaModFix/>
            </a:blip>
            <a:srcRect/>
            <a:stretch/>
          </p:blipFill>
          <p:spPr>
            <a:xfrm>
              <a:off x="2659606" y="1118991"/>
              <a:ext cx="3698426" cy="3498425"/>
            </a:xfrm>
            <a:prstGeom prst="rect">
              <a:avLst/>
            </a:prstGeom>
            <a:noFill/>
            <a:ln>
              <a:noFill/>
            </a:ln>
          </p:spPr>
        </p:pic>
        <p:sp>
          <p:nvSpPr>
            <p:cNvPr id="203" name="Google Shape;203;g214e8208d6a_0_0"/>
            <p:cNvSpPr txBox="1"/>
            <p:nvPr/>
          </p:nvSpPr>
          <p:spPr>
            <a:xfrm>
              <a:off x="3697882" y="2773478"/>
              <a:ext cx="1621874"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hr-HR" sz="1100" b="0" i="0" u="none" strike="noStrike" cap="none" dirty="0">
                  <a:solidFill>
                    <a:srgbClr val="FB5100"/>
                  </a:solidFill>
                  <a:latin typeface="Times New Roman"/>
                  <a:ea typeface="Times New Roman"/>
                  <a:cs typeface="Times New Roman"/>
                  <a:sym typeface="Times New Roman"/>
                </a:rPr>
                <a:t>Glavni upravitelji GIFT-a</a:t>
              </a:r>
            </a:p>
          </p:txBody>
        </p:sp>
        <p:sp>
          <p:nvSpPr>
            <p:cNvPr id="204" name="Google Shape;204;g214e8208d6a_0_0"/>
            <p:cNvSpPr txBox="1"/>
            <p:nvPr/>
          </p:nvSpPr>
          <p:spPr>
            <a:xfrm>
              <a:off x="3779859" y="3056792"/>
              <a:ext cx="1415100" cy="300000"/>
            </a:xfrm>
            <a:prstGeom prst="rect">
              <a:avLst/>
            </a:prstGeom>
            <a:solidFill>
              <a:srgbClr val="FB5100"/>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hr-HR" sz="1500" b="1" i="0" u="none" strike="noStrike" cap="none">
                  <a:solidFill>
                    <a:schemeClr val="lt1"/>
                  </a:solidFill>
                  <a:latin typeface="Times New Roman"/>
                  <a:ea typeface="Times New Roman"/>
                  <a:cs typeface="Times New Roman"/>
                  <a:sym typeface="Times New Roman"/>
                </a:rPr>
                <a:t>58 predvodnika</a:t>
              </a:r>
            </a:p>
          </p:txBody>
        </p:sp>
        <p:sp>
          <p:nvSpPr>
            <p:cNvPr id="205" name="Google Shape;205;g214e8208d6a_0_0"/>
            <p:cNvSpPr txBox="1"/>
            <p:nvPr/>
          </p:nvSpPr>
          <p:spPr>
            <a:xfrm>
              <a:off x="981999" y="1746837"/>
              <a:ext cx="1780200" cy="746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hr-HR" sz="1100" b="0" i="0" u="none" strike="noStrike" cap="none" dirty="0">
                  <a:solidFill>
                    <a:srgbClr val="FB5100"/>
                  </a:solidFill>
                  <a:latin typeface="Times New Roman"/>
                  <a:ea typeface="Times New Roman"/>
                  <a:cs typeface="Times New Roman"/>
                  <a:sym typeface="Times New Roman"/>
                </a:rPr>
                <a:t>Brazil (Transparentnost –</a:t>
              </a:r>
              <a:r>
                <a:rPr lang="hr-HR" sz="1100" dirty="0">
                  <a:solidFill>
                    <a:srgbClr val="FB5100"/>
                  </a:solidFill>
                  <a:latin typeface="Times New Roman"/>
                  <a:ea typeface="Times New Roman"/>
                  <a:cs typeface="Times New Roman"/>
                  <a:sym typeface="Times New Roman"/>
                </a:rPr>
                <a:t>CGU</a:t>
              </a:r>
              <a:r>
                <a:rPr lang="hr-HR" sz="1100" b="0" i="0" u="none" strike="noStrike" cap="none" dirty="0">
                  <a:solidFill>
                    <a:srgbClr val="FB5100"/>
                  </a:solidFill>
                  <a:latin typeface="Times New Roman"/>
                  <a:ea typeface="Times New Roman"/>
                  <a:cs typeface="Times New Roman"/>
                  <a:sym typeface="Times New Roman"/>
                </a:rPr>
                <a:t>), Filipini (Odjel za proračun i upravljanje), Meksiko (red za riznicu i javni dug) +23 vladinih agencija za proračun</a:t>
              </a:r>
            </a:p>
          </p:txBody>
        </p:sp>
        <p:sp>
          <p:nvSpPr>
            <p:cNvPr id="206" name="Google Shape;206;g214e8208d6a_0_0"/>
            <p:cNvSpPr txBox="1"/>
            <p:nvPr/>
          </p:nvSpPr>
          <p:spPr>
            <a:xfrm>
              <a:off x="1054572" y="1395086"/>
              <a:ext cx="1480200" cy="269400"/>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hr-HR" sz="1300" b="1" i="0" u="none" strike="noStrike" cap="none">
                  <a:solidFill>
                    <a:schemeClr val="lt1"/>
                  </a:solidFill>
                  <a:latin typeface="Times New Roman"/>
                  <a:ea typeface="Times New Roman"/>
                  <a:cs typeface="Times New Roman"/>
                  <a:sym typeface="Times New Roman"/>
                </a:rPr>
                <a:t>26</a:t>
              </a:r>
              <a:r>
                <a:rPr lang="hr-HR" sz="1300" b="0" i="0" u="none" strike="noStrike" cap="none">
                  <a:solidFill>
                    <a:schemeClr val="lt1"/>
                  </a:solidFill>
                  <a:latin typeface="Times New Roman"/>
                  <a:ea typeface="Times New Roman"/>
                  <a:cs typeface="Times New Roman"/>
                  <a:sym typeface="Times New Roman"/>
                </a:rPr>
                <a:t> vlada</a:t>
              </a:r>
            </a:p>
          </p:txBody>
        </p:sp>
        <p:sp>
          <p:nvSpPr>
            <p:cNvPr id="207" name="Google Shape;207;g214e8208d6a_0_0"/>
            <p:cNvSpPr txBox="1"/>
            <p:nvPr/>
          </p:nvSpPr>
          <p:spPr>
            <a:xfrm>
              <a:off x="961922" y="3416422"/>
              <a:ext cx="1708500" cy="12546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hr-HR" sz="1100" b="0" i="0" u="none" strike="noStrike" cap="none" dirty="0">
                  <a:solidFill>
                    <a:srgbClr val="FB5100"/>
                  </a:solidFill>
                  <a:latin typeface="Cambria"/>
                  <a:ea typeface="Cambria"/>
                  <a:cs typeface="Cambria"/>
                  <a:sym typeface="Cambria"/>
                </a:rPr>
                <a:t>IBP, </a:t>
              </a:r>
              <a:r>
                <a:rPr lang="hr-HR" sz="1100" b="0" i="0" u="none" strike="noStrike" cap="none" dirty="0" err="1">
                  <a:solidFill>
                    <a:srgbClr val="FB5100"/>
                  </a:solidFill>
                  <a:latin typeface="Cambria"/>
                  <a:ea typeface="Cambria"/>
                  <a:cs typeface="Cambria"/>
                  <a:sym typeface="Cambria"/>
                </a:rPr>
                <a:t>Fundar</a:t>
              </a:r>
              <a:r>
                <a:rPr lang="hr-HR" sz="1100" b="0" i="0" u="none" strike="noStrike" cap="none" dirty="0">
                  <a:solidFill>
                    <a:srgbClr val="FB5100"/>
                  </a:solidFill>
                  <a:latin typeface="Cambria"/>
                  <a:ea typeface="Cambria"/>
                  <a:cs typeface="Cambria"/>
                  <a:sym typeface="Cambria"/>
                </a:rPr>
                <a:t>, ILDA, CBPP, </a:t>
              </a:r>
              <a:r>
                <a:rPr lang="hr-HR" sz="1100" b="0" i="0" u="none" strike="noStrike" cap="none" dirty="0" err="1">
                  <a:solidFill>
                    <a:srgbClr val="FB5100"/>
                  </a:solidFill>
                  <a:latin typeface="Cambria"/>
                  <a:ea typeface="Cambria"/>
                  <a:cs typeface="Cambria"/>
                  <a:sym typeface="Cambria"/>
                </a:rPr>
                <a:t>Inesc</a:t>
              </a:r>
              <a:r>
                <a:rPr lang="hr-HR" sz="1100" b="0" i="0" u="none" strike="noStrike" cap="none" dirty="0">
                  <a:solidFill>
                    <a:srgbClr val="FB5100"/>
                  </a:solidFill>
                  <a:latin typeface="Cambria"/>
                  <a:ea typeface="Cambria"/>
                  <a:cs typeface="Cambria"/>
                  <a:sym typeface="Cambria"/>
                </a:rPr>
                <a:t>, ICEFI, ACIJ, </a:t>
              </a:r>
              <a:r>
                <a:rPr lang="hr-HR" sz="1100" b="0" i="0" u="none" strike="noStrike" cap="none" dirty="0" err="1">
                  <a:solidFill>
                    <a:srgbClr val="FB5100"/>
                  </a:solidFill>
                  <a:latin typeface="Cambria"/>
                  <a:ea typeface="Cambria"/>
                  <a:cs typeface="Cambria"/>
                  <a:sym typeface="Cambria"/>
                </a:rPr>
                <a:t>Fiscal</a:t>
              </a:r>
              <a:r>
                <a:rPr lang="hr-HR" sz="1100" b="0" i="0" u="none" strike="noStrike" cap="none" dirty="0">
                  <a:solidFill>
                    <a:srgbClr val="FB5100"/>
                  </a:solidFill>
                  <a:latin typeface="Cambria"/>
                  <a:ea typeface="Cambria"/>
                  <a:cs typeface="Cambria"/>
                  <a:sym typeface="Cambria"/>
                </a:rPr>
                <a:t> </a:t>
              </a:r>
              <a:r>
                <a:rPr lang="hr-HR" sz="1100" b="0" i="0" u="none" strike="noStrike" cap="none" dirty="0" err="1">
                  <a:solidFill>
                    <a:srgbClr val="FB5100"/>
                  </a:solidFill>
                  <a:latin typeface="Cambria"/>
                  <a:ea typeface="Cambria"/>
                  <a:cs typeface="Cambria"/>
                  <a:sym typeface="Cambria"/>
                </a:rPr>
                <a:t>Observatory</a:t>
              </a:r>
              <a:r>
                <a:rPr lang="hr-HR" sz="1100" b="0" i="0" u="none" strike="noStrike" cap="none" dirty="0">
                  <a:solidFill>
                    <a:srgbClr val="FB5100"/>
                  </a:solidFill>
                  <a:latin typeface="Cambria"/>
                  <a:ea typeface="Cambria"/>
                  <a:cs typeface="Cambria"/>
                  <a:sym typeface="Cambria"/>
                </a:rPr>
                <a:t>, </a:t>
              </a:r>
              <a:r>
                <a:rPr lang="hr-HR" sz="1100" b="0" i="0" u="none" strike="noStrike" cap="none" dirty="0" err="1">
                  <a:solidFill>
                    <a:srgbClr val="FB5100"/>
                  </a:solidFill>
                  <a:latin typeface="Cambria"/>
                  <a:ea typeface="Cambria"/>
                  <a:cs typeface="Cambria"/>
                  <a:sym typeface="Cambria"/>
                </a:rPr>
                <a:t>Seknas</a:t>
              </a:r>
              <a:r>
                <a:rPr lang="hr-HR" sz="1100" b="0" i="0" u="none" strike="noStrike" cap="none" dirty="0">
                  <a:solidFill>
                    <a:srgbClr val="FB5100"/>
                  </a:solidFill>
                  <a:latin typeface="Cambria"/>
                  <a:ea typeface="Cambria"/>
                  <a:cs typeface="Cambria"/>
                  <a:sym typeface="Cambria"/>
                </a:rPr>
                <a:t>, IFP, </a:t>
              </a:r>
              <a:r>
                <a:rPr lang="hr-HR" sz="1100" b="0" i="0" u="none" strike="noStrike" cap="none" dirty="0" err="1">
                  <a:solidFill>
                    <a:srgbClr val="FB5100"/>
                  </a:solidFill>
                  <a:latin typeface="Cambria"/>
                  <a:ea typeface="Cambria"/>
                  <a:cs typeface="Cambria"/>
                  <a:sym typeface="Cambria"/>
                </a:rPr>
                <a:t>Funde</a:t>
              </a:r>
              <a:r>
                <a:rPr lang="hr-HR" sz="1100" b="0" i="0" u="none" strike="noStrike" cap="none" dirty="0">
                  <a:solidFill>
                    <a:srgbClr val="FB5100"/>
                  </a:solidFill>
                  <a:latin typeface="Cambria"/>
                  <a:ea typeface="Cambria"/>
                  <a:cs typeface="Cambria"/>
                  <a:sym typeface="Cambria"/>
                </a:rPr>
                <a:t>, PSAM, </a:t>
              </a:r>
              <a:r>
                <a:rPr lang="hr-HR" sz="1100" b="0" i="0" u="none" strike="noStrike" cap="none" dirty="0" err="1">
                  <a:solidFill>
                    <a:srgbClr val="FB5100"/>
                  </a:solidFill>
                  <a:latin typeface="Cambria"/>
                  <a:ea typeface="Cambria"/>
                  <a:cs typeface="Cambria"/>
                  <a:sym typeface="Cambria"/>
                </a:rPr>
                <a:t>Emerging</a:t>
              </a:r>
              <a:r>
                <a:rPr lang="hr-HR" sz="1100" b="0" i="0" u="none" strike="noStrike" cap="none" dirty="0">
                  <a:solidFill>
                    <a:srgbClr val="FB5100"/>
                  </a:solidFill>
                  <a:latin typeface="Cambria"/>
                  <a:ea typeface="Cambria"/>
                  <a:cs typeface="Cambria"/>
                  <a:sym typeface="Cambria"/>
                </a:rPr>
                <a:t> M, NHCDR, </a:t>
              </a:r>
              <a:r>
                <a:rPr lang="hr-HR" sz="1100" b="0" i="0" u="none" strike="noStrike" cap="none" dirty="0" err="1">
                  <a:solidFill>
                    <a:srgbClr val="FB5100"/>
                  </a:solidFill>
                  <a:latin typeface="Cambria"/>
                  <a:ea typeface="Cambria"/>
                  <a:cs typeface="Cambria"/>
                  <a:sym typeface="Cambria"/>
                </a:rPr>
                <a:t>Social</a:t>
              </a:r>
              <a:r>
                <a:rPr lang="hr-HR" sz="1100" b="0" i="0" u="none" strike="noStrike" cap="none" dirty="0">
                  <a:solidFill>
                    <a:srgbClr val="FB5100"/>
                  </a:solidFill>
                  <a:latin typeface="Cambria"/>
                  <a:ea typeface="Cambria"/>
                  <a:cs typeface="Cambria"/>
                  <a:sym typeface="Cambria"/>
                </a:rPr>
                <a:t> </a:t>
              </a:r>
              <a:r>
                <a:rPr lang="hr-HR" sz="1100" b="0" i="0" u="none" strike="noStrike" cap="none" dirty="0" err="1">
                  <a:solidFill>
                    <a:srgbClr val="FB5100"/>
                  </a:solidFill>
                  <a:latin typeface="Cambria"/>
                  <a:ea typeface="Cambria"/>
                  <a:cs typeface="Cambria"/>
                  <a:sym typeface="Cambria"/>
                </a:rPr>
                <a:t>Watch</a:t>
              </a:r>
              <a:r>
                <a:rPr lang="hr-HR" sz="1100" b="0" i="0" u="none" strike="noStrike" cap="none" dirty="0">
                  <a:solidFill>
                    <a:srgbClr val="FB5100"/>
                  </a:solidFill>
                  <a:latin typeface="Cambria"/>
                  <a:ea typeface="Cambria"/>
                  <a:cs typeface="Cambria"/>
                  <a:sym typeface="Cambria"/>
                </a:rPr>
                <a:t>, </a:t>
              </a:r>
              <a:r>
                <a:rPr lang="hr-HR" sz="1100" b="0" i="0" u="none" strike="noStrike" cap="none" dirty="0" err="1">
                  <a:solidFill>
                    <a:srgbClr val="FB5100"/>
                  </a:solidFill>
                  <a:latin typeface="Cambria"/>
                  <a:ea typeface="Cambria"/>
                  <a:cs typeface="Cambria"/>
                  <a:sym typeface="Cambria"/>
                </a:rPr>
                <a:t>Solidaridad</a:t>
              </a:r>
              <a:r>
                <a:rPr lang="hr-HR" sz="1100" b="0" i="0" u="none" strike="noStrike" cap="none" dirty="0">
                  <a:solidFill>
                    <a:srgbClr val="FB5100"/>
                  </a:solidFill>
                  <a:latin typeface="Cambria"/>
                  <a:ea typeface="Cambria"/>
                  <a:cs typeface="Cambria"/>
                  <a:sym typeface="Cambria"/>
                </a:rPr>
                <a:t>, </a:t>
              </a:r>
              <a:r>
                <a:rPr lang="hr-HR" sz="1100" b="0" i="0" u="none" strike="noStrike" cap="none" dirty="0" err="1">
                  <a:solidFill>
                    <a:srgbClr val="FB5100"/>
                  </a:solidFill>
                  <a:latin typeface="Cambria"/>
                  <a:ea typeface="Cambria"/>
                  <a:cs typeface="Cambria"/>
                  <a:sym typeface="Cambria"/>
                </a:rPr>
                <a:t>Innovaap</a:t>
              </a:r>
              <a:r>
                <a:rPr lang="hr-HR" sz="1100" b="0" i="0" u="none" strike="noStrike" cap="none" dirty="0">
                  <a:solidFill>
                    <a:srgbClr val="FB5100"/>
                  </a:solidFill>
                  <a:latin typeface="Cambria"/>
                  <a:ea typeface="Cambria"/>
                  <a:cs typeface="Cambria"/>
                  <a:sym typeface="Cambria"/>
                </a:rPr>
                <a:t>, CIEP, EF </a:t>
              </a:r>
            </a:p>
          </p:txBody>
        </p:sp>
        <p:sp>
          <p:nvSpPr>
            <p:cNvPr id="208" name="Google Shape;208;g214e8208d6a_0_0"/>
            <p:cNvSpPr txBox="1"/>
            <p:nvPr/>
          </p:nvSpPr>
          <p:spPr>
            <a:xfrm>
              <a:off x="1054572" y="2868204"/>
              <a:ext cx="1371600" cy="469500"/>
            </a:xfrm>
            <a:prstGeom prst="rect">
              <a:avLst/>
            </a:prstGeom>
            <a:solidFill>
              <a:srgbClr val="FB5100"/>
            </a:solid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hr-HR" sz="1300" b="1" i="0" u="none" strike="noStrike" cap="none">
                  <a:solidFill>
                    <a:schemeClr val="lt1"/>
                  </a:solidFill>
                  <a:latin typeface="Cambria"/>
                  <a:ea typeface="Cambria"/>
                  <a:cs typeface="Cambria"/>
                  <a:sym typeface="Cambria"/>
                </a:rPr>
                <a:t>19</a:t>
              </a:r>
              <a:r>
                <a:rPr lang="hr-HR" sz="1300" b="0" i="0" u="none" strike="noStrike" cap="none">
                  <a:solidFill>
                    <a:schemeClr val="lt1"/>
                  </a:solidFill>
                  <a:latin typeface="Cambria"/>
                  <a:ea typeface="Cambria"/>
                  <a:cs typeface="Cambria"/>
                  <a:sym typeface="Cambria"/>
                </a:rPr>
                <a:t> organizacija civilnog društva</a:t>
              </a:r>
            </a:p>
          </p:txBody>
        </p:sp>
        <p:sp>
          <p:nvSpPr>
            <p:cNvPr id="209" name="Google Shape;209;g214e8208d6a_0_0"/>
            <p:cNvSpPr txBox="1"/>
            <p:nvPr/>
          </p:nvSpPr>
          <p:spPr>
            <a:xfrm>
              <a:off x="6535397" y="1929687"/>
              <a:ext cx="1780200" cy="5772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hr-HR" sz="1100" b="0" i="0" u="none" strike="noStrike" cap="none">
                  <a:solidFill>
                    <a:srgbClr val="FB5100"/>
                  </a:solidFill>
                  <a:latin typeface="Cambria"/>
                  <a:ea typeface="Cambria"/>
                  <a:cs typeface="Cambria"/>
                  <a:sym typeface="Cambria"/>
                </a:rPr>
                <a:t>Svjetska banka, MMF, OECD, IFAC, MITRE, OCP, CABRI, Global Integrity, PEFA</a:t>
              </a:r>
            </a:p>
          </p:txBody>
        </p:sp>
        <p:sp>
          <p:nvSpPr>
            <p:cNvPr id="210" name="Google Shape;210;g214e8208d6a_0_0"/>
            <p:cNvSpPr txBox="1"/>
            <p:nvPr/>
          </p:nvSpPr>
          <p:spPr>
            <a:xfrm>
              <a:off x="6316281" y="1395086"/>
              <a:ext cx="1906800" cy="515700"/>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hr-HR" sz="1600" b="1" i="0" u="none" strike="noStrike" cap="none">
                  <a:solidFill>
                    <a:schemeClr val="lt1"/>
                  </a:solidFill>
                  <a:latin typeface="Cambria"/>
                  <a:ea typeface="Cambria"/>
                  <a:cs typeface="Cambria"/>
                  <a:sym typeface="Cambria"/>
                </a:rPr>
                <a:t>9</a:t>
              </a:r>
              <a:r>
                <a:rPr lang="hr-HR" sz="1300" b="1" i="0" u="none" strike="noStrike" cap="none">
                  <a:solidFill>
                    <a:schemeClr val="lt1"/>
                  </a:solidFill>
                  <a:latin typeface="Cambria"/>
                  <a:ea typeface="Cambria"/>
                  <a:cs typeface="Cambria"/>
                  <a:sym typeface="Cambria"/>
                </a:rPr>
                <a:t> </a:t>
              </a:r>
              <a:r>
                <a:rPr lang="hr-HR" sz="1300" b="0" i="0" u="none" strike="noStrike" cap="none">
                  <a:solidFill>
                    <a:schemeClr val="lt1"/>
                  </a:solidFill>
                  <a:latin typeface="Cambria"/>
                  <a:ea typeface="Cambria"/>
                  <a:cs typeface="Cambria"/>
                  <a:sym typeface="Cambria"/>
                </a:rPr>
                <a:t>mreža međunarodnih organizacija</a:t>
              </a:r>
            </a:p>
          </p:txBody>
        </p:sp>
        <p:sp>
          <p:nvSpPr>
            <p:cNvPr id="211" name="Google Shape;211;g214e8208d6a_0_0"/>
            <p:cNvSpPr txBox="1"/>
            <p:nvPr/>
          </p:nvSpPr>
          <p:spPr>
            <a:xfrm>
              <a:off x="6535397" y="3478052"/>
              <a:ext cx="1780200" cy="4080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800"/>
                <a:buFont typeface="Arial"/>
                <a:buNone/>
              </a:pPr>
              <a:r>
                <a:rPr lang="hr-HR" sz="1100" b="0" i="0" u="none" strike="noStrike" cap="none">
                  <a:solidFill>
                    <a:srgbClr val="FB5100"/>
                  </a:solidFill>
                  <a:latin typeface="Cambria"/>
                  <a:ea typeface="Cambria"/>
                  <a:cs typeface="Cambria"/>
                  <a:sym typeface="Cambria"/>
                </a:rPr>
                <a:t>Hewlett F., Luminate, </a:t>
              </a:r>
            </a:p>
            <a:p>
              <a:pPr marL="0" marR="0" lvl="0" indent="0" algn="r" rtl="0">
                <a:lnSpc>
                  <a:spcPct val="100000"/>
                </a:lnSpc>
                <a:spcBef>
                  <a:spcPts val="0"/>
                </a:spcBef>
                <a:spcAft>
                  <a:spcPts val="0"/>
                </a:spcAft>
                <a:buClr>
                  <a:srgbClr val="000000"/>
                </a:buClr>
                <a:buSzPts val="800"/>
                <a:buFont typeface="Arial"/>
                <a:buNone/>
              </a:pPr>
              <a:r>
                <a:rPr lang="hr-HR" sz="1100" b="0" i="0" u="none" strike="noStrike" cap="none">
                  <a:solidFill>
                    <a:srgbClr val="FB5100"/>
                  </a:solidFill>
                  <a:latin typeface="Cambria"/>
                  <a:ea typeface="Cambria"/>
                  <a:cs typeface="Cambria"/>
                  <a:sym typeface="Cambria"/>
                </a:rPr>
                <a:t>Ford F., DfID</a:t>
              </a:r>
            </a:p>
          </p:txBody>
        </p:sp>
        <p:sp>
          <p:nvSpPr>
            <p:cNvPr id="212" name="Google Shape;212;g214e8208d6a_0_0"/>
            <p:cNvSpPr txBox="1"/>
            <p:nvPr/>
          </p:nvSpPr>
          <p:spPr>
            <a:xfrm>
              <a:off x="6790267" y="2880204"/>
              <a:ext cx="1432775" cy="438551"/>
            </a:xfrm>
            <a:prstGeom prst="rect">
              <a:avLst/>
            </a:prstGeom>
            <a:solidFill>
              <a:srgbClr val="FB5100"/>
            </a:solid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hr-HR" sz="1200" b="1" i="0" u="none" strike="noStrike" cap="none" dirty="0">
                  <a:solidFill>
                    <a:schemeClr val="lt1"/>
                  </a:solidFill>
                  <a:latin typeface="Cambria"/>
                  <a:ea typeface="Cambria"/>
                  <a:cs typeface="Cambria"/>
                  <a:sym typeface="Cambria"/>
                </a:rPr>
                <a:t>4 </a:t>
              </a:r>
              <a:r>
                <a:rPr lang="hr-HR" sz="1200" b="0" i="0" u="none" strike="noStrike" cap="none" dirty="0">
                  <a:solidFill>
                    <a:schemeClr val="lt1"/>
                  </a:solidFill>
                  <a:latin typeface="Cambria"/>
                  <a:ea typeface="Cambria"/>
                  <a:cs typeface="Cambria"/>
                  <a:sym typeface="Cambria"/>
                </a:rPr>
                <a:t>financijera/zaklade</a:t>
              </a:r>
            </a:p>
          </p:txBody>
        </p:sp>
      </p:grpSp>
      <p:pic>
        <p:nvPicPr>
          <p:cNvPr id="213" name="Google Shape;213;g214e8208d6a_0_0"/>
          <p:cNvPicPr preferRelativeResize="0"/>
          <p:nvPr/>
        </p:nvPicPr>
        <p:blipFill>
          <a:blip r:embed="rId4">
            <a:alphaModFix/>
          </a:blip>
          <a:stretch>
            <a:fillRect/>
          </a:stretch>
        </p:blipFill>
        <p:spPr>
          <a:xfrm>
            <a:off x="3325875" y="289575"/>
            <a:ext cx="2276449" cy="405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3"/>
        <p:cNvGrpSpPr/>
        <p:nvPr/>
      </p:nvGrpSpPr>
      <p:grpSpPr>
        <a:xfrm>
          <a:off x="0" y="0"/>
          <a:ext cx="0" cy="0"/>
          <a:chOff x="0" y="0"/>
          <a:chExt cx="0" cy="0"/>
        </a:xfrm>
      </p:grpSpPr>
      <p:sp>
        <p:nvSpPr>
          <p:cNvPr id="344" name="Google Shape;344;g214e8208d6a_0_1298"/>
          <p:cNvSpPr txBox="1"/>
          <p:nvPr/>
        </p:nvSpPr>
        <p:spPr>
          <a:xfrm>
            <a:off x="865849" y="270480"/>
            <a:ext cx="7843800" cy="773700"/>
          </a:xfrm>
          <a:prstGeom prst="rect">
            <a:avLst/>
          </a:prstGeom>
          <a:noFill/>
          <a:ln>
            <a:noFill/>
          </a:ln>
        </p:spPr>
        <p:txBody>
          <a:bodyPr spcFirstLastPara="1" wrap="square" lIns="91425" tIns="45700" rIns="91425" bIns="45700" anchor="t" anchorCtr="1">
            <a:noAutofit/>
          </a:bodyPr>
          <a:lstStyle/>
          <a:p>
            <a:pPr marL="0" marR="0" lvl="0" indent="0" algn="ctr" rtl="0">
              <a:lnSpc>
                <a:spcPct val="100000"/>
              </a:lnSpc>
              <a:spcBef>
                <a:spcPts val="0"/>
              </a:spcBef>
              <a:spcAft>
                <a:spcPts val="0"/>
              </a:spcAft>
              <a:buClr>
                <a:srgbClr val="000000"/>
              </a:buClr>
              <a:buSzPts val="2400"/>
              <a:buFont typeface="Arial"/>
              <a:buNone/>
            </a:pPr>
            <a:r>
              <a:rPr lang="hr-HR" sz="2400" b="1" i="0" u="none" strike="noStrike" cap="none">
                <a:solidFill>
                  <a:srgbClr val="FF5900"/>
                </a:solidFill>
                <a:latin typeface="Arial"/>
                <a:ea typeface="Arial"/>
                <a:cs typeface="Arial"/>
                <a:sym typeface="Arial"/>
              </a:rPr>
              <a:t>Mehanizmi sudjelovanja javnosti u projektu FOA: </a:t>
            </a:r>
          </a:p>
          <a:p>
            <a:pPr marL="0" marR="0" lvl="0" indent="0" algn="ctr" rtl="0">
              <a:lnSpc>
                <a:spcPct val="100000"/>
              </a:lnSpc>
              <a:spcBef>
                <a:spcPts val="0"/>
              </a:spcBef>
              <a:spcAft>
                <a:spcPts val="0"/>
              </a:spcAft>
              <a:buClr>
                <a:srgbClr val="000000"/>
              </a:buClr>
              <a:buSzPts val="2400"/>
              <a:buFont typeface="Arial"/>
              <a:buNone/>
            </a:pPr>
            <a:r>
              <a:rPr lang="hr-HR" sz="2400" b="1" i="0" u="none" strike="noStrike" cap="none">
                <a:solidFill>
                  <a:srgbClr val="FF5900"/>
                </a:solidFill>
                <a:latin typeface="Arial"/>
                <a:ea typeface="Arial"/>
                <a:cs typeface="Arial"/>
                <a:sym typeface="Arial"/>
              </a:rPr>
              <a:t>Nigerija</a:t>
            </a:r>
          </a:p>
        </p:txBody>
      </p:sp>
      <p:sp>
        <p:nvSpPr>
          <p:cNvPr id="345" name="Google Shape;345;g214e8208d6a_0_1298"/>
          <p:cNvSpPr txBox="1"/>
          <p:nvPr/>
        </p:nvSpPr>
        <p:spPr>
          <a:xfrm>
            <a:off x="4523447" y="1319249"/>
            <a:ext cx="4458600" cy="2821500"/>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Clr>
                <a:srgbClr val="000000"/>
              </a:buClr>
              <a:buSzPts val="1600"/>
              <a:buFont typeface="Arial"/>
              <a:buNone/>
            </a:pPr>
            <a:r>
              <a:rPr lang="hr-HR" sz="1600" b="0" i="0" u="none" strike="noStrike" cap="none">
                <a:solidFill>
                  <a:srgbClr val="595959"/>
                </a:solidFill>
                <a:latin typeface="Roboto"/>
                <a:ea typeface="Roboto"/>
                <a:cs typeface="Roboto"/>
                <a:sym typeface="Roboto"/>
              </a:rPr>
              <a:t>Nigerija je provela </a:t>
            </a:r>
            <a:r>
              <a:rPr lang="hr-HR" sz="1400" b="0" i="0" u="none" strike="noStrike" cap="none">
                <a:solidFill>
                  <a:srgbClr val="595959"/>
                </a:solidFill>
                <a:latin typeface="Roboto"/>
                <a:ea typeface="Roboto"/>
                <a:cs typeface="Roboto"/>
                <a:sym typeface="Roboto"/>
              </a:rPr>
              <a:t> nacionalno savjetovanje u </a:t>
            </a:r>
            <a:r>
              <a:rPr lang="hr-HR" sz="1400" b="1" i="0" u="none" strike="noStrike" cap="none">
                <a:solidFill>
                  <a:srgbClr val="FF5900"/>
                </a:solidFill>
                <a:latin typeface="Roboto"/>
                <a:ea typeface="Roboto"/>
                <a:cs typeface="Roboto"/>
                <a:sym typeface="Roboto"/>
              </a:rPr>
              <a:t>hibridnom obliku</a:t>
            </a:r>
            <a:r>
              <a:rPr lang="hr-HR" sz="1400" b="0" i="0" u="none" strike="noStrike" cap="none">
                <a:solidFill>
                  <a:srgbClr val="595959"/>
                </a:solidFill>
                <a:latin typeface="Roboto"/>
                <a:ea typeface="Roboto"/>
                <a:cs typeface="Roboto"/>
                <a:sym typeface="Roboto"/>
              </a:rPr>
              <a:t>. Ministar financija, proračuna i nacionalnog planiranja predstavio je </a:t>
            </a:r>
            <a:r>
              <a:rPr lang="hr-HR" sz="1400" b="1" i="0" u="none" strike="noStrike" cap="none">
                <a:solidFill>
                  <a:srgbClr val="FF5900"/>
                </a:solidFill>
                <a:latin typeface="Roboto"/>
                <a:ea typeface="Roboto"/>
                <a:cs typeface="Roboto"/>
                <a:sym typeface="Roboto"/>
              </a:rPr>
              <a:t>nacrt srednjoročnog fiskalnog okvira za razdoblje 2023. – 2025. namijenjen doprinosima građana. </a:t>
            </a:r>
          </a:p>
          <a:p>
            <a:pPr marL="146050" marR="0" lvl="0" indent="0" algn="l" rtl="0">
              <a:lnSpc>
                <a:spcPct val="115000"/>
              </a:lnSpc>
              <a:spcBef>
                <a:spcPts val="0"/>
              </a:spcBef>
              <a:spcAft>
                <a:spcPts val="0"/>
              </a:spcAft>
              <a:buClr>
                <a:srgbClr val="000000"/>
              </a:buClr>
              <a:buSzPts val="1400"/>
              <a:buFont typeface="Arial"/>
              <a:buNone/>
            </a:pPr>
            <a:endParaRPr sz="1400" b="1" i="0" u="none" strike="noStrike" cap="none">
              <a:solidFill>
                <a:srgbClr val="FF5900"/>
              </a:solidFill>
              <a:latin typeface="Roboto"/>
              <a:ea typeface="Roboto"/>
              <a:cs typeface="Roboto"/>
              <a:sym typeface="Roboto"/>
            </a:endParaRPr>
          </a:p>
          <a:p>
            <a:pPr marL="146050" marR="0" lvl="0" indent="0" algn="l" rtl="0">
              <a:lnSpc>
                <a:spcPct val="115000"/>
              </a:lnSpc>
              <a:spcBef>
                <a:spcPts val="0"/>
              </a:spcBef>
              <a:spcAft>
                <a:spcPts val="0"/>
              </a:spcAft>
              <a:buClr>
                <a:srgbClr val="000000"/>
              </a:buClr>
              <a:buSzPts val="1400"/>
              <a:buFont typeface="Arial"/>
              <a:buNone/>
            </a:pPr>
            <a:r>
              <a:rPr lang="hr-HR" sz="1400" b="0" i="0" u="none" strike="noStrike" cap="none">
                <a:solidFill>
                  <a:srgbClr val="595959"/>
                </a:solidFill>
                <a:latin typeface="Roboto"/>
                <a:ea typeface="Roboto"/>
                <a:cs typeface="Roboto"/>
                <a:sym typeface="Roboto"/>
              </a:rPr>
              <a:t>Tijekom skupa, pripadnici javnosti također su mogli postavljati pitanja </a:t>
            </a:r>
            <a:r>
              <a:rPr lang="hr-HR" sz="1400" b="1" i="0" u="none" strike="noStrike" cap="none">
                <a:solidFill>
                  <a:srgbClr val="FF5900"/>
                </a:solidFill>
                <a:latin typeface="Roboto"/>
                <a:ea typeface="Roboto"/>
                <a:cs typeface="Roboto"/>
                <a:sym typeface="Roboto"/>
              </a:rPr>
              <a:t>uživo i virtualno</a:t>
            </a:r>
            <a:r>
              <a:rPr lang="hr-HR" sz="1400" b="0" i="0" u="none" strike="noStrike" cap="none">
                <a:solidFill>
                  <a:srgbClr val="595959"/>
                </a:solidFill>
                <a:latin typeface="Roboto"/>
                <a:ea typeface="Roboto"/>
                <a:cs typeface="Roboto"/>
                <a:sym typeface="Roboto"/>
              </a:rPr>
              <a:t>. Odgovore na doprinose građana dala je najviša</a:t>
            </a:r>
            <a:r>
              <a:rPr lang="hr-HR">
                <a:solidFill>
                  <a:srgbClr val="595959"/>
                </a:solidFill>
                <a:latin typeface="Roboto"/>
                <a:ea typeface="Roboto"/>
                <a:cs typeface="Roboto"/>
                <a:sym typeface="Roboto"/>
              </a:rPr>
              <a:t> </a:t>
            </a:r>
            <a:r>
              <a:rPr lang="hr-HR" sz="1400" b="0" i="0" u="none" strike="noStrike" cap="none">
                <a:solidFill>
                  <a:srgbClr val="595959"/>
                </a:solidFill>
                <a:latin typeface="Roboto"/>
                <a:ea typeface="Roboto"/>
                <a:cs typeface="Roboto"/>
                <a:sym typeface="Roboto"/>
              </a:rPr>
              <a:t>razina vlasti Ministarstva financija</a:t>
            </a:r>
            <a:r>
              <a:rPr lang="hr-HR">
                <a:solidFill>
                  <a:srgbClr val="595959"/>
                </a:solidFill>
                <a:latin typeface="Roboto"/>
                <a:ea typeface="Roboto"/>
                <a:cs typeface="Roboto"/>
                <a:sym typeface="Roboto"/>
              </a:rPr>
              <a:t> (ministar, </a:t>
            </a:r>
            <a:r>
              <a:rPr lang="hr-HR" sz="1400" b="0" i="0" u="none" strike="noStrike" cap="none">
                <a:solidFill>
                  <a:srgbClr val="595959"/>
                </a:solidFill>
                <a:latin typeface="Roboto"/>
                <a:ea typeface="Roboto"/>
                <a:cs typeface="Roboto"/>
                <a:sym typeface="Roboto"/>
              </a:rPr>
              <a:t>generalni direktor za proračun</a:t>
            </a:r>
            <a:r>
              <a:rPr lang="hr-HR">
                <a:solidFill>
                  <a:srgbClr val="595959"/>
                </a:solidFill>
                <a:latin typeface="Roboto"/>
                <a:ea typeface="Roboto"/>
                <a:cs typeface="Roboto"/>
                <a:sym typeface="Roboto"/>
              </a:rPr>
              <a:t> itd.)</a:t>
            </a:r>
          </a:p>
        </p:txBody>
      </p:sp>
      <p:pic>
        <p:nvPicPr>
          <p:cNvPr id="346" name="Google Shape;346;g214e8208d6a_0_1298"/>
          <p:cNvPicPr preferRelativeResize="0"/>
          <p:nvPr/>
        </p:nvPicPr>
        <p:blipFill rotWithShape="1">
          <a:blip r:embed="rId3">
            <a:alphaModFix/>
          </a:blip>
          <a:srcRect/>
          <a:stretch/>
        </p:blipFill>
        <p:spPr>
          <a:xfrm>
            <a:off x="359258" y="1638357"/>
            <a:ext cx="4214524" cy="2369783"/>
          </a:xfrm>
          <a:prstGeom prst="rect">
            <a:avLst/>
          </a:prstGeom>
          <a:noFill/>
          <a:ln>
            <a:noFill/>
          </a:ln>
        </p:spPr>
      </p:pic>
      <p:pic>
        <p:nvPicPr>
          <p:cNvPr id="347" name="Google Shape;347;g214e8208d6a_0_1298"/>
          <p:cNvPicPr preferRelativeResize="0"/>
          <p:nvPr/>
        </p:nvPicPr>
        <p:blipFill rotWithShape="1">
          <a:blip r:embed="rId4">
            <a:alphaModFix/>
          </a:blip>
          <a:srcRect/>
          <a:stretch/>
        </p:blipFill>
        <p:spPr>
          <a:xfrm>
            <a:off x="194773" y="4628644"/>
            <a:ext cx="544483" cy="3593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14e8208d6a_0_1055"/>
          <p:cNvSpPr txBox="1">
            <a:spLocks noGrp="1"/>
          </p:cNvSpPr>
          <p:nvPr>
            <p:ph type="title"/>
          </p:nvPr>
        </p:nvSpPr>
        <p:spPr>
          <a:xfrm>
            <a:off x="989044" y="490763"/>
            <a:ext cx="8041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b="0" dirty="0"/>
              <a:t>Faza 2: Zakonodavno odobrenje</a:t>
            </a:r>
            <a:br>
              <a:rPr lang="hr-HR" b="0" dirty="0"/>
            </a:br>
            <a:endParaRPr lang="hr-HR" b="0"/>
          </a:p>
        </p:txBody>
      </p:sp>
      <p:sp>
        <p:nvSpPr>
          <p:cNvPr id="354" name="Google Shape;354;g214e8208d6a_0_1055"/>
          <p:cNvSpPr txBox="1">
            <a:spLocks noGrp="1"/>
          </p:cNvSpPr>
          <p:nvPr>
            <p:ph type="body" idx="1"/>
          </p:nvPr>
        </p:nvSpPr>
        <p:spPr>
          <a:xfrm>
            <a:off x="550916" y="1855745"/>
            <a:ext cx="4649700" cy="2349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Clr>
                <a:srgbClr val="000000"/>
              </a:buClr>
              <a:buSzPts val="1800"/>
              <a:buNone/>
            </a:pPr>
            <a:r>
              <a:rPr lang="hr-HR" sz="2000" b="0" i="0" u="none" strike="noStrike">
                <a:solidFill>
                  <a:srgbClr val="000000"/>
                </a:solidFill>
              </a:rPr>
              <a:t>Sudjelovanje javnosti  </a:t>
            </a:r>
            <a:r>
              <a:rPr lang="hr-HR" sz="2000" b="0">
                <a:solidFill>
                  <a:srgbClr val="FF5100"/>
                </a:solidFill>
              </a:rPr>
              <a:t>zakonodavcima</a:t>
            </a:r>
            <a:r>
              <a:rPr lang="hr-HR" sz="2000" b="0" i="0" u="none" strike="noStrike">
                <a:solidFill>
                  <a:srgbClr val="000000"/>
                </a:solidFill>
              </a:rPr>
              <a:t> može pružiti nestranačku analizu proračuna i stajališta korisnika. </a:t>
            </a:r>
          </a:p>
          <a:p>
            <a:pPr marL="0" lvl="0" indent="0" algn="l" rtl="0">
              <a:lnSpc>
                <a:spcPct val="90000"/>
              </a:lnSpc>
              <a:spcBef>
                <a:spcPts val="800"/>
              </a:spcBef>
              <a:spcAft>
                <a:spcPts val="0"/>
              </a:spcAft>
              <a:buClr>
                <a:srgbClr val="000000"/>
              </a:buClr>
              <a:buSzPts val="1800"/>
              <a:buNone/>
            </a:pPr>
            <a:r>
              <a:rPr lang="hr-HR" sz="2000" b="0"/>
              <a:t>Mogu se upotrebljavati </a:t>
            </a:r>
            <a:r>
              <a:rPr lang="hr-HR" sz="2000" b="0">
                <a:solidFill>
                  <a:srgbClr val="FB5100"/>
                </a:solidFill>
              </a:rPr>
              <a:t>diskusije </a:t>
            </a:r>
            <a:r>
              <a:rPr lang="hr-HR" sz="2000" b="0" i="0" u="none" strike="noStrike">
                <a:solidFill>
                  <a:srgbClr val="FB5100"/>
                </a:solidFill>
              </a:rPr>
              <a:t>Odbora za proračun</a:t>
            </a:r>
            <a:r>
              <a:rPr lang="hr-HR" sz="2000" b="0" i="0" u="none" strike="noStrike">
                <a:solidFill>
                  <a:srgbClr val="000000"/>
                </a:solidFill>
              </a:rPr>
              <a:t> i drugi mehanizmi. </a:t>
            </a:r>
          </a:p>
        </p:txBody>
      </p:sp>
      <p:pic>
        <p:nvPicPr>
          <p:cNvPr id="355" name="Google Shape;355;g214e8208d6a_0_1055"/>
          <p:cNvPicPr preferRelativeResize="0"/>
          <p:nvPr/>
        </p:nvPicPr>
        <p:blipFill rotWithShape="1">
          <a:blip r:embed="rId3">
            <a:alphaModFix/>
          </a:blip>
          <a:srcRect l="16781" r="59770" b="21537"/>
          <a:stretch/>
        </p:blipFill>
        <p:spPr>
          <a:xfrm>
            <a:off x="5181600" y="1855745"/>
            <a:ext cx="1989172" cy="2042802"/>
          </a:xfrm>
          <a:prstGeom prst="rect">
            <a:avLst/>
          </a:prstGeom>
          <a:noFill/>
          <a:ln>
            <a:noFill/>
          </a:ln>
        </p:spPr>
      </p:pic>
      <p:pic>
        <p:nvPicPr>
          <p:cNvPr id="356" name="Google Shape;356;g214e8208d6a_0_1055"/>
          <p:cNvPicPr preferRelativeResize="0"/>
          <p:nvPr/>
        </p:nvPicPr>
        <p:blipFill rotWithShape="1">
          <a:blip r:embed="rId3">
            <a:alphaModFix/>
          </a:blip>
          <a:srcRect l="47968" r="17548" b="32732"/>
          <a:stretch/>
        </p:blipFill>
        <p:spPr>
          <a:xfrm>
            <a:off x="6796087" y="2258383"/>
            <a:ext cx="2132008" cy="1276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214e8208d6a_0_1063"/>
          <p:cNvSpPr txBox="1">
            <a:spLocks noGrp="1"/>
          </p:cNvSpPr>
          <p:nvPr>
            <p:ph type="title"/>
          </p:nvPr>
        </p:nvSpPr>
        <p:spPr>
          <a:xfrm>
            <a:off x="9334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sz="3100"/>
              <a:t>Pretproračunska savjetovanja Kanade od strane financijskog odbora</a:t>
            </a:r>
          </a:p>
        </p:txBody>
      </p:sp>
      <p:pic>
        <p:nvPicPr>
          <p:cNvPr id="363" name="Google Shape;363;g214e8208d6a_0_1063"/>
          <p:cNvPicPr preferRelativeResize="0"/>
          <p:nvPr/>
        </p:nvPicPr>
        <p:blipFill rotWithShape="1">
          <a:blip r:embed="rId3">
            <a:alphaModFix/>
          </a:blip>
          <a:srcRect t="32217"/>
          <a:stretch/>
        </p:blipFill>
        <p:spPr>
          <a:xfrm>
            <a:off x="193325" y="1472950"/>
            <a:ext cx="6752973" cy="2794675"/>
          </a:xfrm>
          <a:prstGeom prst="rect">
            <a:avLst/>
          </a:prstGeom>
          <a:noFill/>
          <a:ln>
            <a:noFill/>
          </a:ln>
          <a:effectLst>
            <a:outerShdw blurRad="57150" dist="19050" dir="5400000" algn="bl" rotWithShape="0">
              <a:srgbClr val="000000">
                <a:alpha val="50000"/>
              </a:srgbClr>
            </a:outerShdw>
          </a:effectLst>
        </p:spPr>
      </p:pic>
      <p:pic>
        <p:nvPicPr>
          <p:cNvPr id="364" name="Google Shape;364;g214e8208d6a_0_1063"/>
          <p:cNvPicPr preferRelativeResize="0"/>
          <p:nvPr/>
        </p:nvPicPr>
        <p:blipFill>
          <a:blip r:embed="rId4">
            <a:alphaModFix/>
          </a:blip>
          <a:stretch>
            <a:fillRect/>
          </a:stretch>
        </p:blipFill>
        <p:spPr>
          <a:xfrm>
            <a:off x="7189897" y="2960025"/>
            <a:ext cx="1539134" cy="994200"/>
          </a:xfrm>
          <a:prstGeom prst="rect">
            <a:avLst/>
          </a:prstGeom>
          <a:noFill/>
          <a:ln>
            <a:noFill/>
          </a:ln>
        </p:spPr>
      </p:pic>
      <p:pic>
        <p:nvPicPr>
          <p:cNvPr id="365" name="Google Shape;365;g214e8208d6a_0_1063"/>
          <p:cNvPicPr preferRelativeResize="0"/>
          <p:nvPr/>
        </p:nvPicPr>
        <p:blipFill>
          <a:blip r:embed="rId5">
            <a:alphaModFix/>
          </a:blip>
          <a:stretch>
            <a:fillRect/>
          </a:stretch>
        </p:blipFill>
        <p:spPr>
          <a:xfrm>
            <a:off x="7000539" y="1921079"/>
            <a:ext cx="1917828" cy="95891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214e8208d6a_0_1071"/>
          <p:cNvSpPr txBox="1">
            <a:spLocks noGrp="1"/>
          </p:cNvSpPr>
          <p:nvPr>
            <p:ph type="title"/>
          </p:nvPr>
        </p:nvSpPr>
        <p:spPr>
          <a:xfrm>
            <a:off x="762994" y="250781"/>
            <a:ext cx="80382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sz="2800" b="0"/>
              <a:t>Faza 3: Provedba proračuna</a:t>
            </a:r>
          </a:p>
        </p:txBody>
      </p:sp>
      <p:sp>
        <p:nvSpPr>
          <p:cNvPr id="372" name="Google Shape;372;g214e8208d6a_0_1071"/>
          <p:cNvSpPr txBox="1">
            <a:spLocks noGrp="1"/>
          </p:cNvSpPr>
          <p:nvPr>
            <p:ph type="body" idx="1"/>
          </p:nvPr>
        </p:nvSpPr>
        <p:spPr>
          <a:xfrm>
            <a:off x="703325" y="1448125"/>
            <a:ext cx="5101200" cy="33240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000000"/>
              </a:buClr>
              <a:buSzPts val="1800"/>
              <a:buNone/>
            </a:pPr>
            <a:endParaRPr sz="1900" b="0" i="0" u="none" strike="noStrike">
              <a:solidFill>
                <a:srgbClr val="FF5100"/>
              </a:solidFill>
            </a:endParaRPr>
          </a:p>
          <a:p>
            <a:pPr marL="0" lvl="0" indent="0" algn="l" rtl="0">
              <a:lnSpc>
                <a:spcPct val="90000"/>
              </a:lnSpc>
              <a:spcBef>
                <a:spcPts val="800"/>
              </a:spcBef>
              <a:spcAft>
                <a:spcPts val="0"/>
              </a:spcAft>
              <a:buClr>
                <a:srgbClr val="000000"/>
              </a:buClr>
              <a:buSzPts val="1800"/>
              <a:buNone/>
            </a:pPr>
            <a:r>
              <a:rPr lang="hr-HR" sz="1900" b="0" i="0" u="none" strike="noStrike">
                <a:solidFill>
                  <a:srgbClr val="000000"/>
                </a:solidFill>
              </a:rPr>
              <a:t>Može se upotrijebiti niz mehanizama:</a:t>
            </a:r>
          </a:p>
          <a:p>
            <a:pPr marL="342900" lvl="0" indent="-285750" algn="l" rtl="0">
              <a:lnSpc>
                <a:spcPct val="90000"/>
              </a:lnSpc>
              <a:spcBef>
                <a:spcPts val="800"/>
              </a:spcBef>
              <a:spcAft>
                <a:spcPts val="0"/>
              </a:spcAft>
              <a:buClr>
                <a:srgbClr val="000000"/>
              </a:buClr>
              <a:buSzPts val="1900"/>
              <a:buChar char="•"/>
            </a:pPr>
            <a:r>
              <a:rPr lang="hr-HR" sz="1900" b="0">
                <a:solidFill>
                  <a:srgbClr val="FB5100"/>
                </a:solidFill>
              </a:rPr>
              <a:t>Mehanizmi savjetovanja, suradnje i povratnih informacija</a:t>
            </a:r>
            <a:r>
              <a:rPr lang="hr-HR" sz="1900" b="0">
                <a:solidFill>
                  <a:srgbClr val="000000"/>
                </a:solidFill>
              </a:rPr>
              <a:t> kako bi se osiguralo učinkovito i efikasno </a:t>
            </a:r>
            <a:r>
              <a:rPr lang="hr-HR" sz="1900" b="0" i="0" u="none" strike="noStrike">
                <a:solidFill>
                  <a:srgbClr val="000000"/>
                </a:solidFill>
              </a:rPr>
              <a:t>pružanje javnih usluga </a:t>
            </a:r>
          </a:p>
          <a:p>
            <a:pPr marL="342900" lvl="0" indent="-285750" algn="l" rtl="0">
              <a:spcBef>
                <a:spcPts val="0"/>
              </a:spcBef>
              <a:spcAft>
                <a:spcPts val="0"/>
              </a:spcAft>
              <a:buClr>
                <a:srgbClr val="000000"/>
              </a:buClr>
              <a:buSzPts val="1900"/>
              <a:buChar char="•"/>
            </a:pPr>
            <a:r>
              <a:rPr lang="hr-HR" sz="1900" b="0"/>
              <a:t>Mehanizmi </a:t>
            </a:r>
            <a:r>
              <a:rPr lang="hr-HR" sz="1900" b="0">
                <a:solidFill>
                  <a:srgbClr val="FB5100"/>
                </a:solidFill>
              </a:rPr>
              <a:t>za rješavanje pritužbi</a:t>
            </a:r>
          </a:p>
          <a:p>
            <a:pPr marL="342900" lvl="0" indent="-285750" algn="l" rtl="0">
              <a:lnSpc>
                <a:spcPct val="90000"/>
              </a:lnSpc>
              <a:spcBef>
                <a:spcPts val="0"/>
              </a:spcBef>
              <a:spcAft>
                <a:spcPts val="0"/>
              </a:spcAft>
              <a:buClr>
                <a:srgbClr val="000000"/>
              </a:buClr>
              <a:buSzPts val="1900"/>
              <a:buChar char="•"/>
            </a:pPr>
            <a:r>
              <a:rPr lang="hr-HR" sz="1900" b="0">
                <a:solidFill>
                  <a:srgbClr val="FB5100"/>
                </a:solidFill>
              </a:rPr>
              <a:t>Praćenje inicijativa u pogledi vrijednosti novca </a:t>
            </a:r>
            <a:r>
              <a:rPr lang="hr-HR" sz="1900" b="0">
                <a:solidFill>
                  <a:schemeClr val="dk1"/>
                </a:solidFill>
              </a:rPr>
              <a:t>od strane nevladinih aktera</a:t>
            </a:r>
          </a:p>
        </p:txBody>
      </p:sp>
      <p:pic>
        <p:nvPicPr>
          <p:cNvPr id="373" name="Google Shape;373;g214e8208d6a_0_1071"/>
          <p:cNvPicPr preferRelativeResize="0"/>
          <p:nvPr/>
        </p:nvPicPr>
        <p:blipFill rotWithShape="1">
          <a:blip r:embed="rId3">
            <a:alphaModFix/>
          </a:blip>
          <a:srcRect/>
          <a:stretch/>
        </p:blipFill>
        <p:spPr>
          <a:xfrm>
            <a:off x="5966505" y="1928626"/>
            <a:ext cx="845947" cy="719686"/>
          </a:xfrm>
          <a:prstGeom prst="rect">
            <a:avLst/>
          </a:prstGeom>
          <a:noFill/>
          <a:ln>
            <a:noFill/>
          </a:ln>
        </p:spPr>
      </p:pic>
      <p:pic>
        <p:nvPicPr>
          <p:cNvPr id="374" name="Google Shape;374;g214e8208d6a_0_1071"/>
          <p:cNvPicPr preferRelativeResize="0"/>
          <p:nvPr/>
        </p:nvPicPr>
        <p:blipFill rotWithShape="1">
          <a:blip r:embed="rId3">
            <a:alphaModFix/>
          </a:blip>
          <a:srcRect/>
          <a:stretch/>
        </p:blipFill>
        <p:spPr>
          <a:xfrm>
            <a:off x="6334268" y="2819379"/>
            <a:ext cx="845947" cy="719686"/>
          </a:xfrm>
          <a:prstGeom prst="rect">
            <a:avLst/>
          </a:prstGeom>
          <a:noFill/>
          <a:ln>
            <a:noFill/>
          </a:ln>
        </p:spPr>
      </p:pic>
      <p:pic>
        <p:nvPicPr>
          <p:cNvPr id="375" name="Google Shape;375;g214e8208d6a_0_1071"/>
          <p:cNvPicPr preferRelativeResize="0"/>
          <p:nvPr/>
        </p:nvPicPr>
        <p:blipFill rotWithShape="1">
          <a:blip r:embed="rId3">
            <a:alphaModFix/>
          </a:blip>
          <a:srcRect/>
          <a:stretch/>
        </p:blipFill>
        <p:spPr>
          <a:xfrm>
            <a:off x="7291533" y="2819378"/>
            <a:ext cx="845947" cy="719686"/>
          </a:xfrm>
          <a:prstGeom prst="rect">
            <a:avLst/>
          </a:prstGeom>
          <a:noFill/>
          <a:ln>
            <a:noFill/>
          </a:ln>
        </p:spPr>
      </p:pic>
      <p:pic>
        <p:nvPicPr>
          <p:cNvPr id="376" name="Google Shape;376;g214e8208d6a_0_1071"/>
          <p:cNvPicPr preferRelativeResize="0"/>
          <p:nvPr/>
        </p:nvPicPr>
        <p:blipFill rotWithShape="1">
          <a:blip r:embed="rId3">
            <a:alphaModFix/>
          </a:blip>
          <a:srcRect/>
          <a:stretch/>
        </p:blipFill>
        <p:spPr>
          <a:xfrm>
            <a:off x="7793228" y="1941680"/>
            <a:ext cx="845947" cy="719686"/>
          </a:xfrm>
          <a:prstGeom prst="rect">
            <a:avLst/>
          </a:prstGeom>
          <a:noFill/>
          <a:ln>
            <a:noFill/>
          </a:ln>
        </p:spPr>
      </p:pic>
      <p:pic>
        <p:nvPicPr>
          <p:cNvPr id="377" name="Google Shape;377;g214e8208d6a_0_1071"/>
          <p:cNvPicPr preferRelativeResize="0"/>
          <p:nvPr/>
        </p:nvPicPr>
        <p:blipFill rotWithShape="1">
          <a:blip r:embed="rId3">
            <a:alphaModFix/>
          </a:blip>
          <a:srcRect/>
          <a:stretch/>
        </p:blipFill>
        <p:spPr>
          <a:xfrm>
            <a:off x="6868560" y="1941679"/>
            <a:ext cx="845947" cy="71968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214e8208d6a_0_108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a:t>Mobilna aplikacija PH Devlive</a:t>
            </a:r>
          </a:p>
        </p:txBody>
      </p:sp>
      <p:sp>
        <p:nvSpPr>
          <p:cNvPr id="384" name="Google Shape;384;g214e8208d6a_0_1082"/>
          <p:cNvSpPr txBox="1">
            <a:spLocks noGrp="1"/>
          </p:cNvSpPr>
          <p:nvPr>
            <p:ph type="body" idx="1"/>
          </p:nvPr>
        </p:nvSpPr>
        <p:spPr>
          <a:xfrm>
            <a:off x="3907051" y="1520200"/>
            <a:ext cx="4701300" cy="2889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hr-HR" b="0"/>
              <a:t>Vlada </a:t>
            </a:r>
            <a:r>
              <a:rPr lang="hr-HR" b="0">
                <a:solidFill>
                  <a:srgbClr val="FF5100"/>
                </a:solidFill>
              </a:rPr>
              <a:t>Filipina</a:t>
            </a:r>
            <a:r>
              <a:rPr lang="hr-HR" b="0"/>
              <a:t> uključuje javnost u monitoring izvršenja proračuna o provedbi projekata javne infrastrukture i to s pomoću s mobilne aplikacije pod nazivom </a:t>
            </a:r>
            <a:r>
              <a:rPr lang="hr-HR" b="0">
                <a:solidFill>
                  <a:srgbClr val="FF5100"/>
                </a:solidFill>
              </a:rPr>
              <a:t>Development Live (DevLIVE</a:t>
            </a:r>
            <a:r>
              <a:rPr lang="hr-HR" b="0"/>
              <a:t>)</a:t>
            </a:r>
          </a:p>
        </p:txBody>
      </p:sp>
      <p:pic>
        <p:nvPicPr>
          <p:cNvPr id="385" name="Google Shape;385;g214e8208d6a_0_1082"/>
          <p:cNvPicPr preferRelativeResize="0"/>
          <p:nvPr/>
        </p:nvPicPr>
        <p:blipFill rotWithShape="1">
          <a:blip r:embed="rId3">
            <a:alphaModFix/>
          </a:blip>
          <a:srcRect/>
          <a:stretch/>
        </p:blipFill>
        <p:spPr>
          <a:xfrm>
            <a:off x="708950" y="1070700"/>
            <a:ext cx="2401725" cy="1200850"/>
          </a:xfrm>
          <a:prstGeom prst="rect">
            <a:avLst/>
          </a:prstGeom>
          <a:noFill/>
          <a:ln>
            <a:noFill/>
          </a:ln>
        </p:spPr>
      </p:pic>
      <p:grpSp>
        <p:nvGrpSpPr>
          <p:cNvPr id="386" name="Google Shape;386;g214e8208d6a_0_1082"/>
          <p:cNvGrpSpPr/>
          <p:nvPr/>
        </p:nvGrpSpPr>
        <p:grpSpPr>
          <a:xfrm>
            <a:off x="0" y="2447572"/>
            <a:ext cx="3501023" cy="2422085"/>
            <a:chOff x="0" y="3263429"/>
            <a:chExt cx="4668030" cy="3229446"/>
          </a:xfrm>
        </p:grpSpPr>
        <p:pic>
          <p:nvPicPr>
            <p:cNvPr id="387" name="Google Shape;387;g214e8208d6a_0_1082"/>
            <p:cNvPicPr preferRelativeResize="0"/>
            <p:nvPr/>
          </p:nvPicPr>
          <p:blipFill rotWithShape="1">
            <a:blip r:embed="rId4">
              <a:alphaModFix/>
            </a:blip>
            <a:srcRect l="23447" b="13284"/>
            <a:stretch/>
          </p:blipFill>
          <p:spPr>
            <a:xfrm>
              <a:off x="0" y="3263429"/>
              <a:ext cx="4668030" cy="3229446"/>
            </a:xfrm>
            <a:prstGeom prst="rect">
              <a:avLst/>
            </a:prstGeom>
            <a:noFill/>
            <a:ln>
              <a:noFill/>
            </a:ln>
          </p:spPr>
        </p:pic>
        <p:pic>
          <p:nvPicPr>
            <p:cNvPr id="388" name="Google Shape;388;g214e8208d6a_0_1082"/>
            <p:cNvPicPr preferRelativeResize="0"/>
            <p:nvPr/>
          </p:nvPicPr>
          <p:blipFill rotWithShape="1">
            <a:blip r:embed="rId5">
              <a:alphaModFix/>
            </a:blip>
            <a:srcRect l="3518" r="6731"/>
            <a:stretch/>
          </p:blipFill>
          <p:spPr>
            <a:xfrm>
              <a:off x="1824097" y="4378571"/>
              <a:ext cx="1897003" cy="59347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214e8208d6a_0_1092"/>
          <p:cNvSpPr txBox="1">
            <a:spLocks noGrp="1"/>
          </p:cNvSpPr>
          <p:nvPr>
            <p:ph type="title"/>
          </p:nvPr>
        </p:nvSpPr>
        <p:spPr>
          <a:xfrm>
            <a:off x="989045" y="490771"/>
            <a:ext cx="76200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b="0"/>
              <a:t>Faza 4: Revizija i nadzor</a:t>
            </a:r>
          </a:p>
        </p:txBody>
      </p:sp>
      <p:sp>
        <p:nvSpPr>
          <p:cNvPr id="395" name="Google Shape;395;g214e8208d6a_0_1092"/>
          <p:cNvSpPr txBox="1">
            <a:spLocks noGrp="1"/>
          </p:cNvSpPr>
          <p:nvPr>
            <p:ph type="body" idx="1"/>
          </p:nvPr>
        </p:nvSpPr>
        <p:spPr>
          <a:xfrm>
            <a:off x="435850" y="1484951"/>
            <a:ext cx="5447400" cy="34878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rgbClr val="000000"/>
              </a:buClr>
              <a:buSzPts val="1300"/>
              <a:buNone/>
            </a:pPr>
            <a:endParaRPr sz="1600" b="0" i="0" u="none" strike="noStrike">
              <a:solidFill>
                <a:srgbClr val="FF5100"/>
              </a:solidFill>
            </a:endParaRPr>
          </a:p>
          <a:p>
            <a:pPr marL="0" lvl="0" indent="0" algn="l" rtl="0">
              <a:lnSpc>
                <a:spcPct val="100000"/>
              </a:lnSpc>
              <a:spcBef>
                <a:spcPts val="0"/>
              </a:spcBef>
              <a:spcAft>
                <a:spcPts val="0"/>
              </a:spcAft>
              <a:buClr>
                <a:srgbClr val="000000"/>
              </a:buClr>
              <a:buSzPts val="1300"/>
              <a:buNone/>
            </a:pPr>
            <a:endParaRPr sz="1600" b="0">
              <a:solidFill>
                <a:srgbClr val="FF5100"/>
              </a:solidFill>
            </a:endParaRPr>
          </a:p>
          <a:p>
            <a:pPr marL="0" lvl="0" indent="0" algn="l" rtl="0">
              <a:lnSpc>
                <a:spcPct val="100000"/>
              </a:lnSpc>
              <a:spcBef>
                <a:spcPts val="0"/>
              </a:spcBef>
              <a:spcAft>
                <a:spcPts val="0"/>
              </a:spcAft>
              <a:buClr>
                <a:srgbClr val="000000"/>
              </a:buClr>
              <a:buSzPts val="1300"/>
              <a:buNone/>
            </a:pPr>
            <a:r>
              <a:rPr lang="hr-HR" sz="1600" b="0">
                <a:solidFill>
                  <a:srgbClr val="FF5100"/>
                </a:solidFill>
              </a:rPr>
              <a:t>Vrhovna revizijska institucija</a:t>
            </a:r>
            <a:r>
              <a:rPr lang="hr-HR" sz="1600" b="0">
                <a:solidFill>
                  <a:srgbClr val="000000"/>
                </a:solidFill>
              </a:rPr>
              <a:t> treba obavještavati javnost o rezultatima revizije i preporukama te stvoriti prostore u kojima javnost može pomoći s monitoringom i revizijom javne potrošnje, ishoda i rezultata.</a:t>
            </a:r>
          </a:p>
          <a:p>
            <a:pPr marL="0" lvl="0" indent="0" algn="l" rtl="0">
              <a:lnSpc>
                <a:spcPct val="100000"/>
              </a:lnSpc>
              <a:spcBef>
                <a:spcPts val="800"/>
              </a:spcBef>
              <a:spcAft>
                <a:spcPts val="0"/>
              </a:spcAft>
              <a:buClr>
                <a:srgbClr val="000000"/>
              </a:buClr>
              <a:buSzPts val="1300"/>
              <a:buNone/>
            </a:pPr>
            <a:endParaRPr sz="1600"/>
          </a:p>
          <a:p>
            <a:pPr marL="0" lvl="0" indent="0" algn="l" rtl="0">
              <a:lnSpc>
                <a:spcPct val="100000"/>
              </a:lnSpc>
              <a:spcBef>
                <a:spcPts val="800"/>
              </a:spcBef>
              <a:spcAft>
                <a:spcPts val="0"/>
              </a:spcAft>
              <a:buClr>
                <a:srgbClr val="3F3F3F"/>
              </a:buClr>
              <a:buSzPts val="1300"/>
              <a:buNone/>
            </a:pPr>
            <a:endParaRPr sz="1600" b="0">
              <a:solidFill>
                <a:srgbClr val="000000"/>
              </a:solidFill>
            </a:endParaRPr>
          </a:p>
          <a:p>
            <a:pPr marL="0" lvl="0" indent="0" algn="l" rtl="0">
              <a:lnSpc>
                <a:spcPct val="100000"/>
              </a:lnSpc>
              <a:spcBef>
                <a:spcPts val="800"/>
              </a:spcBef>
              <a:spcAft>
                <a:spcPts val="0"/>
              </a:spcAft>
              <a:buClr>
                <a:srgbClr val="3F3F3F"/>
              </a:buClr>
              <a:buSzPts val="1300"/>
              <a:buNone/>
            </a:pPr>
            <a:endParaRPr sz="1600" b="0"/>
          </a:p>
        </p:txBody>
      </p:sp>
      <p:pic>
        <p:nvPicPr>
          <p:cNvPr id="396" name="Google Shape;396;g214e8208d6a_0_1092"/>
          <p:cNvPicPr preferRelativeResize="0"/>
          <p:nvPr/>
        </p:nvPicPr>
        <p:blipFill rotWithShape="1">
          <a:blip r:embed="rId3">
            <a:alphaModFix/>
          </a:blip>
          <a:srcRect/>
          <a:stretch/>
        </p:blipFill>
        <p:spPr>
          <a:xfrm>
            <a:off x="6118903" y="1484952"/>
            <a:ext cx="2086875" cy="19462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214e8208d6a_0_1101"/>
          <p:cNvSpPr txBox="1">
            <a:spLocks noGrp="1"/>
          </p:cNvSpPr>
          <p:nvPr>
            <p:ph type="title"/>
          </p:nvPr>
        </p:nvSpPr>
        <p:spPr>
          <a:xfrm>
            <a:off x="756750" y="344400"/>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5100"/>
              </a:buClr>
              <a:buSzPts val="3300"/>
              <a:buFont typeface="Roboto"/>
              <a:buNone/>
            </a:pPr>
            <a:r>
              <a:rPr lang="hr-HR" dirty="0"/>
              <a:t>Monitoring proračuna u Gruziji</a:t>
            </a:r>
          </a:p>
        </p:txBody>
      </p:sp>
      <p:pic>
        <p:nvPicPr>
          <p:cNvPr id="403" name="Google Shape;403;g214e8208d6a_0_1101"/>
          <p:cNvPicPr preferRelativeResize="0"/>
          <p:nvPr/>
        </p:nvPicPr>
        <p:blipFill>
          <a:blip r:embed="rId3">
            <a:alphaModFix/>
          </a:blip>
          <a:stretch>
            <a:fillRect/>
          </a:stretch>
        </p:blipFill>
        <p:spPr>
          <a:xfrm>
            <a:off x="658989" y="1409150"/>
            <a:ext cx="7826023" cy="3505750"/>
          </a:xfrm>
          <a:prstGeom prst="rect">
            <a:avLst/>
          </a:prstGeom>
          <a:noFill/>
          <a:ln>
            <a:noFill/>
          </a:ln>
          <a:effectLst>
            <a:outerShdw blurRad="57150" dist="19050" dir="5400000" algn="bl" rotWithShape="0">
              <a:srgbClr val="000000">
                <a:alpha val="50000"/>
              </a:srgbClr>
            </a:outerShdw>
          </a:effectLst>
        </p:spPr>
      </p:pic>
      <p:pic>
        <p:nvPicPr>
          <p:cNvPr id="404" name="Google Shape;404;g214e8208d6a_0_1101"/>
          <p:cNvPicPr preferRelativeResize="0"/>
          <p:nvPr/>
        </p:nvPicPr>
        <p:blipFill>
          <a:blip r:embed="rId4">
            <a:alphaModFix/>
          </a:blip>
          <a:stretch>
            <a:fillRect/>
          </a:stretch>
        </p:blipFill>
        <p:spPr>
          <a:xfrm>
            <a:off x="6895950" y="273850"/>
            <a:ext cx="1491300" cy="994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2163863c484_2_1"/>
          <p:cNvSpPr txBox="1">
            <a:spLocks noGrp="1"/>
          </p:cNvSpPr>
          <p:nvPr>
            <p:ph type="title"/>
          </p:nvPr>
        </p:nvSpPr>
        <p:spPr>
          <a:xfrm>
            <a:off x="927825" y="273850"/>
            <a:ext cx="75876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5100"/>
              </a:buClr>
              <a:buSzPts val="3300"/>
              <a:buFont typeface="Roboto"/>
              <a:buNone/>
            </a:pPr>
            <a:r>
              <a:rPr lang="hr-HR"/>
              <a:t>FraudNet SAD-ovog GAO-a</a:t>
            </a:r>
          </a:p>
        </p:txBody>
      </p:sp>
      <p:pic>
        <p:nvPicPr>
          <p:cNvPr id="411" name="Google Shape;411;g2163863c484_2_1"/>
          <p:cNvPicPr preferRelativeResize="0"/>
          <p:nvPr/>
        </p:nvPicPr>
        <p:blipFill>
          <a:blip r:embed="rId3">
            <a:alphaModFix/>
          </a:blip>
          <a:stretch>
            <a:fillRect/>
          </a:stretch>
        </p:blipFill>
        <p:spPr>
          <a:xfrm>
            <a:off x="6748100" y="177100"/>
            <a:ext cx="1767251" cy="930126"/>
          </a:xfrm>
          <a:prstGeom prst="rect">
            <a:avLst/>
          </a:prstGeom>
          <a:noFill/>
          <a:ln>
            <a:noFill/>
          </a:ln>
        </p:spPr>
      </p:pic>
      <p:pic>
        <p:nvPicPr>
          <p:cNvPr id="412" name="Google Shape;412;g2163863c484_2_1"/>
          <p:cNvPicPr preferRelativeResize="0"/>
          <p:nvPr/>
        </p:nvPicPr>
        <p:blipFill>
          <a:blip r:embed="rId4">
            <a:alphaModFix/>
          </a:blip>
          <a:stretch>
            <a:fillRect/>
          </a:stretch>
        </p:blipFill>
        <p:spPr>
          <a:xfrm>
            <a:off x="269100" y="1545282"/>
            <a:ext cx="8517295" cy="34739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163863c484_2_17"/>
          <p:cNvSpPr txBox="1">
            <a:spLocks noGrp="1"/>
          </p:cNvSpPr>
          <p:nvPr>
            <p:ph type="title"/>
          </p:nvPr>
        </p:nvSpPr>
        <p:spPr>
          <a:xfrm>
            <a:off x="1788175" y="139600"/>
            <a:ext cx="5209800" cy="9942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hr-HR" sz="3100"/>
              <a:t>Portal za virtualni nadzor nad školama u Peruu</a:t>
            </a:r>
          </a:p>
        </p:txBody>
      </p:sp>
      <p:pic>
        <p:nvPicPr>
          <p:cNvPr id="418" name="Google Shape;418;g2163863c484_2_17"/>
          <p:cNvPicPr preferRelativeResize="0"/>
          <p:nvPr/>
        </p:nvPicPr>
        <p:blipFill rotWithShape="1">
          <a:blip r:embed="rId3">
            <a:alphaModFix/>
          </a:blip>
          <a:srcRect t="9607" b="23721"/>
          <a:stretch/>
        </p:blipFill>
        <p:spPr>
          <a:xfrm>
            <a:off x="353775" y="1223725"/>
            <a:ext cx="6043075" cy="2266175"/>
          </a:xfrm>
          <a:prstGeom prst="rect">
            <a:avLst/>
          </a:prstGeom>
          <a:noFill/>
          <a:ln>
            <a:noFill/>
          </a:ln>
        </p:spPr>
      </p:pic>
      <p:pic>
        <p:nvPicPr>
          <p:cNvPr id="419" name="Google Shape;419;g2163863c484_2_17"/>
          <p:cNvPicPr preferRelativeResize="0"/>
          <p:nvPr/>
        </p:nvPicPr>
        <p:blipFill>
          <a:blip r:embed="rId4">
            <a:alphaModFix/>
          </a:blip>
          <a:stretch>
            <a:fillRect/>
          </a:stretch>
        </p:blipFill>
        <p:spPr>
          <a:xfrm>
            <a:off x="4382200" y="2596800"/>
            <a:ext cx="4326999" cy="2615685"/>
          </a:xfrm>
          <a:prstGeom prst="rect">
            <a:avLst/>
          </a:prstGeom>
          <a:noFill/>
          <a:ln>
            <a:noFill/>
          </a:ln>
          <a:effectLst>
            <a:outerShdw blurRad="57150" dist="19050" dir="5400000" algn="bl" rotWithShape="0">
              <a:srgbClr val="000000">
                <a:alpha val="50000"/>
              </a:srgbClr>
            </a:outerShdw>
          </a:effectLst>
        </p:spPr>
      </p:pic>
      <p:pic>
        <p:nvPicPr>
          <p:cNvPr id="420" name="Google Shape;420;g2163863c484_2_17"/>
          <p:cNvPicPr preferRelativeResize="0"/>
          <p:nvPr/>
        </p:nvPicPr>
        <p:blipFill>
          <a:blip r:embed="rId5">
            <a:alphaModFix/>
          </a:blip>
          <a:stretch>
            <a:fillRect/>
          </a:stretch>
        </p:blipFill>
        <p:spPr>
          <a:xfrm>
            <a:off x="7227050" y="139600"/>
            <a:ext cx="1681400" cy="11181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14e8208d6a_0_1305"/>
          <p:cNvSpPr txBox="1">
            <a:spLocks noGrp="1"/>
          </p:cNvSpPr>
          <p:nvPr>
            <p:ph type="title"/>
          </p:nvPr>
        </p:nvSpPr>
        <p:spPr>
          <a:xfrm>
            <a:off x="1124850" y="857875"/>
            <a:ext cx="6894300" cy="22563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3300"/>
              <a:buFont typeface="Roboto"/>
              <a:buNone/>
            </a:pPr>
            <a:r>
              <a:rPr lang="hr-HR" sz="4000"/>
              <a:t>Dostupni digitalni alati </a:t>
            </a:r>
          </a:p>
          <a:p>
            <a:pPr marL="0" lvl="0" indent="0" algn="ctr" rtl="0">
              <a:lnSpc>
                <a:spcPct val="90000"/>
              </a:lnSpc>
              <a:spcBef>
                <a:spcPts val="0"/>
              </a:spcBef>
              <a:spcAft>
                <a:spcPts val="0"/>
              </a:spcAft>
              <a:buClr>
                <a:srgbClr val="FF5100"/>
              </a:buClr>
              <a:buSzPts val="3300"/>
              <a:buFont typeface="Roboto"/>
              <a:buNone/>
            </a:pPr>
            <a:r>
              <a:rPr lang="hr-HR" sz="4000"/>
              <a:t> za usvajanje/prilagođavanje</a:t>
            </a:r>
          </a:p>
        </p:txBody>
      </p:sp>
      <p:pic>
        <p:nvPicPr>
          <p:cNvPr id="427" name="Google Shape;427;g214e8208d6a_0_1305"/>
          <p:cNvPicPr preferRelativeResize="0"/>
          <p:nvPr/>
        </p:nvPicPr>
        <p:blipFill>
          <a:blip r:embed="rId3">
            <a:alphaModFix/>
          </a:blip>
          <a:stretch>
            <a:fillRect/>
          </a:stretch>
        </p:blipFill>
        <p:spPr>
          <a:xfrm>
            <a:off x="2256650" y="2800350"/>
            <a:ext cx="4410075" cy="23907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7cb864104_0_5"/>
          <p:cNvSpPr/>
          <p:nvPr/>
        </p:nvSpPr>
        <p:spPr>
          <a:xfrm>
            <a:off x="4839300" y="3943950"/>
            <a:ext cx="37620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g217cb864104_0_5"/>
          <p:cNvSpPr txBox="1">
            <a:spLocks noGrp="1"/>
          </p:cNvSpPr>
          <p:nvPr>
            <p:ph type="title"/>
          </p:nvPr>
        </p:nvSpPr>
        <p:spPr>
          <a:xfrm>
            <a:off x="1021251" y="273850"/>
            <a:ext cx="74955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hr-HR" sz="2000" b="1" dirty="0">
                <a:solidFill>
                  <a:srgbClr val="FF5100"/>
                </a:solidFill>
              </a:rPr>
              <a:t>Online tečaj na temu unapređivanja fiskalne transparentnosti u svrhu razvoja </a:t>
            </a:r>
          </a:p>
        </p:txBody>
      </p:sp>
      <p:sp>
        <p:nvSpPr>
          <p:cNvPr id="220" name="Google Shape;220;g217cb864104_0_5"/>
          <p:cNvSpPr txBox="1">
            <a:spLocks noGrp="1"/>
          </p:cNvSpPr>
          <p:nvPr>
            <p:ph type="body" idx="1"/>
          </p:nvPr>
        </p:nvSpPr>
        <p:spPr>
          <a:xfrm>
            <a:off x="687175" y="1353074"/>
            <a:ext cx="3762000" cy="3259500"/>
          </a:xfrm>
          <a:prstGeom prst="rect">
            <a:avLst/>
          </a:prstGeom>
          <a:noFill/>
          <a:ln>
            <a:noFill/>
          </a:ln>
        </p:spPr>
        <p:txBody>
          <a:bodyPr spcFirstLastPara="1" wrap="square" lIns="68575" tIns="34275" rIns="68575" bIns="34275" anchor="t" anchorCtr="0">
            <a:noAutofit/>
          </a:bodyPr>
          <a:lstStyle/>
          <a:p>
            <a:pPr marL="457200" lvl="0" indent="-322262" algn="l" rtl="0">
              <a:lnSpc>
                <a:spcPct val="115000"/>
              </a:lnSpc>
              <a:spcBef>
                <a:spcPts val="0"/>
              </a:spcBef>
              <a:spcAft>
                <a:spcPts val="0"/>
              </a:spcAft>
              <a:buClr>
                <a:srgbClr val="FB5100"/>
              </a:buClr>
              <a:buSzPts val="1475"/>
              <a:buChar char="●"/>
            </a:pPr>
            <a:r>
              <a:rPr lang="hr-HR" sz="1475">
                <a:solidFill>
                  <a:srgbClr val="FB5100"/>
                </a:solidFill>
              </a:rPr>
              <a:t>BESPLATAN</a:t>
            </a:r>
          </a:p>
          <a:p>
            <a:pPr marL="457200" lvl="0" indent="-322262" algn="l" rtl="0">
              <a:lnSpc>
                <a:spcPct val="115000"/>
              </a:lnSpc>
              <a:spcBef>
                <a:spcPts val="0"/>
              </a:spcBef>
              <a:spcAft>
                <a:spcPts val="0"/>
              </a:spcAft>
              <a:buSzPts val="1475"/>
              <a:buChar char="●"/>
            </a:pPr>
            <a:r>
              <a:rPr lang="hr-HR" sz="1475">
                <a:solidFill>
                  <a:schemeClr val="dk1"/>
                </a:solidFill>
              </a:rPr>
              <a:t>Dostupan na </a:t>
            </a:r>
            <a:r>
              <a:rPr lang="hr-HR" sz="1475">
                <a:solidFill>
                  <a:srgbClr val="FF5100"/>
                </a:solidFill>
              </a:rPr>
              <a:t>FRANCUSKOM I ENGLESKOM</a:t>
            </a:r>
          </a:p>
          <a:p>
            <a:pPr marL="457200" lvl="0" indent="-322262" algn="l" rtl="0">
              <a:lnSpc>
                <a:spcPct val="115000"/>
              </a:lnSpc>
              <a:spcBef>
                <a:spcPts val="0"/>
              </a:spcBef>
              <a:spcAft>
                <a:spcPts val="0"/>
              </a:spcAft>
              <a:buClr>
                <a:srgbClr val="FB5100"/>
              </a:buClr>
              <a:buSzPts val="1475"/>
              <a:buChar char="●"/>
            </a:pPr>
            <a:r>
              <a:rPr lang="hr-HR" sz="1475">
                <a:solidFill>
                  <a:srgbClr val="FB5100"/>
                </a:solidFill>
              </a:rPr>
              <a:t>Certifikat tečaja</a:t>
            </a:r>
          </a:p>
          <a:p>
            <a:pPr marL="457200" lvl="0" indent="-322262" algn="l" rtl="0">
              <a:lnSpc>
                <a:spcPct val="115000"/>
              </a:lnSpc>
              <a:spcBef>
                <a:spcPts val="0"/>
              </a:spcBef>
              <a:spcAft>
                <a:spcPts val="0"/>
              </a:spcAft>
              <a:buClr>
                <a:schemeClr val="dk1"/>
              </a:buClr>
              <a:buSzPts val="1475"/>
              <a:buChar char="●"/>
            </a:pPr>
            <a:r>
              <a:rPr lang="hr-HR" sz="1475">
                <a:solidFill>
                  <a:srgbClr val="FB5100"/>
                </a:solidFill>
              </a:rPr>
              <a:t>5 modula</a:t>
            </a:r>
            <a:r>
              <a:rPr lang="hr-HR" sz="1475">
                <a:solidFill>
                  <a:schemeClr val="dk1"/>
                </a:solidFill>
              </a:rPr>
              <a:t> s jednostavnim materijalima</a:t>
            </a:r>
          </a:p>
          <a:p>
            <a:pPr marL="457200" lvl="0" indent="-322262" algn="l" rtl="0">
              <a:lnSpc>
                <a:spcPct val="115000"/>
              </a:lnSpc>
              <a:spcBef>
                <a:spcPts val="0"/>
              </a:spcBef>
              <a:spcAft>
                <a:spcPts val="0"/>
              </a:spcAft>
              <a:buClr>
                <a:schemeClr val="dk1"/>
              </a:buClr>
              <a:buSzPts val="1475"/>
              <a:buChar char="●"/>
            </a:pPr>
            <a:r>
              <a:rPr lang="hr-HR" sz="1475">
                <a:solidFill>
                  <a:schemeClr val="dk1"/>
                </a:solidFill>
              </a:rPr>
              <a:t>Osnove </a:t>
            </a:r>
            <a:r>
              <a:rPr lang="hr-HR" sz="1475">
                <a:solidFill>
                  <a:srgbClr val="FB5100"/>
                </a:solidFill>
              </a:rPr>
              <a:t>fiskalne transparentnosti; </a:t>
            </a:r>
            <a:r>
              <a:rPr lang="hr-HR" sz="1475">
                <a:solidFill>
                  <a:schemeClr val="dk1"/>
                </a:solidFill>
              </a:rPr>
              <a:t>Međunarodne </a:t>
            </a:r>
            <a:r>
              <a:rPr lang="hr-HR" sz="1475">
                <a:solidFill>
                  <a:srgbClr val="FB5100"/>
                </a:solidFill>
              </a:rPr>
              <a:t>norme i standardi; Uloge različitih aktera, </a:t>
            </a:r>
            <a:r>
              <a:rPr lang="hr-HR" sz="1475">
                <a:solidFill>
                  <a:schemeClr val="dk1"/>
                </a:solidFill>
              </a:rPr>
              <a:t>uključujući MF-ove, VRI-jeve, parlamente i civilno društvo; </a:t>
            </a:r>
            <a:r>
              <a:rPr lang="hr-HR" sz="1475">
                <a:solidFill>
                  <a:srgbClr val="FB5100"/>
                </a:solidFill>
              </a:rPr>
              <a:t>Digitalni alati; Praktični pristupi; Primjeri </a:t>
            </a:r>
            <a:r>
              <a:rPr lang="hr-HR" sz="1475">
                <a:solidFill>
                  <a:schemeClr val="dk1"/>
                </a:solidFill>
              </a:rPr>
              <a:t>diljem svijeta</a:t>
            </a:r>
          </a:p>
        </p:txBody>
      </p:sp>
      <p:pic>
        <p:nvPicPr>
          <p:cNvPr id="221" name="Google Shape;221;g217cb864104_0_5"/>
          <p:cNvPicPr preferRelativeResize="0"/>
          <p:nvPr/>
        </p:nvPicPr>
        <p:blipFill rotWithShape="1">
          <a:blip r:embed="rId3">
            <a:alphaModFix/>
          </a:blip>
          <a:srcRect/>
          <a:stretch/>
        </p:blipFill>
        <p:spPr>
          <a:xfrm>
            <a:off x="4601575" y="1410925"/>
            <a:ext cx="4261371" cy="2397050"/>
          </a:xfrm>
          <a:prstGeom prst="rect">
            <a:avLst/>
          </a:prstGeom>
          <a:noFill/>
          <a:ln>
            <a:noFill/>
          </a:ln>
          <a:effectLst>
            <a:outerShdw blurRad="57150" dist="19050" dir="5400000" algn="bl" rotWithShape="0">
              <a:srgbClr val="000000">
                <a:alpha val="50000"/>
              </a:srgbClr>
            </a:outerShdw>
          </a:effectLst>
        </p:spPr>
      </p:pic>
      <p:sp>
        <p:nvSpPr>
          <p:cNvPr id="223" name="Google Shape;223;g217cb864104_0_5"/>
          <p:cNvSpPr txBox="1"/>
          <p:nvPr/>
        </p:nvSpPr>
        <p:spPr>
          <a:xfrm>
            <a:off x="4978850" y="4020150"/>
            <a:ext cx="3565500" cy="46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hr-HR" sz="1300" b="1" u="sng">
                <a:solidFill>
                  <a:schemeClr val="lt1"/>
                </a:solidFill>
                <a:hlinkClick r:id="rId4">
                  <a:extLst>
                    <a:ext uri="{A12FA001-AC4F-418D-AE19-62706E023703}">
                      <ahyp:hlinkClr xmlns:ahyp="http://schemas.microsoft.com/office/drawing/2018/hyperlinkcolor" val="tx"/>
                    </a:ext>
                  </a:extLst>
                </a:hlinkClick>
              </a:rPr>
              <a:t>http://aftx.learning.fiscaltransparency.net/</a:t>
            </a:r>
          </a:p>
          <a:p>
            <a:pPr marL="0" lvl="0" indent="0" algn="l" rtl="0">
              <a:spcBef>
                <a:spcPts val="0"/>
              </a:spcBef>
              <a:spcAft>
                <a:spcPts val="0"/>
              </a:spcAft>
              <a:buNone/>
            </a:pPr>
            <a:endParaRPr sz="3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214e8208d6a_0_1318"/>
          <p:cNvSpPr txBox="1">
            <a:spLocks noGrp="1"/>
          </p:cNvSpPr>
          <p:nvPr>
            <p:ph type="title"/>
          </p:nvPr>
        </p:nvSpPr>
        <p:spPr>
          <a:xfrm>
            <a:off x="4364950" y="273850"/>
            <a:ext cx="45699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hr-HR"/>
              <a:t> </a:t>
            </a:r>
          </a:p>
          <a:p>
            <a:pPr marL="0" lvl="0" indent="0" algn="ctr" rtl="0">
              <a:spcBef>
                <a:spcPts val="0"/>
              </a:spcBef>
              <a:spcAft>
                <a:spcPts val="0"/>
              </a:spcAft>
              <a:buNone/>
            </a:pPr>
            <a:r>
              <a:rPr lang="hr-HR"/>
              <a:t>Ocjene platforma za digitalno sudjelovanje</a:t>
            </a:r>
          </a:p>
        </p:txBody>
      </p:sp>
      <p:pic>
        <p:nvPicPr>
          <p:cNvPr id="433" name="Google Shape;433;g214e8208d6a_0_1318"/>
          <p:cNvPicPr preferRelativeResize="0"/>
          <p:nvPr/>
        </p:nvPicPr>
        <p:blipFill>
          <a:blip r:embed="rId3">
            <a:alphaModFix/>
          </a:blip>
          <a:stretch>
            <a:fillRect/>
          </a:stretch>
        </p:blipFill>
        <p:spPr>
          <a:xfrm>
            <a:off x="468250" y="1680249"/>
            <a:ext cx="8207500" cy="3146350"/>
          </a:xfrm>
          <a:prstGeom prst="rect">
            <a:avLst/>
          </a:prstGeom>
          <a:noFill/>
          <a:ln>
            <a:noFill/>
          </a:ln>
        </p:spPr>
      </p:pic>
      <p:pic>
        <p:nvPicPr>
          <p:cNvPr id="434" name="Google Shape;434;g214e8208d6a_0_1318"/>
          <p:cNvPicPr preferRelativeResize="0"/>
          <p:nvPr/>
        </p:nvPicPr>
        <p:blipFill>
          <a:blip r:embed="rId4">
            <a:alphaModFix/>
          </a:blip>
          <a:stretch>
            <a:fillRect/>
          </a:stretch>
        </p:blipFill>
        <p:spPr>
          <a:xfrm>
            <a:off x="1338825" y="398126"/>
            <a:ext cx="2875345" cy="994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214e8208d6a_0_1327"/>
          <p:cNvSpPr txBox="1">
            <a:spLocks noGrp="1"/>
          </p:cNvSpPr>
          <p:nvPr>
            <p:ph type="body" idx="1"/>
          </p:nvPr>
        </p:nvSpPr>
        <p:spPr>
          <a:xfrm>
            <a:off x="645750" y="975750"/>
            <a:ext cx="8272500" cy="1095300"/>
          </a:xfrm>
          <a:prstGeom prst="rect">
            <a:avLst/>
          </a:prstGeom>
        </p:spPr>
        <p:txBody>
          <a:bodyPr spcFirstLastPara="1" wrap="square" lIns="68575" tIns="34275" rIns="68575" bIns="34275" anchor="t" anchorCtr="0">
            <a:normAutofit lnSpcReduction="10000"/>
          </a:bodyPr>
          <a:lstStyle/>
          <a:p>
            <a:pPr marL="0" lvl="0" indent="0" algn="l" rtl="0">
              <a:spcBef>
                <a:spcPts val="800"/>
              </a:spcBef>
              <a:spcAft>
                <a:spcPts val="0"/>
              </a:spcAft>
              <a:buNone/>
            </a:pPr>
            <a:r>
              <a:rPr lang="hr-HR" sz="1800" b="0">
                <a:solidFill>
                  <a:srgbClr val="000000"/>
                </a:solidFill>
                <a:latin typeface="Arial"/>
                <a:ea typeface="Arial"/>
                <a:cs typeface="Arial"/>
                <a:sym typeface="Arial"/>
              </a:rPr>
              <a:t>Decidim: </a:t>
            </a:r>
            <a:r>
              <a:rPr lang="hr-HR" sz="1800" b="0">
                <a:solidFill>
                  <a:srgbClr val="FF5900"/>
                </a:solidFill>
                <a:latin typeface="Arial"/>
                <a:ea typeface="Arial"/>
                <a:cs typeface="Arial"/>
                <a:sym typeface="Arial"/>
              </a:rPr>
              <a:t>stvaranje, aktivacija/deaktivacija i upravljanje različitim procesima sudjelovanja</a:t>
            </a:r>
            <a:r>
              <a:rPr lang="hr-HR" sz="1800" b="0">
                <a:solidFill>
                  <a:srgbClr val="000000"/>
                </a:solidFill>
                <a:latin typeface="Arial"/>
                <a:ea typeface="Arial"/>
                <a:cs typeface="Arial"/>
                <a:sym typeface="Arial"/>
              </a:rPr>
              <a:t> (npr. izborni proces, participativna izrada proračuna, proces strateškog planiranja, zajedničko pisanje propisa ili normi, dizajn projekta ili izrada plana javne politike).</a:t>
            </a:r>
          </a:p>
        </p:txBody>
      </p:sp>
      <p:pic>
        <p:nvPicPr>
          <p:cNvPr id="440" name="Google Shape;440;g214e8208d6a_0_1327"/>
          <p:cNvPicPr preferRelativeResize="0"/>
          <p:nvPr/>
        </p:nvPicPr>
        <p:blipFill>
          <a:blip r:embed="rId3">
            <a:alphaModFix/>
          </a:blip>
          <a:stretch>
            <a:fillRect/>
          </a:stretch>
        </p:blipFill>
        <p:spPr>
          <a:xfrm>
            <a:off x="645751" y="2670472"/>
            <a:ext cx="2740850" cy="822253"/>
          </a:xfrm>
          <a:prstGeom prst="rect">
            <a:avLst/>
          </a:prstGeom>
          <a:noFill/>
          <a:ln>
            <a:noFill/>
          </a:ln>
        </p:spPr>
      </p:pic>
      <p:pic>
        <p:nvPicPr>
          <p:cNvPr id="441" name="Google Shape;441;g214e8208d6a_0_1327"/>
          <p:cNvPicPr preferRelativeResize="0"/>
          <p:nvPr/>
        </p:nvPicPr>
        <p:blipFill rotWithShape="1">
          <a:blip r:embed="rId4">
            <a:alphaModFix/>
          </a:blip>
          <a:srcRect t="22708"/>
          <a:stretch/>
        </p:blipFill>
        <p:spPr>
          <a:xfrm>
            <a:off x="3746025" y="2467302"/>
            <a:ext cx="4386601" cy="1652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14e8208d6a_0_1311"/>
          <p:cNvSpPr txBox="1"/>
          <p:nvPr/>
        </p:nvSpPr>
        <p:spPr>
          <a:xfrm>
            <a:off x="2668800" y="4505550"/>
            <a:ext cx="3283200" cy="492600"/>
          </a:xfrm>
          <a:prstGeom prst="rect">
            <a:avLst/>
          </a:prstGeom>
          <a:noFill/>
          <a:ln>
            <a:noFill/>
          </a:ln>
        </p:spPr>
        <p:txBody>
          <a:bodyPr spcFirstLastPara="1" wrap="square" lIns="68575" tIns="68575" rIns="68575" bIns="68575" anchor="t" anchorCtr="0">
            <a:spAutoFit/>
          </a:bodyPr>
          <a:lstStyle/>
          <a:p>
            <a:pPr marL="0" lvl="0" indent="0" algn="ctr" rtl="0">
              <a:spcBef>
                <a:spcPts val="0"/>
              </a:spcBef>
              <a:spcAft>
                <a:spcPts val="0"/>
              </a:spcAft>
              <a:buNone/>
            </a:pPr>
            <a:r>
              <a:rPr lang="hr-HR" sz="2300" b="1">
                <a:solidFill>
                  <a:srgbClr val="FF5100"/>
                </a:solidFill>
                <a:latin typeface="Roboto"/>
                <a:ea typeface="Roboto"/>
                <a:cs typeface="Roboto"/>
                <a:sym typeface="Roboto"/>
              </a:rPr>
              <a:t>Decidim.Barcelona</a:t>
            </a:r>
          </a:p>
        </p:txBody>
      </p:sp>
      <p:pic>
        <p:nvPicPr>
          <p:cNvPr id="448" name="Google Shape;448;g214e8208d6a_0_1311"/>
          <p:cNvPicPr preferRelativeResize="0"/>
          <p:nvPr/>
        </p:nvPicPr>
        <p:blipFill>
          <a:blip r:embed="rId3">
            <a:alphaModFix/>
          </a:blip>
          <a:stretch>
            <a:fillRect/>
          </a:stretch>
        </p:blipFill>
        <p:spPr>
          <a:xfrm>
            <a:off x="1253428" y="250050"/>
            <a:ext cx="6760670" cy="4331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214e8208d6a_0_1344"/>
          <p:cNvPicPr preferRelativeResize="0"/>
          <p:nvPr/>
        </p:nvPicPr>
        <p:blipFill rotWithShape="1">
          <a:blip r:embed="rId3">
            <a:alphaModFix/>
          </a:blip>
          <a:srcRect l="15813" r="15254"/>
          <a:stretch/>
        </p:blipFill>
        <p:spPr>
          <a:xfrm>
            <a:off x="269700" y="872629"/>
            <a:ext cx="3741675" cy="3015525"/>
          </a:xfrm>
          <a:prstGeom prst="rect">
            <a:avLst/>
          </a:prstGeom>
          <a:noFill/>
          <a:ln>
            <a:noFill/>
          </a:ln>
        </p:spPr>
      </p:pic>
      <p:sp>
        <p:nvSpPr>
          <p:cNvPr id="454" name="Google Shape;454;g214e8208d6a_0_1344"/>
          <p:cNvSpPr txBox="1">
            <a:spLocks noGrp="1"/>
          </p:cNvSpPr>
          <p:nvPr>
            <p:ph type="body" idx="1"/>
          </p:nvPr>
        </p:nvSpPr>
        <p:spPr>
          <a:xfrm>
            <a:off x="4163650" y="1643400"/>
            <a:ext cx="4618800" cy="12762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hr-HR" sz="1800" b="0">
                <a:solidFill>
                  <a:srgbClr val="000000"/>
                </a:solidFill>
                <a:latin typeface="Arial"/>
                <a:ea typeface="Arial"/>
                <a:cs typeface="Arial"/>
                <a:sym typeface="Arial"/>
              </a:rPr>
              <a:t>Your Priorities: platforma za stvaranje ideja, otvoreno promišljanje i društveno umrežavanje koja postoji od 2008. i uključuje tisuće projekata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214e8208d6a_0_1352"/>
          <p:cNvPicPr preferRelativeResize="0"/>
          <p:nvPr/>
        </p:nvPicPr>
        <p:blipFill>
          <a:blip r:embed="rId3">
            <a:alphaModFix/>
          </a:blip>
          <a:stretch>
            <a:fillRect/>
          </a:stretch>
        </p:blipFill>
        <p:spPr>
          <a:xfrm>
            <a:off x="152400" y="722025"/>
            <a:ext cx="8839196" cy="38392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214e8208d6a_0_136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465" name="Google Shape;465;g214e8208d6a_0_1361"/>
          <p:cNvPicPr preferRelativeResize="0"/>
          <p:nvPr/>
        </p:nvPicPr>
        <p:blipFill>
          <a:blip r:embed="rId3">
            <a:alphaModFix/>
          </a:blip>
          <a:stretch>
            <a:fillRect/>
          </a:stretch>
        </p:blipFill>
        <p:spPr>
          <a:xfrm>
            <a:off x="833700" y="326900"/>
            <a:ext cx="7321998" cy="2543076"/>
          </a:xfrm>
          <a:prstGeom prst="rect">
            <a:avLst/>
          </a:prstGeom>
          <a:noFill/>
          <a:ln>
            <a:noFill/>
          </a:ln>
        </p:spPr>
      </p:pic>
      <p:pic>
        <p:nvPicPr>
          <p:cNvPr id="466" name="Google Shape;466;g214e8208d6a_0_1361"/>
          <p:cNvPicPr preferRelativeResize="0"/>
          <p:nvPr/>
        </p:nvPicPr>
        <p:blipFill>
          <a:blip r:embed="rId4">
            <a:alphaModFix/>
          </a:blip>
          <a:stretch>
            <a:fillRect/>
          </a:stretch>
        </p:blipFill>
        <p:spPr>
          <a:xfrm>
            <a:off x="0" y="2379823"/>
            <a:ext cx="9143998" cy="26395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163863c484_2_12"/>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hr-HR"/>
              <a:t>Zaključci</a:t>
            </a:r>
          </a:p>
        </p:txBody>
      </p:sp>
      <p:sp>
        <p:nvSpPr>
          <p:cNvPr id="472" name="Google Shape;472;g2163863c484_2_12"/>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a:bodyPr>
          <a:lstStyle/>
          <a:p>
            <a:pPr marL="457200" lvl="0" indent="-361950" algn="l" rtl="0">
              <a:lnSpc>
                <a:spcPct val="115000"/>
              </a:lnSpc>
              <a:spcBef>
                <a:spcPts val="800"/>
              </a:spcBef>
              <a:spcAft>
                <a:spcPts val="0"/>
              </a:spcAft>
              <a:buSzPts val="2100"/>
              <a:buChar char="•"/>
            </a:pPr>
            <a:r>
              <a:rPr lang="hr-HR" b="0"/>
              <a:t>Anketa o otvorenom proračunu: potreba za </a:t>
            </a:r>
            <a:r>
              <a:rPr lang="hr-HR" b="0">
                <a:solidFill>
                  <a:srgbClr val="FB5100"/>
                </a:solidFill>
              </a:rPr>
              <a:t>više otvorenih prostora za dijalog i sudjelovanje u procesu izrade</a:t>
            </a:r>
            <a:r>
              <a:rPr lang="hr-HR" b="0"/>
              <a:t> proračuna </a:t>
            </a:r>
          </a:p>
          <a:p>
            <a:pPr marL="457200" lvl="0" indent="-361950" algn="l" rtl="0">
              <a:lnSpc>
                <a:spcPct val="115000"/>
              </a:lnSpc>
              <a:spcBef>
                <a:spcPts val="0"/>
              </a:spcBef>
              <a:spcAft>
                <a:spcPts val="0"/>
              </a:spcAft>
              <a:buSzPts val="2100"/>
              <a:buChar char="•"/>
            </a:pPr>
            <a:r>
              <a:rPr lang="hr-HR" b="0"/>
              <a:t>Sudjelovanje javnosti ima značajne prednosti</a:t>
            </a:r>
          </a:p>
          <a:p>
            <a:pPr marL="457200" lvl="0" indent="-361950" algn="l" rtl="0">
              <a:lnSpc>
                <a:spcPct val="115000"/>
              </a:lnSpc>
              <a:spcBef>
                <a:spcPts val="0"/>
              </a:spcBef>
              <a:spcAft>
                <a:spcPts val="0"/>
              </a:spcAft>
              <a:buSzPts val="2100"/>
              <a:buChar char="•"/>
            </a:pPr>
            <a:r>
              <a:rPr lang="hr-HR" b="0"/>
              <a:t>Iskustvo GIFT-a ukazuje na to da sljedeći čimbenici pomažu: </a:t>
            </a:r>
          </a:p>
          <a:p>
            <a:pPr marL="914400" lvl="1" indent="-361950" algn="l" rtl="0">
              <a:lnSpc>
                <a:spcPct val="115000"/>
              </a:lnSpc>
              <a:spcBef>
                <a:spcPts val="0"/>
              </a:spcBef>
              <a:spcAft>
                <a:spcPts val="0"/>
              </a:spcAft>
              <a:buSzPts val="2100"/>
              <a:buChar char="•"/>
            </a:pPr>
            <a:r>
              <a:rPr lang="hr-HR" sz="2100" b="0">
                <a:solidFill>
                  <a:srgbClr val="FB5100"/>
                </a:solidFill>
              </a:rPr>
              <a:t>Vodstvo</a:t>
            </a:r>
            <a:r>
              <a:rPr lang="hr-HR" sz="2100" b="0"/>
              <a:t> Ministarstva financija i institucionalna </a:t>
            </a:r>
            <a:r>
              <a:rPr lang="hr-HR" sz="2100" b="0">
                <a:solidFill>
                  <a:srgbClr val="FB5100"/>
                </a:solidFill>
              </a:rPr>
              <a:t>podrška</a:t>
            </a:r>
          </a:p>
          <a:p>
            <a:pPr marL="914400" lvl="1" indent="-361950" algn="l" rtl="0">
              <a:lnSpc>
                <a:spcPct val="115000"/>
              </a:lnSpc>
              <a:spcBef>
                <a:spcPts val="0"/>
              </a:spcBef>
              <a:spcAft>
                <a:spcPts val="0"/>
              </a:spcAft>
              <a:buSzPts val="2100"/>
              <a:buChar char="•"/>
            </a:pPr>
            <a:r>
              <a:rPr lang="hr-HR" sz="2100" b="0">
                <a:solidFill>
                  <a:srgbClr val="FB5100"/>
                </a:solidFill>
              </a:rPr>
              <a:t>Jasnoća pravila sudjelovanja</a:t>
            </a:r>
          </a:p>
          <a:p>
            <a:pPr marL="914400" lvl="1" indent="-361950" algn="l" rtl="0">
              <a:lnSpc>
                <a:spcPct val="115000"/>
              </a:lnSpc>
              <a:spcBef>
                <a:spcPts val="0"/>
              </a:spcBef>
              <a:spcAft>
                <a:spcPts val="0"/>
              </a:spcAft>
              <a:buSzPts val="2100"/>
              <a:buChar char="•"/>
            </a:pPr>
            <a:r>
              <a:rPr lang="hr-HR" sz="2100"/>
              <a:t>Gradnja </a:t>
            </a:r>
            <a:r>
              <a:rPr lang="hr-HR" sz="2100" b="0"/>
              <a:t>okruženja </a:t>
            </a:r>
            <a:r>
              <a:rPr lang="hr-HR" sz="2100" b="0">
                <a:solidFill>
                  <a:srgbClr val="FB5100"/>
                </a:solidFill>
              </a:rPr>
              <a:t>povjerenja i suradnje</a:t>
            </a:r>
          </a:p>
          <a:p>
            <a:pPr marL="914400" lvl="1" indent="-361950" algn="l" rtl="0">
              <a:lnSpc>
                <a:spcPct val="115000"/>
              </a:lnSpc>
              <a:spcBef>
                <a:spcPts val="0"/>
              </a:spcBef>
              <a:spcAft>
                <a:spcPts val="0"/>
              </a:spcAft>
              <a:buClr>
                <a:srgbClr val="FB5100"/>
              </a:buClr>
              <a:buSzPts val="2100"/>
              <a:buChar char="•"/>
            </a:pPr>
            <a:r>
              <a:rPr lang="hr-HR" sz="2100">
                <a:solidFill>
                  <a:srgbClr val="FB5100"/>
                </a:solidFill>
              </a:rPr>
              <a:t>Ulaganje sredstava/podrška</a:t>
            </a:r>
          </a:p>
          <a:p>
            <a:pPr marL="914400" lvl="1" indent="-361950" algn="l" rtl="0">
              <a:lnSpc>
                <a:spcPct val="115000"/>
              </a:lnSpc>
              <a:spcBef>
                <a:spcPts val="0"/>
              </a:spcBef>
              <a:spcAft>
                <a:spcPts val="0"/>
              </a:spcAft>
              <a:buClr>
                <a:srgbClr val="FB5100"/>
              </a:buClr>
              <a:buSzPts val="2100"/>
              <a:buChar char="•"/>
            </a:pPr>
            <a:r>
              <a:rPr lang="hr-HR" sz="2100"/>
              <a:t>Kolaborativno učenje i učenje </a:t>
            </a:r>
            <a:r>
              <a:rPr lang="hr-HR" sz="2100">
                <a:solidFill>
                  <a:srgbClr val="FB5100"/>
                </a:solidFill>
              </a:rPr>
              <a:t>od kolega / </a:t>
            </a:r>
            <a:r>
              <a:rPr lang="hr-HR" sz="2100"/>
              <a:t>okruženje </a:t>
            </a:r>
            <a:r>
              <a:rPr lang="hr-HR" sz="2100">
                <a:solidFill>
                  <a:srgbClr val="FB5100"/>
                </a:solidFill>
              </a:rPr>
              <a:t>u kojem se stvara pritisak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215dadd697c_0_7"/>
          <p:cNvSpPr txBox="1">
            <a:spLocks noGrp="1"/>
          </p:cNvSpPr>
          <p:nvPr>
            <p:ph type="title"/>
          </p:nvPr>
        </p:nvSpPr>
        <p:spPr>
          <a:xfrm>
            <a:off x="628650" y="121448"/>
            <a:ext cx="7886700" cy="603900"/>
          </a:xfrm>
          <a:prstGeom prst="rect">
            <a:avLst/>
          </a:prstGeom>
        </p:spPr>
        <p:txBody>
          <a:bodyPr spcFirstLastPara="1" wrap="square" lIns="68575" tIns="34275" rIns="68575" bIns="34275" anchor="ctr" anchorCtr="0">
            <a:normAutofit/>
          </a:bodyPr>
          <a:lstStyle/>
          <a:p>
            <a:pPr marL="0" lvl="0" indent="0" algn="r" rtl="0">
              <a:spcBef>
                <a:spcPts val="0"/>
              </a:spcBef>
              <a:spcAft>
                <a:spcPts val="0"/>
              </a:spcAft>
              <a:buNone/>
            </a:pPr>
            <a:r>
              <a:rPr lang="hr-HR"/>
              <a:t>Zaključci</a:t>
            </a:r>
          </a:p>
        </p:txBody>
      </p:sp>
      <p:sp>
        <p:nvSpPr>
          <p:cNvPr id="478" name="Google Shape;478;g215dadd697c_0_7"/>
          <p:cNvSpPr txBox="1">
            <a:spLocks noGrp="1"/>
          </p:cNvSpPr>
          <p:nvPr>
            <p:ph type="body" idx="1"/>
          </p:nvPr>
        </p:nvSpPr>
        <p:spPr>
          <a:xfrm>
            <a:off x="628650" y="915301"/>
            <a:ext cx="7886700" cy="3945900"/>
          </a:xfrm>
          <a:prstGeom prst="rect">
            <a:avLst/>
          </a:prstGeom>
        </p:spPr>
        <p:txBody>
          <a:bodyPr spcFirstLastPara="1" wrap="square" lIns="68575" tIns="34275" rIns="68575" bIns="34275" anchor="t" anchorCtr="0">
            <a:normAutofit fontScale="92500"/>
          </a:bodyPr>
          <a:lstStyle/>
          <a:p>
            <a:pPr marL="457200" lvl="0" indent="-374650" algn="l" rtl="0">
              <a:lnSpc>
                <a:spcPct val="115000"/>
              </a:lnSpc>
              <a:spcBef>
                <a:spcPts val="800"/>
              </a:spcBef>
              <a:spcAft>
                <a:spcPts val="0"/>
              </a:spcAft>
              <a:buSzPts val="2300"/>
              <a:buChar char="•"/>
            </a:pPr>
            <a:r>
              <a:rPr lang="hr-HR" sz="2300" b="0">
                <a:solidFill>
                  <a:srgbClr val="FB5100"/>
                </a:solidFill>
              </a:rPr>
              <a:t>Digitalizacija </a:t>
            </a:r>
            <a:r>
              <a:rPr lang="hr-HR" sz="2300" b="0"/>
              <a:t>može dodatno olakšati sudjelovanje javnosti</a:t>
            </a:r>
          </a:p>
          <a:p>
            <a:pPr marL="457200" lvl="0" indent="-374650" algn="l" rtl="0">
              <a:lnSpc>
                <a:spcPct val="115000"/>
              </a:lnSpc>
              <a:spcBef>
                <a:spcPts val="0"/>
              </a:spcBef>
              <a:spcAft>
                <a:spcPts val="0"/>
              </a:spcAft>
              <a:buSzPts val="2300"/>
              <a:buChar char="•"/>
            </a:pPr>
            <a:r>
              <a:rPr lang="hr-HR" sz="2300" b="0"/>
              <a:t>Postoje besplatna rješenja otvorenog koda koja se mogu prilagoditi</a:t>
            </a:r>
          </a:p>
          <a:p>
            <a:pPr marL="457200" lvl="0" indent="-374650" algn="l" rtl="0">
              <a:lnSpc>
                <a:spcPct val="115000"/>
              </a:lnSpc>
              <a:spcBef>
                <a:spcPts val="0"/>
              </a:spcBef>
              <a:spcAft>
                <a:spcPts val="0"/>
              </a:spcAft>
              <a:buSzPts val="2300"/>
              <a:buChar char="•"/>
            </a:pPr>
            <a:r>
              <a:rPr lang="hr-HR" sz="2300" b="0"/>
              <a:t>Digitalni alati mogu </a:t>
            </a:r>
            <a:r>
              <a:rPr lang="hr-HR" sz="2300" b="0">
                <a:solidFill>
                  <a:srgbClr val="FB5100"/>
                </a:solidFill>
              </a:rPr>
              <a:t>uključiti, ali i isključiti </a:t>
            </a:r>
            <a:r>
              <a:rPr lang="hr-HR" sz="2300" b="0"/>
              <a:t>pripadnike javnosti: Inicijative sudjelovanja javnosti trebaju se služiti mješavinom strategija putem interneta i izvan njega kako bi se osiguralo da se više stavova uzme u obzir</a:t>
            </a:r>
          </a:p>
          <a:p>
            <a:pPr marL="457200" lvl="0" indent="-374650" algn="l" rtl="0">
              <a:lnSpc>
                <a:spcPct val="115000"/>
              </a:lnSpc>
              <a:spcBef>
                <a:spcPts val="0"/>
              </a:spcBef>
              <a:spcAft>
                <a:spcPts val="0"/>
              </a:spcAft>
              <a:buSzPts val="2300"/>
              <a:buChar char="•"/>
            </a:pPr>
            <a:r>
              <a:rPr lang="hr-HR" sz="2300" b="0">
                <a:solidFill>
                  <a:srgbClr val="FB5100"/>
                </a:solidFill>
              </a:rPr>
              <a:t>Održivost, uključivost i institucionalizacija</a:t>
            </a:r>
            <a:r>
              <a:rPr lang="hr-HR" sz="2300" b="0"/>
              <a:t> ključni su izazovi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21"/>
          <p:cNvPicPr preferRelativeResize="0"/>
          <p:nvPr/>
        </p:nvPicPr>
        <p:blipFill rotWithShape="1">
          <a:blip r:embed="rId3">
            <a:alphaModFix/>
          </a:blip>
          <a:srcRect/>
          <a:stretch/>
        </p:blipFill>
        <p:spPr>
          <a:xfrm>
            <a:off x="194773" y="4628644"/>
            <a:ext cx="544483" cy="359359"/>
          </a:xfrm>
          <a:prstGeom prst="rect">
            <a:avLst/>
          </a:prstGeom>
          <a:noFill/>
          <a:ln>
            <a:noFill/>
          </a:ln>
        </p:spPr>
      </p:pic>
      <p:grpSp>
        <p:nvGrpSpPr>
          <p:cNvPr id="484" name="Google Shape;484;p21"/>
          <p:cNvGrpSpPr/>
          <p:nvPr/>
        </p:nvGrpSpPr>
        <p:grpSpPr>
          <a:xfrm>
            <a:off x="2621638" y="2476066"/>
            <a:ext cx="4359000" cy="1939500"/>
            <a:chOff x="1216632" y="925866"/>
            <a:chExt cx="4359000" cy="1939500"/>
          </a:xfrm>
        </p:grpSpPr>
        <p:sp>
          <p:nvSpPr>
            <p:cNvPr id="485" name="Google Shape;485;p21"/>
            <p:cNvSpPr txBox="1"/>
            <p:nvPr/>
          </p:nvSpPr>
          <p:spPr>
            <a:xfrm>
              <a:off x="1216632" y="925866"/>
              <a:ext cx="4359000" cy="1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hr-HR" sz="2400" b="0" i="0" u="none" strike="noStrike" cap="none">
                  <a:solidFill>
                    <a:srgbClr val="FF5100"/>
                  </a:solidFill>
                  <a:latin typeface="Roboto"/>
                  <a:ea typeface="Roboto"/>
                  <a:cs typeface="Roboto"/>
                  <a:sym typeface="Roboto"/>
                </a:rPr>
                <a:t>      @fiscaltrans</a:t>
              </a:r>
            </a:p>
            <a:p>
              <a:pPr marL="0" marR="0" lvl="0" indent="0" algn="l" rtl="0">
                <a:lnSpc>
                  <a:spcPct val="100000"/>
                </a:lnSpc>
                <a:spcBef>
                  <a:spcPts val="0"/>
                </a:spcBef>
                <a:spcAft>
                  <a:spcPts val="0"/>
                </a:spcAft>
                <a:buClr>
                  <a:srgbClr val="000000"/>
                </a:buClr>
                <a:buSzPts val="2400"/>
                <a:buFont typeface="Arial"/>
                <a:buNone/>
              </a:pPr>
              <a:r>
                <a:rPr lang="hr-HR" sz="2400" b="0" i="0" u="none" strike="noStrike" cap="none">
                  <a:solidFill>
                    <a:srgbClr val="FF5100"/>
                  </a:solidFill>
                  <a:latin typeface="Roboto"/>
                  <a:ea typeface="Roboto"/>
                  <a:cs typeface="Roboto"/>
                  <a:sym typeface="Roboto"/>
                </a:rPr>
                <a:t>      @fiscaltransparency</a:t>
              </a:r>
            </a:p>
            <a:p>
              <a:pPr marL="0" marR="0" lvl="0" indent="0" algn="l" rtl="0">
                <a:lnSpc>
                  <a:spcPct val="100000"/>
                </a:lnSpc>
                <a:spcBef>
                  <a:spcPts val="0"/>
                </a:spcBef>
                <a:spcAft>
                  <a:spcPts val="0"/>
                </a:spcAft>
                <a:buClr>
                  <a:srgbClr val="000000"/>
                </a:buClr>
                <a:buSzPts val="2400"/>
                <a:buFont typeface="Arial"/>
                <a:buNone/>
              </a:pPr>
              <a:r>
                <a:rPr lang="hr-HR" sz="2400" b="0" i="0" u="none" strike="noStrike" cap="none">
                  <a:solidFill>
                    <a:srgbClr val="FF5100"/>
                  </a:solidFill>
                  <a:latin typeface="Roboto"/>
                  <a:ea typeface="Roboto"/>
                  <a:cs typeface="Roboto"/>
                  <a:sym typeface="Roboto"/>
                </a:rPr>
                <a:t>      @fiscaltransparency</a:t>
              </a: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51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hr-HR" sz="2400" b="0" i="0" u="none" strike="noStrike" cap="none">
                  <a:solidFill>
                    <a:srgbClr val="FF5100"/>
                  </a:solidFill>
                  <a:latin typeface="Roboto"/>
                  <a:ea typeface="Roboto"/>
                  <a:cs typeface="Roboto"/>
                  <a:sym typeface="Roboto"/>
                </a:rPr>
                <a:t> www.fiscaltransparency.net</a:t>
              </a:r>
            </a:p>
          </p:txBody>
        </p:sp>
        <p:pic>
          <p:nvPicPr>
            <p:cNvPr id="486" name="Google Shape;486;p21"/>
            <p:cNvPicPr preferRelativeResize="0"/>
            <p:nvPr/>
          </p:nvPicPr>
          <p:blipFill rotWithShape="1">
            <a:blip r:embed="rId4">
              <a:alphaModFix/>
            </a:blip>
            <a:srcRect/>
            <a:stretch/>
          </p:blipFill>
          <p:spPr>
            <a:xfrm>
              <a:off x="1368370" y="983806"/>
              <a:ext cx="331794" cy="326949"/>
            </a:xfrm>
            <a:prstGeom prst="rect">
              <a:avLst/>
            </a:prstGeom>
            <a:noFill/>
            <a:ln>
              <a:noFill/>
            </a:ln>
          </p:spPr>
        </p:pic>
        <p:pic>
          <p:nvPicPr>
            <p:cNvPr id="487" name="Google Shape;487;p21"/>
            <p:cNvPicPr preferRelativeResize="0"/>
            <p:nvPr/>
          </p:nvPicPr>
          <p:blipFill rotWithShape="1">
            <a:blip r:embed="rId5">
              <a:alphaModFix/>
            </a:blip>
            <a:srcRect/>
            <a:stretch/>
          </p:blipFill>
          <p:spPr>
            <a:xfrm>
              <a:off x="1349741" y="1310754"/>
              <a:ext cx="393216" cy="387474"/>
            </a:xfrm>
            <a:prstGeom prst="rect">
              <a:avLst/>
            </a:prstGeom>
            <a:noFill/>
            <a:ln>
              <a:noFill/>
            </a:ln>
          </p:spPr>
        </p:pic>
        <p:pic>
          <p:nvPicPr>
            <p:cNvPr id="488" name="Google Shape;488;p21"/>
            <p:cNvPicPr preferRelativeResize="0"/>
            <p:nvPr/>
          </p:nvPicPr>
          <p:blipFill rotWithShape="1">
            <a:blip r:embed="rId6">
              <a:alphaModFix/>
            </a:blip>
            <a:srcRect/>
            <a:stretch/>
          </p:blipFill>
          <p:spPr>
            <a:xfrm>
              <a:off x="1375143" y="1673956"/>
              <a:ext cx="302240" cy="427526"/>
            </a:xfrm>
            <a:prstGeom prst="rect">
              <a:avLst/>
            </a:prstGeom>
            <a:noFill/>
            <a:ln>
              <a:noFill/>
            </a:ln>
          </p:spPr>
        </p:pic>
      </p:grpSp>
      <p:sp>
        <p:nvSpPr>
          <p:cNvPr id="489" name="Google Shape;489;p21"/>
          <p:cNvSpPr txBox="1"/>
          <p:nvPr/>
        </p:nvSpPr>
        <p:spPr>
          <a:xfrm>
            <a:off x="3156254" y="1775570"/>
            <a:ext cx="3824384"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hr-HR" sz="2800" b="1" i="0" u="none" strike="noStrike" cap="none" dirty="0">
                <a:solidFill>
                  <a:srgbClr val="FF5100"/>
                </a:solidFill>
                <a:latin typeface="Roboto"/>
                <a:ea typeface="Roboto"/>
                <a:cs typeface="Roboto"/>
                <a:sym typeface="Roboto"/>
              </a:rPr>
              <a:t>Povežite se s nama!</a:t>
            </a:r>
          </a:p>
        </p:txBody>
      </p:sp>
      <p:sp>
        <p:nvSpPr>
          <p:cNvPr id="490" name="Google Shape;490;p21"/>
          <p:cNvSpPr txBox="1"/>
          <p:nvPr/>
        </p:nvSpPr>
        <p:spPr>
          <a:xfrm>
            <a:off x="2234179" y="340222"/>
            <a:ext cx="5133900" cy="103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100"/>
              <a:buFont typeface="Arial"/>
              <a:buNone/>
            </a:pPr>
            <a:r>
              <a:rPr lang="hr-HR" sz="6100" b="1" i="0" u="none" strike="noStrike" cap="none">
                <a:solidFill>
                  <a:srgbClr val="18988B"/>
                </a:solidFill>
                <a:latin typeface="Roboto"/>
                <a:ea typeface="Roboto"/>
                <a:cs typeface="Roboto"/>
                <a:sym typeface="Roboto"/>
              </a:rPr>
              <a:t>HVALA!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217cb864104_0_112"/>
          <p:cNvSpPr txBox="1">
            <a:spLocks noGrp="1"/>
          </p:cNvSpPr>
          <p:nvPr>
            <p:ph type="title"/>
          </p:nvPr>
        </p:nvSpPr>
        <p:spPr>
          <a:xfrm>
            <a:off x="1021251" y="197650"/>
            <a:ext cx="74955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1100"/>
              <a:buFont typeface="Arial"/>
              <a:buNone/>
            </a:pPr>
            <a:r>
              <a:rPr lang="hr-HR" sz="2400" b="1" dirty="0">
                <a:solidFill>
                  <a:srgbClr val="FF5100"/>
                </a:solidFill>
              </a:rPr>
              <a:t>Vodič za unapređivanje </a:t>
            </a:r>
            <a:br>
              <a:rPr lang="hr-HR" sz="2400" b="1" dirty="0">
                <a:solidFill>
                  <a:srgbClr val="FF5100"/>
                </a:solidFill>
              </a:rPr>
            </a:br>
            <a:r>
              <a:rPr lang="hr-HR" sz="2400" b="1" dirty="0">
                <a:solidFill>
                  <a:srgbClr val="FF5100"/>
                </a:solidFill>
              </a:rPr>
              <a:t>fiskalne transparentnosti u svrhu razvoja</a:t>
            </a:r>
          </a:p>
        </p:txBody>
      </p:sp>
      <p:sp>
        <p:nvSpPr>
          <p:cNvPr id="229" name="Google Shape;229;g217cb864104_0_112"/>
          <p:cNvSpPr txBox="1">
            <a:spLocks noGrp="1"/>
          </p:cNvSpPr>
          <p:nvPr>
            <p:ph type="body" idx="1"/>
          </p:nvPr>
        </p:nvSpPr>
        <p:spPr>
          <a:xfrm>
            <a:off x="915125" y="1593150"/>
            <a:ext cx="4339800" cy="1957200"/>
          </a:xfrm>
          <a:prstGeom prst="rect">
            <a:avLst/>
          </a:prstGeom>
          <a:noFill/>
          <a:ln>
            <a:noFill/>
          </a:ln>
        </p:spPr>
        <p:txBody>
          <a:bodyPr spcFirstLastPara="1" wrap="square" lIns="68575" tIns="34275" rIns="68575" bIns="34275" anchor="t" anchorCtr="0">
            <a:noAutofit/>
          </a:bodyPr>
          <a:lstStyle/>
          <a:p>
            <a:pPr marL="457200" lvl="0" indent="-334962" algn="l" rtl="0">
              <a:lnSpc>
                <a:spcPct val="115000"/>
              </a:lnSpc>
              <a:spcBef>
                <a:spcPts val="0"/>
              </a:spcBef>
              <a:spcAft>
                <a:spcPts val="0"/>
              </a:spcAft>
              <a:buClr>
                <a:schemeClr val="dk1"/>
              </a:buClr>
              <a:buSzPts val="1675"/>
              <a:buChar char="●"/>
            </a:pPr>
            <a:r>
              <a:rPr lang="hr-HR" sz="1675">
                <a:solidFill>
                  <a:schemeClr val="dk1"/>
                </a:solidFill>
              </a:rPr>
              <a:t>Jednostavan za uporabu </a:t>
            </a:r>
          </a:p>
          <a:p>
            <a:pPr marL="457200" lvl="0" indent="-334962" algn="l" rtl="0">
              <a:lnSpc>
                <a:spcPct val="115000"/>
              </a:lnSpc>
              <a:spcBef>
                <a:spcPts val="0"/>
              </a:spcBef>
              <a:spcAft>
                <a:spcPts val="0"/>
              </a:spcAft>
              <a:buClr>
                <a:schemeClr val="dk1"/>
              </a:buClr>
              <a:buSzPts val="1675"/>
              <a:buChar char="●"/>
            </a:pPr>
            <a:r>
              <a:rPr lang="hr-HR" sz="1675">
                <a:solidFill>
                  <a:schemeClr val="dk1"/>
                </a:solidFill>
              </a:rPr>
              <a:t>Temeljen za online tečaju</a:t>
            </a:r>
          </a:p>
          <a:p>
            <a:pPr marL="457200" lvl="0" indent="-334962" algn="l" rtl="0">
              <a:lnSpc>
                <a:spcPct val="115000"/>
              </a:lnSpc>
              <a:spcBef>
                <a:spcPts val="0"/>
              </a:spcBef>
              <a:spcAft>
                <a:spcPts val="0"/>
              </a:spcAft>
              <a:buClr>
                <a:schemeClr val="dk1"/>
              </a:buClr>
              <a:buSzPts val="1675"/>
              <a:buChar char="●"/>
            </a:pPr>
            <a:r>
              <a:rPr lang="hr-HR" sz="1675">
                <a:solidFill>
                  <a:schemeClr val="dk1"/>
                </a:solidFill>
              </a:rPr>
              <a:t>Svi </a:t>
            </a:r>
            <a:r>
              <a:rPr lang="hr-HR" sz="1675">
                <a:solidFill>
                  <a:srgbClr val="FB5100"/>
                </a:solidFill>
              </a:rPr>
              <a:t>ključni elementi fiskalne transparentnosti na jednome mjestu, </a:t>
            </a:r>
            <a:r>
              <a:rPr lang="hr-HR" sz="1675"/>
              <a:t>uključujući komplementarnost između različitih međunarodnih normi i standarda</a:t>
            </a:r>
          </a:p>
        </p:txBody>
      </p:sp>
      <p:grpSp>
        <p:nvGrpSpPr>
          <p:cNvPr id="231" name="Google Shape;231;g217cb864104_0_112"/>
          <p:cNvGrpSpPr/>
          <p:nvPr/>
        </p:nvGrpSpPr>
        <p:grpSpPr>
          <a:xfrm>
            <a:off x="573825" y="3830075"/>
            <a:ext cx="4779600" cy="494100"/>
            <a:chOff x="2523700" y="4350450"/>
            <a:chExt cx="4779600" cy="494100"/>
          </a:xfrm>
        </p:grpSpPr>
        <p:sp>
          <p:nvSpPr>
            <p:cNvPr id="232" name="Google Shape;232;g217cb864104_0_112"/>
            <p:cNvSpPr/>
            <p:nvPr/>
          </p:nvSpPr>
          <p:spPr>
            <a:xfrm>
              <a:off x="2523700" y="4350450"/>
              <a:ext cx="4703400" cy="494100"/>
            </a:xfrm>
            <a:prstGeom prst="roundRect">
              <a:avLst>
                <a:gd name="adj" fmla="val 16667"/>
              </a:avLst>
            </a:prstGeom>
            <a:solidFill>
              <a:srgbClr val="18988B"/>
            </a:solidFill>
            <a:ln w="9525" cap="flat" cmpd="sng">
              <a:solidFill>
                <a:srgbClr val="18988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217cb864104_0_112"/>
            <p:cNvSpPr txBox="1"/>
            <p:nvPr/>
          </p:nvSpPr>
          <p:spPr>
            <a:xfrm>
              <a:off x="2599900" y="4405050"/>
              <a:ext cx="4703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r-HR" sz="1300" b="1" u="sng">
                  <a:solidFill>
                    <a:schemeClr val="lt1"/>
                  </a:solidFill>
                  <a:hlinkClick r:id="rId3">
                    <a:extLst>
                      <a:ext uri="{A12FA001-AC4F-418D-AE19-62706E023703}">
                        <ahyp:hlinkClr xmlns:ahyp="http://schemas.microsoft.com/office/drawing/2018/hyperlinkcolor" val="tx"/>
                      </a:ext>
                    </a:extLst>
                  </a:hlinkClick>
                </a:rPr>
                <a:t>https://fiscaltransparency.net/fiscal-transparency-guide/</a:t>
              </a:r>
              <a:r>
                <a:rPr lang="hr-HR" sz="1300" b="1" u="sng">
                  <a:solidFill>
                    <a:schemeClr val="lt1"/>
                  </a:solidFill>
                </a:rPr>
                <a:t> </a:t>
              </a:r>
            </a:p>
          </p:txBody>
        </p:sp>
      </p:grpSp>
      <p:pic>
        <p:nvPicPr>
          <p:cNvPr id="234" name="Google Shape;234;g217cb864104_0_112"/>
          <p:cNvPicPr preferRelativeResize="0"/>
          <p:nvPr/>
        </p:nvPicPr>
        <p:blipFill rotWithShape="1">
          <a:blip r:embed="rId4">
            <a:alphaModFix/>
          </a:blip>
          <a:srcRect b="3512"/>
          <a:stretch/>
        </p:blipFill>
        <p:spPr>
          <a:xfrm>
            <a:off x="5576700" y="1288250"/>
            <a:ext cx="2509725" cy="33393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14e8208d6a_0_26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5100"/>
              </a:buClr>
              <a:buSzPts val="2700"/>
              <a:buFont typeface="Roboto"/>
              <a:buNone/>
            </a:pPr>
            <a:r>
              <a:rPr lang="hr-HR" sz="2700"/>
              <a:t>Definiranje sudjelovanja javnosti u fiskalnim politikama</a:t>
            </a:r>
          </a:p>
        </p:txBody>
      </p:sp>
      <p:sp>
        <p:nvSpPr>
          <p:cNvPr id="220" name="Google Shape;220;g214e8208d6a_0_264"/>
          <p:cNvSpPr txBox="1">
            <a:spLocks noGrp="1"/>
          </p:cNvSpPr>
          <p:nvPr>
            <p:ph type="body" idx="1"/>
          </p:nvPr>
        </p:nvSpPr>
        <p:spPr>
          <a:xfrm>
            <a:off x="628650" y="1604869"/>
            <a:ext cx="5670300" cy="25779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hr-HR" b="0"/>
              <a:t>U proračunskom se procesu sudjelovanje javnosti odnosi na </a:t>
            </a:r>
            <a:r>
              <a:rPr lang="hr-HR" b="0">
                <a:solidFill>
                  <a:srgbClr val="FF5100"/>
                </a:solidFill>
                <a:latin typeface="Arial"/>
                <a:ea typeface="Arial"/>
                <a:cs typeface="Arial"/>
                <a:sym typeface="Arial"/>
              </a:rPr>
              <a:t>niz različitih načina na koje su civilno društvo, tvrtke i drugi nevladini akteri u</a:t>
            </a:r>
            <a:r>
              <a:rPr lang="hr-HR" b="0">
                <a:latin typeface="Arial"/>
                <a:ea typeface="Arial"/>
                <a:cs typeface="Arial"/>
                <a:sym typeface="Arial"/>
              </a:rPr>
              <a:t> izravnoj i javnoj </a:t>
            </a:r>
            <a:r>
              <a:rPr lang="hr-HR" b="0">
                <a:solidFill>
                  <a:srgbClr val="FF5100"/>
                </a:solidFill>
                <a:latin typeface="Arial"/>
                <a:ea typeface="Arial"/>
                <a:cs typeface="Arial"/>
                <a:sym typeface="Arial"/>
              </a:rPr>
              <a:t>interakciji s vladom u pogledu fiskalnih problema</a:t>
            </a:r>
            <a:r>
              <a:rPr lang="hr-HR" b="0">
                <a:latin typeface="Arial"/>
                <a:ea typeface="Arial"/>
                <a:cs typeface="Arial"/>
                <a:sym typeface="Arial"/>
              </a:rPr>
              <a:t> uključujući oporezivanje vlade i naplatu prihoda, dodjelu sredstava, stvarnu potrošnju i učinak, reviziju i upravljanje javnom imovinom i obvezama.</a:t>
            </a:r>
          </a:p>
        </p:txBody>
      </p:sp>
      <p:pic>
        <p:nvPicPr>
          <p:cNvPr id="221" name="Google Shape;221;g214e8208d6a_0_264"/>
          <p:cNvPicPr preferRelativeResize="0"/>
          <p:nvPr/>
        </p:nvPicPr>
        <p:blipFill rotWithShape="1">
          <a:blip r:embed="rId3">
            <a:alphaModFix/>
          </a:blip>
          <a:srcRect/>
          <a:stretch/>
        </p:blipFill>
        <p:spPr>
          <a:xfrm>
            <a:off x="6471126" y="2213899"/>
            <a:ext cx="2166201" cy="2120950"/>
          </a:xfrm>
          <a:prstGeom prst="rect">
            <a:avLst/>
          </a:prstGeom>
          <a:noFill/>
          <a:ln>
            <a:noFill/>
          </a:ln>
        </p:spPr>
      </p:pic>
      <p:pic>
        <p:nvPicPr>
          <p:cNvPr id="222" name="Google Shape;222;g214e8208d6a_0_264"/>
          <p:cNvPicPr preferRelativeResize="0"/>
          <p:nvPr/>
        </p:nvPicPr>
        <p:blipFill>
          <a:blip r:embed="rId4">
            <a:alphaModFix/>
          </a:blip>
          <a:stretch>
            <a:fillRect/>
          </a:stretch>
        </p:blipFill>
        <p:spPr>
          <a:xfrm>
            <a:off x="6701988" y="1084150"/>
            <a:ext cx="1762125" cy="129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15dadd697c_0_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SzPct val="33673"/>
              <a:buNone/>
            </a:pPr>
            <a:r>
              <a:rPr lang="hr-HR" sz="2940"/>
              <a:t>Naša teorija promjene: </a:t>
            </a:r>
          </a:p>
          <a:p>
            <a:pPr marL="0" lvl="0" indent="0" algn="ctr" rtl="0">
              <a:spcBef>
                <a:spcPts val="0"/>
              </a:spcBef>
              <a:spcAft>
                <a:spcPts val="0"/>
              </a:spcAft>
              <a:buSzPct val="33673"/>
              <a:buNone/>
            </a:pPr>
            <a:r>
              <a:rPr lang="hr-HR" sz="2940">
                <a:solidFill>
                  <a:srgbClr val="FF5100"/>
                </a:solidFill>
              </a:rPr>
              <a:t>Na čemu se temelji ideja sudjelovanja javnosti?</a:t>
            </a:r>
          </a:p>
        </p:txBody>
      </p:sp>
      <p:sp>
        <p:nvSpPr>
          <p:cNvPr id="228" name="Google Shape;228;g215dadd697c_0_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2" name="Picture 2">
            <a:extLst>
              <a:ext uri="{FF2B5EF4-FFF2-40B4-BE49-F238E27FC236}">
                <a16:creationId xmlns:a16="http://schemas.microsoft.com/office/drawing/2014/main" id="{5EF47CD1-B39B-9AD8-58F3-02204BAF21F6}"/>
              </a:ext>
            </a:extLst>
          </p:cNvPr>
          <p:cNvPicPr>
            <a:picLocks noChangeAspect="1"/>
          </p:cNvPicPr>
          <p:nvPr/>
        </p:nvPicPr>
        <p:blipFill>
          <a:blip r:embed="rId3"/>
          <a:stretch>
            <a:fillRect/>
          </a:stretch>
        </p:blipFill>
        <p:spPr>
          <a:xfrm>
            <a:off x="713286" y="1279351"/>
            <a:ext cx="7802064" cy="33532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214e8208d6a_0_4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r>
              <a:rPr lang="hr-HR"/>
              <a:t>GIFT-ovo Načelo visoke razine br. 10</a:t>
            </a:r>
          </a:p>
        </p:txBody>
      </p:sp>
      <p:sp>
        <p:nvSpPr>
          <p:cNvPr id="235" name="Google Shape;235;g214e8208d6a_0_432"/>
          <p:cNvSpPr txBox="1">
            <a:spLocks noGrp="1"/>
          </p:cNvSpPr>
          <p:nvPr>
            <p:ph type="body" idx="1"/>
          </p:nvPr>
        </p:nvSpPr>
        <p:spPr>
          <a:xfrm>
            <a:off x="4891088" y="1481282"/>
            <a:ext cx="3781500" cy="2481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2100"/>
              <a:buNone/>
            </a:pPr>
            <a:r>
              <a:rPr lang="hr-HR" b="0" i="1"/>
              <a:t>„</a:t>
            </a:r>
            <a:r>
              <a:rPr lang="hr-HR" b="0" i="1">
                <a:solidFill>
                  <a:srgbClr val="FF5100"/>
                </a:solidFill>
              </a:rPr>
              <a:t>Građani</a:t>
            </a:r>
            <a:r>
              <a:rPr lang="hr-HR" b="0" i="1"/>
              <a:t> , kao i svi nevladini akteri, trebali bi imati pravo i </a:t>
            </a:r>
            <a:r>
              <a:rPr lang="hr-HR" b="0" i="1">
                <a:solidFill>
                  <a:srgbClr val="FF5100"/>
                </a:solidFill>
              </a:rPr>
              <a:t>učinkovite prilike da izravno sudjeluju</a:t>
            </a:r>
            <a:r>
              <a:rPr lang="hr-HR" b="0" i="1"/>
              <a:t> u javnoj diskusiji i debati o </a:t>
            </a:r>
            <a:r>
              <a:rPr lang="hr-HR" b="0" i="1">
                <a:solidFill>
                  <a:srgbClr val="FF5100"/>
                </a:solidFill>
              </a:rPr>
              <a:t>izradi i provedbi fiskalnih politika.</a:t>
            </a:r>
            <a:r>
              <a:rPr lang="hr-HR" b="0" i="1"/>
              <a:t>”</a:t>
            </a:r>
          </a:p>
        </p:txBody>
      </p:sp>
      <p:pic>
        <p:nvPicPr>
          <p:cNvPr id="236" name="Google Shape;236;g214e8208d6a_0_432"/>
          <p:cNvPicPr preferRelativeResize="0"/>
          <p:nvPr/>
        </p:nvPicPr>
        <p:blipFill rotWithShape="1">
          <a:blip r:embed="rId3">
            <a:alphaModFix/>
          </a:blip>
          <a:srcRect/>
          <a:stretch/>
        </p:blipFill>
        <p:spPr>
          <a:xfrm>
            <a:off x="395288" y="1476810"/>
            <a:ext cx="4176713" cy="24857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14e8208d6a_0_683"/>
          <p:cNvSpPr txBox="1">
            <a:spLocks noGrp="1"/>
          </p:cNvSpPr>
          <p:nvPr>
            <p:ph type="title"/>
          </p:nvPr>
        </p:nvSpPr>
        <p:spPr>
          <a:xfrm>
            <a:off x="471488" y="205383"/>
            <a:ext cx="5915100" cy="745800"/>
          </a:xfrm>
          <a:prstGeom prst="rect">
            <a:avLst/>
          </a:prstGeom>
          <a:noFill/>
          <a:ln>
            <a:noFill/>
          </a:ln>
        </p:spPr>
        <p:txBody>
          <a:bodyPr spcFirstLastPara="1" wrap="square" lIns="68575" tIns="34275" rIns="68575" bIns="34275" anchor="ctr" anchorCtr="0">
            <a:normAutofit/>
          </a:bodyPr>
          <a:lstStyle/>
          <a:p>
            <a:pPr marL="0" lvl="0" indent="0" algn="r" rtl="0">
              <a:lnSpc>
                <a:spcPct val="90000"/>
              </a:lnSpc>
              <a:spcBef>
                <a:spcPts val="0"/>
              </a:spcBef>
              <a:spcAft>
                <a:spcPts val="0"/>
              </a:spcAft>
              <a:buClr>
                <a:srgbClr val="FF5100"/>
              </a:buClr>
              <a:buSzPts val="3300"/>
              <a:buFont typeface="Roboto"/>
              <a:buNone/>
            </a:pPr>
            <a:endParaRPr/>
          </a:p>
        </p:txBody>
      </p:sp>
      <p:sp>
        <p:nvSpPr>
          <p:cNvPr id="243" name="Google Shape;243;g214e8208d6a_0_683"/>
          <p:cNvSpPr txBox="1">
            <a:spLocks noGrp="1"/>
          </p:cNvSpPr>
          <p:nvPr>
            <p:ph type="body" idx="1"/>
          </p:nvPr>
        </p:nvSpPr>
        <p:spPr>
          <a:xfrm>
            <a:off x="471488" y="1026914"/>
            <a:ext cx="5915100" cy="2447700"/>
          </a:xfrm>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rgbClr val="3F3F3F"/>
              </a:buClr>
              <a:buSzPts val="2100"/>
              <a:buNone/>
            </a:pPr>
            <a:endParaRPr/>
          </a:p>
        </p:txBody>
      </p:sp>
      <p:pic>
        <p:nvPicPr>
          <p:cNvPr id="2" name="Picture 2">
            <a:extLst>
              <a:ext uri="{FF2B5EF4-FFF2-40B4-BE49-F238E27FC236}">
                <a16:creationId xmlns:a16="http://schemas.microsoft.com/office/drawing/2014/main" id="{E3A19C78-D7F1-8391-E409-92DA3FEF29AE}"/>
              </a:ext>
            </a:extLst>
          </p:cNvPr>
          <p:cNvPicPr>
            <a:picLocks noChangeAspect="1"/>
          </p:cNvPicPr>
          <p:nvPr/>
        </p:nvPicPr>
        <p:blipFill>
          <a:blip r:embed="rId3"/>
          <a:stretch>
            <a:fillRect/>
          </a:stretch>
        </p:blipFill>
        <p:spPr>
          <a:xfrm>
            <a:off x="-27940" y="-59267"/>
            <a:ext cx="9303771" cy="520276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214e8208d6a_0_690"/>
          <p:cNvPicPr preferRelativeResize="0"/>
          <p:nvPr/>
        </p:nvPicPr>
        <p:blipFill rotWithShape="1">
          <a:blip r:embed="rId3">
            <a:alphaModFix/>
          </a:blip>
          <a:srcRect r="3334"/>
          <a:stretch/>
        </p:blipFill>
        <p:spPr>
          <a:xfrm>
            <a:off x="4119234" y="939269"/>
            <a:ext cx="2078731" cy="901133"/>
          </a:xfrm>
          <a:prstGeom prst="rect">
            <a:avLst/>
          </a:prstGeom>
          <a:noFill/>
          <a:ln>
            <a:noFill/>
          </a:ln>
        </p:spPr>
      </p:pic>
      <p:pic>
        <p:nvPicPr>
          <p:cNvPr id="251" name="Google Shape;251;g214e8208d6a_0_690"/>
          <p:cNvPicPr preferRelativeResize="0"/>
          <p:nvPr/>
        </p:nvPicPr>
        <p:blipFill rotWithShape="1">
          <a:blip r:embed="rId4">
            <a:alphaModFix/>
          </a:blip>
          <a:srcRect/>
          <a:stretch/>
        </p:blipFill>
        <p:spPr>
          <a:xfrm>
            <a:off x="1013617" y="798943"/>
            <a:ext cx="1092292" cy="1104132"/>
          </a:xfrm>
          <a:prstGeom prst="rect">
            <a:avLst/>
          </a:prstGeom>
          <a:noFill/>
          <a:ln>
            <a:noFill/>
          </a:ln>
        </p:spPr>
      </p:pic>
      <p:pic>
        <p:nvPicPr>
          <p:cNvPr id="252" name="Google Shape;252;g214e8208d6a_0_690"/>
          <p:cNvPicPr preferRelativeResize="0"/>
          <p:nvPr/>
        </p:nvPicPr>
        <p:blipFill rotWithShape="1">
          <a:blip r:embed="rId5">
            <a:alphaModFix/>
          </a:blip>
          <a:srcRect/>
          <a:stretch/>
        </p:blipFill>
        <p:spPr>
          <a:xfrm>
            <a:off x="867443" y="2458345"/>
            <a:ext cx="1876068" cy="656624"/>
          </a:xfrm>
          <a:prstGeom prst="rect">
            <a:avLst/>
          </a:prstGeom>
          <a:noFill/>
          <a:ln>
            <a:noFill/>
          </a:ln>
        </p:spPr>
      </p:pic>
      <p:pic>
        <p:nvPicPr>
          <p:cNvPr id="253" name="Google Shape;253;g214e8208d6a_0_690"/>
          <p:cNvPicPr preferRelativeResize="0"/>
          <p:nvPr/>
        </p:nvPicPr>
        <p:blipFill rotWithShape="1">
          <a:blip r:embed="rId6">
            <a:alphaModFix/>
          </a:blip>
          <a:srcRect/>
          <a:stretch/>
        </p:blipFill>
        <p:spPr>
          <a:xfrm>
            <a:off x="2517377" y="793910"/>
            <a:ext cx="1400640" cy="1191849"/>
          </a:xfrm>
          <a:prstGeom prst="rect">
            <a:avLst/>
          </a:prstGeom>
          <a:noFill/>
          <a:ln>
            <a:noFill/>
          </a:ln>
        </p:spPr>
      </p:pic>
      <p:pic>
        <p:nvPicPr>
          <p:cNvPr id="254" name="Google Shape;254;g214e8208d6a_0_690"/>
          <p:cNvPicPr preferRelativeResize="0"/>
          <p:nvPr/>
        </p:nvPicPr>
        <p:blipFill rotWithShape="1">
          <a:blip r:embed="rId7">
            <a:alphaModFix/>
          </a:blip>
          <a:srcRect/>
          <a:stretch/>
        </p:blipFill>
        <p:spPr>
          <a:xfrm>
            <a:off x="6689969" y="793910"/>
            <a:ext cx="1246055" cy="1114197"/>
          </a:xfrm>
          <a:prstGeom prst="rect">
            <a:avLst/>
          </a:prstGeom>
          <a:noFill/>
          <a:ln>
            <a:noFill/>
          </a:ln>
        </p:spPr>
      </p:pic>
      <p:pic>
        <p:nvPicPr>
          <p:cNvPr id="255" name="Google Shape;255;g214e8208d6a_0_690"/>
          <p:cNvPicPr preferRelativeResize="0"/>
          <p:nvPr/>
        </p:nvPicPr>
        <p:blipFill rotWithShape="1">
          <a:blip r:embed="rId8">
            <a:alphaModFix/>
          </a:blip>
          <a:srcRect/>
          <a:stretch/>
        </p:blipFill>
        <p:spPr>
          <a:xfrm>
            <a:off x="5733173" y="2334776"/>
            <a:ext cx="2720173" cy="909986"/>
          </a:xfrm>
          <a:prstGeom prst="rect">
            <a:avLst/>
          </a:prstGeom>
          <a:noFill/>
          <a:ln>
            <a:noFill/>
          </a:ln>
        </p:spPr>
      </p:pic>
      <p:pic>
        <p:nvPicPr>
          <p:cNvPr id="256" name="Google Shape;256;g214e8208d6a_0_690"/>
          <p:cNvPicPr preferRelativeResize="0"/>
          <p:nvPr/>
        </p:nvPicPr>
        <p:blipFill rotWithShape="1">
          <a:blip r:embed="rId9">
            <a:alphaModFix/>
          </a:blip>
          <a:srcRect/>
          <a:stretch/>
        </p:blipFill>
        <p:spPr>
          <a:xfrm>
            <a:off x="3173923" y="2396787"/>
            <a:ext cx="2128838" cy="1042987"/>
          </a:xfrm>
          <a:prstGeom prst="rect">
            <a:avLst/>
          </a:prstGeom>
          <a:noFill/>
          <a:ln>
            <a:noFill/>
          </a:ln>
        </p:spPr>
      </p:pic>
      <p:pic>
        <p:nvPicPr>
          <p:cNvPr id="257" name="Google Shape;257;g214e8208d6a_0_690"/>
          <p:cNvPicPr preferRelativeResize="0"/>
          <p:nvPr/>
        </p:nvPicPr>
        <p:blipFill rotWithShape="1">
          <a:blip r:embed="rId10">
            <a:alphaModFix/>
          </a:blip>
          <a:srcRect/>
          <a:stretch/>
        </p:blipFill>
        <p:spPr>
          <a:xfrm>
            <a:off x="2473141" y="3483813"/>
            <a:ext cx="1911547" cy="1227467"/>
          </a:xfrm>
          <a:prstGeom prst="rect">
            <a:avLst/>
          </a:prstGeom>
          <a:noFill/>
          <a:ln>
            <a:noFill/>
          </a:ln>
        </p:spPr>
      </p:pic>
      <p:pic>
        <p:nvPicPr>
          <p:cNvPr id="258" name="Google Shape;258;g214e8208d6a_0_690"/>
          <p:cNvPicPr preferRelativeResize="0"/>
          <p:nvPr/>
        </p:nvPicPr>
        <p:blipFill rotWithShape="1">
          <a:blip r:embed="rId11">
            <a:alphaModFix/>
          </a:blip>
          <a:srcRect l="-3060" t="29016" r="3059" b="27989"/>
          <a:stretch/>
        </p:blipFill>
        <p:spPr>
          <a:xfrm>
            <a:off x="4735763" y="3590764"/>
            <a:ext cx="2357497" cy="101356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5397</Words>
  <Application>Microsoft Office PowerPoint</Application>
  <PresentationFormat>On-screen Show (16:9)</PresentationFormat>
  <Paragraphs>245</Paragraphs>
  <Slides>38</Slides>
  <Notes>38</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Theme</vt:lpstr>
      <vt:lpstr>Office Theme</vt:lpstr>
      <vt:lpstr>Office Theme</vt:lpstr>
      <vt:lpstr>PowerPoint Presentation</vt:lpstr>
      <vt:lpstr>Mreža GIFT</vt:lpstr>
      <vt:lpstr>Online tečaj na temu unapređivanja fiskalne transparentnosti u svrhu razvoja </vt:lpstr>
      <vt:lpstr>Vodič za unapređivanje  fiskalne transparentnosti u svrhu razvoja</vt:lpstr>
      <vt:lpstr>Definiranje sudjelovanja javnosti u fiskalnim politikama</vt:lpstr>
      <vt:lpstr>Naša teorija promjene:  Na čemu se temelji ideja sudjelovanja javnosti?</vt:lpstr>
      <vt:lpstr>GIFT-ovo Načelo visoke razine br. 10</vt:lpstr>
      <vt:lpstr>PowerPoint Presentation</vt:lpstr>
      <vt:lpstr>PowerPoint Presentation</vt:lpstr>
      <vt:lpstr>Sudjelovanje javnosti: Zbog čega?</vt:lpstr>
      <vt:lpstr>Uloga informacijskih sustava  i digitalnih alata u fiskalnim politikama</vt:lpstr>
      <vt:lpstr>Upotreba digitalnih alata</vt:lpstr>
      <vt:lpstr>Primjeri sudjelovanja javnosti u proračunskom ciklusu</vt:lpstr>
      <vt:lpstr>U PRAKSI: sudjelovanje javnosti i upotreba digitalnih alata u proračunskom ciklusu</vt:lpstr>
      <vt:lpstr>Faza 1:  Izrada proračuna </vt:lpstr>
      <vt:lpstr>Primjeri po zemljama</vt:lpstr>
      <vt:lpstr>Ključni elementi modela Akceleratora fiskalne otvorenosti</vt:lpstr>
      <vt:lpstr>PowerPoint Presentation</vt:lpstr>
      <vt:lpstr>PowerPoint Presentation</vt:lpstr>
      <vt:lpstr>PowerPoint Presentation</vt:lpstr>
      <vt:lpstr>Faza 2: Zakonodavno odobrenje </vt:lpstr>
      <vt:lpstr>Pretproračunska savjetovanja Kanade od strane financijskog odbora</vt:lpstr>
      <vt:lpstr>Faza 3: Provedba proračuna</vt:lpstr>
      <vt:lpstr>Mobilna aplikacija PH Devlive</vt:lpstr>
      <vt:lpstr>Faza 4: Revizija i nadzor</vt:lpstr>
      <vt:lpstr>Monitoring proračuna u Gruziji</vt:lpstr>
      <vt:lpstr>FraudNet SAD-ovog GAO-a</vt:lpstr>
      <vt:lpstr>Portal za virtualni nadzor nad školama u Peruu</vt:lpstr>
      <vt:lpstr>Dostupni digitalni alati   za usvajanje/prilagođavanje</vt:lpstr>
      <vt:lpstr>  Ocjene platforma za digitalno sudjelovanje</vt:lpstr>
      <vt:lpstr>PowerPoint Presentation</vt:lpstr>
      <vt:lpstr>PowerPoint Presentation</vt:lpstr>
      <vt:lpstr>PowerPoint Presentation</vt:lpstr>
      <vt:lpstr>PowerPoint Presentation</vt:lpstr>
      <vt:lpstr>PowerPoint Presentation</vt:lpstr>
      <vt:lpstr>Zaključci</vt:lpstr>
      <vt:lpstr>Zaključci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Željka Sauka</cp:lastModifiedBy>
  <cp:revision>12</cp:revision>
  <dcterms:modified xsi:type="dcterms:W3CDTF">2023-03-15T20:25:30Z</dcterms:modified>
</cp:coreProperties>
</file>