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65" r:id="rId1"/>
  </p:sldMasterIdLst>
  <p:notesMasterIdLst>
    <p:notesMasterId r:id="rId12"/>
  </p:notesMasterIdLst>
  <p:handoutMasterIdLst>
    <p:handoutMasterId r:id="rId13"/>
  </p:handout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5673AD-07B3-AAFA-8756-639AE26A09F2}" name="Naida Čaršimamović Vukotić" initials="NCV" userId="Naida Čaršimamović Vukotić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A0"/>
    <a:srgbClr val="595959"/>
    <a:srgbClr val="87888A"/>
    <a:srgbClr val="FFFFFF"/>
    <a:srgbClr val="8C8D90"/>
    <a:srgbClr val="FFCCCC"/>
    <a:srgbClr val="FBB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76CF4-491F-BB37-3C28-846E9FAA438A}" v="87" dt="2023-03-15T17:17:02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3" autoAdjust="0"/>
    <p:restoredTop sz="90612" autoAdjust="0"/>
  </p:normalViewPr>
  <p:slideViewPr>
    <p:cSldViewPr snapToGrid="0" snapToObjects="1">
      <p:cViewPr varScale="1">
        <p:scale>
          <a:sx n="85" d="100"/>
          <a:sy n="85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da Carsimamovic Vukotic" userId="S::ncarsimamovicvuk@worldbank.org::b5f3d785-f55f-4b89-8c51-6b4c0beedd1b" providerId="AD" clId="Web-{79576CF4-491F-BB37-3C28-846E9FAA438A}"/>
    <pc:docChg chg="modSld">
      <pc:chgData name="Naida Carsimamovic Vukotic" userId="S::ncarsimamovicvuk@worldbank.org::b5f3d785-f55f-4b89-8c51-6b4c0beedd1b" providerId="AD" clId="Web-{79576CF4-491F-BB37-3C28-846E9FAA438A}" dt="2023-03-15T17:17:02.042" v="89" actId="20577"/>
      <pc:docMkLst>
        <pc:docMk/>
      </pc:docMkLst>
      <pc:sldChg chg="modSp">
        <pc:chgData name="Naida Carsimamovic Vukotic" userId="S::ncarsimamovicvuk@worldbank.org::b5f3d785-f55f-4b89-8c51-6b4c0beedd1b" providerId="AD" clId="Web-{79576CF4-491F-BB37-3C28-846E9FAA438A}" dt="2023-03-15T17:14:23.648" v="15" actId="20577"/>
        <pc:sldMkLst>
          <pc:docMk/>
          <pc:sldMk cId="1679527361" sldId="322"/>
        </pc:sldMkLst>
        <pc:spChg chg="mod">
          <ac:chgData name="Naida Carsimamovic Vukotic" userId="S::ncarsimamovicvuk@worldbank.org::b5f3d785-f55f-4b89-8c51-6b4c0beedd1b" providerId="AD" clId="Web-{79576CF4-491F-BB37-3C28-846E9FAA438A}" dt="2023-03-15T17:14:23.648" v="15" actId="20577"/>
          <ac:spMkLst>
            <pc:docMk/>
            <pc:sldMk cId="1679527361" sldId="322"/>
            <ac:spMk id="3" creationId="{A62C1F22-6AFF-461B-A5D3-7AC659EB24AC}"/>
          </ac:spMkLst>
        </pc:spChg>
      </pc:sldChg>
      <pc:sldChg chg="modSp">
        <pc:chgData name="Naida Carsimamovic Vukotic" userId="S::ncarsimamovicvuk@worldbank.org::b5f3d785-f55f-4b89-8c51-6b4c0beedd1b" providerId="AD" clId="Web-{79576CF4-491F-BB37-3C28-846E9FAA438A}" dt="2023-03-15T17:14:45.071" v="34" actId="20577"/>
        <pc:sldMkLst>
          <pc:docMk/>
          <pc:sldMk cId="2972825559" sldId="323"/>
        </pc:sldMkLst>
        <pc:spChg chg="mod">
          <ac:chgData name="Naida Carsimamovic Vukotic" userId="S::ncarsimamovicvuk@worldbank.org::b5f3d785-f55f-4b89-8c51-6b4c0beedd1b" providerId="AD" clId="Web-{79576CF4-491F-BB37-3C28-846E9FAA438A}" dt="2023-03-15T17:14:45.071" v="34" actId="20577"/>
          <ac:spMkLst>
            <pc:docMk/>
            <pc:sldMk cId="2972825559" sldId="323"/>
            <ac:spMk id="3" creationId="{A62C1F22-6AFF-461B-A5D3-7AC659EB24AC}"/>
          </ac:spMkLst>
        </pc:spChg>
      </pc:sldChg>
      <pc:sldChg chg="modSp">
        <pc:chgData name="Naida Carsimamovic Vukotic" userId="S::ncarsimamovicvuk@worldbank.org::b5f3d785-f55f-4b89-8c51-6b4c0beedd1b" providerId="AD" clId="Web-{79576CF4-491F-BB37-3C28-846E9FAA438A}" dt="2023-03-15T17:15:42.119" v="44" actId="20577"/>
        <pc:sldMkLst>
          <pc:docMk/>
          <pc:sldMk cId="2234946654" sldId="325"/>
        </pc:sldMkLst>
        <pc:spChg chg="mod">
          <ac:chgData name="Naida Carsimamovic Vukotic" userId="S::ncarsimamovicvuk@worldbank.org::b5f3d785-f55f-4b89-8c51-6b4c0beedd1b" providerId="AD" clId="Web-{79576CF4-491F-BB37-3C28-846E9FAA438A}" dt="2023-03-15T17:15:42.119" v="44" actId="20577"/>
          <ac:spMkLst>
            <pc:docMk/>
            <pc:sldMk cId="2234946654" sldId="325"/>
            <ac:spMk id="3" creationId="{A62C1F22-6AFF-461B-A5D3-7AC659EB24AC}"/>
          </ac:spMkLst>
        </pc:spChg>
        <pc:picChg chg="mod">
          <ac:chgData name="Naida Carsimamovic Vukotic" userId="S::ncarsimamovicvuk@worldbank.org::b5f3d785-f55f-4b89-8c51-6b4c0beedd1b" providerId="AD" clId="Web-{79576CF4-491F-BB37-3C28-846E9FAA438A}" dt="2023-03-15T17:15:26.056" v="42" actId="1076"/>
          <ac:picMkLst>
            <pc:docMk/>
            <pc:sldMk cId="2234946654" sldId="325"/>
            <ac:picMk id="12" creationId="{AFFFF181-A061-4B00-2600-3C3FECF0A4A6}"/>
          </ac:picMkLst>
        </pc:picChg>
        <pc:picChg chg="mod">
          <ac:chgData name="Naida Carsimamovic Vukotic" userId="S::ncarsimamovicvuk@worldbank.org::b5f3d785-f55f-4b89-8c51-6b4c0beedd1b" providerId="AD" clId="Web-{79576CF4-491F-BB37-3C28-846E9FAA438A}" dt="2023-03-15T17:15:29.057" v="43" actId="1076"/>
          <ac:picMkLst>
            <pc:docMk/>
            <pc:sldMk cId="2234946654" sldId="325"/>
            <ac:picMk id="13" creationId="{5DE9EA0B-D146-B301-0803-DD14BEDD56C0}"/>
          </ac:picMkLst>
        </pc:picChg>
      </pc:sldChg>
      <pc:sldChg chg="modSp">
        <pc:chgData name="Naida Carsimamovic Vukotic" userId="S::ncarsimamovicvuk@worldbank.org::b5f3d785-f55f-4b89-8c51-6b4c0beedd1b" providerId="AD" clId="Web-{79576CF4-491F-BB37-3C28-846E9FAA438A}" dt="2023-03-15T17:16:13.322" v="48" actId="20577"/>
        <pc:sldMkLst>
          <pc:docMk/>
          <pc:sldMk cId="2726160558" sldId="327"/>
        </pc:sldMkLst>
        <pc:spChg chg="mod">
          <ac:chgData name="Naida Carsimamovic Vukotic" userId="S::ncarsimamovicvuk@worldbank.org::b5f3d785-f55f-4b89-8c51-6b4c0beedd1b" providerId="AD" clId="Web-{79576CF4-491F-BB37-3C28-846E9FAA438A}" dt="2023-03-15T17:16:13.322" v="48" actId="20577"/>
          <ac:spMkLst>
            <pc:docMk/>
            <pc:sldMk cId="2726160558" sldId="327"/>
            <ac:spMk id="3" creationId="{A62C1F22-6AFF-461B-A5D3-7AC659EB24AC}"/>
          </ac:spMkLst>
        </pc:spChg>
        <pc:spChg chg="mod">
          <ac:chgData name="Naida Carsimamovic Vukotic" userId="S::ncarsimamovicvuk@worldbank.org::b5f3d785-f55f-4b89-8c51-6b4c0beedd1b" providerId="AD" clId="Web-{79576CF4-491F-BB37-3C28-846E9FAA438A}" dt="2023-03-15T17:16:05.135" v="47" actId="1076"/>
          <ac:spMkLst>
            <pc:docMk/>
            <pc:sldMk cId="2726160558" sldId="327"/>
            <ac:spMk id="6" creationId="{BA2F608E-7027-272C-F75D-8B03F586EEE4}"/>
          </ac:spMkLst>
        </pc:spChg>
      </pc:sldChg>
      <pc:sldChg chg="modSp">
        <pc:chgData name="Naida Carsimamovic Vukotic" userId="S::ncarsimamovicvuk@worldbank.org::b5f3d785-f55f-4b89-8c51-6b4c0beedd1b" providerId="AD" clId="Web-{79576CF4-491F-BB37-3C28-846E9FAA438A}" dt="2023-03-15T17:17:02.042" v="89" actId="20577"/>
        <pc:sldMkLst>
          <pc:docMk/>
          <pc:sldMk cId="1541789128" sldId="328"/>
        </pc:sldMkLst>
        <pc:spChg chg="mod">
          <ac:chgData name="Naida Carsimamovic Vukotic" userId="S::ncarsimamovicvuk@worldbank.org::b5f3d785-f55f-4b89-8c51-6b4c0beedd1b" providerId="AD" clId="Web-{79576CF4-491F-BB37-3C28-846E9FAA438A}" dt="2023-03-15T17:17:02.042" v="89" actId="20577"/>
          <ac:spMkLst>
            <pc:docMk/>
            <pc:sldMk cId="1541789128" sldId="328"/>
            <ac:spMk id="3" creationId="{A62C1F22-6AFF-461B-A5D3-7AC659EB24A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86CEED-D896-42B8-925A-D8D401642E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EDF18-8A50-487C-BB31-4F0EFC1ACF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F4904CE-D62F-4C76-A3BD-CFFA922BFBC0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854F1-7190-4F01-80AC-FA7E4793DA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69492-77E5-4AFF-BF61-2F8149DA3E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2388627F-400E-4734-A3A2-B1D32444BD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566C99-1E77-4902-BD16-23AEBA7991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3076C-A0D1-4402-B1B6-4388031E71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76C5189-FAE0-4249-8558-51AB8C104E17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1689662-1B20-4E08-BF79-43D422DD95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0E61390-940D-4972-ABEF-A23A2B069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267F5-37A0-4006-A315-E4B1B024DB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01EB7-80AA-46B4-9616-609C651AD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4402518C-9F00-47AE-90B2-73A2408FE0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A" dirty="0"/>
          </a:p>
          <a:p>
            <a:endParaRPr lang="e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69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97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05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68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713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013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069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160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58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2672735-6109-410D-9C5F-F528D838D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71"/>
          <a:stretch/>
        </p:blipFill>
        <p:spPr>
          <a:xfrm>
            <a:off x="0" y="1245109"/>
            <a:ext cx="12192000" cy="5612891"/>
          </a:xfrm>
          <a:prstGeom prst="rect">
            <a:avLst/>
          </a:prstGeom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617221" y="1980751"/>
            <a:ext cx="10957559" cy="2195009"/>
          </a:xfrm>
        </p:spPr>
        <p:txBody>
          <a:bodyPr anchor="ctr"/>
          <a:lstStyle>
            <a:lvl1pPr>
              <a:lnSpc>
                <a:spcPct val="114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617221" y="5624952"/>
            <a:ext cx="10957559" cy="740827"/>
          </a:xfr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2000" b="0" i="0" cap="none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Date / Author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DD2FEE-A21F-4F10-858B-BE22DBAF4A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7249"/>
            <a:ext cx="12192000" cy="60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2DF02A-EF05-4E90-927D-D24F28BBDE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73" y="411088"/>
            <a:ext cx="2868880" cy="444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DBA4E9-8FA1-43BE-8283-61F9F1169C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1384" y="349984"/>
            <a:ext cx="2630429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A90D2B-9B8E-4A05-BFC3-1BE9298DE3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6200"/>
          <a:stretch/>
        </p:blipFill>
        <p:spPr>
          <a:xfrm>
            <a:off x="-1" y="-3554"/>
            <a:ext cx="12192000" cy="6861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367" y="1823297"/>
            <a:ext cx="10981266" cy="2214789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FFFF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0DF510-989E-456B-B650-CD59E6BC3B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7249"/>
            <a:ext cx="12192000" cy="60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490E8-339F-431A-84A6-7E434BC83B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" y="3915700"/>
            <a:ext cx="1724156" cy="101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9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-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367" y="3136604"/>
            <a:ext cx="10981266" cy="1486195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3200">
                <a:solidFill>
                  <a:srgbClr val="006AA0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ED053-0E5B-49F8-AEE7-B1321E37A9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61014"/>
          <a:stretch/>
        </p:blipFill>
        <p:spPr>
          <a:xfrm>
            <a:off x="-1" y="-3554"/>
            <a:ext cx="12192000" cy="28517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6DCE26-6249-4A4A-9F25-C8F9A835CE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848238"/>
            <a:ext cx="12192000" cy="60781"/>
          </a:xfrm>
          <a:prstGeom prst="rect">
            <a:avLst/>
          </a:prstGeom>
          <a:solidFill>
            <a:srgbClr val="87888A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8514CD-F034-4DB3-BC75-60D9CF97D8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0" y="1895176"/>
            <a:ext cx="1715273" cy="10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2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>
            <a:extLst>
              <a:ext uri="{FF2B5EF4-FFF2-40B4-BE49-F238E27FC236}">
                <a16:creationId xmlns:a16="http://schemas.microsoft.com/office/drawing/2014/main" id="{56D0661D-B5D3-43BD-84A6-091458B3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7E2AB-01DE-4815-A8F9-8E31A38C4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28" y="1670050"/>
            <a:ext cx="10950545" cy="4964666"/>
          </a:xfrm>
        </p:spPr>
        <p:txBody>
          <a:bodyPr>
            <a:normAutofit/>
          </a:bodyPr>
          <a:lstStyle>
            <a:lvl1pPr marL="342900" indent="-342900">
              <a:buClr>
                <a:srgbClr val="006AA0"/>
              </a:buClr>
              <a:buFont typeface="Wingdings" panose="05000000000000000000" pitchFamily="2" charset="2"/>
              <a:buChar char=""/>
              <a:defRPr/>
            </a:lvl1pPr>
            <a:lvl2pPr marL="690563" indent="-342900">
              <a:buClr>
                <a:srgbClr val="006AA0"/>
              </a:buClr>
              <a:buFont typeface="Wingdings 2" panose="05020102010507070707" pitchFamily="18" charset="2"/>
              <a:buChar char=""/>
              <a:defRPr/>
            </a:lvl2pPr>
            <a:lvl3pPr marL="1031875" indent="-342900">
              <a:buClr>
                <a:srgbClr val="006AA0"/>
              </a:buClr>
              <a:buFont typeface="Wingdings 2" panose="05020102010507070707" pitchFamily="18" charset="2"/>
              <a:buChar char=""/>
              <a:defRPr/>
            </a:lvl3pPr>
            <a:lvl4pPr marL="1371600" indent="-342900">
              <a:buClr>
                <a:srgbClr val="006AA0"/>
              </a:buClr>
              <a:buFont typeface="Wingdings 2" panose="05020102010507070707" pitchFamily="18" charset="2"/>
              <a:buChar char=""/>
              <a:defRPr/>
            </a:lvl4pPr>
            <a:lvl5pPr marL="1711325" indent="-342900">
              <a:buClr>
                <a:srgbClr val="006AA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Slide Number Placeholder 9">
            <a:extLst>
              <a:ext uri="{FF2B5EF4-FFF2-40B4-BE49-F238E27FC236}">
                <a16:creationId xmlns:a16="http://schemas.microsoft.com/office/drawing/2014/main" id="{5420DA97-6919-4D29-A80F-35CF789F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5" y="1116485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8FC042-83C4-4175-8256-081DC55CD2B7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1BAAE6-4A87-42A7-BE6D-8A1D7ACC1C10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63E0B6-1971-4DEE-9202-81FE0654CE2A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7DB284-88BC-4D10-AB41-0C359409C5E9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060F1A-87F5-47FD-90A7-5292E68FEC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174" y="1321723"/>
            <a:ext cx="442091" cy="184031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446E3B-3BB9-4F4F-9285-BEE09EC4E1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936" y="1092340"/>
            <a:ext cx="10822337" cy="413415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CFE4AE-E9EF-49B9-B183-CF2F1C531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" y="1092339"/>
            <a:ext cx="699439" cy="4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4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0DED0-C0C6-4DB1-8096-A6DD4BA527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728" y="1670050"/>
            <a:ext cx="10950545" cy="496411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rgbClr val="006AA0"/>
              </a:buClr>
              <a:buSzPct val="90000"/>
              <a:buFont typeface="Wingdings" panose="05000000000000000000" pitchFamily="2" charset="2"/>
              <a:buChar char="p"/>
              <a:tabLst/>
              <a:defRPr lang="en-US" sz="2000" dirty="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0563D6E-AEE8-4F8F-BB0A-0B13C37A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lide Number Placeholder 9">
            <a:extLst>
              <a:ext uri="{FF2B5EF4-FFF2-40B4-BE49-F238E27FC236}">
                <a16:creationId xmlns:a16="http://schemas.microsoft.com/office/drawing/2014/main" id="{D3084286-265F-43B5-BAF3-70B015EE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4" y="1116485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E7993B-600C-4764-89C8-6FB5A26C6F2D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42F54A-9EEF-4BF3-BDDD-0ABE3951EA92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0B52B1-65F7-47BF-8714-29E5B946B659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0E66E1-E8D9-4465-8100-E7AC18BCC7C4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9F8DAD-6907-4E89-9A37-48355C917B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174" y="1321723"/>
            <a:ext cx="442091" cy="184031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D342C6-A9D4-4459-AEFA-C4B9E104A4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936" y="1092340"/>
            <a:ext cx="10822337" cy="413415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467D63-910E-45E5-B52D-ECAFA74A1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" y="1092339"/>
            <a:ext cx="699439" cy="4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5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7E2AB-01DE-4815-A8F9-8E31A38C4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28" y="1670050"/>
            <a:ext cx="5303520" cy="4964666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rgbClr val="006AA0"/>
              </a:buClr>
              <a:buSzPct val="90000"/>
              <a:buFont typeface="Wingdings" panose="05000000000000000000" pitchFamily="2" charset="2"/>
              <a:buChar char="p"/>
              <a:tabLst/>
              <a:defRPr/>
            </a:lvl1pPr>
            <a:lvl2pPr marL="690563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80000"/>
              <a:buFont typeface="Wingdings 2" panose="05020102010507070707" pitchFamily="18" charset="2"/>
              <a:buChar char="£"/>
              <a:tabLst/>
              <a:defRPr/>
            </a:lvl2pPr>
            <a:lvl3pPr marL="1031875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60000"/>
              <a:buFont typeface="Wingdings 2" panose="05020102010507070707" pitchFamily="18" charset="2"/>
              <a:buChar char="§"/>
              <a:tabLst/>
              <a:defRPr/>
            </a:lvl3pPr>
            <a:lvl4pPr marL="1371600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 2" panose="05020102010507070707" pitchFamily="18" charset="2"/>
              <a:buChar char="¡"/>
              <a:tabLst/>
              <a:defRPr/>
            </a:lvl4pPr>
            <a:lvl5pPr marL="1711325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" panose="05000000000000000000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rgbClr val="006AA0"/>
              </a:buClr>
              <a:buSzPct val="90000"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Edit Master text styles</a:t>
            </a:r>
          </a:p>
          <a:p>
            <a:pPr marL="690563" marR="0" lvl="1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80000"/>
              <a:buFont typeface="Wingdings 2" panose="05020102010507070707" pitchFamily="18" charset="2"/>
              <a:buChar char="£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Second level</a:t>
            </a:r>
          </a:p>
          <a:p>
            <a:pPr marL="1031875" marR="0" lvl="2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60000"/>
              <a:buFont typeface="Wingdings 2" panose="05020102010507070707" pitchFamily="18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Third level</a:t>
            </a:r>
          </a:p>
          <a:p>
            <a:pPr marL="1371600" marR="0" lvl="3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Fourth level</a:t>
            </a:r>
          </a:p>
          <a:p>
            <a:pPr marL="1711325" marR="0" lvl="4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11FD8D0-FF6F-4DEF-9269-6228A8BD5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7752" y="1674333"/>
            <a:ext cx="5303520" cy="49646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55FDE7-533A-4995-B9CE-6002B94C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78AD9087-2C1D-42FC-AD31-C4A91E8E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4" y="1116484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9557AE-D2EA-4A15-BEC1-9A0E8359CB37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BDDA61-3FD3-4D53-A45B-F27B7298F9AF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8E648E-8B52-4A8C-88DF-997B0833C78C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FA508D-5272-4015-8CC8-263B26C3B153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1A7B33-7AC3-4E07-AB8D-1578D08248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174" y="1321723"/>
            <a:ext cx="442091" cy="184031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C0FE27-DC2B-4C7E-A332-12D35291E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936" y="1092340"/>
            <a:ext cx="10822337" cy="413415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E19EEE-F80B-4493-BC7A-31667DB32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" y="1092339"/>
            <a:ext cx="699439" cy="4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3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7E2AB-01DE-4815-A8F9-8E31A38C4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527" y="2419940"/>
            <a:ext cx="5303520" cy="4214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11FD8D0-FF6F-4DEF-9269-6228A8BD5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2674" y="2424223"/>
            <a:ext cx="5303520" cy="4214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567D3-C202-41DD-A7BC-48C20A4C65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728" y="1733107"/>
            <a:ext cx="5308600" cy="60528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200" b="1" i="0" dirty="0" smtClean="0">
                <a:solidFill>
                  <a:srgbClr val="006AA0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 marL="347663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2pPr>
            <a:lvl3pPr marL="688975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3pPr>
            <a:lvl4pPr marL="1028700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4pPr>
            <a:lvl5pPr marL="1368425" indent="0">
              <a:buNone/>
              <a:defRPr lang="en-US" sz="2200" dirty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5pPr>
          </a:lstStyle>
          <a:p>
            <a:pPr lvl="0">
              <a:spcBef>
                <a:spcPct val="0"/>
              </a:spcBef>
              <a:buFont typeface="Arial" panose="020B0604020202020204" pitchFamily="34" charset="0"/>
            </a:pPr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657F8BE-C9F2-4A26-9DCC-1B43D35659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7594" y="1733107"/>
            <a:ext cx="5308600" cy="60528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200" b="1" i="0" dirty="0" smtClean="0">
                <a:solidFill>
                  <a:srgbClr val="006AA0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 marL="347663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2pPr>
            <a:lvl3pPr marL="688975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3pPr>
            <a:lvl4pPr marL="1028700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4pPr>
            <a:lvl5pPr marL="1368425" indent="0">
              <a:buNone/>
              <a:defRPr lang="en-US" sz="2200" dirty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5pPr>
          </a:lstStyle>
          <a:p>
            <a:pPr lvl="0">
              <a:spcBef>
                <a:spcPct val="0"/>
              </a:spcBef>
              <a:buFont typeface="Arial" panose="020B0604020202020204" pitchFamily="34" charset="0"/>
            </a:pPr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6EE9709-B607-4697-8A6B-45308B4DD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9307E651-EA63-4D7C-8DD4-A0CC3674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4" y="1118688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CFA5E0-AF88-4DA7-936D-8E8C1323142E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A3B756-032A-4CD2-87F6-45C1FA38DAF9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E4E065-0EA9-4B03-BF17-7784F3E8AFA4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567370-E06E-41DF-8D23-53E4EF4B2347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5CCF5F-C0D4-494E-8974-7DF2D8D9E3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174" y="1321723"/>
            <a:ext cx="442091" cy="184031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0A2FE-CE86-4B9F-A1AB-AD2F8FCB63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936" y="1092340"/>
            <a:ext cx="10822337" cy="413415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5F4F53-35A3-4A59-8B0C-3CF7EA3EEF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" y="1092339"/>
            <a:ext cx="699439" cy="4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0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90571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C8D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ABA45-890E-45E3-AB7B-9C569D2DC0F9}" type="slidenum">
              <a:rPr lang="en-US" sz="1050" smtClean="0">
                <a:latin typeface="Calibri" panose="020F0502020204030204" pitchFamily="34" charset="0"/>
              </a:rPr>
              <a:pPr/>
              <a:t>‹#›</a:t>
            </a:fld>
            <a:endParaRPr lang="en-US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7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437853CB-B0EC-4623-90AA-F0C10BDDCE41}"/>
              </a:ext>
            </a:extLst>
          </p:cNvPr>
          <p:cNvSpPr>
            <a:spLocks/>
          </p:cNvSpPr>
          <p:nvPr/>
        </p:nvSpPr>
        <p:spPr bwMode="auto">
          <a:xfrm flipH="1">
            <a:off x="10919885" y="6323016"/>
            <a:ext cx="465667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1799012972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CC25ADCC-ACB8-438D-B212-A1DCD98DD112}"/>
              </a:ext>
            </a:extLst>
          </p:cNvPr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484A7080-FE3E-4EB7-9870-97B34FA4B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253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BBC8ED65-0CA2-46B9-828B-CD8EAAAFE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41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3F1A1849-9B07-4EA0-912C-134F9720C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8169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5A73E-B9D0-4CA9-B064-BFE2B4C6D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0484" y="6356353"/>
            <a:ext cx="42333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fld id="{F7D673A0-D8F3-4155-A929-BED01BE6F5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5" r:id="rId1"/>
    <p:sldLayoutId id="2147485444" r:id="rId2"/>
    <p:sldLayoutId id="2147485454" r:id="rId3"/>
    <p:sldLayoutId id="2147485443" r:id="rId4"/>
    <p:sldLayoutId id="2147485446" r:id="rId5"/>
    <p:sldLayoutId id="2147485452" r:id="rId6"/>
    <p:sldLayoutId id="2147485453" r:id="rId7"/>
    <p:sldLayoutId id="2147485451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 b="1">
          <a:solidFill>
            <a:srgbClr val="006AA0"/>
          </a:solidFill>
          <a:latin typeface="Andes" panose="02000000000000000000" pitchFamily="50" charset="0"/>
          <a:ea typeface="MS PGothic" pitchFamily="34" charset="-128"/>
          <a:cs typeface="Andes" panose="02000000000000000000" pitchFamily="50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14000"/>
        </a:lnSpc>
        <a:spcBef>
          <a:spcPts val="1000"/>
        </a:spcBef>
        <a:spcAft>
          <a:spcPct val="0"/>
        </a:spcAft>
        <a:buClr>
          <a:srgbClr val="006AA0"/>
        </a:buClr>
        <a:buSzPct val="90000"/>
        <a:buFont typeface="Wingdings" panose="05000000000000000000" pitchFamily="2" charset="2"/>
        <a:buChar char="p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1pPr>
      <a:lvl2pPr marL="690563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SzPct val="80000"/>
        <a:buFont typeface="Wingdings 2" panose="05020102010507070707" pitchFamily="18" charset="2"/>
        <a:buChar char="£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2pPr>
      <a:lvl3pPr marL="1031875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SzPct val="60000"/>
        <a:buFont typeface="Wingdings 2" panose="05020102010507070707" pitchFamily="18" charset="2"/>
        <a:buChar char="§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3pPr>
      <a:lvl4pPr marL="1371600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Font typeface="Wingdings 2" panose="05020102010507070707" pitchFamily="18" charset="2"/>
        <a:buChar char="¡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4pPr>
      <a:lvl5pPr marL="1711325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Font typeface="Wingdings" panose="05000000000000000000" pitchFamily="2" charset="2"/>
        <a:buChar char="§"/>
        <a:tabLst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mpal.org/knowledge-product/performance-indicators-pempal-countries-trends-and-challenges-how-does-budg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mpal.org/knowledge-product/performance-budgeting-and-spending-reviews-pempal-countries-practices-challeng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mpal.org/knowledge-product/conducting-rapid-spending-reviews-identify-measures-budget-balanc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pempal.org/knowledge-product/spending-reviews-trends-pempal-countries-benchmarked-trends-oecd-countri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mpal.org/knowledge-product/spending-review-practices-netherland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B5BEBA-E219-40B2-980C-DA3D3C8A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19" y="1216522"/>
            <a:ext cx="10957559" cy="3709807"/>
          </a:xfrm>
        </p:spPr>
        <p:txBody>
          <a:bodyPr/>
          <a:lstStyle/>
          <a:p>
            <a:r>
              <a:rPr lang="hr-HR"/>
              <a:t>BCOP-ova RADNA SKUPINA ZA PLANIRANJE PRORAČUNA PREMA PROGRAMIMA I UČINCIMA (PPBWG):</a:t>
            </a:r>
            <a:br>
              <a:rPr lang="hr-HR"/>
            </a:br>
            <a:br>
              <a:rPr lang="hr-HR"/>
            </a:br>
            <a:r>
              <a:rPr lang="hr-HR"/>
              <a:t>Pregled nedavnog rada PPBWG-a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594638-2FB2-4B61-AFE5-DD4AAF3E1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220" y="5112137"/>
            <a:ext cx="10957559" cy="1225067"/>
          </a:xfrm>
        </p:spPr>
        <p:txBody>
          <a:bodyPr>
            <a:normAutofit/>
          </a:bodyPr>
          <a:lstStyle/>
          <a:p>
            <a:r>
              <a:rPr lang="hr-HR" b="1" i="1"/>
              <a:t>Godišnja plenarna sjednica, Ljubljana, Slovenija, ožujak/mart 2023.</a:t>
            </a:r>
          </a:p>
          <a:p>
            <a:endParaRPr lang="en-US" i="1" dirty="0"/>
          </a:p>
          <a:p>
            <a:r>
              <a:rPr lang="hr-HR" i="1"/>
              <a:t>Naida Čaršimamović Vukotić, članica resursnog tima BCOP-a, Svjetska banka</a:t>
            </a:r>
          </a:p>
        </p:txBody>
      </p:sp>
    </p:spTree>
    <p:extLst>
      <p:ext uri="{BB962C8B-B14F-4D97-AF65-F5344CB8AC3E}">
        <p14:creationId xmlns:p14="http://schemas.microsoft.com/office/powerpoint/2010/main" val="1368118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0649-31D8-46D4-B261-EFCD20357F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HVALA!</a:t>
            </a:r>
          </a:p>
        </p:txBody>
      </p:sp>
    </p:spTree>
    <p:extLst>
      <p:ext uri="{BB962C8B-B14F-4D97-AF65-F5344CB8AC3E}">
        <p14:creationId xmlns:p14="http://schemas.microsoft.com/office/powerpoint/2010/main" val="222112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/>
              <a:t>Pregled izlaganja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7499" y="2256845"/>
            <a:ext cx="8953801" cy="3320995"/>
          </a:xfrm>
        </p:spPr>
        <p:txBody>
          <a:bodyPr>
            <a:normAutofit lnSpcReduction="10000"/>
          </a:bodyPr>
          <a:lstStyle/>
          <a:p>
            <a:pPr marL="542925" indent="-542925">
              <a:buFont typeface="+mj-lt"/>
              <a:buAutoNum type="romanUcPeriod"/>
            </a:pPr>
            <a:r>
              <a:rPr lang="hr-HR" sz="3000"/>
              <a:t>Ciljevi, članstvo i partnerstva PPBWG-a</a:t>
            </a:r>
          </a:p>
          <a:p>
            <a:pPr marL="542925" indent="-542925">
              <a:buFont typeface="+mj-lt"/>
              <a:buAutoNum type="romanUcPeriod"/>
            </a:pPr>
            <a:r>
              <a:rPr lang="hr-HR" sz="3000"/>
              <a:t>Proizvodi znanja PPBWG-a</a:t>
            </a:r>
          </a:p>
          <a:p>
            <a:pPr marL="542925" indent="-542925">
              <a:buFont typeface="+mj-lt"/>
              <a:buAutoNum type="romanUcPeriod"/>
            </a:pPr>
            <a:r>
              <a:rPr lang="hr-HR" sz="3000"/>
              <a:t>Ključne dodatne teme PPBWG-a razmatrane na sastancima od 2018.</a:t>
            </a:r>
          </a:p>
          <a:p>
            <a:pPr marL="542925" indent="-542925">
              <a:buFont typeface="+mj-lt"/>
              <a:buAutoNum type="romanUcPeriod"/>
            </a:pPr>
            <a:r>
              <a:rPr lang="hr-HR" sz="3000"/>
              <a:t>Prikupljanje povratnih informacija za planiranje sljedećih aktivnosti PPBWG-a: Grupne diskusije </a:t>
            </a:r>
          </a:p>
          <a:p>
            <a:pPr marL="542925" indent="-542925">
              <a:buFont typeface="+mj-lt"/>
              <a:buAutoNum type="romanUcPeriod"/>
            </a:pPr>
            <a:endParaRPr lang="en-US" sz="3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/>
              <a:t>I. Ciljevi, članstvo i partnerstva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156" y="1584480"/>
            <a:ext cx="11089687" cy="5273520"/>
          </a:xfrm>
        </p:spPr>
        <p:txBody>
          <a:bodyPr>
            <a:noAutofit/>
          </a:bodyPr>
          <a:lstStyle/>
          <a:p>
            <a:pPr>
              <a:lnSpc>
                <a:spcPct val="113000"/>
              </a:lnSpc>
            </a:pPr>
            <a:r>
              <a:rPr lang="hr-HR" sz="2500" b="0" u="none" dirty="0">
                <a:latin typeface="Calibri"/>
                <a:ea typeface="MS PGothic"/>
              </a:rPr>
              <a:t>PPBWG, osnovan 2016., utvrđuje trendove i naučene lekcije te </a:t>
            </a:r>
            <a:r>
              <a:rPr lang="hr-HR" sz="2500" b="1" u="none" dirty="0">
                <a:latin typeface="Calibri"/>
                <a:ea typeface="MS PGothic"/>
              </a:rPr>
              <a:t>pruža savjete u osmišljavanju i provedbi planiranja proračuna prema programima i učincima te dubinskim analizama </a:t>
            </a:r>
            <a:r>
              <a:rPr lang="hr-HR" sz="2500" b="1" dirty="0">
                <a:latin typeface="Calibri"/>
                <a:ea typeface="MS PGothic"/>
              </a:rPr>
              <a:t>rashoda, s</a:t>
            </a:r>
            <a:r>
              <a:rPr lang="hr-HR" sz="2500" b="1" u="none" dirty="0">
                <a:latin typeface="Calibri"/>
                <a:ea typeface="MS PGothic"/>
              </a:rPr>
              <a:t> ciljem poboljšavanja</a:t>
            </a:r>
            <a:r>
              <a:rPr lang="hr-HR" sz="2500" b="0" u="none" dirty="0">
                <a:latin typeface="Calibri"/>
                <a:ea typeface="MS PGothic"/>
              </a:rPr>
              <a:t> </a:t>
            </a:r>
            <a:r>
              <a:rPr lang="hr-HR" sz="2500" b="1" u="sng" dirty="0">
                <a:latin typeface="Calibri"/>
                <a:ea typeface="MS PGothic"/>
              </a:rPr>
              <a:t>učinkovitosti rashoda</a:t>
            </a:r>
            <a:r>
              <a:rPr lang="hr-HR" sz="2500" b="0" u="none" dirty="0">
                <a:latin typeface="Calibri"/>
                <a:ea typeface="MS PGothic"/>
              </a:rPr>
              <a:t>.</a:t>
            </a:r>
          </a:p>
          <a:p>
            <a:pPr>
              <a:lnSpc>
                <a:spcPct val="113000"/>
              </a:lnSpc>
            </a:pPr>
            <a:r>
              <a:rPr lang="hr-HR" sz="2500" dirty="0">
                <a:latin typeface="Calibri"/>
                <a:ea typeface="MS PGothic"/>
              </a:rPr>
              <a:t>Široka tema ove radne skupine, planiranje proračuna prema programima i učincima, je </a:t>
            </a:r>
            <a:r>
              <a:rPr lang="hr-HR" sz="2500" b="1" dirty="0">
                <a:latin typeface="Calibri"/>
                <a:ea typeface="MS PGothic"/>
              </a:rPr>
              <a:t>jedna od dvije prioritetne proračunske teme</a:t>
            </a:r>
            <a:r>
              <a:rPr lang="hr-HR" sz="2500" dirty="0">
                <a:latin typeface="Calibri"/>
                <a:ea typeface="MS PGothic"/>
              </a:rPr>
              <a:t> (zajedno s otvorenosti proračuna) </a:t>
            </a:r>
            <a:r>
              <a:rPr lang="hr-HR" sz="2500" b="1" dirty="0">
                <a:latin typeface="Calibri"/>
                <a:ea typeface="MS PGothic"/>
              </a:rPr>
              <a:t>većine zemalja članica BCOP-a</a:t>
            </a:r>
            <a:r>
              <a:rPr lang="hr-HR" sz="2500" dirty="0">
                <a:latin typeface="Calibri"/>
                <a:ea typeface="MS PGothic"/>
              </a:rPr>
              <a:t> (na temelju godišnjih anketa članica)</a:t>
            </a:r>
          </a:p>
          <a:p>
            <a:pPr>
              <a:lnSpc>
                <a:spcPct val="113000"/>
              </a:lnSpc>
            </a:pPr>
            <a:r>
              <a:rPr lang="hr-HR" sz="2500" dirty="0"/>
              <a:t>Gotovo sve zemlje članice BCOP-a (17 od 21) članice su PPBWG-a</a:t>
            </a:r>
          </a:p>
          <a:p>
            <a:pPr>
              <a:lnSpc>
                <a:spcPct val="113000"/>
              </a:lnSpc>
            </a:pPr>
            <a:r>
              <a:rPr lang="hr-HR" sz="2500" dirty="0"/>
              <a:t>Skupina ima partnerstvo s </a:t>
            </a:r>
            <a:r>
              <a:rPr lang="hr-HR" sz="2500" b="1" dirty="0"/>
              <a:t>OECD-om i Svjetskom bankom te usko surađuje s njima</a:t>
            </a:r>
          </a:p>
          <a:p>
            <a:pPr>
              <a:lnSpc>
                <a:spcPct val="113000"/>
              </a:lnSpc>
            </a:pPr>
            <a:endParaRPr lang="en-US" sz="25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A2F608E-7027-272C-F75D-8B03F586EEE4}"/>
              </a:ext>
            </a:extLst>
          </p:cNvPr>
          <p:cNvSpPr/>
          <p:nvPr/>
        </p:nvSpPr>
        <p:spPr bwMode="auto">
          <a:xfrm>
            <a:off x="5798820" y="4914900"/>
            <a:ext cx="594360" cy="104013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B29E9F9-F51C-52EC-1BAD-EFC62EB4614B}"/>
              </a:ext>
            </a:extLst>
          </p:cNvPr>
          <p:cNvSpPr/>
          <p:nvPr/>
        </p:nvSpPr>
        <p:spPr bwMode="auto">
          <a:xfrm>
            <a:off x="6503670" y="5589270"/>
            <a:ext cx="502920" cy="94869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i="0" u="none" strike="noStrike" normalizeH="0" baseline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2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/>
              <a:t>II. Proizvodi znanja (KP-i) PPBWG-a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108" y="1820436"/>
            <a:ext cx="4340814" cy="4368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>
                <a:solidFill>
                  <a:srgbClr val="004177"/>
                </a:solidFill>
                <a:latin typeface="Calibri"/>
                <a:ea typeface="MS PGothic"/>
                <a:cs typeface="Calibri"/>
                <a:hlinkClick r:id="rId3"/>
              </a:rPr>
              <a:t>Pokazatelji učinka u zemljama PEMPAL-a: Trendovi i izazovi </a:t>
            </a:r>
            <a:r>
              <a:rPr lang="hr-HR" sz="2400" b="1" dirty="0">
                <a:solidFill>
                  <a:srgbClr val="004177"/>
                </a:solidFill>
                <a:latin typeface="Calibri"/>
                <a:ea typeface="MS PGothic"/>
                <a:cs typeface="Calibri"/>
              </a:rPr>
              <a:t>(2018.)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hr-HR" b="0" i="0" dirty="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Navedeni KP iznosi pregled glavnih značajki pokazatelja </a:t>
            </a:r>
            <a:r>
              <a:rPr lang="hr-HR" dirty="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koji se prilažu </a:t>
            </a:r>
            <a:r>
              <a:rPr lang="hr-HR" b="0" i="0" dirty="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u okviru procesa planiranja proračuna u zemljama članicama te se utvrđuju glavni izazovi/slabosti. Također pruža detaljniji pregled pokazatelja u zdravstvu i obrazovanju.</a:t>
            </a:r>
            <a:r>
              <a:rPr lang="hr-HR" dirty="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 </a:t>
            </a:r>
            <a:endParaRPr lang="hr-HR" b="0" i="0" dirty="0">
              <a:solidFill>
                <a:srgbClr val="333333"/>
              </a:solidFill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A2F608E-7027-272C-F75D-8B03F586EEE4}"/>
              </a:ext>
            </a:extLst>
          </p:cNvPr>
          <p:cNvSpPr/>
          <p:nvPr/>
        </p:nvSpPr>
        <p:spPr bwMode="auto">
          <a:xfrm>
            <a:off x="5798820" y="4914900"/>
            <a:ext cx="594360" cy="104013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B29E9F9-F51C-52EC-1BAD-EFC62EB4614B}"/>
              </a:ext>
            </a:extLst>
          </p:cNvPr>
          <p:cNvSpPr/>
          <p:nvPr/>
        </p:nvSpPr>
        <p:spPr bwMode="auto">
          <a:xfrm>
            <a:off x="6503670" y="5589270"/>
            <a:ext cx="502920" cy="94869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i="0" u="none" strike="noStrike" normalizeH="0" baseline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84521-0D7A-06E8-C3F1-74984C552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15846">
            <a:off x="6909698" y="1571857"/>
            <a:ext cx="4053786" cy="4710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7282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/>
              <a:t>II. Proizvodi znanja (KP-i) PPBWG-a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070" y="1847091"/>
            <a:ext cx="4720548" cy="4520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>
                <a:solidFill>
                  <a:srgbClr val="004177"/>
                </a:solidFill>
                <a:cs typeface="Calibri" panose="020F0502020204030204" pitchFamily="34" charset="0"/>
                <a:hlinkClick r:id="rId3"/>
              </a:rPr>
              <a:t>Planiranje proračuna prema učincima i dubinska analiza rashoda u zemljama članicama PEMPAL-a: Prakse, izazovi i preporuke </a:t>
            </a:r>
            <a:r>
              <a:rPr lang="hr-HR" sz="2400" b="1">
                <a:solidFill>
                  <a:srgbClr val="004177"/>
                </a:solidFill>
                <a:cs typeface="Calibri" panose="020F0502020204030204" pitchFamily="34" charset="0"/>
              </a:rPr>
              <a:t>(2020.)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hr-HR" b="0" i="0">
                <a:solidFill>
                  <a:srgbClr val="333333"/>
                </a:solidFill>
                <a:cs typeface="Calibri" panose="020F0502020204030204" pitchFamily="34" charset="0"/>
              </a:rPr>
              <a:t>Ovaj KP predstavja anketne podatke o planiranju proračuna prema učincima i dubinswkim analizama rashoda u zemljama članicama PEMPAL-a u usporedbi s anketnim podacima zemalja članica OECD-a. Također pruža savjete i mogućnosti zemljama članicama PEMPAL-a u pogledu njihovih sustava planiranja proračuna prema učincima i dubinskih analiza rashoda.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A2F608E-7027-272C-F75D-8B03F586EEE4}"/>
              </a:ext>
            </a:extLst>
          </p:cNvPr>
          <p:cNvSpPr/>
          <p:nvPr/>
        </p:nvSpPr>
        <p:spPr bwMode="auto">
          <a:xfrm>
            <a:off x="5798820" y="4914900"/>
            <a:ext cx="594360" cy="104013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B29E9F9-F51C-52EC-1BAD-EFC62EB4614B}"/>
              </a:ext>
            </a:extLst>
          </p:cNvPr>
          <p:cNvSpPr/>
          <p:nvPr/>
        </p:nvSpPr>
        <p:spPr bwMode="auto">
          <a:xfrm>
            <a:off x="6503670" y="5589270"/>
            <a:ext cx="502920" cy="94869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i="0" u="none" strike="noStrike" normalizeH="0" baseline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CA5D0-CA7A-CB63-0793-8F2AE046D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8857">
            <a:off x="6516230" y="1421046"/>
            <a:ext cx="3693699" cy="4821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1905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/>
              <a:t>II. Proizvodi znanja (KP-i) PPBWG-a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499" y="1569275"/>
            <a:ext cx="5615927" cy="6253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700" b="1" dirty="0">
                <a:solidFill>
                  <a:srgbClr val="004177"/>
                </a:solidFill>
                <a:latin typeface="Calibri"/>
                <a:ea typeface="MS PGothic"/>
                <a:cs typeface="Calibri"/>
                <a:hlinkClick r:id="rId3"/>
              </a:rPr>
              <a:t>Provedba ubrzane dubinske analize rashoda u svrhu utvrđivanja mjera za balansiranje proračuna </a:t>
            </a:r>
            <a:r>
              <a:rPr lang="hr-HR" sz="1700" b="1" dirty="0">
                <a:solidFill>
                  <a:srgbClr val="004177"/>
                </a:solidFill>
                <a:latin typeface="Calibri"/>
                <a:ea typeface="MS PGothic"/>
                <a:cs typeface="Calibri"/>
              </a:rPr>
              <a:t>(2021.) </a:t>
            </a:r>
            <a:endParaRPr lang="hr-HR" sz="1700" b="1">
              <a:solidFill>
                <a:srgbClr val="004177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1700" dirty="0">
                <a:latin typeface="Calibri"/>
                <a:ea typeface="MS PGothic"/>
              </a:rPr>
              <a:t>Cilj ove publikacije PPBWG-a bio je pomoći zemljama članicama PEMPAL-a u razvoju konkretnih metodologija i alata za provedbu ubrzanih dubinskih analiza rashoda kao brzog odgovora na krize prouzročene koronavirusnom bolešću COVID-19 ili slične krize. </a:t>
            </a:r>
            <a:endParaRPr lang="hr-HR" sz="1700"/>
          </a:p>
          <a:p>
            <a:pPr marL="0" indent="0">
              <a:buNone/>
            </a:pPr>
            <a:r>
              <a:rPr lang="hr-HR" sz="1700" b="1" dirty="0">
                <a:solidFill>
                  <a:srgbClr val="004177"/>
                </a:solidFill>
                <a:latin typeface="Calibri"/>
                <a:ea typeface="MS PGothic"/>
                <a:cs typeface="Calibri"/>
                <a:hlinkClick r:id="rId4"/>
              </a:rPr>
              <a:t>Dubinske analize rashoda: Trendovi u pogledu dubinske analize rashoda u zemljama članicama PEMPAL-a u usporedbi s trendovima u zemljama članicama OECD-a </a:t>
            </a:r>
            <a:r>
              <a:rPr lang="hr-HR" sz="1700" b="1" dirty="0">
                <a:solidFill>
                  <a:srgbClr val="004177"/>
                </a:solidFill>
                <a:latin typeface="Calibri"/>
                <a:ea typeface="MS PGothic"/>
                <a:cs typeface="Calibri"/>
              </a:rPr>
              <a:t>(2022)</a:t>
            </a:r>
          </a:p>
          <a:p>
            <a:pPr marL="0" indent="0">
              <a:buNone/>
            </a:pPr>
            <a:r>
              <a:rPr lang="hr-HR" sz="1700" dirty="0">
                <a:latin typeface="Calibri"/>
                <a:ea typeface="MS PGothic"/>
              </a:rPr>
              <a:t>Ovaj proizvod znanja predstavlja kratko općenito izvješće s popisima i usporedbama Cilj je pružiti kratak pregled trenutačnih praksi u dubinskim analizama rashoda u zemljama PEMPAL-a od 2021., usporediti ih s trenutačnim praksama u praksama zemljama članicama OECD-a te steći bolje razumijevanje dizajna, provedbe te izazova.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A2F608E-7027-272C-F75D-8B03F586EEE4}"/>
              </a:ext>
            </a:extLst>
          </p:cNvPr>
          <p:cNvSpPr/>
          <p:nvPr/>
        </p:nvSpPr>
        <p:spPr bwMode="auto">
          <a:xfrm>
            <a:off x="5798820" y="4914900"/>
            <a:ext cx="594360" cy="104013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B29E9F9-F51C-52EC-1BAD-EFC62EB4614B}"/>
              </a:ext>
            </a:extLst>
          </p:cNvPr>
          <p:cNvSpPr/>
          <p:nvPr/>
        </p:nvSpPr>
        <p:spPr bwMode="auto">
          <a:xfrm>
            <a:off x="6503670" y="5589270"/>
            <a:ext cx="502920" cy="94869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i="0" u="none" strike="noStrike" normalizeH="0" baseline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FFF181-A061-4B00-2600-3C3FECF0A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57911">
            <a:off x="8842458" y="1294689"/>
            <a:ext cx="2644548" cy="3720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E9EA0B-D146-B301-0803-DD14BEDD56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034428">
            <a:off x="6286195" y="2936911"/>
            <a:ext cx="2511427" cy="35159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3494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/>
              <a:t>II. Proizvodi znanja (KP-i) PPBWG-a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3493" y="1723742"/>
            <a:ext cx="4476886" cy="4690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>
                <a:solidFill>
                  <a:srgbClr val="004177"/>
                </a:solidFill>
                <a:cs typeface="Calibri" panose="020F0502020204030204" pitchFamily="34" charset="0"/>
                <a:hlinkClick r:id="rId3"/>
              </a:rPr>
              <a:t>Dubinske analize rashoda u Nizozemskoj </a:t>
            </a:r>
            <a:r>
              <a:rPr lang="hr-HR" sz="2400" b="1">
                <a:solidFill>
                  <a:srgbClr val="004177"/>
                </a:solidFill>
                <a:cs typeface="Calibri" panose="020F0502020204030204" pitchFamily="34" charset="0"/>
              </a:rPr>
              <a:t>(2022.) </a:t>
            </a:r>
          </a:p>
          <a:p>
            <a:pPr marL="0" indent="0">
              <a:buNone/>
            </a:pPr>
            <a:endParaRPr lang="en-GB" sz="2400" b="1" i="0" dirty="0">
              <a:solidFill>
                <a:srgbClr val="004177"/>
              </a:solidFill>
              <a:effectLst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b="0" i="0">
                <a:solidFill>
                  <a:srgbClr val="333333"/>
                </a:solidFill>
                <a:cs typeface="Calibri" panose="020F0502020204030204" pitchFamily="34" charset="0"/>
              </a:rPr>
              <a:t>Ovaj proizvod znanja pruža pregled svih koraka procesa dubinske analize rashoda u Nizozemskoj. U njemu se dublje razmatra i jedan konkretan slučaj – dubinska analiza rashoda povezana s programima za potporu djeci.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A2F608E-7027-272C-F75D-8B03F586EEE4}"/>
              </a:ext>
            </a:extLst>
          </p:cNvPr>
          <p:cNvSpPr/>
          <p:nvPr/>
        </p:nvSpPr>
        <p:spPr bwMode="auto">
          <a:xfrm>
            <a:off x="5798820" y="4914900"/>
            <a:ext cx="594360" cy="104013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B29E9F9-F51C-52EC-1BAD-EFC62EB4614B}"/>
              </a:ext>
            </a:extLst>
          </p:cNvPr>
          <p:cNvSpPr/>
          <p:nvPr/>
        </p:nvSpPr>
        <p:spPr bwMode="auto">
          <a:xfrm>
            <a:off x="6503670" y="5589270"/>
            <a:ext cx="502920" cy="94869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i="0" u="none" strike="noStrike" normalizeH="0" baseline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E04791-8C1E-7BE8-AFE6-A5B489262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6266">
            <a:off x="6464614" y="1238386"/>
            <a:ext cx="3647584" cy="5192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9780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/>
              <a:t>III. </a:t>
            </a:r>
            <a:r>
              <a:rPr lang="hr-HR"/>
              <a:t>Ključne dodatne teme PPB-a razmatrane na sastancima od 2018.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6417" y="1785203"/>
            <a:ext cx="10073292" cy="5888567"/>
          </a:xfrm>
        </p:spPr>
        <p:txBody>
          <a:bodyPr>
            <a:normAutofit/>
          </a:bodyPr>
          <a:lstStyle/>
          <a:p>
            <a:pPr>
              <a:lnSpc>
                <a:spcPct val="113000"/>
              </a:lnSpc>
            </a:pPr>
            <a:r>
              <a:rPr lang="hr-HR" sz="2200" dirty="0">
                <a:latin typeface="Calibri"/>
                <a:ea typeface="MS PGothic"/>
              </a:rPr>
              <a:t>Razmatranje </a:t>
            </a:r>
            <a:r>
              <a:rPr lang="hr-HR" sz="2200" b="1" dirty="0">
                <a:latin typeface="Calibri"/>
                <a:ea typeface="MS PGothic"/>
              </a:rPr>
              <a:t>savjeta OECD-a</a:t>
            </a:r>
            <a:r>
              <a:rPr lang="hr-HR" sz="2200" dirty="0">
                <a:latin typeface="Calibri"/>
                <a:ea typeface="MS PGothic"/>
              </a:rPr>
              <a:t>, uključujući </a:t>
            </a:r>
            <a:r>
              <a:rPr lang="hr-HR" sz="2200" b="1" dirty="0">
                <a:latin typeface="Calibri"/>
                <a:ea typeface="MS PGothic"/>
              </a:rPr>
              <a:t>dobre prakse u pogledu planiranja proračuna prema učincima i nacrt najboljih praksi u pogledu dubinskih analiza rashoda</a:t>
            </a:r>
          </a:p>
          <a:p>
            <a:pPr>
              <a:lnSpc>
                <a:spcPct val="113000"/>
              </a:lnSpc>
            </a:pPr>
            <a:r>
              <a:rPr lang="hr-HR" sz="2200" dirty="0">
                <a:latin typeface="Calibri"/>
                <a:ea typeface="MS PGothic"/>
              </a:rPr>
              <a:t>Slučajevi zemalja o pokazateljima učinka u </a:t>
            </a:r>
            <a:r>
              <a:rPr lang="hr-HR" sz="2200" b="1" dirty="0">
                <a:latin typeface="Calibri"/>
                <a:ea typeface="MS PGothic"/>
              </a:rPr>
              <a:t>Rusiji</a:t>
            </a:r>
            <a:r>
              <a:rPr lang="hr-HR" sz="2200" dirty="0">
                <a:latin typeface="Calibri"/>
                <a:ea typeface="MS PGothic"/>
              </a:rPr>
              <a:t> i </a:t>
            </a:r>
            <a:r>
              <a:rPr lang="hr-HR" sz="2200" b="1" dirty="0">
                <a:latin typeface="Calibri"/>
                <a:ea typeface="MS PGothic"/>
              </a:rPr>
              <a:t>Srbiji</a:t>
            </a:r>
          </a:p>
          <a:p>
            <a:pPr>
              <a:lnSpc>
                <a:spcPct val="113000"/>
              </a:lnSpc>
            </a:pPr>
            <a:r>
              <a:rPr lang="hr-HR" sz="2200" dirty="0">
                <a:latin typeface="Calibri"/>
                <a:ea typeface="MS PGothic"/>
              </a:rPr>
              <a:t>Detaljan pregled reformi planiranja proračuna prema programima i učincima u </a:t>
            </a:r>
            <a:r>
              <a:rPr lang="hr-HR" sz="2200" b="1" dirty="0">
                <a:latin typeface="Calibri"/>
                <a:ea typeface="MS PGothic"/>
              </a:rPr>
              <a:t>Austriji</a:t>
            </a:r>
          </a:p>
          <a:p>
            <a:pPr>
              <a:lnSpc>
                <a:spcPct val="113000"/>
              </a:lnSpc>
            </a:pPr>
            <a:r>
              <a:rPr lang="hr-HR" sz="2200" dirty="0">
                <a:latin typeface="Calibri"/>
                <a:ea typeface="MS PGothic"/>
              </a:rPr>
              <a:t>Slučajevi zemalja u pogledu dubinskih analiza rashoda, uključujući </a:t>
            </a:r>
            <a:r>
              <a:rPr lang="hr-HR" sz="2200" b="1" dirty="0">
                <a:latin typeface="Calibri"/>
                <a:ea typeface="MS PGothic"/>
              </a:rPr>
              <a:t>Hrvatsku</a:t>
            </a:r>
            <a:r>
              <a:rPr lang="hr-HR" sz="2200" dirty="0">
                <a:latin typeface="Calibri"/>
                <a:ea typeface="MS PGothic"/>
              </a:rPr>
              <a:t>, </a:t>
            </a:r>
            <a:r>
              <a:rPr lang="hr-HR" sz="2200" b="1" dirty="0">
                <a:latin typeface="Calibri"/>
                <a:ea typeface="MS PGothic"/>
              </a:rPr>
              <a:t>Irsku</a:t>
            </a:r>
            <a:r>
              <a:rPr lang="hr-HR" sz="2200" dirty="0">
                <a:latin typeface="Calibri"/>
                <a:ea typeface="MS PGothic"/>
              </a:rPr>
              <a:t>, </a:t>
            </a:r>
            <a:r>
              <a:rPr lang="hr-HR" sz="2200" b="1" dirty="0">
                <a:latin typeface="Calibri"/>
                <a:ea typeface="MS PGothic"/>
              </a:rPr>
              <a:t>Italiju</a:t>
            </a:r>
            <a:r>
              <a:rPr lang="hr-HR" sz="2200" dirty="0">
                <a:latin typeface="Calibri"/>
                <a:ea typeface="MS PGothic"/>
              </a:rPr>
              <a:t>, </a:t>
            </a:r>
            <a:r>
              <a:rPr lang="hr-HR" sz="2200" b="1" dirty="0">
                <a:latin typeface="Calibri"/>
                <a:ea typeface="MS PGothic"/>
              </a:rPr>
              <a:t>Nizozemsku</a:t>
            </a:r>
            <a:r>
              <a:rPr lang="hr-HR" sz="2200" dirty="0">
                <a:latin typeface="Calibri"/>
                <a:ea typeface="MS PGothic"/>
              </a:rPr>
              <a:t> i </a:t>
            </a:r>
            <a:r>
              <a:rPr lang="hr-HR" sz="2200" b="1" dirty="0">
                <a:latin typeface="Calibri"/>
                <a:ea typeface="MS PGothic"/>
              </a:rPr>
              <a:t>Poljsku </a:t>
            </a:r>
            <a:endParaRPr lang="hr-HR" sz="2200" b="1" dirty="0"/>
          </a:p>
          <a:p>
            <a:pPr>
              <a:lnSpc>
                <a:spcPct val="113000"/>
              </a:lnSpc>
            </a:pPr>
            <a:r>
              <a:rPr lang="hr-HR" sz="2200" dirty="0">
                <a:latin typeface="Calibri"/>
                <a:ea typeface="MS PGothic"/>
              </a:rPr>
              <a:t>Razmišljanja o tome kako </a:t>
            </a:r>
            <a:r>
              <a:rPr lang="hr-HR" sz="2200" b="1" dirty="0">
                <a:latin typeface="Calibri"/>
                <a:ea typeface="MS PGothic"/>
              </a:rPr>
              <a:t>COVID kriza utječe na planiranje proračuna prema učincima i reforme dubinskih analiza rashoda</a:t>
            </a:r>
          </a:p>
          <a:p>
            <a:pPr>
              <a:lnSpc>
                <a:spcPct val="113000"/>
              </a:lnSpc>
            </a:pPr>
            <a:endParaRPr lang="en-US" dirty="0"/>
          </a:p>
          <a:p>
            <a:pPr marL="0" indent="0">
              <a:lnSpc>
                <a:spcPct val="113000"/>
              </a:lnSpc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A2F608E-7027-272C-F75D-8B03F586EEE4}"/>
              </a:ext>
            </a:extLst>
          </p:cNvPr>
          <p:cNvSpPr/>
          <p:nvPr/>
        </p:nvSpPr>
        <p:spPr bwMode="auto">
          <a:xfrm>
            <a:off x="1011160" y="1478711"/>
            <a:ext cx="594360" cy="104013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B29E9F9-F51C-52EC-1BAD-EFC62EB4614B}"/>
              </a:ext>
            </a:extLst>
          </p:cNvPr>
          <p:cNvSpPr/>
          <p:nvPr/>
        </p:nvSpPr>
        <p:spPr bwMode="auto">
          <a:xfrm>
            <a:off x="6503670" y="5589270"/>
            <a:ext cx="502920" cy="94869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i="0" u="none" strike="noStrike" normalizeH="0" baseline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6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/>
              <a:t>IV. Prikupljanje povratnih informacija za planiranje sljedećih aktivnosti PPBWG-a: Grupne diskusije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28" y="1584480"/>
            <a:ext cx="11089687" cy="5273520"/>
          </a:xfrm>
        </p:spPr>
        <p:txBody>
          <a:bodyPr>
            <a:normAutofit fontScale="92500"/>
          </a:bodyPr>
          <a:lstStyle/>
          <a:p>
            <a:pPr>
              <a:lnSpc>
                <a:spcPct val="112999"/>
              </a:lnSpc>
            </a:pPr>
            <a:r>
              <a:rPr lang="hr-HR" sz="2600" dirty="0">
                <a:latin typeface="Calibri"/>
                <a:ea typeface="MS PGothic"/>
                <a:cs typeface="Calibri"/>
              </a:rPr>
              <a:t>Uzimajući u obzir prethodno navedene KP-ove koje je do sada izradio PPBWG i prezentacije dostupne s prethodnih sastanaka BCOP-a, </a:t>
            </a:r>
            <a:r>
              <a:rPr lang="hr-HR" sz="2600" b="1" dirty="0">
                <a:latin typeface="Calibri"/>
                <a:ea typeface="MS PGothic"/>
                <a:cs typeface="Calibri"/>
              </a:rPr>
              <a:t>od sudionika se traži da u grupnim diskusijama predstave prioritetne reforme/teme svoje zemlje u širokom području planiranja proračuna prema programima i učincima</a:t>
            </a:r>
            <a:r>
              <a:rPr lang="hr-HR" sz="2600" dirty="0">
                <a:latin typeface="Calibri"/>
                <a:ea typeface="MS PGothic"/>
                <a:cs typeface="Calibri"/>
              </a:rPr>
              <a:t>, kao inpute za planiranje budućeg rada </a:t>
            </a:r>
            <a:r>
              <a:rPr lang="hr-HR" sz="2600">
                <a:latin typeface="Calibri"/>
                <a:ea typeface="MS PGothic"/>
                <a:cs typeface="Calibri"/>
              </a:rPr>
              <a:t>PPBWG-a</a:t>
            </a:r>
            <a:endParaRPr lang="en-US" sz="2600" dirty="0">
              <a:cs typeface="Calibri"/>
            </a:endParaRPr>
          </a:p>
          <a:p>
            <a:pPr marL="690245" lvl="1">
              <a:lnSpc>
                <a:spcPct val="112999"/>
              </a:lnSpc>
              <a:buFont typeface="Wingdings,Sans-Serif" panose="05000000000000000000" pitchFamily="2" charset="2"/>
              <a:buChar char="Ø"/>
            </a:pPr>
            <a:r>
              <a:rPr lang="hr-HR" sz="2600" dirty="0">
                <a:latin typeface="Calibri"/>
                <a:ea typeface="MS PGothic"/>
                <a:cs typeface="Calibri"/>
              </a:rPr>
              <a:t>za temu (teme) koju (koje) ćete predložiti u grupnoj diskusiji, navedite pojedinosti o tome za koje ste konkretne aspekte/sadržaj/format zainteresirani, kao i </a:t>
            </a:r>
            <a:r>
              <a:rPr lang="hr-HR" sz="2600">
                <a:latin typeface="Calibri"/>
                <a:ea typeface="MS PGothic"/>
                <a:cs typeface="Calibri"/>
              </a:rPr>
              <a:t>informaciju može li Vaša zemlja pridonijeti radu PPBWG-a i na koji način</a:t>
            </a:r>
            <a:endParaRPr lang="en-US" sz="2600">
              <a:latin typeface="Calibri"/>
              <a:ea typeface="MS PGothic"/>
              <a:cs typeface="Calibri"/>
            </a:endParaRPr>
          </a:p>
          <a:p>
            <a:pPr>
              <a:lnSpc>
                <a:spcPct val="112999"/>
              </a:lnSpc>
              <a:buFont typeface="Wingdings,Sans-Serif" panose="05000000000000000000" pitchFamily="2" charset="2"/>
              <a:buChar char="Ø"/>
            </a:pPr>
            <a:r>
              <a:rPr lang="hr-HR" sz="2600">
                <a:latin typeface="Calibri"/>
                <a:cs typeface="Calibri"/>
              </a:rPr>
              <a:t>Najčešće predložene teme iznijet će se članstvu na glasovanje u online anketi nakon plenarne sjednice, a Izvršni odbor razmotrit će temu (teme) s najvećim brojem glasova za razmatranje na skupovima i potencijalno za izradu proizvoda znanja</a:t>
            </a:r>
            <a:endParaRPr lang="en-US" sz="2600">
              <a:latin typeface="Calibri"/>
              <a:cs typeface="Calibri"/>
            </a:endParaRPr>
          </a:p>
          <a:p>
            <a:pPr>
              <a:lnSpc>
                <a:spcPct val="112999"/>
              </a:lnSpc>
              <a:buFont typeface="Wingdings,Sans-Serif" panose="05000000000000000000" pitchFamily="2" charset="2"/>
              <a:buChar char="Ø"/>
            </a:pPr>
            <a:endParaRPr lang="en-US" sz="2600" dirty="0">
              <a:cs typeface="Calibri"/>
            </a:endParaRPr>
          </a:p>
          <a:p>
            <a:pPr>
              <a:lnSpc>
                <a:spcPct val="112999"/>
              </a:lnSpc>
            </a:pPr>
            <a:endParaRPr lang="hr-HR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A2F608E-7027-272C-F75D-8B03F586EEE4}"/>
              </a:ext>
            </a:extLst>
          </p:cNvPr>
          <p:cNvSpPr/>
          <p:nvPr/>
        </p:nvSpPr>
        <p:spPr bwMode="auto">
          <a:xfrm>
            <a:off x="5798820" y="4914900"/>
            <a:ext cx="594360" cy="104013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B29E9F9-F51C-52EC-1BAD-EFC62EB4614B}"/>
              </a:ext>
            </a:extLst>
          </p:cNvPr>
          <p:cNvSpPr/>
          <p:nvPr/>
        </p:nvSpPr>
        <p:spPr bwMode="auto">
          <a:xfrm>
            <a:off x="6503670" y="5589270"/>
            <a:ext cx="502920" cy="94869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i="0" u="none" strike="noStrike" normalizeH="0" baseline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89128"/>
      </p:ext>
    </p:extLst>
  </p:cSld>
  <p:clrMapOvr>
    <a:masterClrMapping/>
  </p:clrMapOvr>
</p:sld>
</file>

<file path=ppt/theme/theme1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WBG-Any_Logo</Template>
  <TotalTime>6198</TotalTime>
  <Words>759</Words>
  <Application>Microsoft Office PowerPoint</Application>
  <PresentationFormat>Widescreen</PresentationFormat>
  <Paragraphs>65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Full Page Interior</vt:lpstr>
      <vt:lpstr>BCOP-ova RADNA SKUPINA ZA PLANIRANJE PRORAČUNA PREMA PROGRAMIMA I UČINCIMA (PPBWG):  Pregled nedavnog rada PPBWG-a</vt:lpstr>
      <vt:lpstr>Pregled izlaganja</vt:lpstr>
      <vt:lpstr>I. Ciljevi, članstvo i partnerstva </vt:lpstr>
      <vt:lpstr>II. Proizvodi znanja (KP-i) PPBWG-a</vt:lpstr>
      <vt:lpstr>II. Proizvodi znanja (KP-i) PPBWG-a</vt:lpstr>
      <vt:lpstr>II. Proizvodi znanja (KP-i) PPBWG-a</vt:lpstr>
      <vt:lpstr>II. Proizvodi znanja (KP-i) PPBWG-a</vt:lpstr>
      <vt:lpstr>III. Ključne dodatne teme PPB-a razmatrane na sastancima od 2018.</vt:lpstr>
      <vt:lpstr>IV. Prikupljanje povratnih informacija za planiranje sljedećih aktivnosti PPBWG-a: Grupne diskusije </vt:lpstr>
      <vt:lpstr>HVALA!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Kinar Aestry</dc:creator>
  <cp:lastModifiedBy>Željka Sauka</cp:lastModifiedBy>
  <cp:revision>221</cp:revision>
  <dcterms:created xsi:type="dcterms:W3CDTF">2017-06-21T12:17:59Z</dcterms:created>
  <dcterms:modified xsi:type="dcterms:W3CDTF">2023-03-15T17:17:03Z</dcterms:modified>
</cp:coreProperties>
</file>