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71" r:id="rId2"/>
    <p:sldId id="368" r:id="rId3"/>
    <p:sldId id="385" r:id="rId4"/>
    <p:sldId id="388" r:id="rId5"/>
    <p:sldId id="386" r:id="rId6"/>
    <p:sldId id="389" r:id="rId7"/>
    <p:sldId id="382" r:id="rId8"/>
    <p:sldId id="384" r:id="rId9"/>
    <p:sldId id="378" r:id="rId10"/>
    <p:sldId id="312" r:id="rId11"/>
  </p:sldIdLst>
  <p:sldSz cx="9906000" cy="6858000" type="A4"/>
  <p:notesSz cx="7086600" cy="9024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7" autoAdjust="0"/>
    <p:restoredTop sz="91837" autoAdjust="0"/>
  </p:normalViewPr>
  <p:slideViewPr>
    <p:cSldViewPr>
      <p:cViewPr varScale="1">
        <p:scale>
          <a:sx n="66" d="100"/>
          <a:sy n="66" d="100"/>
        </p:scale>
        <p:origin x="1428" y="66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a Carsimamovic" userId="S::naidacar_gmail.com#ext#@worldbankgroup.onmicrosoft.com::53931ab3-ae2f-4940-ab2f-79ca65fd9f5d" providerId="AD" clId="Web-{03DF295B-A76F-EC19-51C3-E4574ECE0BB7}"/>
    <pc:docChg chg="modSld">
      <pc:chgData name="Naida Carsimamovic" userId="S::naidacar_gmail.com#ext#@worldbankgroup.onmicrosoft.com::53931ab3-ae2f-4940-ab2f-79ca65fd9f5d" providerId="AD" clId="Web-{03DF295B-A76F-EC19-51C3-E4574ECE0BB7}" dt="2019-03-12T16:49:17.130" v="205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03DF295B-A76F-EC19-51C3-E4574ECE0BB7}" dt="2019-03-12T16:41:10.080" v="37" actId="20577"/>
        <pc:sldMkLst>
          <pc:docMk/>
          <pc:sldMk cId="0" sldId="271"/>
        </pc:sldMkLst>
        <pc:spChg chg="mod">
          <ac:chgData name="Naida Carsimamovic" userId="S::naidacar_gmail.com#ext#@worldbankgroup.onmicrosoft.com::53931ab3-ae2f-4940-ab2f-79ca65fd9f5d" providerId="AD" clId="Web-{03DF295B-A76F-EC19-51C3-E4574ECE0BB7}" dt="2019-03-12T16:41:10.080" v="37" actId="20577"/>
          <ac:spMkLst>
            <pc:docMk/>
            <pc:sldMk cId="0" sldId="271"/>
            <ac:spMk id="4098" creationId="{7A4831BA-7AFA-4246-B49E-32FEAAF698EB}"/>
          </ac:spMkLst>
        </pc:spChg>
      </pc:sldChg>
      <pc:sldChg chg="modSp">
        <pc:chgData name="Naida Carsimamovic" userId="S::naidacar_gmail.com#ext#@worldbankgroup.onmicrosoft.com::53931ab3-ae2f-4940-ab2f-79ca65fd9f5d" providerId="AD" clId="Web-{03DF295B-A76F-EC19-51C3-E4574ECE0BB7}" dt="2019-03-12T16:42:54.145" v="85" actId="20577"/>
        <pc:sldMkLst>
          <pc:docMk/>
          <pc:sldMk cId="0" sldId="368"/>
        </pc:sldMkLst>
        <pc:spChg chg="mod">
          <ac:chgData name="Naida Carsimamovic" userId="S::naidacar_gmail.com#ext#@worldbankgroup.onmicrosoft.com::53931ab3-ae2f-4940-ab2f-79ca65fd9f5d" providerId="AD" clId="Web-{03DF295B-A76F-EC19-51C3-E4574ECE0BB7}" dt="2019-03-12T16:42:54.145" v="85" actId="20577"/>
          <ac:spMkLst>
            <pc:docMk/>
            <pc:sldMk cId="0" sldId="368"/>
            <ac:spMk id="6149" creationId="{3DF371EF-3C7C-4D0A-8B54-60A40A59151B}"/>
          </ac:spMkLst>
        </pc:spChg>
      </pc:sldChg>
      <pc:sldChg chg="modSp">
        <pc:chgData name="Naida Carsimamovic" userId="S::naidacar_gmail.com#ext#@worldbankgroup.onmicrosoft.com::53931ab3-ae2f-4940-ab2f-79ca65fd9f5d" providerId="AD" clId="Web-{03DF295B-A76F-EC19-51C3-E4574ECE0BB7}" dt="2019-03-12T16:49:17.130" v="205" actId="20577"/>
        <pc:sldMkLst>
          <pc:docMk/>
          <pc:sldMk cId="0" sldId="378"/>
        </pc:sldMkLst>
        <pc:spChg chg="mod">
          <ac:chgData name="Naida Carsimamovic" userId="S::naidacar_gmail.com#ext#@worldbankgroup.onmicrosoft.com::53931ab3-ae2f-4940-ab2f-79ca65fd9f5d" providerId="AD" clId="Web-{03DF295B-A76F-EC19-51C3-E4574ECE0BB7}" dt="2019-03-12T16:49:17.130" v="205" actId="20577"/>
          <ac:spMkLst>
            <pc:docMk/>
            <pc:sldMk cId="0" sldId="378"/>
            <ac:spMk id="20484" creationId="{2E1AD78E-76D2-44EE-8D14-397167969C70}"/>
          </ac:spMkLst>
        </pc:spChg>
      </pc:sldChg>
      <pc:sldChg chg="modSp">
        <pc:chgData name="Naida Carsimamovic" userId="S::naidacar_gmail.com#ext#@worldbankgroup.onmicrosoft.com::53931ab3-ae2f-4940-ab2f-79ca65fd9f5d" providerId="AD" clId="Web-{03DF295B-A76F-EC19-51C3-E4574ECE0BB7}" dt="2019-03-12T16:48:00.128" v="167" actId="20577"/>
        <pc:sldMkLst>
          <pc:docMk/>
          <pc:sldMk cId="0" sldId="382"/>
        </pc:sldMkLst>
        <pc:spChg chg="mod">
          <ac:chgData name="Naida Carsimamovic" userId="S::naidacar_gmail.com#ext#@worldbankgroup.onmicrosoft.com::53931ab3-ae2f-4940-ab2f-79ca65fd9f5d" providerId="AD" clId="Web-{03DF295B-A76F-EC19-51C3-E4574ECE0BB7}" dt="2019-03-12T16:48:00.128" v="167" actId="20577"/>
          <ac:spMkLst>
            <pc:docMk/>
            <pc:sldMk cId="0" sldId="382"/>
            <ac:spMk id="16388" creationId="{F10102ED-CAC7-4F44-B938-FC5761FE218E}"/>
          </ac:spMkLst>
        </pc:spChg>
      </pc:sldChg>
      <pc:sldChg chg="modSp">
        <pc:chgData name="Naida Carsimamovic" userId="S::naidacar_gmail.com#ext#@worldbankgroup.onmicrosoft.com::53931ab3-ae2f-4940-ab2f-79ca65fd9f5d" providerId="AD" clId="Web-{03DF295B-A76F-EC19-51C3-E4574ECE0BB7}" dt="2019-03-12T16:48:20.425" v="177" actId="20577"/>
        <pc:sldMkLst>
          <pc:docMk/>
          <pc:sldMk cId="0" sldId="384"/>
        </pc:sldMkLst>
        <pc:spChg chg="mod">
          <ac:chgData name="Naida Carsimamovic" userId="S::naidacar_gmail.com#ext#@worldbankgroup.onmicrosoft.com::53931ab3-ae2f-4940-ab2f-79ca65fd9f5d" providerId="AD" clId="Web-{03DF295B-A76F-EC19-51C3-E4574ECE0BB7}" dt="2019-03-12T16:48:20.425" v="177" actId="20577"/>
          <ac:spMkLst>
            <pc:docMk/>
            <pc:sldMk cId="0" sldId="384"/>
            <ac:spMk id="18436" creationId="{6E9BC021-1765-454A-9D5B-1045CAD104B5}"/>
          </ac:spMkLst>
        </pc:spChg>
      </pc:sldChg>
      <pc:sldChg chg="modSp">
        <pc:chgData name="Naida Carsimamovic" userId="S::naidacar_gmail.com#ext#@worldbankgroup.onmicrosoft.com::53931ab3-ae2f-4940-ab2f-79ca65fd9f5d" providerId="AD" clId="Web-{03DF295B-A76F-EC19-51C3-E4574ECE0BB7}" dt="2019-03-12T16:45:56.847" v="145" actId="20577"/>
        <pc:sldMkLst>
          <pc:docMk/>
          <pc:sldMk cId="0" sldId="385"/>
        </pc:sldMkLst>
        <pc:spChg chg="mod">
          <ac:chgData name="Naida Carsimamovic" userId="S::naidacar_gmail.com#ext#@worldbankgroup.onmicrosoft.com::53931ab3-ae2f-4940-ab2f-79ca65fd9f5d" providerId="AD" clId="Web-{03DF295B-A76F-EC19-51C3-E4574ECE0BB7}" dt="2019-03-12T16:43:08.815" v="104" actId="20577"/>
          <ac:spMkLst>
            <pc:docMk/>
            <pc:sldMk cId="0" sldId="385"/>
            <ac:spMk id="8196" creationId="{D590B0DC-4D89-4E58-968F-209B61D776C8}"/>
          </ac:spMkLst>
        </pc:spChg>
        <pc:spChg chg="mod">
          <ac:chgData name="Naida Carsimamovic" userId="S::naidacar_gmail.com#ext#@worldbankgroup.onmicrosoft.com::53931ab3-ae2f-4940-ab2f-79ca65fd9f5d" providerId="AD" clId="Web-{03DF295B-A76F-EC19-51C3-E4574ECE0BB7}" dt="2019-03-12T16:45:56.847" v="145" actId="20577"/>
          <ac:spMkLst>
            <pc:docMk/>
            <pc:sldMk cId="0" sldId="385"/>
            <ac:spMk id="8197" creationId="{55CD72D2-DB9B-4C45-A11B-9C5984B1BC0A}"/>
          </ac:spMkLst>
        </pc:spChg>
      </pc:sldChg>
      <pc:sldChg chg="modSp">
        <pc:chgData name="Naida Carsimamovic" userId="S::naidacar_gmail.com#ext#@worldbankgroup.onmicrosoft.com::53931ab3-ae2f-4940-ab2f-79ca65fd9f5d" providerId="AD" clId="Web-{03DF295B-A76F-EC19-51C3-E4574ECE0BB7}" dt="2019-03-12T16:48:08.925" v="173" actId="20577"/>
        <pc:sldMkLst>
          <pc:docMk/>
          <pc:sldMk cId="0" sldId="386"/>
        </pc:sldMkLst>
        <pc:spChg chg="mod">
          <ac:chgData name="Naida Carsimamovic" userId="S::naidacar_gmail.com#ext#@worldbankgroup.onmicrosoft.com::53931ab3-ae2f-4940-ab2f-79ca65fd9f5d" providerId="AD" clId="Web-{03DF295B-A76F-EC19-51C3-E4574ECE0BB7}" dt="2019-03-12T16:48:08.925" v="173" actId="20577"/>
          <ac:spMkLst>
            <pc:docMk/>
            <pc:sldMk cId="0" sldId="386"/>
            <ac:spMk id="12292" creationId="{6D5BED83-F7C9-42AB-9A88-85B68EA99844}"/>
          </ac:spMkLst>
        </pc:spChg>
      </pc:sldChg>
      <pc:sldChg chg="modSp">
        <pc:chgData name="Naida Carsimamovic" userId="S::naidacar_gmail.com#ext#@worldbankgroup.onmicrosoft.com::53931ab3-ae2f-4940-ab2f-79ca65fd9f5d" providerId="AD" clId="Web-{03DF295B-A76F-EC19-51C3-E4574ECE0BB7}" dt="2019-03-12T16:47:16.628" v="164" actId="1076"/>
        <pc:sldMkLst>
          <pc:docMk/>
          <pc:sldMk cId="0" sldId="388"/>
        </pc:sldMkLst>
        <pc:spChg chg="mod">
          <ac:chgData name="Naida Carsimamovic" userId="S::naidacar_gmail.com#ext#@worldbankgroup.onmicrosoft.com::53931ab3-ae2f-4940-ab2f-79ca65fd9f5d" providerId="AD" clId="Web-{03DF295B-A76F-EC19-51C3-E4574ECE0BB7}" dt="2019-03-12T16:47:16.628" v="164" actId="1076"/>
          <ac:spMkLst>
            <pc:docMk/>
            <pc:sldMk cId="0" sldId="388"/>
            <ac:spMk id="10244" creationId="{A899D63C-7725-4DD2-BB5F-93E006B21F6D}"/>
          </ac:spMkLst>
        </pc:spChg>
        <pc:spChg chg="mod">
          <ac:chgData name="Naida Carsimamovic" userId="S::naidacar_gmail.com#ext#@worldbankgroup.onmicrosoft.com::53931ab3-ae2f-4940-ab2f-79ca65fd9f5d" providerId="AD" clId="Web-{03DF295B-A76F-EC19-51C3-E4574ECE0BB7}" dt="2019-03-12T16:46:27.878" v="147" actId="1076"/>
          <ac:spMkLst>
            <pc:docMk/>
            <pc:sldMk cId="0" sldId="388"/>
            <ac:spMk id="10258" creationId="{A3C55106-9350-4DB5-B0CB-916EDB5365CA}"/>
          </ac:spMkLst>
        </pc:spChg>
        <pc:spChg chg="mod">
          <ac:chgData name="Naida Carsimamovic" userId="S::naidacar_gmail.com#ext#@worldbankgroup.onmicrosoft.com::53931ab3-ae2f-4940-ab2f-79ca65fd9f5d" providerId="AD" clId="Web-{03DF295B-A76F-EC19-51C3-E4574ECE0BB7}" dt="2019-03-12T16:46:48.300" v="156" actId="1076"/>
          <ac:spMkLst>
            <pc:docMk/>
            <pc:sldMk cId="0" sldId="388"/>
            <ac:spMk id="10269" creationId="{165C0387-C3E2-40C9-BFD0-BB7B93B6F748}"/>
          </ac:spMkLst>
        </pc:spChg>
        <pc:spChg chg="mod">
          <ac:chgData name="Naida Carsimamovic" userId="S::naidacar_gmail.com#ext#@worldbankgroup.onmicrosoft.com::53931ab3-ae2f-4940-ab2f-79ca65fd9f5d" providerId="AD" clId="Web-{03DF295B-A76F-EC19-51C3-E4574ECE0BB7}" dt="2019-03-12T16:47:07.675" v="162" actId="1076"/>
          <ac:spMkLst>
            <pc:docMk/>
            <pc:sldMk cId="0" sldId="388"/>
            <ac:spMk id="10272" creationId="{53465A4E-5C87-4B8E-9D19-7D504B6B9AF6}"/>
          </ac:spMkLst>
        </pc:spChg>
        <pc:spChg chg="mod">
          <ac:chgData name="Naida Carsimamovic" userId="S::naidacar_gmail.com#ext#@worldbankgroup.onmicrosoft.com::53931ab3-ae2f-4940-ab2f-79ca65fd9f5d" providerId="AD" clId="Web-{03DF295B-A76F-EC19-51C3-E4574ECE0BB7}" dt="2019-03-12T16:46:56.862" v="159" actId="20577"/>
          <ac:spMkLst>
            <pc:docMk/>
            <pc:sldMk cId="0" sldId="388"/>
            <ac:spMk id="10274" creationId="{087A14B3-B85B-4FA4-9C14-16CAB12FE895}"/>
          </ac:spMkLst>
        </pc:spChg>
        <pc:spChg chg="mod">
          <ac:chgData name="Naida Carsimamovic" userId="S::naidacar_gmail.com#ext#@worldbankgroup.onmicrosoft.com::53931ab3-ae2f-4940-ab2f-79ca65fd9f5d" providerId="AD" clId="Web-{03DF295B-A76F-EC19-51C3-E4574ECE0BB7}" dt="2019-03-12T16:46:59.863" v="161" actId="14100"/>
          <ac:spMkLst>
            <pc:docMk/>
            <pc:sldMk cId="0" sldId="388"/>
            <ac:spMk id="10278" creationId="{5511DB4B-5451-4A7B-BF46-00278FBE1CFF}"/>
          </ac:spMkLst>
        </pc:spChg>
        <pc:grpChg chg="mod">
          <ac:chgData name="Naida Carsimamovic" userId="S::naidacar_gmail.com#ext#@worldbankgroup.onmicrosoft.com::53931ab3-ae2f-4940-ab2f-79ca65fd9f5d" providerId="AD" clId="Web-{03DF295B-A76F-EC19-51C3-E4574ECE0BB7}" dt="2019-03-12T16:46:12.737" v="146" actId="1076"/>
          <ac:grpSpMkLst>
            <pc:docMk/>
            <pc:sldMk cId="0" sldId="388"/>
            <ac:grpSpMk id="10266" creationId="{22716F31-FA70-409A-819F-BF0267BF2EB8}"/>
          </ac:grpSpMkLst>
        </pc:grpChg>
      </pc:sldChg>
      <pc:sldChg chg="modSp">
        <pc:chgData name="Naida Carsimamovic" userId="S::naidacar_gmail.com#ext#@worldbankgroup.onmicrosoft.com::53931ab3-ae2f-4940-ab2f-79ca65fd9f5d" providerId="AD" clId="Web-{03DF295B-A76F-EC19-51C3-E4574ECE0BB7}" dt="2019-03-12T16:48:03.691" v="170" actId="20577"/>
        <pc:sldMkLst>
          <pc:docMk/>
          <pc:sldMk cId="0" sldId="389"/>
        </pc:sldMkLst>
        <pc:spChg chg="mod">
          <ac:chgData name="Naida Carsimamovic" userId="S::naidacar_gmail.com#ext#@worldbankgroup.onmicrosoft.com::53931ab3-ae2f-4940-ab2f-79ca65fd9f5d" providerId="AD" clId="Web-{03DF295B-A76F-EC19-51C3-E4574ECE0BB7}" dt="2019-03-12T16:48:03.691" v="170" actId="20577"/>
          <ac:spMkLst>
            <pc:docMk/>
            <pc:sldMk cId="0" sldId="389"/>
            <ac:spMk id="14340" creationId="{7F388431-5853-41F4-8989-634940F3D8D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D9C8A7-C3F2-4EF6-983E-44A257A9AB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2F2FBF-7C0D-4735-A487-7E14B24711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2D56D5-1088-4BBA-8AFF-138E0A9854E7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CC1FF-E7F7-46B4-918B-27D46F5DA5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A576D1-8513-472C-A0F6-6FF3B6BA2C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A60F80-E453-4B45-9168-9CEFD07214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F61724-9122-4CED-9ACD-9AC91D37B6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E15C93-97D3-43F4-9122-DFC1C0E4C6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259EEF-BD07-4E58-BCB0-25C76DCDE75E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BEB2DFD-A98C-4F7F-AA2B-FE0910F92B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B91A67C-E278-4E03-B6B6-4C580AAF8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65897-78BF-4E5C-8FC3-FE65F34F84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DF417-FCCE-4F18-A75B-E6F274E6C2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3302C2-8C47-415F-8F33-C76B957268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5565E9F0-58A5-44F3-B893-1ADCE6946B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000A938F-4C90-4AA6-B148-269F255F9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168F840F-860F-44C6-8FD9-83F9782EB6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F10B4BDA-F9C8-4E2C-90F6-26D7400E1DEC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EFDEF275-4611-43E2-9AB0-48E4918FA2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7738415A-3D30-4A49-9661-DA6C80C3C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909DC72-9F32-46E4-AD27-07A1D7909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CE080BFD-D80B-46D9-9284-1F6DF1CFEC59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10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21F4506-FD61-42DE-A342-1C8D3B57C9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A255D61F-A730-439D-A110-7AB76F66B3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3BE1D85-AE14-49C5-A673-093F17DFD8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CE8ECFD0-6A4A-4568-892C-3E00E9AD4E2C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0D20D8D4-3717-4766-9E11-73FF9A965A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B28CB4CF-E343-48C2-9693-C747A06538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B264E282-555B-400F-A735-52E698554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6399D06D-7904-434D-9F63-11D974D5215D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664B4890-4916-4453-B185-414F48E561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8CF3526E-1DCF-47A7-A4FE-DF08DB2DE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4E08CC7C-AF2B-44F0-B21C-2C445A94F6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19060788-0C5C-484A-BAC0-762C369D1808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F61E24F-F715-4791-920F-CFD046EFC8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8C7F21D3-9C04-4609-A9A8-732E62694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4171CD68-3BAD-42C4-9064-9B40FC366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9CBEDFF7-6DA7-46B7-A383-95E609DB86B0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93E4E635-118C-4D21-82C6-0E23C0222E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6ADE02E0-DDEE-4AD3-9C33-78C1E4748E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21EDE6B3-2D9B-4D13-9C05-67F545D1F8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B9D5AE5A-AD83-45CA-AE77-9A64DFDADC90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FD2D0416-181F-4263-AF6B-F9B404F03B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6E63BD3E-7AB0-445C-A423-FFBBE3831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FA91AFC0-CF74-443D-BD6D-FC9390F932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53E6AE74-E0C3-4B85-AD2D-B66B8E8D6299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080C1E1B-3462-4F12-B172-CE5F1C99D8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ED4E21F5-FA24-4393-8216-FFE7CB4BE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768F28D-BE5F-43CD-81CA-EAB8333220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4D460C2C-7CCC-4EDD-B0FD-4699FD0936DD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734AEF94-02EA-4E86-A975-34CE169B3F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2825511F-FE71-4C0A-AD3F-AABB6120B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F7C8B49F-C8E2-4E4A-8337-3BA1817126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DAE493F3-7B60-4F94-BABA-11749AF204ED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C7924-E99A-4206-9703-500836CAF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1A158-3552-4421-8101-99DCB7858C41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5663F-C72C-45EE-816A-D12D01A0D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04C8D-6CBF-4B0B-B987-1D2658739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7405-0EAC-46A7-BB10-C7052D244A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9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6DFB-92E3-45F0-960B-98CA3E0F5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0CF03-8817-4896-A5DB-8C0412FB770F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2D99B-34C9-4C06-85EE-34705F77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1878A-252B-44E3-A77A-B5FD2A39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B4A7-A985-4E37-93C4-9553EC2201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5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DE68D-9F1F-4D1F-BCBF-73FAF81F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1BF95-3F47-4C4C-AB21-9B3FE184DE25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10070-9781-4569-8B76-77373B045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33371-A848-4BF7-A558-80FC1884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30B39-3DE7-4CC8-88F5-EE9BCB28C5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2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45233-B77B-423D-95AF-6CA3D3D25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66F6-2814-4F55-B37B-E576ED2393BF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3CA55-2F27-4C3E-A5D1-EEB48F5DE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A2DA6-9D5E-4EB0-BFEE-C7ADCFD4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5D039-9FBB-4F97-B29E-6DEED6F6E9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70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ECBAF-E3A7-491D-BC71-D8E80834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182BC-5027-4C6B-A1EA-75FA4D9A75C0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CDEE9-26FD-4DD9-9E7C-390EFCDD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42057-DDCA-414B-9AEB-D61C0EBD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75617-E95F-460D-8755-EABBE7C6A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7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F08AB3-2F40-456A-8A91-3B598F14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F9CAB-0A3E-4883-B69D-247B283F296D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2FEC873-6164-4661-8B21-B277098E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1BF60C-AFE9-491D-BC56-170179C1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F1CCB-F504-4583-BB44-76FAABF642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8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1F7D6B0-E1F4-4711-9568-3BD0AA81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F10BA-77A8-4EE6-8CF4-3E9EE5FA3DD8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8E10995-7AC5-49CD-870D-B5AC0701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7AA9C8-CC27-4642-B322-107D3AF8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8831-31E0-4E66-917C-7CFDA65D18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1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CE30080-D37C-47AA-80AC-102A997F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8C6CB-AE46-4624-B439-4A727D810916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5E4245C-E0FA-414D-85D1-D866636F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DCD5DA-991A-4FCE-80A8-564227575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118D9-DD8F-4DD7-93F9-61EF765E99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84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7DCA3B-0B8F-443C-AA3C-8BD82FB4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3F466-3586-45C4-AFDC-2DB5F76667B2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D9FCF6F-6605-40B9-AE7C-1128D298D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AB5FDE-1C21-49CC-B73C-742B7DD76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95C65-4B18-4F27-8C71-678877E610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4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237452-A4C3-4225-96DF-AE24A89A3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854D-DD74-49CC-B370-E57ABBAF636E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A9AF64-F137-49AF-9223-5AB3C0DD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430FCA-D284-4037-BF5E-06827548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A7E7D-8E25-4239-8F6A-9FCF874EA8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72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A62B350-4938-4CD9-A83D-E7B3A9621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C3CC6-1F86-46F1-A9B8-07393ED53D4A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7B1585-E84D-423D-9C08-750434D5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FCBE8C-1A29-40FB-8666-8C509797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86448-D47B-49F6-AE4C-DF295C59AE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1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D8076AA-B4AE-47B6-BE62-34C859AE2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B06249A-B7A3-49DA-9010-0DBFA6ADA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55CD3-5384-4ED3-9680-98DFCBFDC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DAC6F6-267B-4156-889C-E77AFCE253C9}" type="datetimeFigureOut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3AB15-91BB-4D12-BA69-3DEDB844B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8AA81-208B-4FE7-8D90-7E2832A60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D1A329-1EEA-4946-A0CC-308A1E2E2E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A4831BA-7AFA-4246-B49E-32FEAAF698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0450" y="738188"/>
            <a:ext cx="8528050" cy="3200400"/>
          </a:xfrm>
        </p:spPr>
        <p:txBody>
          <a:bodyPr/>
          <a:lstStyle/>
          <a:p>
            <a:r>
              <a:rPr lang="en-US" altLang="en-US" dirty="0" err="1">
                <a:solidFill>
                  <a:srgbClr val="002060"/>
                </a:solidFill>
              </a:rPr>
              <a:t>Najnovije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informacije</a:t>
            </a:r>
            <a:r>
              <a:rPr lang="en-US" altLang="en-US" dirty="0">
                <a:solidFill>
                  <a:srgbClr val="002060"/>
                </a:solidFill>
              </a:rPr>
              <a:t> o </a:t>
            </a:r>
            <a:r>
              <a:rPr lang="en-US" altLang="en-US" dirty="0" err="1">
                <a:solidFill>
                  <a:srgbClr val="002060"/>
                </a:solidFill>
              </a:rPr>
              <a:t>radu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Radne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skupine</a:t>
            </a:r>
            <a:r>
              <a:rPr lang="en-US" altLang="en-US" dirty="0">
                <a:solidFill>
                  <a:srgbClr val="002060"/>
                </a:solidFill>
              </a:rPr>
              <a:t> za  </a:t>
            </a:r>
            <a:r>
              <a:rPr lang="en-US" altLang="en-US" dirty="0" err="1">
                <a:solidFill>
                  <a:srgbClr val="002060"/>
                </a:solidFill>
              </a:rPr>
              <a:t>planiranje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proračuna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prema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programima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i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učincima</a:t>
            </a:r>
            <a:r>
              <a:rPr lang="en-US" altLang="en-US" dirty="0">
                <a:solidFill>
                  <a:srgbClr val="002060"/>
                </a:solidFill>
              </a:rPr>
              <a:t>  (PPBWG), </a:t>
            </a:r>
            <a:r>
              <a:rPr lang="en-US" altLang="en-US" dirty="0" err="1">
                <a:solidFill>
                  <a:srgbClr val="002060"/>
                </a:solidFill>
              </a:rPr>
              <a:t>te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planovi</a:t>
            </a:r>
            <a:r>
              <a:rPr lang="en-US" altLang="en-US" dirty="0">
                <a:solidFill>
                  <a:srgbClr val="002060"/>
                </a:solidFill>
              </a:rPr>
              <a:t> </a:t>
            </a:r>
            <a:endParaRPr lang="en-US" altLang="en-US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6A080AF3-710F-4788-B876-CD2B6A9C36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76400" y="4191000"/>
            <a:ext cx="69342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 i="1">
                <a:solidFill>
                  <a:srgbClr val="0D0D0D"/>
                </a:solidFill>
              </a:rPr>
              <a:t>PEMPAL-ova Zajednica prakse za proračun (BCOP)</a:t>
            </a:r>
          </a:p>
          <a:p>
            <a:pPr>
              <a:lnSpc>
                <a:spcPct val="90000"/>
              </a:lnSpc>
            </a:pPr>
            <a:r>
              <a:rPr lang="en-US" altLang="en-US" sz="2200" i="1">
                <a:solidFill>
                  <a:srgbClr val="0D0D0D"/>
                </a:solidFill>
              </a:rPr>
              <a:t>Radna skupina za programsko planiranje i planiranje proračuna prema učinku</a:t>
            </a:r>
          </a:p>
        </p:txBody>
      </p:sp>
      <p:pic>
        <p:nvPicPr>
          <p:cNvPr id="4100" name="Рисунок 11" descr="pempal-logo.jpg">
            <a:extLst>
              <a:ext uri="{FF2B5EF4-FFF2-40B4-BE49-F238E27FC236}">
                <a16:creationId xmlns:a16="http://schemas.microsoft.com/office/drawing/2014/main" id="{77F3CF9D-D53A-44AB-9DE7-E31BCAD36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Рисунок 15" descr="pempal-logo-top.gif">
            <a:extLst>
              <a:ext uri="{FF2B5EF4-FFF2-40B4-BE49-F238E27FC236}">
                <a16:creationId xmlns:a16="http://schemas.microsoft.com/office/drawing/2014/main" id="{0C563374-F7C8-4ADB-82B7-FDA763F23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5">
            <a:extLst>
              <a:ext uri="{FF2B5EF4-FFF2-40B4-BE49-F238E27FC236}">
                <a16:creationId xmlns:a16="http://schemas.microsoft.com/office/drawing/2014/main" id="{E1C96E68-D4A3-4157-AF70-FF029F092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4953000"/>
            <a:ext cx="4953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Nikolay Begchin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Ministarstvo financija Ruske Federacije, voditelj Radne skupine za programsko planiranje i planiranje proračuna prema učinku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altLang="en-US" sz="1800">
                <a:solidFill>
                  <a:srgbClr val="000000"/>
                </a:solidFill>
              </a:rPr>
              <a:t>o</a:t>
            </a:r>
            <a:r>
              <a:rPr lang="en-US" altLang="en-US" sz="1800">
                <a:solidFill>
                  <a:srgbClr val="000000"/>
                </a:solidFill>
              </a:rPr>
              <a:t>žujak 2019.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>
            <a:extLst>
              <a:ext uri="{FF2B5EF4-FFF2-40B4-BE49-F238E27FC236}">
                <a16:creationId xmlns:a16="http://schemas.microsoft.com/office/drawing/2014/main" id="{EC3D4AB5-6ED4-4256-B89A-FE60737A0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150" y="4267200"/>
            <a:ext cx="21129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Subtitle 2">
            <a:extLst>
              <a:ext uri="{FF2B5EF4-FFF2-40B4-BE49-F238E27FC236}">
                <a16:creationId xmlns:a16="http://schemas.microsoft.com/office/drawing/2014/main" id="{DE47130E-E5ED-4D9E-8B4E-A0853A9D90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66800" y="838200"/>
            <a:ext cx="8337550" cy="5410200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altLang="en-US" sz="3600">
              <a:solidFill>
                <a:srgbClr val="0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altLang="en-US" sz="3600">
              <a:solidFill>
                <a:srgbClr val="000000"/>
              </a:solidFill>
            </a:endParaRPr>
          </a:p>
          <a:p>
            <a:pPr marL="457200" indent="-457200"/>
            <a:r>
              <a:rPr lang="en-US" altLang="en-US" sz="3600">
                <a:solidFill>
                  <a:srgbClr val="000000"/>
                </a:solidFill>
              </a:rPr>
              <a:t>Hvala na pozornosti!</a:t>
            </a:r>
          </a:p>
          <a:p>
            <a:pPr marL="457200" indent="-457200"/>
            <a:endParaRPr lang="en-US" altLang="en-US" sz="3600">
              <a:solidFill>
                <a:srgbClr val="000000"/>
              </a:solidFill>
            </a:endParaRPr>
          </a:p>
          <a:p>
            <a:pPr marL="457200" indent="-457200"/>
            <a:r>
              <a:rPr lang="en-US" altLang="en-US" sz="2000">
                <a:solidFill>
                  <a:srgbClr val="000000"/>
                </a:solidFill>
              </a:rPr>
              <a:t>Svi materijali Radne skupine dostupni su na engleskom, ruskom i bosansko-hrvatsko-srpskom na adresi</a:t>
            </a:r>
            <a:r>
              <a:rPr lang="en-US" altLang="en-US" sz="2000">
                <a:solidFill>
                  <a:srgbClr val="000000"/>
                </a:solidFill>
                <a:hlinkClick r:id="rId4"/>
              </a:rPr>
              <a:t> www.pempal.org</a:t>
            </a:r>
            <a:r>
              <a:rPr lang="en-US" altLang="en-US" sz="2000">
                <a:solidFill>
                  <a:srgbClr val="000000"/>
                </a:solidFill>
              </a:rPr>
              <a:t>, a ostali materijali dostupni su na platformi OneDrive BCOP-a.</a:t>
            </a:r>
          </a:p>
        </p:txBody>
      </p:sp>
      <p:pic>
        <p:nvPicPr>
          <p:cNvPr id="22532" name="Рисунок 11" descr="pempal-logo.jpg">
            <a:extLst>
              <a:ext uri="{FF2B5EF4-FFF2-40B4-BE49-F238E27FC236}">
                <a16:creationId xmlns:a16="http://schemas.microsoft.com/office/drawing/2014/main" id="{B42602EE-D437-467F-95E5-1B05FD6A5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15" descr="pempal-logo-top.gif">
            <a:extLst>
              <a:ext uri="{FF2B5EF4-FFF2-40B4-BE49-F238E27FC236}">
                <a16:creationId xmlns:a16="http://schemas.microsoft.com/office/drawing/2014/main" id="{A3E1A605-C8DE-46F6-B422-9A6C0A352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450301E-4CA4-42EC-A4F4-91533277B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147" name="Рисунок 11" descr="pempal-logo.jpg">
            <a:extLst>
              <a:ext uri="{FF2B5EF4-FFF2-40B4-BE49-F238E27FC236}">
                <a16:creationId xmlns:a16="http://schemas.microsoft.com/office/drawing/2014/main" id="{494B0B8A-7B2F-445A-B5E0-45D3009AA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1">
            <a:extLst>
              <a:ext uri="{FF2B5EF4-FFF2-40B4-BE49-F238E27FC236}">
                <a16:creationId xmlns:a16="http://schemas.microsoft.com/office/drawing/2014/main" id="{60E85824-24AA-44A4-8E69-CB2D7D5DC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2060"/>
                </a:solidFill>
              </a:rPr>
              <a:t>Podsjetnik: informacije o Radnoj skupini </a:t>
            </a:r>
          </a:p>
        </p:txBody>
      </p:sp>
      <p:sp>
        <p:nvSpPr>
          <p:cNvPr id="6149" name="Содержимое 2">
            <a:extLst>
              <a:ext uri="{FF2B5EF4-FFF2-40B4-BE49-F238E27FC236}">
                <a16:creationId xmlns:a16="http://schemas.microsoft.com/office/drawing/2014/main" id="{3DF371EF-3C7C-4D0A-8B54-60A40A591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175" y="900113"/>
            <a:ext cx="9066213" cy="60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800"/>
              </a:spcBef>
              <a:buNone/>
            </a:pP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Zadatak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:</a:t>
            </a:r>
            <a:r>
              <a:rPr lang="en-US" altLang="en-US" sz="2200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utvrditi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glavne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trendove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uočene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u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programskom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planiranju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proračuna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i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dubinskoj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analizi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rashoda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u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razvijenim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zemljama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i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zemljama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PEMPAL-a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i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 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razviti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efikasnr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pristupr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takvim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praksama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i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poboljšanju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učinkovitosti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 </a:t>
            </a:r>
            <a:r>
              <a:rPr lang="en-US" altLang="en-US" sz="2200" b="1" dirty="0" err="1">
                <a:solidFill>
                  <a:srgbClr val="984807"/>
                </a:solidFill>
                <a:latin typeface="Calibri"/>
                <a:cs typeface="Calibri"/>
              </a:rPr>
              <a:t>rashoda</a:t>
            </a:r>
            <a:r>
              <a:rPr lang="en-US" altLang="en-US" sz="2200" b="1" dirty="0">
                <a:solidFill>
                  <a:srgbClr val="984807"/>
                </a:solidFill>
                <a:latin typeface="Calibri"/>
                <a:cs typeface="Calibri"/>
              </a:rPr>
              <a:t>. </a:t>
            </a:r>
            <a:endParaRPr lang="en-US" altLang="en-US" sz="2200" b="1" dirty="0">
              <a:solidFill>
                <a:srgbClr val="984807"/>
              </a:solidFill>
            </a:endParaRPr>
          </a:p>
          <a:p>
            <a:pPr algn="just">
              <a:spcBef>
                <a:spcPts val="800"/>
              </a:spcBef>
              <a:buFont typeface="Arial" panose="020B0604020202020204" pitchFamily="34" charset="0"/>
              <a:buNone/>
            </a:pPr>
            <a:endParaRPr lang="en-US" altLang="en-US" sz="2200" b="1">
              <a:solidFill>
                <a:srgbClr val="984807"/>
              </a:solidFill>
            </a:endParaRPr>
          </a:p>
          <a:p>
            <a:pPr algn="just">
              <a:spcBef>
                <a:spcPts val="800"/>
              </a:spcBef>
              <a:buNone/>
            </a:pP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BCOP-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ovi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članovi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kontinuirano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odabiru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planiranje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 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proračuna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prema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programima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učincima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kao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prioritetno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područje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u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reformama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planiranja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proračuna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u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svojim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zemljama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uključujući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u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anketi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provedenoj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prije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sjednice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2019.</a:t>
            </a:r>
          </a:p>
          <a:p>
            <a:pPr algn="just">
              <a:spcBef>
                <a:spcPts val="800"/>
              </a:spcBef>
              <a:buFont typeface="Arial" panose="020B0604020202020204" pitchFamily="34" charset="0"/>
              <a:buNone/>
            </a:pPr>
            <a:endParaRPr lang="en-US" altLang="en-US" sz="2200" b="1">
              <a:solidFill>
                <a:srgbClr val="000000"/>
              </a:solidFill>
            </a:endParaRPr>
          </a:p>
          <a:p>
            <a:pPr algn="just">
              <a:spcBef>
                <a:spcPts val="800"/>
              </a:spcBef>
              <a:buFont typeface="Arial" panose="020B0604020202020204" pitchFamily="34" charset="0"/>
              <a:buNone/>
            </a:pPr>
            <a:r>
              <a:rPr lang="en-US" altLang="en-US" sz="2200" b="1" dirty="0" err="1">
                <a:solidFill>
                  <a:srgbClr val="0D0D0D"/>
                </a:solidFill>
                <a:latin typeface="Calibri"/>
                <a:cs typeface="Calibri"/>
              </a:rPr>
              <a:t>Ciljevi</a:t>
            </a:r>
            <a:r>
              <a:rPr lang="en-US" altLang="en-US" sz="2200" b="1" dirty="0">
                <a:solidFill>
                  <a:srgbClr val="0D0D0D"/>
                </a:solidFill>
                <a:latin typeface="Calibri"/>
                <a:cs typeface="Calibri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utvrditi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ključne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trendove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u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provedbi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 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planiranja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proračuna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prema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programima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učinvima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te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dubinskim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analizama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rashoda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en-US" altLang="en-US" sz="2200" b="1" dirty="0">
              <a:solidFill>
                <a:srgbClr val="000000"/>
              </a:solidFill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učiti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iz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konkretnih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primjera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zemalja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PEMPAL-a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drugih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zemalja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u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tim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područjima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. </a:t>
            </a:r>
            <a:endParaRPr lang="en-US" altLang="en-US" sz="2200" b="1" dirty="0">
              <a:solidFill>
                <a:srgbClr val="000000"/>
              </a:solidFill>
              <a:cs typeface="Calibri"/>
            </a:endParaRPr>
          </a:p>
          <a:p>
            <a:pPr marL="0" lvl="1" algn="just">
              <a:spcBef>
                <a:spcPts val="800"/>
              </a:spcBef>
              <a:buFont typeface="Arial" panose="020B0604020202020204" pitchFamily="34" charset="0"/>
              <a:buNone/>
            </a:pPr>
            <a:endParaRPr lang="en-US" altLang="en-US" sz="2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58C6CF9-476C-441B-8B37-ABDCEC3E2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195" name="Рисунок 11" descr="pempal-logo.jpg">
            <a:extLst>
              <a:ext uri="{FF2B5EF4-FFF2-40B4-BE49-F238E27FC236}">
                <a16:creationId xmlns:a16="http://schemas.microsoft.com/office/drawing/2014/main" id="{836609D0-229E-4BE9-A610-0F13EC46D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1">
            <a:extLst>
              <a:ext uri="{FF2B5EF4-FFF2-40B4-BE49-F238E27FC236}">
                <a16:creationId xmlns:a16="http://schemas.microsoft.com/office/drawing/2014/main" id="{D590B0DC-4D89-4E58-968F-209B61D77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792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Calibri"/>
                <a:cs typeface="Calibri"/>
              </a:rPr>
              <a:t>Podsjetnik</a:t>
            </a:r>
            <a:r>
              <a:rPr lang="en-US" altLang="en-US" sz="3600" dirty="0">
                <a:solidFill>
                  <a:srgbClr val="002060"/>
                </a:solidFill>
                <a:latin typeface="Calibri"/>
                <a:cs typeface="Calibri"/>
              </a:rPr>
              <a:t>: </a:t>
            </a:r>
            <a:r>
              <a:rPr lang="en-US" altLang="en-US" sz="3600" dirty="0" err="1">
                <a:solidFill>
                  <a:srgbClr val="002060"/>
                </a:solidFill>
                <a:latin typeface="Calibri"/>
                <a:cs typeface="Calibri"/>
              </a:rPr>
              <a:t>Osnovne</a:t>
            </a:r>
            <a:r>
              <a:rPr lang="en-US" altLang="en-US" sz="36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Calibri"/>
                <a:cs typeface="Calibri"/>
              </a:rPr>
              <a:t>informacije</a:t>
            </a:r>
            <a:r>
              <a:rPr lang="en-US" altLang="en-US" sz="3600" dirty="0">
                <a:solidFill>
                  <a:srgbClr val="002060"/>
                </a:solidFill>
                <a:latin typeface="Calibri"/>
                <a:cs typeface="Calibri"/>
              </a:rPr>
              <a:t> o </a:t>
            </a:r>
            <a:r>
              <a:rPr lang="en-US" altLang="en-US" sz="3600" dirty="0" err="1">
                <a:solidFill>
                  <a:srgbClr val="002060"/>
                </a:solidFill>
                <a:latin typeface="Calibri"/>
                <a:cs typeface="Calibri"/>
              </a:rPr>
              <a:t>Radnoj</a:t>
            </a:r>
            <a:r>
              <a:rPr lang="en-US" altLang="en-US" sz="36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Calibri"/>
                <a:cs typeface="Calibri"/>
              </a:rPr>
              <a:t>skupini</a:t>
            </a:r>
            <a:r>
              <a:rPr lang="en-US" altLang="en-US" sz="3600" dirty="0">
                <a:solidFill>
                  <a:srgbClr val="002060"/>
                </a:solidFill>
                <a:latin typeface="Calibri"/>
                <a:cs typeface="Calibri"/>
              </a:rPr>
              <a:t> </a:t>
            </a:r>
            <a:endParaRPr lang="en-US" altLang="en-US" sz="3600">
              <a:solidFill>
                <a:srgbClr val="002060"/>
              </a:solidFill>
            </a:endParaRPr>
          </a:p>
        </p:txBody>
      </p:sp>
      <p:sp>
        <p:nvSpPr>
          <p:cNvPr id="8197" name="Содержимое 2">
            <a:extLst>
              <a:ext uri="{FF2B5EF4-FFF2-40B4-BE49-F238E27FC236}">
                <a16:creationId xmlns:a16="http://schemas.microsoft.com/office/drawing/2014/main" id="{55CD72D2-DB9B-4C45-A11B-9C5984B1B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1447800"/>
            <a:ext cx="9066212" cy="60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just">
              <a:spcBef>
                <a:spcPts val="800"/>
              </a:spcBef>
              <a:buFont typeface="Arial" panose="020B0604020202020204" pitchFamily="34" charset="0"/>
              <a:buNone/>
            </a:pPr>
            <a:endParaRPr lang="en-US" altLang="en-US" sz="2200" b="1">
              <a:solidFill>
                <a:srgbClr val="000000"/>
              </a:solidFill>
            </a:endParaRPr>
          </a:p>
          <a:p>
            <a:pPr marL="0" lvl="1" algn="just">
              <a:spcBef>
                <a:spcPts val="800"/>
              </a:spcBef>
              <a:buNone/>
            </a:pP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Partnerstvo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s OECD-om: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	OECD je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važan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izvor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informacija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sadržaja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za PPBWG,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kroz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sudjelovanje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u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anketama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OECD-a o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planiranju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proračuna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prema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učinku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(za 2016.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2018.)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te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sastancima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 OECD-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ove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mreže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visokih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dužnosnika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odgovornih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za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proračun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(SBO) za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učinke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rezultate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te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mreže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SBO-a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posvećene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regiji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CESEE,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gdje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se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često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raspravlja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o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programskom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planiranju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planiranju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proračuna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prema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alibri"/>
                <a:cs typeface="Calibri"/>
              </a:rPr>
              <a:t>učinku</a:t>
            </a:r>
            <a:r>
              <a:rPr lang="en-US" altLang="en-US" sz="2200" dirty="0">
                <a:solidFill>
                  <a:srgbClr val="000000"/>
                </a:solidFill>
                <a:latin typeface="Calibri"/>
                <a:cs typeface="Calibri"/>
              </a:rPr>
              <a:t>. 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en-US" altLang="en-US" sz="2200" b="1" dirty="0">
              <a:solidFill>
                <a:srgbClr val="000000"/>
              </a:solidFill>
              <a:cs typeface="Calibri"/>
            </a:endParaRPr>
          </a:p>
          <a:p>
            <a:pPr marL="0" lvl="1" algn="just">
              <a:spcBef>
                <a:spcPts val="800"/>
              </a:spcBef>
              <a:buFont typeface="Arial" panose="020B0604020202020204" pitchFamily="34" charset="0"/>
              <a:buNone/>
            </a:pPr>
            <a:endParaRPr lang="en-US" altLang="en-US" sz="2200" b="1">
              <a:solidFill>
                <a:srgbClr val="000000"/>
              </a:solidFill>
            </a:endParaRPr>
          </a:p>
          <a:p>
            <a:pPr marL="0" lvl="1" algn="ctr">
              <a:spcBef>
                <a:spcPts val="800"/>
              </a:spcBef>
              <a:buNone/>
            </a:pP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Članovi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Radne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skupine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 (15 </a:t>
            </a:r>
            <a:r>
              <a:rPr lang="en-US" altLang="en-US" sz="2200" b="1" dirty="0" err="1">
                <a:solidFill>
                  <a:srgbClr val="000000"/>
                </a:solidFill>
                <a:latin typeface="Calibri"/>
                <a:cs typeface="Calibri"/>
              </a:rPr>
              <a:t>zemalja</a:t>
            </a: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):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 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Albanija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Armenija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Bjelarus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, Bosna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 Hercegovina,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Bugarska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, Hrvatska,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Gruzija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Kirgiska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Republika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, Kosovo, Moldova, Ruska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Federacija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, Srbija,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Turska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Ukrajina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2200" i="1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altLang="en-US" sz="2200" i="1" dirty="0">
                <a:solidFill>
                  <a:srgbClr val="000000"/>
                </a:solidFill>
                <a:latin typeface="Calibri"/>
                <a:cs typeface="Calibri"/>
              </a:rPr>
              <a:t> Uzbekistan.  </a:t>
            </a:r>
            <a:endParaRPr lang="en-US" altLang="en-US" sz="2200" i="1" dirty="0">
              <a:solidFill>
                <a:srgbClr val="000000"/>
              </a:solidFill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8270D51-1944-4A8F-BD70-0F3EA55F1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585788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43" name="Рисунок 11" descr="pempal-logo.jpg">
            <a:extLst>
              <a:ext uri="{FF2B5EF4-FFF2-40B4-BE49-F238E27FC236}">
                <a16:creationId xmlns:a16="http://schemas.microsoft.com/office/drawing/2014/main" id="{806B3A34-46A1-4605-A817-001DF5C1A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763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1">
            <a:extLst>
              <a:ext uri="{FF2B5EF4-FFF2-40B4-BE49-F238E27FC236}">
                <a16:creationId xmlns:a16="http://schemas.microsoft.com/office/drawing/2014/main" id="{A899D63C-7725-4DD2-BB5F-93E006B21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708" y="156005"/>
            <a:ext cx="900086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002060"/>
                </a:solidFill>
              </a:rPr>
              <a:t>Aktivnosti PPBWG-a tijekom razdoblja 2016. – 2018.</a:t>
            </a:r>
          </a:p>
        </p:txBody>
      </p:sp>
      <p:grpSp>
        <p:nvGrpSpPr>
          <p:cNvPr id="10245" name="Group 103">
            <a:extLst>
              <a:ext uri="{FF2B5EF4-FFF2-40B4-BE49-F238E27FC236}">
                <a16:creationId xmlns:a16="http://schemas.microsoft.com/office/drawing/2014/main" id="{5E3DBAA2-DC29-4993-81A0-9B1F8F623BD8}"/>
              </a:ext>
            </a:extLst>
          </p:cNvPr>
          <p:cNvGrpSpPr>
            <a:grpSpLocks/>
          </p:cNvGrpSpPr>
          <p:nvPr/>
        </p:nvGrpSpPr>
        <p:grpSpPr bwMode="auto">
          <a:xfrm>
            <a:off x="5872163" y="2201863"/>
            <a:ext cx="954087" cy="1455737"/>
            <a:chOff x="4555138" y="2063281"/>
            <a:chExt cx="953960" cy="1456468"/>
          </a:xfrm>
        </p:grpSpPr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E2C5744D-647F-F74E-BDDE-0955580ABF41}"/>
                </a:ext>
              </a:extLst>
            </p:cNvPr>
            <p:cNvSpPr/>
            <p:nvPr/>
          </p:nvSpPr>
          <p:spPr>
            <a:xfrm rot="10800000" flipH="1" flipV="1">
              <a:off x="5212276" y="3222738"/>
              <a:ext cx="233331" cy="231891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878B6C54-BB61-E847-BEDA-0C8183A98EE1}"/>
                </a:ext>
              </a:extLst>
            </p:cNvPr>
            <p:cNvSpPr/>
            <p:nvPr/>
          </p:nvSpPr>
          <p:spPr>
            <a:xfrm rot="10800000" flipH="1" flipV="1">
              <a:off x="5326560" y="3337095"/>
              <a:ext cx="182538" cy="182654"/>
            </a:xfrm>
            <a:prstGeom prst="ellipse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860EAE89-CB5C-CB4E-A6C0-8C2866BAE980}"/>
                </a:ext>
              </a:extLst>
            </p:cNvPr>
            <p:cNvSpPr/>
            <p:nvPr/>
          </p:nvSpPr>
          <p:spPr>
            <a:xfrm rot="10800000" flipV="1">
              <a:off x="4555138" y="3222738"/>
              <a:ext cx="233331" cy="231891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79779984-C05E-D142-983F-F3251426D175}"/>
                </a:ext>
              </a:extLst>
            </p:cNvPr>
            <p:cNvSpPr/>
            <p:nvPr/>
          </p:nvSpPr>
          <p:spPr>
            <a:xfrm rot="10800000" flipV="1">
              <a:off x="4740850" y="3400627"/>
              <a:ext cx="522218" cy="54002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A6035EC-FBA6-B147-A34F-B7D33795B336}"/>
                </a:ext>
              </a:extLst>
            </p:cNvPr>
            <p:cNvSpPr/>
            <p:nvPr/>
          </p:nvSpPr>
          <p:spPr>
            <a:xfrm rot="16200000" flipH="1" flipV="1">
              <a:off x="4819835" y="2633498"/>
              <a:ext cx="1195987" cy="55555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246" name="Group 109">
            <a:extLst>
              <a:ext uri="{FF2B5EF4-FFF2-40B4-BE49-F238E27FC236}">
                <a16:creationId xmlns:a16="http://schemas.microsoft.com/office/drawing/2014/main" id="{E1B1F091-F1B4-4FB5-94F0-40FB1F9411D7}"/>
              </a:ext>
            </a:extLst>
          </p:cNvPr>
          <p:cNvGrpSpPr>
            <a:grpSpLocks/>
          </p:cNvGrpSpPr>
          <p:nvPr/>
        </p:nvGrpSpPr>
        <p:grpSpPr bwMode="auto">
          <a:xfrm>
            <a:off x="7985125" y="2125663"/>
            <a:ext cx="954088" cy="1455737"/>
            <a:chOff x="6264343" y="2063281"/>
            <a:chExt cx="953960" cy="1456468"/>
          </a:xfrm>
        </p:grpSpPr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0253C779-86F3-3345-9071-8C3D4598F87C}"/>
                </a:ext>
              </a:extLst>
            </p:cNvPr>
            <p:cNvSpPr/>
            <p:nvPr/>
          </p:nvSpPr>
          <p:spPr>
            <a:xfrm rot="10800000" flipH="1" flipV="1">
              <a:off x="6921480" y="3222738"/>
              <a:ext cx="233332" cy="231891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8F48B693-BA4E-B642-9A2A-223F8E043226}"/>
                </a:ext>
              </a:extLst>
            </p:cNvPr>
            <p:cNvSpPr/>
            <p:nvPr/>
          </p:nvSpPr>
          <p:spPr>
            <a:xfrm rot="16200000" flipH="1" flipV="1">
              <a:off x="6529040" y="2633497"/>
              <a:ext cx="1195987" cy="55556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CC6CFEC7-BC09-EC44-AC84-7AA6C9EA7194}"/>
                </a:ext>
              </a:extLst>
            </p:cNvPr>
            <p:cNvSpPr/>
            <p:nvPr/>
          </p:nvSpPr>
          <p:spPr>
            <a:xfrm rot="10800000" flipH="1" flipV="1">
              <a:off x="7035764" y="3337095"/>
              <a:ext cx="182539" cy="182654"/>
            </a:xfrm>
            <a:prstGeom prst="ellipse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1796A8C7-FCF6-E745-BFE1-08FAF7E6F3B2}"/>
                </a:ext>
              </a:extLst>
            </p:cNvPr>
            <p:cNvSpPr/>
            <p:nvPr/>
          </p:nvSpPr>
          <p:spPr>
            <a:xfrm rot="10800000" flipV="1">
              <a:off x="6264343" y="3222738"/>
              <a:ext cx="233332" cy="231891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21CA3B11-36B3-9D45-B0B8-CD0B6BA8CFBA}"/>
                </a:ext>
              </a:extLst>
            </p:cNvPr>
            <p:cNvSpPr/>
            <p:nvPr/>
          </p:nvSpPr>
          <p:spPr>
            <a:xfrm rot="10800000" flipV="1">
              <a:off x="6450056" y="3400627"/>
              <a:ext cx="522217" cy="54002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247" name="Group 115">
            <a:extLst>
              <a:ext uri="{FF2B5EF4-FFF2-40B4-BE49-F238E27FC236}">
                <a16:creationId xmlns:a16="http://schemas.microsoft.com/office/drawing/2014/main" id="{5F0F953C-F5A4-4BC5-BC59-E000F94BF200}"/>
              </a:ext>
            </a:extLst>
          </p:cNvPr>
          <p:cNvGrpSpPr>
            <a:grpSpLocks/>
          </p:cNvGrpSpPr>
          <p:nvPr/>
        </p:nvGrpSpPr>
        <p:grpSpPr bwMode="auto">
          <a:xfrm>
            <a:off x="2741613" y="3430588"/>
            <a:ext cx="954087" cy="1674812"/>
            <a:chOff x="1991331" y="3336567"/>
            <a:chExt cx="953960" cy="1674740"/>
          </a:xfrm>
        </p:grpSpPr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691178A9-1A26-8D48-A107-5554BFA11342}"/>
                </a:ext>
              </a:extLst>
            </p:cNvPr>
            <p:cNvSpPr/>
            <p:nvPr/>
          </p:nvSpPr>
          <p:spPr>
            <a:xfrm rot="10800000">
              <a:off x="1991331" y="3401651"/>
              <a:ext cx="233331" cy="23335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056A505C-3308-8343-9C77-5006043CE3A7}"/>
                </a:ext>
              </a:extLst>
            </p:cNvPr>
            <p:cNvSpPr/>
            <p:nvPr/>
          </p:nvSpPr>
          <p:spPr>
            <a:xfrm rot="10800000">
              <a:off x="2177043" y="3401651"/>
              <a:ext cx="522218" cy="53973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C42A099F-796E-6D49-8B56-A790751269C2}"/>
                </a:ext>
              </a:extLst>
            </p:cNvPr>
            <p:cNvSpPr/>
            <p:nvPr/>
          </p:nvSpPr>
          <p:spPr>
            <a:xfrm rot="10800000" flipH="1">
              <a:off x="2648469" y="3401651"/>
              <a:ext cx="233331" cy="23335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D157938A-08AE-9B4A-BDB4-7BA0BB7D5DFA}"/>
                </a:ext>
              </a:extLst>
            </p:cNvPr>
            <p:cNvSpPr/>
            <p:nvPr/>
          </p:nvSpPr>
          <p:spPr>
            <a:xfrm rot="10800000" flipH="1">
              <a:off x="2762753" y="3336567"/>
              <a:ext cx="182538" cy="182554"/>
            </a:xfrm>
            <a:prstGeom prst="ellipse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5EEA5B05-8346-3C45-94CE-67FD82F50A33}"/>
                </a:ext>
              </a:extLst>
            </p:cNvPr>
            <p:cNvSpPr/>
            <p:nvPr/>
          </p:nvSpPr>
          <p:spPr>
            <a:xfrm rot="5400000" flipH="1">
              <a:off x="2146028" y="4275535"/>
              <a:ext cx="1415989" cy="55555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248" name="Group 121">
            <a:extLst>
              <a:ext uri="{FF2B5EF4-FFF2-40B4-BE49-F238E27FC236}">
                <a16:creationId xmlns:a16="http://schemas.microsoft.com/office/drawing/2014/main" id="{D3758D3F-3C78-414F-A85F-FA5501B025A0}"/>
              </a:ext>
            </a:extLst>
          </p:cNvPr>
          <p:cNvGrpSpPr>
            <a:grpSpLocks/>
          </p:cNvGrpSpPr>
          <p:nvPr/>
        </p:nvGrpSpPr>
        <p:grpSpPr bwMode="auto">
          <a:xfrm>
            <a:off x="6880225" y="3384550"/>
            <a:ext cx="1092200" cy="1673225"/>
            <a:chOff x="5409740" y="3338250"/>
            <a:chExt cx="953960" cy="1673057"/>
          </a:xfrm>
        </p:grpSpPr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28676A0D-8414-A749-B0DA-1CA20EB225F8}"/>
                </a:ext>
              </a:extLst>
            </p:cNvPr>
            <p:cNvSpPr/>
            <p:nvPr/>
          </p:nvSpPr>
          <p:spPr>
            <a:xfrm rot="10800000">
              <a:off x="5409740" y="3403331"/>
              <a:ext cx="232944" cy="233339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99DC6314-CA71-1042-8963-71B530F232A2}"/>
                </a:ext>
              </a:extLst>
            </p:cNvPr>
            <p:cNvSpPr/>
            <p:nvPr/>
          </p:nvSpPr>
          <p:spPr>
            <a:xfrm rot="10800000">
              <a:off x="5595540" y="3403331"/>
              <a:ext cx="521350" cy="53970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24BB1629-5974-1541-82E7-C79F1434DFA7}"/>
                </a:ext>
              </a:extLst>
            </p:cNvPr>
            <p:cNvSpPr/>
            <p:nvPr/>
          </p:nvSpPr>
          <p:spPr>
            <a:xfrm rot="10800000" flipH="1">
              <a:off x="6066974" y="3403331"/>
              <a:ext cx="232944" cy="233339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C15E162-55A6-674F-9CF1-BFA31AF7CC09}"/>
                </a:ext>
              </a:extLst>
            </p:cNvPr>
            <p:cNvSpPr/>
            <p:nvPr/>
          </p:nvSpPr>
          <p:spPr>
            <a:xfrm rot="10800000" flipH="1">
              <a:off x="6180673" y="3338250"/>
              <a:ext cx="183027" cy="182545"/>
            </a:xfrm>
            <a:prstGeom prst="ellipse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F6FBA4C7-A879-264E-9742-C6463ECB33D7}"/>
                </a:ext>
              </a:extLst>
            </p:cNvPr>
            <p:cNvSpPr/>
            <p:nvPr/>
          </p:nvSpPr>
          <p:spPr>
            <a:xfrm rot="5400000" flipH="1">
              <a:off x="5564232" y="4275622"/>
              <a:ext cx="1415908" cy="55463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249" name="Group 127">
            <a:extLst>
              <a:ext uri="{FF2B5EF4-FFF2-40B4-BE49-F238E27FC236}">
                <a16:creationId xmlns:a16="http://schemas.microsoft.com/office/drawing/2014/main" id="{EACA2ACA-811C-4214-A2B8-6ADEA9054481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429000"/>
            <a:ext cx="954088" cy="1677988"/>
            <a:chOff x="3700536" y="3334005"/>
            <a:chExt cx="953960" cy="1677302"/>
          </a:xfrm>
        </p:grpSpPr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DEA3DC87-6C29-034A-B90A-9BD3648A2EC5}"/>
                </a:ext>
              </a:extLst>
            </p:cNvPr>
            <p:cNvSpPr/>
            <p:nvPr/>
          </p:nvSpPr>
          <p:spPr>
            <a:xfrm rot="10800000">
              <a:off x="3700536" y="3399066"/>
              <a:ext cx="233332" cy="233267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387541DD-1511-DD43-A0F5-88CF0B1E6060}"/>
                </a:ext>
              </a:extLst>
            </p:cNvPr>
            <p:cNvSpPr/>
            <p:nvPr/>
          </p:nvSpPr>
          <p:spPr>
            <a:xfrm rot="10800000" flipH="1">
              <a:off x="4357673" y="3399066"/>
              <a:ext cx="233332" cy="233267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FB8CAE6-D316-524F-AEE0-E3079C15533B}"/>
                </a:ext>
              </a:extLst>
            </p:cNvPr>
            <p:cNvSpPr/>
            <p:nvPr/>
          </p:nvSpPr>
          <p:spPr>
            <a:xfrm rot="10800000" flipH="1">
              <a:off x="4471957" y="3334005"/>
              <a:ext cx="182539" cy="182488"/>
            </a:xfrm>
            <a:prstGeom prst="ellipse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ED3D02C9-BED5-D94D-8951-03EA49CAC8D9}"/>
                </a:ext>
              </a:extLst>
            </p:cNvPr>
            <p:cNvSpPr/>
            <p:nvPr/>
          </p:nvSpPr>
          <p:spPr>
            <a:xfrm rot="5400000" flipH="1">
              <a:off x="3855492" y="4275793"/>
              <a:ext cx="1415471" cy="55556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9D56207D-0997-F548-B025-96DD5C6CADFA}"/>
                </a:ext>
              </a:extLst>
            </p:cNvPr>
            <p:cNvSpPr/>
            <p:nvPr/>
          </p:nvSpPr>
          <p:spPr>
            <a:xfrm rot="10800000">
              <a:off x="3886249" y="3399066"/>
              <a:ext cx="522217" cy="53953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250" name="Group 133">
            <a:extLst>
              <a:ext uri="{FF2B5EF4-FFF2-40B4-BE49-F238E27FC236}">
                <a16:creationId xmlns:a16="http://schemas.microsoft.com/office/drawing/2014/main" id="{3979E785-DECB-4F4F-9C3B-5EB2806C7645}"/>
              </a:ext>
            </a:extLst>
          </p:cNvPr>
          <p:cNvGrpSpPr>
            <a:grpSpLocks/>
          </p:cNvGrpSpPr>
          <p:nvPr/>
        </p:nvGrpSpPr>
        <p:grpSpPr bwMode="auto">
          <a:xfrm>
            <a:off x="4318000" y="973138"/>
            <a:ext cx="582613" cy="1003300"/>
            <a:chOff x="4130308" y="996540"/>
            <a:chExt cx="582650" cy="1004329"/>
          </a:xfrm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F448D460-922C-1E45-A897-B790EC8B20CA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2A85ACCA-4914-0C45-896C-B3C09876A7A1}"/>
                </a:ext>
              </a:extLst>
            </p:cNvPr>
            <p:cNvSpPr/>
            <p:nvPr/>
          </p:nvSpPr>
          <p:spPr>
            <a:xfrm rot="10800000">
              <a:off x="4420839" y="996540"/>
              <a:ext cx="292119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FC41100-5A19-2B47-9A00-3A7E03366D44}"/>
                </a:ext>
              </a:extLst>
            </p:cNvPr>
            <p:cNvSpPr/>
            <p:nvPr/>
          </p:nvSpPr>
          <p:spPr>
            <a:xfrm rot="10800000">
              <a:off x="4236602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3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10251" name="Group 137">
            <a:extLst>
              <a:ext uri="{FF2B5EF4-FFF2-40B4-BE49-F238E27FC236}">
                <a16:creationId xmlns:a16="http://schemas.microsoft.com/office/drawing/2014/main" id="{26A554CF-D2DC-42C1-B53A-24533C690E81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949325"/>
            <a:ext cx="582613" cy="1004888"/>
            <a:chOff x="4130308" y="996540"/>
            <a:chExt cx="582650" cy="1004329"/>
          </a:xfrm>
        </p:grpSpPr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289C0A61-8BBD-AF41-8B05-F19612548320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4377F41D-581A-304A-9E52-E1DEF5557954}"/>
                </a:ext>
              </a:extLst>
            </p:cNvPr>
            <p:cNvSpPr/>
            <p:nvPr/>
          </p:nvSpPr>
          <p:spPr>
            <a:xfrm rot="10800000">
              <a:off x="4420839" y="996540"/>
              <a:ext cx="292119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AF1E05A2-EEEB-7D48-B3D4-B5FE99AD98E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45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>
                  <a:rot lat="0" lon="0" rev="10799999"/>
                </a:camera>
                <a:lightRig rig="threePt" dir="t"/>
              </a:scene3d>
            </a:bodyPr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10252" name="Group 141">
            <a:extLst>
              <a:ext uri="{FF2B5EF4-FFF2-40B4-BE49-F238E27FC236}">
                <a16:creationId xmlns:a16="http://schemas.microsoft.com/office/drawing/2014/main" id="{2029C998-1714-4B81-B50D-1A06098F09AC}"/>
              </a:ext>
            </a:extLst>
          </p:cNvPr>
          <p:cNvGrpSpPr>
            <a:grpSpLocks/>
          </p:cNvGrpSpPr>
          <p:nvPr/>
        </p:nvGrpSpPr>
        <p:grpSpPr bwMode="auto">
          <a:xfrm>
            <a:off x="6424613" y="993775"/>
            <a:ext cx="582612" cy="1004888"/>
            <a:chOff x="4130308" y="996540"/>
            <a:chExt cx="582650" cy="1004329"/>
          </a:xfrm>
        </p:grpSpPr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5F580721-038A-9547-990F-08C53DDAEDB4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22FF556D-9C34-9B4D-9F88-DCB166A963F3}"/>
                </a:ext>
              </a:extLst>
            </p:cNvPr>
            <p:cNvSpPr/>
            <p:nvPr/>
          </p:nvSpPr>
          <p:spPr>
            <a:xfrm rot="10800000">
              <a:off x="4420839" y="996540"/>
              <a:ext cx="292119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3D998631-A149-654B-A1EE-DB01CEDDF13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5</a:t>
              </a:r>
            </a:p>
          </p:txBody>
        </p:sp>
      </p:grpSp>
      <p:grpSp>
        <p:nvGrpSpPr>
          <p:cNvPr id="10253" name="Group 145">
            <a:extLst>
              <a:ext uri="{FF2B5EF4-FFF2-40B4-BE49-F238E27FC236}">
                <a16:creationId xmlns:a16="http://schemas.microsoft.com/office/drawing/2014/main" id="{A5340573-09AF-4E7F-812B-CC92E7091CE1}"/>
              </a:ext>
            </a:extLst>
          </p:cNvPr>
          <p:cNvGrpSpPr>
            <a:grpSpLocks/>
          </p:cNvGrpSpPr>
          <p:nvPr/>
        </p:nvGrpSpPr>
        <p:grpSpPr bwMode="auto">
          <a:xfrm>
            <a:off x="8532813" y="931863"/>
            <a:ext cx="582612" cy="1004887"/>
            <a:chOff x="4130308" y="996540"/>
            <a:chExt cx="582650" cy="1004329"/>
          </a:xfrm>
        </p:grpSpPr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08C9E986-D0B1-4A42-AFE4-F2DA0F59AC0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DCD41210-B14D-6D4E-B31F-3A4D429E108C}"/>
                </a:ext>
              </a:extLst>
            </p:cNvPr>
            <p:cNvSpPr/>
            <p:nvPr/>
          </p:nvSpPr>
          <p:spPr>
            <a:xfrm rot="10800000">
              <a:off x="4420839" y="996540"/>
              <a:ext cx="292119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755EE52-71F5-344B-9DD4-B67C6924992E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5E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7</a:t>
              </a:r>
            </a:p>
          </p:txBody>
        </p:sp>
      </p:grpSp>
      <p:grpSp>
        <p:nvGrpSpPr>
          <p:cNvPr id="10254" name="Group 149">
            <a:extLst>
              <a:ext uri="{FF2B5EF4-FFF2-40B4-BE49-F238E27FC236}">
                <a16:creationId xmlns:a16="http://schemas.microsoft.com/office/drawing/2014/main" id="{F222BADC-D937-426F-AC12-2C1CE4975E1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7589838" y="5224463"/>
            <a:ext cx="582612" cy="1003300"/>
            <a:chOff x="4130308" y="996540"/>
            <a:chExt cx="582650" cy="1004329"/>
          </a:xfrm>
        </p:grpSpPr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FF3AC754-1619-E241-B392-DC79C925519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D9F4AE3-68B6-9A4A-9D40-E8DA3791B6BB}"/>
                </a:ext>
              </a:extLst>
            </p:cNvPr>
            <p:cNvSpPr/>
            <p:nvPr/>
          </p:nvSpPr>
          <p:spPr>
            <a:xfrm rot="10800000">
              <a:off x="4417664" y="996540"/>
              <a:ext cx="292119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7B332D12-0E15-934B-8F38-B7109290542D}"/>
                </a:ext>
              </a:extLst>
            </p:cNvPr>
            <p:cNvSpPr/>
            <p:nvPr/>
          </p:nvSpPr>
          <p:spPr>
            <a:xfrm rot="10800000">
              <a:off x="4249378" y="1115725"/>
              <a:ext cx="344510" cy="34325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5F00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4F6228"/>
                  </a:solidFill>
                </a:rPr>
                <a:t>6</a:t>
              </a:r>
            </a:p>
          </p:txBody>
        </p:sp>
      </p:grpSp>
      <p:grpSp>
        <p:nvGrpSpPr>
          <p:cNvPr id="10255" name="Group 153">
            <a:extLst>
              <a:ext uri="{FF2B5EF4-FFF2-40B4-BE49-F238E27FC236}">
                <a16:creationId xmlns:a16="http://schemas.microsoft.com/office/drawing/2014/main" id="{7E7F1912-F7B1-49A8-83A5-A5665A95E4DE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5532438" y="5257800"/>
            <a:ext cx="582612" cy="1003300"/>
            <a:chOff x="4130308" y="996540"/>
            <a:chExt cx="582650" cy="1004329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985B2F53-F33B-9742-A4D2-080ED29F50A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B9CD4AF-A8E3-EC42-ABFF-C9BDCB0F1C24}"/>
                </a:ext>
              </a:extLst>
            </p:cNvPr>
            <p:cNvSpPr/>
            <p:nvPr/>
          </p:nvSpPr>
          <p:spPr>
            <a:xfrm rot="10800000">
              <a:off x="4420839" y="996540"/>
              <a:ext cx="292119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714B83B-0F63-6747-AA90-A8179EC41EAC}"/>
                </a:ext>
              </a:extLst>
            </p:cNvPr>
            <p:cNvSpPr/>
            <p:nvPr/>
          </p:nvSpPr>
          <p:spPr>
            <a:xfrm rot="10800000">
              <a:off x="4252553" y="1115724"/>
              <a:ext cx="344510" cy="34325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A80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4F6228"/>
                  </a:solidFill>
                </a:rPr>
                <a:t>4</a:t>
              </a:r>
            </a:p>
          </p:txBody>
        </p:sp>
      </p:grpSp>
      <p:grpSp>
        <p:nvGrpSpPr>
          <p:cNvPr id="10256" name="Group 157">
            <a:extLst>
              <a:ext uri="{FF2B5EF4-FFF2-40B4-BE49-F238E27FC236}">
                <a16:creationId xmlns:a16="http://schemas.microsoft.com/office/drawing/2014/main" id="{F156BC97-6550-4B79-927C-6573BFEF4E6A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3324225" y="5181600"/>
            <a:ext cx="582613" cy="1004888"/>
            <a:chOff x="4130308" y="996540"/>
            <a:chExt cx="582650" cy="1004329"/>
          </a:xfrm>
        </p:grpSpPr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6F5DC8F4-11CA-B243-B7F6-32EAC075187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63FBDBEC-AEAE-5142-84DB-7EEFDD99379C}"/>
                </a:ext>
              </a:extLst>
            </p:cNvPr>
            <p:cNvSpPr/>
            <p:nvPr/>
          </p:nvSpPr>
          <p:spPr>
            <a:xfrm rot="10800000">
              <a:off x="4420839" y="996540"/>
              <a:ext cx="292119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AC6A8671-7AA5-564E-985B-E94F555977FD}"/>
                </a:ext>
              </a:extLst>
            </p:cNvPr>
            <p:cNvSpPr/>
            <p:nvPr/>
          </p:nvSpPr>
          <p:spPr>
            <a:xfrm rot="10800000">
              <a:off x="4252554" y="1115537"/>
              <a:ext cx="344509" cy="34429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6CAC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4F6228"/>
                  </a:solidFill>
                </a:rPr>
                <a:t>2</a:t>
              </a:r>
            </a:p>
          </p:txBody>
        </p:sp>
      </p:grpSp>
      <p:grpSp>
        <p:nvGrpSpPr>
          <p:cNvPr id="10257" name="Group 161">
            <a:extLst>
              <a:ext uri="{FF2B5EF4-FFF2-40B4-BE49-F238E27FC236}">
                <a16:creationId xmlns:a16="http://schemas.microsoft.com/office/drawing/2014/main" id="{968F27A1-9AA6-4AAD-BB24-EED75D08C081}"/>
              </a:ext>
            </a:extLst>
          </p:cNvPr>
          <p:cNvGrpSpPr>
            <a:grpSpLocks/>
          </p:cNvGrpSpPr>
          <p:nvPr/>
        </p:nvGrpSpPr>
        <p:grpSpPr bwMode="auto">
          <a:xfrm>
            <a:off x="1697038" y="2179638"/>
            <a:ext cx="979487" cy="1477962"/>
            <a:chOff x="1130224" y="2060641"/>
            <a:chExt cx="980053" cy="1477854"/>
          </a:xfrm>
        </p:grpSpPr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25761F9C-AD54-F341-BBAF-B4AC89EEEA40}"/>
                </a:ext>
              </a:extLst>
            </p:cNvPr>
            <p:cNvSpPr/>
            <p:nvPr/>
          </p:nvSpPr>
          <p:spPr>
            <a:xfrm>
              <a:off x="1813243" y="3222606"/>
              <a:ext cx="233497" cy="23334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C439117-C096-E94B-9A87-7395223B247E}"/>
                </a:ext>
              </a:extLst>
            </p:cNvPr>
            <p:cNvSpPr/>
            <p:nvPr/>
          </p:nvSpPr>
          <p:spPr>
            <a:xfrm>
              <a:off x="1338306" y="3400393"/>
              <a:ext cx="521001" cy="53971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7BFE5F27-258B-B847-88CF-549CCE5BC59A}"/>
                </a:ext>
              </a:extLst>
            </p:cNvPr>
            <p:cNvSpPr/>
            <p:nvPr/>
          </p:nvSpPr>
          <p:spPr>
            <a:xfrm>
              <a:off x="1927610" y="3336898"/>
              <a:ext cx="182667" cy="182549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CDFB2088-A346-0749-8BBC-185E62F4310E}"/>
                </a:ext>
              </a:extLst>
            </p:cNvPr>
            <p:cNvSpPr/>
            <p:nvPr/>
          </p:nvSpPr>
          <p:spPr>
            <a:xfrm>
              <a:off x="1130224" y="3317849"/>
              <a:ext cx="220790" cy="220646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BE9A4103-A90F-9C4C-8598-6F37F1800797}"/>
                </a:ext>
              </a:extLst>
            </p:cNvPr>
            <p:cNvSpPr/>
            <p:nvPr/>
          </p:nvSpPr>
          <p:spPr>
            <a:xfrm rot="5400000">
              <a:off x="1420499" y="2631288"/>
              <a:ext cx="1196888" cy="55594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258" name="TextBox 167">
            <a:extLst>
              <a:ext uri="{FF2B5EF4-FFF2-40B4-BE49-F238E27FC236}">
                <a16:creationId xmlns:a16="http://schemas.microsoft.com/office/drawing/2014/main" id="{A3C55106-9350-4DB5-B0CB-916EDB5365C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294353" y="2311786"/>
            <a:ext cx="19097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C44549"/>
                </a:solidFill>
                <a:latin typeface="Arial" panose="020B0604020202020204" pitchFamily="34" charset="0"/>
              </a:rPr>
              <a:t>proljeće – ljeto 2016.</a:t>
            </a:r>
          </a:p>
        </p:txBody>
      </p:sp>
      <p:sp>
        <p:nvSpPr>
          <p:cNvPr id="10259" name="TextBox 168">
            <a:extLst>
              <a:ext uri="{FF2B5EF4-FFF2-40B4-BE49-F238E27FC236}">
                <a16:creationId xmlns:a16="http://schemas.microsoft.com/office/drawing/2014/main" id="{4D5100C1-DF66-4517-84D4-4805E426BF49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078957" y="3990181"/>
            <a:ext cx="703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6CAC57"/>
                </a:solidFill>
                <a:latin typeface="Arial" panose="020B0604020202020204" pitchFamily="34" charset="0"/>
              </a:rPr>
              <a:t>jesen 2016.</a:t>
            </a:r>
          </a:p>
        </p:txBody>
      </p:sp>
      <p:sp>
        <p:nvSpPr>
          <p:cNvPr id="10260" name="TextBox 169">
            <a:extLst>
              <a:ext uri="{FF2B5EF4-FFF2-40B4-BE49-F238E27FC236}">
                <a16:creationId xmlns:a16="http://schemas.microsoft.com/office/drawing/2014/main" id="{ADE1A73B-CC5E-4A65-8879-F1039C06294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211763" y="3987800"/>
            <a:ext cx="708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8A8053"/>
                </a:solidFill>
                <a:latin typeface="Arial" panose="020B0604020202020204" pitchFamily="34" charset="0"/>
              </a:rPr>
              <a:t>jesen 2017.</a:t>
            </a:r>
          </a:p>
        </p:txBody>
      </p:sp>
      <p:sp>
        <p:nvSpPr>
          <p:cNvPr id="10261" name="TextBox 170">
            <a:extLst>
              <a:ext uri="{FF2B5EF4-FFF2-40B4-BE49-F238E27FC236}">
                <a16:creationId xmlns:a16="http://schemas.microsoft.com/office/drawing/2014/main" id="{571D4426-F895-4148-A1C0-1641406A89C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837363" y="4521200"/>
            <a:ext cx="184943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5F003E"/>
                </a:solidFill>
                <a:latin typeface="Arial" panose="020B0604020202020204" pitchFamily="34" charset="0"/>
              </a:rPr>
              <a:t>proljeće 2018.</a:t>
            </a:r>
          </a:p>
        </p:txBody>
      </p:sp>
      <p:grpSp>
        <p:nvGrpSpPr>
          <p:cNvPr id="10262" name="Group 171">
            <a:extLst>
              <a:ext uri="{FF2B5EF4-FFF2-40B4-BE49-F238E27FC236}">
                <a16:creationId xmlns:a16="http://schemas.microsoft.com/office/drawing/2014/main" id="{5C9CDC6C-4A1D-42D6-BB29-A129F9F348F4}"/>
              </a:ext>
            </a:extLst>
          </p:cNvPr>
          <p:cNvGrpSpPr>
            <a:grpSpLocks/>
          </p:cNvGrpSpPr>
          <p:nvPr/>
        </p:nvGrpSpPr>
        <p:grpSpPr bwMode="auto">
          <a:xfrm>
            <a:off x="3768725" y="2209800"/>
            <a:ext cx="954088" cy="1455738"/>
            <a:chOff x="2845933" y="2063281"/>
            <a:chExt cx="953960" cy="1456468"/>
          </a:xfrm>
        </p:grpSpPr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D01CE06D-E1A3-F645-A8F3-6D998D7890B0}"/>
                </a:ext>
              </a:extLst>
            </p:cNvPr>
            <p:cNvSpPr/>
            <p:nvPr/>
          </p:nvSpPr>
          <p:spPr>
            <a:xfrm rot="10800000" flipH="1" flipV="1">
              <a:off x="3503070" y="3222737"/>
              <a:ext cx="233332" cy="231891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1DAE26F-A3AB-004B-9692-19EDB9005B2C}"/>
                </a:ext>
              </a:extLst>
            </p:cNvPr>
            <p:cNvSpPr/>
            <p:nvPr/>
          </p:nvSpPr>
          <p:spPr>
            <a:xfrm rot="10800000" flipH="1" flipV="1">
              <a:off x="3617354" y="3337094"/>
              <a:ext cx="182539" cy="182655"/>
            </a:xfrm>
            <a:prstGeom prst="ellipse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AC8972F3-36B2-4048-9962-3EC03E33CB2A}"/>
                </a:ext>
              </a:extLst>
            </p:cNvPr>
            <p:cNvSpPr/>
            <p:nvPr/>
          </p:nvSpPr>
          <p:spPr>
            <a:xfrm rot="10800000" flipV="1">
              <a:off x="2845933" y="3222737"/>
              <a:ext cx="233332" cy="231891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1592BFEC-9CD9-5D4B-B209-37DBFC6326CC}"/>
                </a:ext>
              </a:extLst>
            </p:cNvPr>
            <p:cNvSpPr/>
            <p:nvPr/>
          </p:nvSpPr>
          <p:spPr>
            <a:xfrm rot="10800000" flipV="1">
              <a:off x="3031646" y="3400626"/>
              <a:ext cx="522217" cy="54002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FB9CE0DF-63BB-7749-B7A7-285A99FF8F0B}"/>
                </a:ext>
              </a:extLst>
            </p:cNvPr>
            <p:cNvSpPr/>
            <p:nvPr/>
          </p:nvSpPr>
          <p:spPr>
            <a:xfrm rot="16200000" flipH="1" flipV="1">
              <a:off x="3110631" y="2633496"/>
              <a:ext cx="1195987" cy="55556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263" name="TextBox 177">
            <a:extLst>
              <a:ext uri="{FF2B5EF4-FFF2-40B4-BE49-F238E27FC236}">
                <a16:creationId xmlns:a16="http://schemas.microsoft.com/office/drawing/2014/main" id="{316476D0-670C-4A45-80AA-2D219157ADE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419476" y="2232025"/>
            <a:ext cx="2012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C4836F"/>
                </a:solidFill>
                <a:latin typeface="Arial" panose="020B0604020202020204" pitchFamily="34" charset="0"/>
              </a:rPr>
              <a:t>proljeće – ljeto 2017.</a:t>
            </a:r>
          </a:p>
        </p:txBody>
      </p:sp>
      <p:sp>
        <p:nvSpPr>
          <p:cNvPr id="10264" name="TextBox 178">
            <a:extLst>
              <a:ext uri="{FF2B5EF4-FFF2-40B4-BE49-F238E27FC236}">
                <a16:creationId xmlns:a16="http://schemas.microsoft.com/office/drawing/2014/main" id="{DF5551E9-5BD1-41F8-AC94-6A29D4A8266A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953919" y="2539206"/>
            <a:ext cx="12334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C48A00"/>
                </a:solidFill>
                <a:latin typeface="Arial" panose="020B0604020202020204" pitchFamily="34" charset="0"/>
              </a:rPr>
              <a:t>zima 2017.</a:t>
            </a:r>
          </a:p>
        </p:txBody>
      </p:sp>
      <p:sp>
        <p:nvSpPr>
          <p:cNvPr id="10265" name="TextBox 179">
            <a:extLst>
              <a:ext uri="{FF2B5EF4-FFF2-40B4-BE49-F238E27FC236}">
                <a16:creationId xmlns:a16="http://schemas.microsoft.com/office/drawing/2014/main" id="{F3B38F6B-50C9-49BB-BFC7-4368B9219A25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7850188" y="2359025"/>
            <a:ext cx="1628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5E68"/>
                </a:solidFill>
                <a:latin typeface="Arial" panose="020B0604020202020204" pitchFamily="34" charset="0"/>
              </a:rPr>
              <a:t>jesen – zima 2018.</a:t>
            </a:r>
          </a:p>
        </p:txBody>
      </p:sp>
      <p:grpSp>
        <p:nvGrpSpPr>
          <p:cNvPr id="10266" name="Group 180">
            <a:extLst>
              <a:ext uri="{FF2B5EF4-FFF2-40B4-BE49-F238E27FC236}">
                <a16:creationId xmlns:a16="http://schemas.microsoft.com/office/drawing/2014/main" id="{22716F31-FA70-409A-819F-BF0267BF2EB8}"/>
              </a:ext>
            </a:extLst>
          </p:cNvPr>
          <p:cNvGrpSpPr>
            <a:grpSpLocks/>
          </p:cNvGrpSpPr>
          <p:nvPr/>
        </p:nvGrpSpPr>
        <p:grpSpPr bwMode="auto">
          <a:xfrm>
            <a:off x="967275" y="1271632"/>
            <a:ext cx="1331912" cy="1819275"/>
            <a:chOff x="2105025" y="3794699"/>
            <a:chExt cx="1331887" cy="1819437"/>
          </a:xfrm>
        </p:grpSpPr>
        <p:sp>
          <p:nvSpPr>
            <p:cNvPr id="10279" name="Rectangle 181">
              <a:extLst>
                <a:ext uri="{FF2B5EF4-FFF2-40B4-BE49-F238E27FC236}">
                  <a16:creationId xmlns:a16="http://schemas.microsoft.com/office/drawing/2014/main" id="{4E786802-0FF9-4364-A907-E42BE2545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938" y="4352252"/>
              <a:ext cx="1296974" cy="1261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Pokretanje i prvi sastanak u Ljubljani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C44549"/>
                  </a:solidFill>
                  <a:latin typeface="Arial" panose="020B0604020202020204" pitchFamily="34" charset="0"/>
                </a:rPr>
                <a:t>Sudjelovanje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C44549"/>
                  </a:solidFill>
                  <a:latin typeface="Arial" panose="020B0604020202020204" pitchFamily="34" charset="0"/>
                </a:rPr>
                <a:t>u anketi OECD o 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C44549"/>
                  </a:solidFill>
                  <a:latin typeface="Arial" panose="020B0604020202020204" pitchFamily="34" charset="0"/>
                </a:rPr>
                <a:t>PPU 2016.</a:t>
              </a:r>
            </a:p>
          </p:txBody>
        </p:sp>
        <p:sp>
          <p:nvSpPr>
            <p:cNvPr id="10280" name="Rectangle 182">
              <a:extLst>
                <a:ext uri="{FF2B5EF4-FFF2-40B4-BE49-F238E27FC236}">
                  <a16:creationId xmlns:a16="http://schemas.microsoft.com/office/drawing/2014/main" id="{320974AE-E9EB-4DB2-B961-71C5A861C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5025" y="3794699"/>
              <a:ext cx="11038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Pokretanje i 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pregled</a:t>
              </a:r>
            </a:p>
          </p:txBody>
        </p:sp>
      </p:grpSp>
      <p:sp>
        <p:nvSpPr>
          <p:cNvPr id="10267" name="Rectangle 183">
            <a:extLst>
              <a:ext uri="{FF2B5EF4-FFF2-40B4-BE49-F238E27FC236}">
                <a16:creationId xmlns:a16="http://schemas.microsoft.com/office/drawing/2014/main" id="{8310AEE1-3F97-4889-98D4-63E7379F5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982663"/>
            <a:ext cx="1447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Slučajevi zemalja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i odluke 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proizvodima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znanja</a:t>
            </a:r>
          </a:p>
        </p:txBody>
      </p:sp>
      <p:sp>
        <p:nvSpPr>
          <p:cNvPr id="10268" name="Rectangle 184">
            <a:extLst>
              <a:ext uri="{FF2B5EF4-FFF2-40B4-BE49-F238E27FC236}">
                <a16:creationId xmlns:a16="http://schemas.microsoft.com/office/drawing/2014/main" id="{EBFE5BB4-F3A1-43C7-8CEB-6490D857D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6963" y="1093788"/>
            <a:ext cx="21209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Izvještaj za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proizvod znanja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o pokazateljima </a:t>
            </a:r>
          </a:p>
        </p:txBody>
      </p:sp>
      <p:sp>
        <p:nvSpPr>
          <p:cNvPr id="10269" name="Rectangle 185">
            <a:extLst>
              <a:ext uri="{FF2B5EF4-FFF2-40B4-BE49-F238E27FC236}">
                <a16:creationId xmlns:a16="http://schemas.microsoft.com/office/drawing/2014/main" id="{165C0387-C3E2-40C9-BFD0-BB7B93B6F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4566" y="1680094"/>
            <a:ext cx="1797050" cy="195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100" b="1">
              <a:solidFill>
                <a:srgbClr val="C4454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C44549"/>
                </a:solidFill>
                <a:latin typeface="Arial"/>
                <a:cs typeface="Arial"/>
              </a:rPr>
              <a:t>Analiza 5 </a:t>
            </a:r>
            <a:r>
              <a:rPr lang="en-US" altLang="en-US" sz="1100" b="1" dirty="0" err="1">
                <a:solidFill>
                  <a:srgbClr val="C44549"/>
                </a:solidFill>
                <a:latin typeface="Arial"/>
                <a:cs typeface="Arial"/>
              </a:rPr>
              <a:t>zemalja</a:t>
            </a:r>
            <a:r>
              <a:rPr lang="en-US" altLang="en-US" sz="1100" b="1" dirty="0">
                <a:solidFill>
                  <a:srgbClr val="C44549"/>
                </a:solidFill>
                <a:latin typeface="Arial"/>
                <a:cs typeface="Arial"/>
              </a:rPr>
              <a:t> PEMPAL-a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 dirty="0" err="1">
                <a:solidFill>
                  <a:srgbClr val="C44549"/>
                </a:solidFill>
                <a:latin typeface="Arial"/>
                <a:cs typeface="Arial"/>
              </a:rPr>
              <a:t>Predstavljanje</a:t>
            </a:r>
            <a:r>
              <a:rPr lang="en-US" altLang="en-US" sz="1100" b="1" dirty="0">
                <a:solidFill>
                  <a:srgbClr val="C44549"/>
                </a:solidFill>
                <a:latin typeface="Arial"/>
                <a:cs typeface="Arial"/>
              </a:rPr>
              <a:t> </a:t>
            </a:r>
            <a:r>
              <a:rPr lang="en-US" altLang="en-US" sz="1100" b="1" dirty="0" err="1">
                <a:solidFill>
                  <a:srgbClr val="C44549"/>
                </a:solidFill>
                <a:latin typeface="Arial"/>
                <a:cs typeface="Arial"/>
              </a:rPr>
              <a:t>rezultata</a:t>
            </a:r>
            <a:r>
              <a:rPr lang="en-US" altLang="en-US" sz="1100" b="1" dirty="0">
                <a:solidFill>
                  <a:srgbClr val="C44549"/>
                </a:solidFill>
                <a:latin typeface="Arial"/>
                <a:cs typeface="Arial"/>
              </a:rPr>
              <a:t> </a:t>
            </a:r>
            <a:r>
              <a:rPr lang="en-US" altLang="en-US" sz="1100" b="1" dirty="0" err="1">
                <a:solidFill>
                  <a:srgbClr val="C44549"/>
                </a:solidFill>
                <a:latin typeface="Arial"/>
                <a:cs typeface="Arial"/>
              </a:rPr>
              <a:t>ankete</a:t>
            </a:r>
            <a:r>
              <a:rPr lang="en-US" altLang="en-US" sz="1100" b="1" dirty="0">
                <a:solidFill>
                  <a:srgbClr val="C44549"/>
                </a:solidFill>
                <a:latin typeface="Arial"/>
                <a:cs typeface="Arial"/>
              </a:rPr>
              <a:t> </a:t>
            </a:r>
            <a:r>
              <a:rPr lang="en-US" altLang="en-US" sz="1100" b="1" dirty="0" err="1">
                <a:solidFill>
                  <a:srgbClr val="C44549"/>
                </a:solidFill>
                <a:latin typeface="Arial"/>
                <a:cs typeface="Arial"/>
              </a:rPr>
              <a:t>iz</a:t>
            </a:r>
            <a:r>
              <a:rPr lang="en-US" altLang="en-US" sz="1100" b="1" dirty="0">
                <a:solidFill>
                  <a:srgbClr val="C44549"/>
                </a:solidFill>
                <a:latin typeface="Arial"/>
                <a:cs typeface="Arial"/>
              </a:rPr>
              <a:t> 2016. OECD-</a:t>
            </a:r>
            <a:r>
              <a:rPr lang="en-US" altLang="en-US" sz="1100" b="1" dirty="0" err="1">
                <a:solidFill>
                  <a:srgbClr val="C44549"/>
                </a:solidFill>
                <a:latin typeface="Arial"/>
                <a:cs typeface="Arial"/>
              </a:rPr>
              <a:t>ovim</a:t>
            </a:r>
            <a:r>
              <a:rPr lang="en-US" altLang="en-US" sz="1100" b="1" dirty="0">
                <a:solidFill>
                  <a:srgbClr val="C44549"/>
                </a:solidFill>
                <a:latin typeface="Arial"/>
                <a:cs typeface="Arial"/>
              </a:rPr>
              <a:t> SBO-</a:t>
            </a:r>
            <a:r>
              <a:rPr lang="en-US" altLang="en-US" sz="1100" b="1" dirty="0" err="1">
                <a:solidFill>
                  <a:srgbClr val="C44549"/>
                </a:solidFill>
                <a:latin typeface="Arial"/>
                <a:cs typeface="Arial"/>
              </a:rPr>
              <a:t>ima</a:t>
            </a:r>
            <a:r>
              <a:rPr lang="en-US" altLang="en-US" sz="1100" b="1" dirty="0">
                <a:solidFill>
                  <a:srgbClr val="C44549"/>
                </a:solidFill>
                <a:latin typeface="Arial"/>
                <a:cs typeface="Arial"/>
              </a:rPr>
              <a:t> za </a:t>
            </a:r>
            <a:r>
              <a:rPr lang="en-US" altLang="en-US" sz="1100" b="1" dirty="0" err="1">
                <a:solidFill>
                  <a:srgbClr val="C44549"/>
                </a:solidFill>
                <a:latin typeface="Arial"/>
                <a:cs typeface="Arial"/>
              </a:rPr>
              <a:t>regiju</a:t>
            </a:r>
            <a:r>
              <a:rPr lang="en-US" altLang="en-US" sz="1100" b="1" dirty="0">
                <a:solidFill>
                  <a:srgbClr val="C44549"/>
                </a:solidFill>
                <a:latin typeface="Arial"/>
                <a:cs typeface="Arial"/>
              </a:rPr>
              <a:t> CESEE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100" dirty="0" err="1">
                <a:solidFill>
                  <a:srgbClr val="000000"/>
                </a:solidFill>
                <a:latin typeface="Arial"/>
                <a:cs typeface="Arial"/>
              </a:rPr>
              <a:t>Odluka</a:t>
            </a:r>
            <a:r>
              <a:rPr lang="en-US" altLang="en-US" sz="1100" dirty="0">
                <a:solidFill>
                  <a:srgbClr val="000000"/>
                </a:solidFill>
                <a:latin typeface="Arial"/>
                <a:cs typeface="Arial"/>
              </a:rPr>
              <a:t> o </a:t>
            </a:r>
            <a:r>
              <a:rPr lang="en-US" altLang="en-US" sz="1100" dirty="0" err="1">
                <a:solidFill>
                  <a:srgbClr val="000000"/>
                </a:solidFill>
                <a:latin typeface="Arial"/>
                <a:cs typeface="Arial"/>
              </a:rPr>
              <a:t>radu</a:t>
            </a:r>
            <a:r>
              <a:rPr lang="en-US" altLang="en-US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sz="1100" dirty="0" err="1">
                <a:solidFill>
                  <a:srgbClr val="000000"/>
                </a:solidFill>
                <a:latin typeface="Arial"/>
                <a:cs typeface="Arial"/>
              </a:rPr>
              <a:t>na</a:t>
            </a:r>
            <a:r>
              <a:rPr lang="en-US" altLang="en-US" sz="1100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endParaRPr lang="en-US" altLang="en-US" sz="110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 err="1">
                <a:solidFill>
                  <a:srgbClr val="000000"/>
                </a:solidFill>
                <a:latin typeface="Arial"/>
                <a:cs typeface="Arial"/>
              </a:rPr>
              <a:t>proizvodu</a:t>
            </a:r>
            <a:r>
              <a:rPr lang="en-US" altLang="en-US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sz="1100" dirty="0" err="1">
                <a:solidFill>
                  <a:srgbClr val="000000"/>
                </a:solidFill>
                <a:latin typeface="Arial"/>
                <a:cs typeface="Arial"/>
              </a:rPr>
              <a:t>znanja</a:t>
            </a:r>
            <a:r>
              <a:rPr lang="en-US" altLang="en-US" sz="1100" dirty="0">
                <a:solidFill>
                  <a:srgbClr val="000000"/>
                </a:solidFill>
                <a:latin typeface="Arial"/>
                <a:cs typeface="Arial"/>
              </a:rPr>
              <a:t> o </a:t>
            </a:r>
            <a:r>
              <a:rPr lang="en-US" altLang="en-US" sz="1100" dirty="0" err="1">
                <a:solidFill>
                  <a:srgbClr val="000000"/>
                </a:solidFill>
                <a:latin typeface="Arial"/>
                <a:cs typeface="Arial"/>
              </a:rPr>
              <a:t>pokazateljima</a:t>
            </a:r>
          </a:p>
          <a:p>
            <a:pPr>
              <a:spcBef>
                <a:spcPct val="0"/>
              </a:spcBef>
              <a:buNone/>
            </a:pPr>
            <a:endParaRPr lang="en-US" altLang="en-US" sz="110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10270" name="Rectangle 186">
            <a:extLst>
              <a:ext uri="{FF2B5EF4-FFF2-40B4-BE49-F238E27FC236}">
                <a16:creationId xmlns:a16="http://schemas.microsoft.com/office/drawing/2014/main" id="{55A8E063-2C04-42EB-8CAA-554369CD1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817938"/>
            <a:ext cx="1204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  <a:t>Pregled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  <a:t>međunarodnih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  <a:t>praksi</a:t>
            </a:r>
          </a:p>
        </p:txBody>
      </p:sp>
      <p:sp>
        <p:nvSpPr>
          <p:cNvPr id="10271" name="Rectangle 187">
            <a:extLst>
              <a:ext uri="{FF2B5EF4-FFF2-40B4-BE49-F238E27FC236}">
                <a16:creationId xmlns:a16="http://schemas.microsoft.com/office/drawing/2014/main" id="{79814EA9-C37E-44B2-AD4F-9EF41BC95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275" y="4492625"/>
            <a:ext cx="15049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Prisustvovanje sastanku OECD-a za planiranje i resurse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Radionica za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C44549"/>
                </a:solidFill>
                <a:latin typeface="Arial" panose="020B0604020202020204" pitchFamily="34" charset="0"/>
              </a:rPr>
              <a:t>analizu najnovijeg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C44549"/>
                </a:solidFill>
                <a:latin typeface="Arial" panose="020B0604020202020204" pitchFamily="34" charset="0"/>
              </a:rPr>
              <a:t>istraživanja WB-a, francuskog, irskog i nizozemskog iskustva</a:t>
            </a:r>
          </a:p>
        </p:txBody>
      </p:sp>
      <p:sp>
        <p:nvSpPr>
          <p:cNvPr id="10272" name="Rectangle 188">
            <a:extLst>
              <a:ext uri="{FF2B5EF4-FFF2-40B4-BE49-F238E27FC236}">
                <a16:creationId xmlns:a16="http://schemas.microsoft.com/office/drawing/2014/main" id="{53465A4E-5C87-4B8E-9D19-7D504B6B9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584" y="3738133"/>
            <a:ext cx="2044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  <a:latin typeface="Arial" panose="020B0604020202020204" pitchFamily="34" charset="0"/>
              </a:rPr>
              <a:t>Rad na proizvodu znanja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  <a:latin typeface="Arial" panose="020B0604020202020204" pitchFamily="34" charset="0"/>
              </a:rPr>
              <a:t>o pokazateljima</a:t>
            </a:r>
          </a:p>
        </p:txBody>
      </p:sp>
      <p:sp>
        <p:nvSpPr>
          <p:cNvPr id="10273" name="Rectangle 189">
            <a:extLst>
              <a:ext uri="{FF2B5EF4-FFF2-40B4-BE49-F238E27FC236}">
                <a16:creationId xmlns:a16="http://schemas.microsoft.com/office/drawing/2014/main" id="{3D46B445-6EF2-4CF0-A43C-44B05A297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675" y="4154488"/>
            <a:ext cx="1693863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C44549"/>
                </a:solidFill>
                <a:latin typeface="Arial" panose="020B0604020202020204" pitchFamily="34" charset="0"/>
              </a:rPr>
              <a:t>Prikupljanje pokazatelja </a:t>
            </a:r>
            <a:r>
              <a:rPr lang="en-US" altLang="en-US" sz="1000">
                <a:solidFill>
                  <a:srgbClr val="000000"/>
                </a:solidFill>
                <a:latin typeface="Arial" panose="020B0604020202020204" pitchFamily="34" charset="0"/>
              </a:rPr>
              <a:t>iz 9 zemalja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C44549"/>
                </a:solidFill>
                <a:latin typeface="Arial" panose="020B0604020202020204" pitchFamily="34" charset="0"/>
              </a:rPr>
              <a:t>Radionica za definiranje 10 kriterija</a:t>
            </a:r>
            <a:r>
              <a:rPr lang="en-US" altLang="en-US" sz="1000">
                <a:solidFill>
                  <a:srgbClr val="000000"/>
                </a:solidFill>
                <a:latin typeface="Arial" panose="020B0604020202020204" pitchFamily="34" charset="0"/>
              </a:rPr>
              <a:t> za analizu pokazatelja za proizvod znanja i prikupljanje podataka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" panose="020B0604020202020204" pitchFamily="34" charset="0"/>
              </a:rPr>
              <a:t>Prisustvovanje na sastanku OECD-a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" panose="020B0604020202020204" pitchFamily="34" charset="0"/>
              </a:rPr>
              <a:t>za planiranje i resurse i          </a:t>
            </a:r>
            <a:r>
              <a:rPr lang="en-US" altLang="en-US" sz="1000" b="1">
                <a:solidFill>
                  <a:srgbClr val="C44549"/>
                </a:solidFill>
                <a:latin typeface="Arial" panose="020B0604020202020204" pitchFamily="34" charset="0"/>
              </a:rPr>
              <a:t>predstavljanje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C44549"/>
                </a:solidFill>
                <a:latin typeface="Arial" panose="020B0604020202020204" pitchFamily="34" charset="0"/>
              </a:rPr>
              <a:t>preliminarnih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C44549"/>
                </a:solidFill>
                <a:latin typeface="Arial" panose="020B0604020202020204" pitchFamily="34" charset="0"/>
              </a:rPr>
              <a:t>rezultata iz proizvoda znanja i slučaja Rusije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 b="1">
              <a:solidFill>
                <a:srgbClr val="C4454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 b="1">
              <a:solidFill>
                <a:srgbClr val="C4454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 b="1">
              <a:solidFill>
                <a:srgbClr val="C44549"/>
              </a:solidFill>
              <a:latin typeface="Arial" panose="020B0604020202020204" pitchFamily="34" charset="0"/>
            </a:endParaRPr>
          </a:p>
        </p:txBody>
      </p:sp>
      <p:sp>
        <p:nvSpPr>
          <p:cNvPr id="10274" name="Rectangle 190">
            <a:extLst>
              <a:ext uri="{FF2B5EF4-FFF2-40B4-BE49-F238E27FC236}">
                <a16:creationId xmlns:a16="http://schemas.microsoft.com/office/drawing/2014/main" id="{087A14B3-B85B-4FA4-9C14-16CAB12FE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271" y="1716903"/>
            <a:ext cx="17827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dirty="0" err="1">
                <a:solidFill>
                  <a:srgbClr val="000000"/>
                </a:solidFill>
                <a:latin typeface="Arial"/>
                <a:cs typeface="Arial"/>
              </a:rPr>
              <a:t>Prikupljanje</a:t>
            </a:r>
            <a:r>
              <a:rPr lang="en-US" altLang="en-US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sz="1200" dirty="0" err="1">
                <a:solidFill>
                  <a:srgbClr val="000000"/>
                </a:solidFill>
                <a:latin typeface="Arial"/>
                <a:cs typeface="Arial"/>
              </a:rPr>
              <a:t>daljnjih</a:t>
            </a:r>
            <a:r>
              <a:rPr lang="en-US" altLang="en-US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sz="1200" dirty="0" err="1">
                <a:solidFill>
                  <a:srgbClr val="000000"/>
                </a:solidFill>
                <a:latin typeface="Arial"/>
                <a:cs typeface="Arial"/>
              </a:rPr>
              <a:t>podataka</a:t>
            </a:r>
            <a:r>
              <a:rPr lang="en-US" altLang="en-US" sz="1200" dirty="0">
                <a:solidFill>
                  <a:srgbClr val="000000"/>
                </a:solidFill>
                <a:latin typeface="Arial"/>
                <a:cs typeface="Arial"/>
              </a:rPr>
              <a:t> o </a:t>
            </a:r>
            <a:r>
              <a:rPr lang="en-US" altLang="en-US" sz="1200" dirty="0" err="1">
                <a:solidFill>
                  <a:srgbClr val="000000"/>
                </a:solidFill>
                <a:latin typeface="Arial"/>
                <a:cs typeface="Arial"/>
              </a:rPr>
              <a:t>zdravstvenim</a:t>
            </a:r>
            <a:r>
              <a:rPr lang="en-US" altLang="en-US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sz="1200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altLang="en-US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sz="1200" dirty="0" err="1">
                <a:solidFill>
                  <a:srgbClr val="000000"/>
                </a:solidFill>
                <a:latin typeface="Arial"/>
                <a:cs typeface="Arial"/>
              </a:rPr>
              <a:t>obrazovnim</a:t>
            </a:r>
            <a:r>
              <a:rPr lang="en-US" altLang="en-US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sz="1200" dirty="0" err="1">
                <a:solidFill>
                  <a:srgbClr val="000000"/>
                </a:solidFill>
                <a:latin typeface="Arial"/>
                <a:cs typeface="Arial"/>
              </a:rPr>
              <a:t>pokazateljima</a:t>
            </a:r>
            <a:r>
              <a:rPr lang="en-US" altLang="en-US" sz="1200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200" err="1">
                <a:solidFill>
                  <a:srgbClr val="000000"/>
                </a:solidFill>
                <a:latin typeface="Arial"/>
                <a:cs typeface="Arial"/>
              </a:rPr>
              <a:t>Pripremljen</a:t>
            </a:r>
            <a:r>
              <a:rPr lang="en-US" altLang="en-US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en-US" sz="1200" b="1" i="1" err="1">
                <a:solidFill>
                  <a:srgbClr val="C44549"/>
                </a:solidFill>
                <a:latin typeface="Arial"/>
                <a:cs typeface="Arial"/>
              </a:rPr>
              <a:t>izvještaj</a:t>
            </a:r>
            <a:r>
              <a:rPr lang="en-US" altLang="en-US" sz="1200" b="1" i="1" dirty="0">
                <a:solidFill>
                  <a:srgbClr val="C44549"/>
                </a:solidFill>
                <a:latin typeface="Arial"/>
                <a:cs typeface="Arial"/>
              </a:rPr>
              <a:t> o </a:t>
            </a:r>
            <a:r>
              <a:rPr lang="en-US" altLang="en-US" sz="1200" b="1" i="1" err="1">
                <a:solidFill>
                  <a:srgbClr val="C44549"/>
                </a:solidFill>
                <a:latin typeface="Arial"/>
                <a:cs typeface="Arial"/>
              </a:rPr>
              <a:t>pokazateljima</a:t>
            </a:r>
            <a:r>
              <a:rPr lang="en-US" altLang="en-US" sz="1200" b="1" i="1" dirty="0">
                <a:solidFill>
                  <a:srgbClr val="C44549"/>
                </a:solidFill>
                <a:latin typeface="Arial"/>
                <a:cs typeface="Arial"/>
              </a:rPr>
              <a:t> </a:t>
            </a:r>
            <a:r>
              <a:rPr lang="en-US" altLang="en-US" sz="1200" b="1" i="1" err="1">
                <a:solidFill>
                  <a:srgbClr val="C44549"/>
                </a:solidFill>
                <a:latin typeface="Arial"/>
                <a:cs typeface="Arial"/>
              </a:rPr>
              <a:t>učinka</a:t>
            </a:r>
            <a:r>
              <a:rPr lang="en-US" altLang="en-US" sz="1200" b="1" i="1" dirty="0">
                <a:solidFill>
                  <a:srgbClr val="C44549"/>
                </a:solidFill>
                <a:latin typeface="Arial"/>
                <a:cs typeface="Arial"/>
              </a:rPr>
              <a:t> u </a:t>
            </a:r>
            <a:r>
              <a:rPr lang="en-US" altLang="en-US" sz="1200" b="1" i="1" err="1">
                <a:solidFill>
                  <a:srgbClr val="C44549"/>
                </a:solidFill>
                <a:latin typeface="Arial"/>
                <a:cs typeface="Arial"/>
              </a:rPr>
              <a:t>zemljama</a:t>
            </a:r>
            <a:r>
              <a:rPr lang="en-US" altLang="en-US" sz="1200" b="1" i="1" dirty="0">
                <a:solidFill>
                  <a:srgbClr val="C44549"/>
                </a:solidFill>
                <a:latin typeface="Arial"/>
                <a:cs typeface="Arial"/>
              </a:rPr>
              <a:t> PEMPAL-a: </a:t>
            </a:r>
            <a:r>
              <a:rPr lang="en-US" altLang="en-US" sz="1200" b="1" i="1" dirty="0" err="1">
                <a:solidFill>
                  <a:srgbClr val="C44549"/>
                </a:solidFill>
                <a:latin typeface="Arial"/>
                <a:cs typeface="Arial"/>
              </a:rPr>
              <a:t>trendovi</a:t>
            </a:r>
            <a:r>
              <a:rPr lang="en-US" altLang="en-US" sz="1200" b="1" i="1" dirty="0">
                <a:solidFill>
                  <a:srgbClr val="C44549"/>
                </a:solidFill>
                <a:latin typeface="Arial"/>
                <a:cs typeface="Arial"/>
              </a:rPr>
              <a:t> </a:t>
            </a:r>
            <a:r>
              <a:rPr lang="en-US" altLang="en-US" sz="1200" b="1" i="1" dirty="0" err="1">
                <a:solidFill>
                  <a:srgbClr val="C44549"/>
                </a:solidFill>
                <a:latin typeface="Arial"/>
                <a:cs typeface="Arial"/>
              </a:rPr>
              <a:t>i</a:t>
            </a:r>
            <a:r>
              <a:rPr lang="en-US" altLang="en-US" sz="1200" b="1" i="1" dirty="0">
                <a:solidFill>
                  <a:srgbClr val="C44549"/>
                </a:solidFill>
                <a:latin typeface="Arial"/>
                <a:cs typeface="Arial"/>
              </a:rPr>
              <a:t> </a:t>
            </a:r>
            <a:r>
              <a:rPr lang="en-US" altLang="en-US" sz="1200" b="1" i="1" dirty="0" err="1">
                <a:solidFill>
                  <a:srgbClr val="C44549"/>
                </a:solidFill>
                <a:latin typeface="Arial"/>
                <a:cs typeface="Arial"/>
              </a:rPr>
              <a:t>izazovi</a:t>
            </a:r>
            <a:r>
              <a:rPr lang="en-US" altLang="en-US" sz="1200" b="1" i="1" dirty="0">
                <a:solidFill>
                  <a:srgbClr val="C44549"/>
                </a:solidFill>
                <a:latin typeface="Arial"/>
                <a:cs typeface="Arial"/>
              </a:rPr>
              <a:t> </a:t>
            </a:r>
            <a:endParaRPr lang="en-US" altLang="en-US" sz="1200" b="1" i="1" dirty="0">
              <a:solidFill>
                <a:srgbClr val="C44549"/>
              </a:solidFill>
              <a:latin typeface="Arial" panose="020B0604020202020204" pitchFamily="34" charset="0"/>
              <a:cs typeface="Arial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1" i="1">
              <a:solidFill>
                <a:srgbClr val="C44549"/>
              </a:solidFill>
              <a:latin typeface="Arial" panose="020B0604020202020204" pitchFamily="34" charset="0"/>
            </a:endParaRPr>
          </a:p>
        </p:txBody>
      </p:sp>
      <p:sp>
        <p:nvSpPr>
          <p:cNvPr id="10275" name="Rectangle 191">
            <a:extLst>
              <a:ext uri="{FF2B5EF4-FFF2-40B4-BE49-F238E27FC236}">
                <a16:creationId xmlns:a16="http://schemas.microsoft.com/office/drawing/2014/main" id="{9A1FD596-5940-4372-9618-8D34E2CAD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288" y="1046163"/>
            <a:ext cx="18526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   Sudjelovanje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u Anketi OECD-a o PPU</a:t>
            </a:r>
          </a:p>
        </p:txBody>
      </p:sp>
      <p:sp>
        <p:nvSpPr>
          <p:cNvPr id="10276" name="Rectangle 192">
            <a:extLst>
              <a:ext uri="{FF2B5EF4-FFF2-40B4-BE49-F238E27FC236}">
                <a16:creationId xmlns:a16="http://schemas.microsoft.com/office/drawing/2014/main" id="{FAB250B0-2ABE-4F1E-8267-612CA042C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7425" y="3689350"/>
            <a:ext cx="21209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  <a:latin typeface="Arial" panose="020B0604020202020204" pitchFamily="34" charset="0"/>
              </a:rPr>
              <a:t>Analiza PPU-a u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  <a:latin typeface="Arial" panose="020B0604020202020204" pitchFamily="34" charset="0"/>
              </a:rPr>
              <a:t>Austriji i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  <a:latin typeface="Arial" panose="020B0604020202020204" pitchFamily="34" charset="0"/>
              </a:rPr>
              <a:t>OECD-ovih najboljih praksi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  <a:latin typeface="Arial" panose="020B0604020202020204" pitchFamily="34" charset="0"/>
              </a:rPr>
              <a:t>PPU-a </a:t>
            </a:r>
          </a:p>
        </p:txBody>
      </p:sp>
      <p:sp>
        <p:nvSpPr>
          <p:cNvPr id="10277" name="Rectangle 193">
            <a:extLst>
              <a:ext uri="{FF2B5EF4-FFF2-40B4-BE49-F238E27FC236}">
                <a16:creationId xmlns:a16="http://schemas.microsoft.com/office/drawing/2014/main" id="{83529414-94F9-439D-BAC6-882F8BD20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2688" y="4584700"/>
            <a:ext cx="157797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C44549"/>
                </a:solidFill>
                <a:latin typeface="Arial" panose="020B0604020202020204" pitchFamily="34" charset="0"/>
              </a:rPr>
              <a:t>Radionica s austrijskim MF-om </a:t>
            </a:r>
            <a:r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</a:rPr>
              <a:t>i Uredom za upravljanje učinkom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</a:rPr>
              <a:t>Analiza </a:t>
            </a:r>
            <a:r>
              <a:rPr lang="en-US" altLang="en-US" sz="1100" b="1">
                <a:solidFill>
                  <a:srgbClr val="C44549"/>
                </a:solidFill>
                <a:latin typeface="Arial" panose="020B0604020202020204" pitchFamily="34" charset="0"/>
              </a:rPr>
              <a:t>nacrta OECD-ovih najboljih praksi PPU-a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100" b="1">
              <a:solidFill>
                <a:srgbClr val="C4454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C44549"/>
                </a:solidFill>
                <a:latin typeface="Arial" panose="020B0604020202020204" pitchFamily="34" charset="0"/>
              </a:rPr>
              <a:t>Analiza 2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rgbClr val="C44549"/>
                </a:solidFill>
                <a:latin typeface="Arial" panose="020B0604020202020204" pitchFamily="34" charset="0"/>
              </a:rPr>
              <a:t>slučaja zemalja PEMPAL-a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100" b="1">
              <a:solidFill>
                <a:srgbClr val="C4454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100" b="1">
              <a:solidFill>
                <a:srgbClr val="C44549"/>
              </a:solidFill>
              <a:latin typeface="Arial" panose="020B0604020202020204" pitchFamily="34" charset="0"/>
            </a:endParaRPr>
          </a:p>
        </p:txBody>
      </p:sp>
      <p:sp>
        <p:nvSpPr>
          <p:cNvPr id="10278" name="Rectangle 194">
            <a:extLst>
              <a:ext uri="{FF2B5EF4-FFF2-40B4-BE49-F238E27FC236}">
                <a16:creationId xmlns:a16="http://schemas.microsoft.com/office/drawing/2014/main" id="{5511DB4B-5451-4A7B-BF46-00278FBE1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059" y="1707338"/>
            <a:ext cx="1666401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C44549"/>
                </a:solidFill>
                <a:latin typeface="Arial" panose="020B0604020202020204" pitchFamily="34" charset="0"/>
              </a:rPr>
              <a:t>Sudjelovanje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C44549"/>
                </a:solidFill>
                <a:latin typeface="Arial" panose="020B0604020202020204" pitchFamily="34" charset="0"/>
              </a:rPr>
              <a:t>u anketi OECD 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C44549"/>
                </a:solidFill>
                <a:latin typeface="Arial" panose="020B0604020202020204" pitchFamily="34" charset="0"/>
              </a:rPr>
              <a:t>o PPU 2016.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Sudjelovanje na sastanku OECD-a za planiranje i resurse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C44549"/>
                </a:solidFill>
                <a:latin typeface="Arial" panose="020B0604020202020204" pitchFamily="34" charset="0"/>
              </a:rPr>
              <a:t>i predstavljanje preliminarnih rezultata za 2018.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1">
              <a:solidFill>
                <a:srgbClr val="C4454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1">
              <a:solidFill>
                <a:srgbClr val="C4454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63E7123-D2D2-4CD4-9FC4-39B5E6F39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917575"/>
            <a:ext cx="8763000" cy="571182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291" name="Рисунок 11" descr="pempal-logo.jpg">
            <a:extLst>
              <a:ext uri="{FF2B5EF4-FFF2-40B4-BE49-F238E27FC236}">
                <a16:creationId xmlns:a16="http://schemas.microsoft.com/office/drawing/2014/main" id="{AA2E8C08-CBF0-4C00-A0E0-9AD07F414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1">
            <a:extLst>
              <a:ext uri="{FF2B5EF4-FFF2-40B4-BE49-F238E27FC236}">
                <a16:creationId xmlns:a16="http://schemas.microsoft.com/office/drawing/2014/main" id="{6D5BED83-F7C9-42AB-9A88-85B68EA99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8" y="-25400"/>
            <a:ext cx="88392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400" dirty="0" err="1">
                <a:solidFill>
                  <a:srgbClr val="002060"/>
                </a:solidFill>
                <a:latin typeface="Calibri"/>
                <a:cs typeface="Calibri"/>
              </a:rPr>
              <a:t>Detalji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o </a:t>
            </a:r>
            <a:r>
              <a:rPr lang="en-US" altLang="en-US" sz="3400" dirty="0" err="1">
                <a:solidFill>
                  <a:srgbClr val="002060"/>
                </a:solidFill>
                <a:latin typeface="Calibri"/>
                <a:cs typeface="Calibri"/>
              </a:rPr>
              <a:t>prošlogodišnjim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400" dirty="0" err="1">
                <a:solidFill>
                  <a:srgbClr val="002060"/>
                </a:solidFill>
                <a:latin typeface="Calibri"/>
                <a:cs typeface="Calibri"/>
              </a:rPr>
              <a:t>aktivnostima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PPBWG-a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51BD6E-9802-4772-A01D-E367B7C5C00F}"/>
              </a:ext>
            </a:extLst>
          </p:cNvPr>
          <p:cNvGraphicFramePr>
            <a:graphicFrameLocks noGrp="1"/>
          </p:cNvGraphicFramePr>
          <p:nvPr/>
        </p:nvGraphicFramePr>
        <p:xfrm>
          <a:off x="858838" y="646113"/>
          <a:ext cx="8874125" cy="6065837"/>
        </p:xfrm>
        <a:graphic>
          <a:graphicData uri="http://schemas.openxmlformats.org/drawingml/2006/table">
            <a:tbl>
              <a:tblPr/>
              <a:tblGrid>
                <a:gridCol w="1433512">
                  <a:extLst>
                    <a:ext uri="{9D8B030D-6E8A-4147-A177-3AD203B41FA5}">
                      <a16:colId xmlns:a16="http://schemas.microsoft.com/office/drawing/2014/main" val="1213763597"/>
                    </a:ext>
                  </a:extLst>
                </a:gridCol>
                <a:gridCol w="7440613">
                  <a:extLst>
                    <a:ext uri="{9D8B030D-6E8A-4147-A177-3AD203B41FA5}">
                      <a16:colId xmlns:a16="http://schemas.microsoft.com/office/drawing/2014/main" val="1383172553"/>
                    </a:ext>
                  </a:extLst>
                </a:gridCol>
              </a:tblGrid>
              <a:tr h="396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Vrijeme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Aktivnost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650757"/>
                  </a:ext>
                </a:extLst>
              </a:tr>
              <a:tr h="2834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ožujka 2018.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Radionica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PPBWG-a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kojoj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ocjenjivalo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planiranja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proračuna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učinku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Austriji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suradnji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austrijskim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Ministarstvom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Uredom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saveznog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kancelara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Austrije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Austrijska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proračunska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reforma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planiranje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proračuna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učinku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Ocjena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regulatornog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utjecaja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Uloga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Saveznog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ureda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za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upravljanje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učinkom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kontrola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kvalitete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ciljeva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pokazatelja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monitoring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izvještavanje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Tehnička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rasprava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380931"/>
                  </a:ext>
                </a:extLst>
              </a:tr>
              <a:tr h="2834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 ožujka 2018.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posvećen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Radnoj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skupini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za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programsko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planiranje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planiranje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proračuna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učinku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plenarnoj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sjednici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BCOP-a u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Beču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Predstavljanje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sažetka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rezultata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proizvoda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znanja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pokazateljima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učinka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zemljama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PEMPAL-a: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trendovi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izazovi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Predstavljanje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nacrta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OECD-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ovih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najboljih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praksi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planiranju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proračuna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učinku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Predstavljanje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dva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slučaja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zemalja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PEMPAL-a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temu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pokazatelja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učinka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Rasprave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skupinama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233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BAF1AF5-C474-4D55-A9C3-B3D30463D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917575"/>
            <a:ext cx="8763000" cy="571182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339" name="Рисунок 11" descr="pempal-logo.jpg">
            <a:extLst>
              <a:ext uri="{FF2B5EF4-FFF2-40B4-BE49-F238E27FC236}">
                <a16:creationId xmlns:a16="http://schemas.microsoft.com/office/drawing/2014/main" id="{FA8A9792-7909-498B-878E-6C875C2F4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Box 1">
            <a:extLst>
              <a:ext uri="{FF2B5EF4-FFF2-40B4-BE49-F238E27FC236}">
                <a16:creationId xmlns:a16="http://schemas.microsoft.com/office/drawing/2014/main" id="{7F388431-5853-41F4-8989-634940F3D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0"/>
            <a:ext cx="88392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400" dirty="0" err="1">
                <a:solidFill>
                  <a:srgbClr val="002060"/>
                </a:solidFill>
                <a:latin typeface="Calibri"/>
                <a:cs typeface="Calibri"/>
              </a:rPr>
              <a:t>Detalji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o </a:t>
            </a:r>
            <a:r>
              <a:rPr lang="en-US" altLang="en-US" sz="3400" dirty="0" err="1">
                <a:solidFill>
                  <a:srgbClr val="002060"/>
                </a:solidFill>
                <a:latin typeface="Calibri"/>
                <a:cs typeface="Calibri"/>
              </a:rPr>
              <a:t>prošlogodišnjim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400" dirty="0" err="1">
                <a:solidFill>
                  <a:srgbClr val="002060"/>
                </a:solidFill>
                <a:latin typeface="Calibri"/>
                <a:cs typeface="Calibri"/>
              </a:rPr>
              <a:t>aktivnostima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PPBWG-a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E1D52A4-D555-47E7-AA3A-EAC43ACFAE97}"/>
              </a:ext>
            </a:extLst>
          </p:cNvPr>
          <p:cNvGraphicFramePr>
            <a:graphicFrameLocks noGrp="1"/>
          </p:cNvGraphicFramePr>
          <p:nvPr/>
        </p:nvGraphicFramePr>
        <p:xfrm>
          <a:off x="858838" y="646113"/>
          <a:ext cx="8874125" cy="6218237"/>
        </p:xfrm>
        <a:graphic>
          <a:graphicData uri="http://schemas.openxmlformats.org/drawingml/2006/table">
            <a:tbl>
              <a:tblPr/>
              <a:tblGrid>
                <a:gridCol w="1433512">
                  <a:extLst>
                    <a:ext uri="{9D8B030D-6E8A-4147-A177-3AD203B41FA5}">
                      <a16:colId xmlns:a16="http://schemas.microsoft.com/office/drawing/2014/main" val="3198423352"/>
                    </a:ext>
                  </a:extLst>
                </a:gridCol>
                <a:gridCol w="7440613">
                  <a:extLst>
                    <a:ext uri="{9D8B030D-6E8A-4147-A177-3AD203B41FA5}">
                      <a16:colId xmlns:a16="http://schemas.microsoft.com/office/drawing/2014/main" val="2837721691"/>
                    </a:ext>
                  </a:extLst>
                </a:gridCol>
              </a:tblGrid>
              <a:tr h="4267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Vrijeme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Aktivnost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381232"/>
                  </a:ext>
                </a:extLst>
              </a:tr>
              <a:tr h="19813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svibanj – srpanj 2018.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Priprema za Anketu OECD-a o planiranju proračuna prema učinku za 2018.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Prijevod anketnog upitnika i glosara na ruski i bosansko-hrvatsko-srpski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Osiguranje kvalitete prevedenog anketnog upitnika i glosara na ruski i bosansko-hrvatsko-srpski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577703"/>
                  </a:ext>
                </a:extLst>
              </a:tr>
              <a:tr h="38101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kolovoz – listopad 2018.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Zemlje PEMPAL-a sudjeluju u Anketi OECD-a o planiranju proračuna prema učinku za 2018.: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Anketu je ispunilo 14 zemalja: Armenija, Bjelarus, Bosna i Hercegovina, Bugarska, Hrvatska, Gruzija, Kazahstan, Kosovo, Kirgiska Republika, Moldova, Ruska Federacija, Srbija, Ukrajina i Uzbekistan.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Iste su zemlje također ispunile anketu 2016., osim Kazahstana, čime je po prvi put omogućena analiza trendova tijekom određenog razdoblja u zemljama PEMPAL-a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Više detalja bit će izneseno tijekom današnjeg izlaganja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Resursni tim BCOP-a također komunicira s pojedinačnim zemljama tijekom tog procesa kako bi im pružio tehničku podršku u pogledu upitnika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738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6DB7E93-87E3-4800-A3BE-E4ED4CD69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917575"/>
            <a:ext cx="8763000" cy="571182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6387" name="Рисунок 11" descr="pempal-logo.jpg">
            <a:extLst>
              <a:ext uri="{FF2B5EF4-FFF2-40B4-BE49-F238E27FC236}">
                <a16:creationId xmlns:a16="http://schemas.microsoft.com/office/drawing/2014/main" id="{1A963959-31C6-4A02-8388-6453A17C7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Box 1">
            <a:extLst>
              <a:ext uri="{FF2B5EF4-FFF2-40B4-BE49-F238E27FC236}">
                <a16:creationId xmlns:a16="http://schemas.microsoft.com/office/drawing/2014/main" id="{F10102ED-CAC7-4F44-B938-FC5761FE2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0"/>
            <a:ext cx="88392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400" err="1">
                <a:solidFill>
                  <a:srgbClr val="002060"/>
                </a:solidFill>
                <a:latin typeface="Calibri"/>
                <a:cs typeface="Calibri"/>
              </a:rPr>
              <a:t>Detalji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o </a:t>
            </a:r>
            <a:r>
              <a:rPr lang="en-US" altLang="en-US" sz="3400" err="1">
                <a:solidFill>
                  <a:srgbClr val="002060"/>
                </a:solidFill>
                <a:latin typeface="Calibri"/>
                <a:cs typeface="Calibri"/>
              </a:rPr>
              <a:t>prošlogodišnjim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400" err="1">
                <a:solidFill>
                  <a:srgbClr val="002060"/>
                </a:solidFill>
                <a:latin typeface="Calibri"/>
                <a:cs typeface="Calibri"/>
              </a:rPr>
              <a:t>aktivnostima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PPBWG-a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BEB6B06-ECC3-47C6-9528-668EBE82DC3F}"/>
              </a:ext>
            </a:extLst>
          </p:cNvPr>
          <p:cNvGraphicFramePr>
            <a:graphicFrameLocks noGrp="1"/>
          </p:cNvGraphicFramePr>
          <p:nvPr/>
        </p:nvGraphicFramePr>
        <p:xfrm>
          <a:off x="858838" y="749300"/>
          <a:ext cx="8874125" cy="5547340"/>
        </p:xfrm>
        <a:graphic>
          <a:graphicData uri="http://schemas.openxmlformats.org/drawingml/2006/table">
            <a:tbl>
              <a:tblPr/>
              <a:tblGrid>
                <a:gridCol w="1433512">
                  <a:extLst>
                    <a:ext uri="{9D8B030D-6E8A-4147-A177-3AD203B41FA5}">
                      <a16:colId xmlns:a16="http://schemas.microsoft.com/office/drawing/2014/main" val="4231579775"/>
                    </a:ext>
                  </a:extLst>
                </a:gridCol>
                <a:gridCol w="7440613">
                  <a:extLst>
                    <a:ext uri="{9D8B030D-6E8A-4147-A177-3AD203B41FA5}">
                      <a16:colId xmlns:a16="http://schemas.microsoft.com/office/drawing/2014/main" val="3640960187"/>
                    </a:ext>
                  </a:extLst>
                </a:gridCol>
              </a:tblGrid>
              <a:tr h="4266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Vrijeme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Aktivnost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938306"/>
                  </a:ext>
                </a:extLst>
              </a:tr>
              <a:tr h="5120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studeni 2018.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Sudjelovanje male delegacije PPBWG-a na sastanku OECD-ove mreže posvećene učinku i rezultatima u Parizu: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predstavljen rad PPBWG-a i preliminarni agregirani rezultati zemalja PEMPAL-a iz OECD-ove Ankete o planiranju proračuna prema učinku za 2018.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Sudjelovanje na sastancima mreže OECD-a posvećene učinku i rezultatima, uključujući i) međunarodne trendove u planiranju proračuna prema učinku (izlaganja OECD-a i PEMPAL-a), ii) dubinske analize rashoda; iii) upotrebu informacija o učinku za upravljanje; i iv) unaprjeđenje kvalitete i utjecaja godišnjih izvještaja.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Sudjelovanje u objavi OECD-ovih najboljih praksi u planiranju proračuna prema učinku (koji će biti prevedeni na ruski i BCS u sljedećih par mjeseci)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19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B5D01A-10D0-4BF5-AFE8-40680AF7F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917575"/>
            <a:ext cx="8763000" cy="571182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800" b="1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285750" indent="-285750" algn="just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8435" name="Рисунок 11" descr="pempal-logo.jpg">
            <a:extLst>
              <a:ext uri="{FF2B5EF4-FFF2-40B4-BE49-F238E27FC236}">
                <a16:creationId xmlns:a16="http://schemas.microsoft.com/office/drawing/2014/main" id="{F5112B37-7EC3-4F69-A10C-998059474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1">
            <a:extLst>
              <a:ext uri="{FF2B5EF4-FFF2-40B4-BE49-F238E27FC236}">
                <a16:creationId xmlns:a16="http://schemas.microsoft.com/office/drawing/2014/main" id="{6E9BC021-1765-454A-9D5B-1045CAD10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88" y="0"/>
            <a:ext cx="88392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400" err="1">
                <a:solidFill>
                  <a:srgbClr val="002060"/>
                </a:solidFill>
                <a:latin typeface="Calibri"/>
                <a:cs typeface="Calibri"/>
              </a:rPr>
              <a:t>Detalji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o </a:t>
            </a:r>
            <a:r>
              <a:rPr lang="en-US" altLang="en-US" sz="3400" err="1">
                <a:solidFill>
                  <a:srgbClr val="002060"/>
                </a:solidFill>
                <a:latin typeface="Calibri"/>
                <a:cs typeface="Calibri"/>
              </a:rPr>
              <a:t>prošlogodišnjim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400" err="1">
                <a:solidFill>
                  <a:srgbClr val="002060"/>
                </a:solidFill>
                <a:latin typeface="Calibri"/>
                <a:cs typeface="Calibri"/>
              </a:rPr>
              <a:t>aktivnostima</a:t>
            </a:r>
            <a:r>
              <a:rPr lang="en-US" altLang="en-US" sz="3400" dirty="0">
                <a:solidFill>
                  <a:srgbClr val="002060"/>
                </a:solidFill>
                <a:latin typeface="Calibri"/>
                <a:cs typeface="Calibri"/>
              </a:rPr>
              <a:t> PPBWG-a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783E3B-0DCE-4FDA-A0A4-02AE08FA535E}"/>
              </a:ext>
            </a:extLst>
          </p:cNvPr>
          <p:cNvGraphicFramePr>
            <a:graphicFrameLocks noGrp="1"/>
          </p:cNvGraphicFramePr>
          <p:nvPr/>
        </p:nvGraphicFramePr>
        <p:xfrm>
          <a:off x="801688" y="550863"/>
          <a:ext cx="8875712" cy="6355068"/>
        </p:xfrm>
        <a:graphic>
          <a:graphicData uri="http://schemas.openxmlformats.org/drawingml/2006/table">
            <a:tbl>
              <a:tblPr/>
              <a:tblGrid>
                <a:gridCol w="1433512">
                  <a:extLst>
                    <a:ext uri="{9D8B030D-6E8A-4147-A177-3AD203B41FA5}">
                      <a16:colId xmlns:a16="http://schemas.microsoft.com/office/drawing/2014/main" val="1793238049"/>
                    </a:ext>
                  </a:extLst>
                </a:gridCol>
                <a:gridCol w="7442200">
                  <a:extLst>
                    <a:ext uri="{9D8B030D-6E8A-4147-A177-3AD203B41FA5}">
                      <a16:colId xmlns:a16="http://schemas.microsoft.com/office/drawing/2014/main" val="1582905074"/>
                    </a:ext>
                  </a:extLst>
                </a:gridCol>
              </a:tblGrid>
              <a:tr h="426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Vrijeme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Aktivnost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69016"/>
                  </a:ext>
                </a:extLst>
              </a:tr>
              <a:tr h="25906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siječanj 2018. – veljača 2019.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Daljnja analiza rezultata OECD-ove Ankete o planiranju proračuna prema učinku za 2018.: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Priprema detaljnog izlaganja o rezultatima ankete koji će biti predstavljeni kasnije danas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Izvještaj o službenom proizvodu znanja bit će izrađen nakon plenarne sjednice na temelju izvještaja za zemlje OECD-a (dovršenog u ožujku) i rasprava PPBWG-a o sadržaju izvještaja.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748932"/>
                  </a:ext>
                </a:extLst>
              </a:tr>
              <a:tr h="33373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 ožujka 2019.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posvećen Radnoj skupini za programsko planiranje i planiranje proračuna prema učinku na plenarnoj sjednici BCOP-a u Taškentu (danas):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Predstavljanje rezultata zemalja PEMPAL-a iz Ankete OECD-a o PPU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Predstavljanje trendova i najboljih praksi u pogledu dubinskih analiza rashoda u zemljama OECD-a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Predstavljanje dubinskih analiza rashoda u zemljama PEMPAL-a; rasprava u grupama o dubinskim analizama rashoda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3367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11" descr="pempal-logo.jpg">
            <a:extLst>
              <a:ext uri="{FF2B5EF4-FFF2-40B4-BE49-F238E27FC236}">
                <a16:creationId xmlns:a16="http://schemas.microsoft.com/office/drawing/2014/main" id="{D39D8743-C101-44AD-9DF5-22CB1795C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1">
            <a:extLst>
              <a:ext uri="{FF2B5EF4-FFF2-40B4-BE49-F238E27FC236}">
                <a16:creationId xmlns:a16="http://schemas.microsoft.com/office/drawing/2014/main" id="{9283DEBE-E827-4FD6-B7A9-9A968EEF3B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00100" y="-1588"/>
            <a:ext cx="8686800" cy="876301"/>
          </a:xfrm>
        </p:spPr>
        <p:txBody>
          <a:bodyPr/>
          <a:lstStyle/>
          <a:p>
            <a:r>
              <a:rPr lang="en-US" altLang="en-US" sz="3600">
                <a:solidFill>
                  <a:srgbClr val="002060"/>
                </a:solidFill>
              </a:rPr>
              <a:t>Planovi za buduće aktivnosti Radne skupine</a:t>
            </a:r>
          </a:p>
        </p:txBody>
      </p:sp>
      <p:sp>
        <p:nvSpPr>
          <p:cNvPr id="20484" name="Subtitle 2">
            <a:extLst>
              <a:ext uri="{FF2B5EF4-FFF2-40B4-BE49-F238E27FC236}">
                <a16:creationId xmlns:a16="http://schemas.microsoft.com/office/drawing/2014/main" id="{2E1AD78E-76D2-44EE-8D14-397167969C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00100" y="436563"/>
            <a:ext cx="8763000" cy="62484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endParaRPr lang="en-US" altLang="en-US" sz="1800" b="1">
              <a:solidFill>
                <a:srgbClr val="0D0D0D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altLang="en-US" sz="1800" b="1" dirty="0" err="1">
                <a:solidFill>
                  <a:srgbClr val="0D0D0D"/>
                </a:solidFill>
              </a:rPr>
              <a:t>Podaci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prikupljeni</a:t>
            </a:r>
            <a:r>
              <a:rPr lang="en-US" altLang="en-US" sz="1800" b="1" dirty="0">
                <a:solidFill>
                  <a:srgbClr val="0D0D0D"/>
                </a:solidFill>
              </a:rPr>
              <a:t> od vas </a:t>
            </a:r>
            <a:r>
              <a:rPr lang="en-US" altLang="en-US" sz="1800" b="1" dirty="0" err="1">
                <a:solidFill>
                  <a:srgbClr val="0D0D0D"/>
                </a:solidFill>
              </a:rPr>
              <a:t>prije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sastanka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pokazali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su</a:t>
            </a:r>
            <a:r>
              <a:rPr lang="en-US" altLang="en-US" sz="1800" b="1" dirty="0">
                <a:solidFill>
                  <a:srgbClr val="0D0D0D"/>
                </a:solidFill>
              </a:rPr>
              <a:t> da </a:t>
            </a:r>
            <a:r>
              <a:rPr lang="en-US" altLang="en-US" sz="1800" b="1" dirty="0" err="1">
                <a:solidFill>
                  <a:srgbClr val="0D0D0D"/>
                </a:solidFill>
              </a:rPr>
              <a:t>teme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povezane</a:t>
            </a:r>
            <a:r>
              <a:rPr lang="en-US" altLang="en-US" sz="1800" b="1" dirty="0">
                <a:solidFill>
                  <a:srgbClr val="0D0D0D"/>
                </a:solidFill>
              </a:rPr>
              <a:t> s </a:t>
            </a:r>
            <a:r>
              <a:rPr lang="en-US" altLang="en-US" sz="1800" b="1" dirty="0" err="1">
                <a:solidFill>
                  <a:srgbClr val="0D0D0D"/>
                </a:solidFill>
              </a:rPr>
              <a:t>planiranjem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proračuna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prema</a:t>
            </a:r>
            <a:r>
              <a:rPr lang="en-US" altLang="en-US" sz="1800" b="1" dirty="0">
                <a:solidFill>
                  <a:srgbClr val="0D0D0D"/>
                </a:solidFill>
              </a:rPr>
              <a:t> </a:t>
            </a:r>
            <a:r>
              <a:rPr lang="en-US" altLang="en-US" sz="1800" b="1" dirty="0" err="1">
                <a:solidFill>
                  <a:srgbClr val="0D0D0D"/>
                </a:solidFill>
              </a:rPr>
              <a:t>programima</a:t>
            </a:r>
            <a:r>
              <a:rPr lang="en-US" altLang="en-US" sz="1800" b="1" dirty="0">
                <a:solidFill>
                  <a:srgbClr val="0D0D0D"/>
                </a:solidFill>
              </a:rPr>
              <a:t> </a:t>
            </a:r>
            <a:r>
              <a:rPr lang="en-US" altLang="en-US" sz="1800" b="1" dirty="0" err="1">
                <a:solidFill>
                  <a:srgbClr val="0D0D0D"/>
                </a:solidFill>
              </a:rPr>
              <a:t>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učincima</a:t>
            </a:r>
            <a:r>
              <a:rPr lang="en-US" altLang="en-US" sz="1800" b="1" dirty="0">
                <a:solidFill>
                  <a:srgbClr val="0D0D0D"/>
                </a:solidFill>
              </a:rPr>
              <a:t> </a:t>
            </a:r>
            <a:r>
              <a:rPr lang="en-US" altLang="en-US" sz="1800" b="1" dirty="0" err="1">
                <a:solidFill>
                  <a:srgbClr val="0D0D0D"/>
                </a:solidFill>
              </a:rPr>
              <a:t>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dalje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treba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smatrati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prioritetima</a:t>
            </a:r>
            <a:r>
              <a:rPr lang="en-US" altLang="en-US" sz="1800" b="1" dirty="0">
                <a:solidFill>
                  <a:srgbClr val="0D0D0D"/>
                </a:solidFill>
              </a:rPr>
              <a:t> za </a:t>
            </a:r>
            <a:r>
              <a:rPr lang="en-US" altLang="en-US" sz="1800" b="1" dirty="0" err="1">
                <a:solidFill>
                  <a:srgbClr val="0D0D0D"/>
                </a:solidFill>
              </a:rPr>
              <a:t>naše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zemlje</a:t>
            </a:r>
            <a:endParaRPr lang="en-US" altLang="en-US" sz="1800" b="1" dirty="0" err="1">
              <a:solidFill>
                <a:srgbClr val="0D0D0D"/>
              </a:solidFill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Kao </a:t>
            </a:r>
            <a:r>
              <a:rPr lang="en-US" altLang="en-US" sz="1800" dirty="0" err="1">
                <a:solidFill>
                  <a:srgbClr val="000000"/>
                </a:solidFill>
              </a:rPr>
              <a:t>što</a:t>
            </a:r>
            <a:r>
              <a:rPr lang="en-US" altLang="en-US" sz="1800" dirty="0">
                <a:solidFill>
                  <a:srgbClr val="000000"/>
                </a:solidFill>
              </a:rPr>
              <a:t> je </a:t>
            </a:r>
            <a:r>
              <a:rPr lang="en-US" altLang="en-US" sz="1800" dirty="0" err="1">
                <a:solidFill>
                  <a:srgbClr val="000000"/>
                </a:solidFill>
              </a:rPr>
              <a:t>jučer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predsjednica</a:t>
            </a:r>
            <a:r>
              <a:rPr lang="en-US" altLang="en-US" sz="1800" dirty="0">
                <a:solidFill>
                  <a:srgbClr val="000000"/>
                </a:solidFill>
              </a:rPr>
              <a:t> BCOP-a </a:t>
            </a:r>
            <a:r>
              <a:rPr lang="en-US" altLang="en-US" sz="1800" dirty="0" err="1">
                <a:solidFill>
                  <a:srgbClr val="000000"/>
                </a:solidFill>
              </a:rPr>
              <a:t>izjavila</a:t>
            </a:r>
            <a:r>
              <a:rPr lang="en-US" altLang="en-US" sz="1800" dirty="0">
                <a:solidFill>
                  <a:srgbClr val="000000"/>
                </a:solidFill>
              </a:rPr>
              <a:t> u </a:t>
            </a:r>
            <a:r>
              <a:rPr lang="en-US" altLang="en-US" sz="1800" dirty="0" err="1">
                <a:solidFill>
                  <a:srgbClr val="000000"/>
                </a:solidFill>
              </a:rPr>
              <a:t>svojem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izlaganju</a:t>
            </a:r>
            <a:r>
              <a:rPr lang="en-US" altLang="en-US" sz="1800" dirty="0">
                <a:solidFill>
                  <a:srgbClr val="000000"/>
                </a:solidFill>
              </a:rPr>
              <a:t>, </a:t>
            </a:r>
            <a:r>
              <a:rPr lang="en-US" altLang="en-US" sz="1800" dirty="0" err="1">
                <a:solidFill>
                  <a:srgbClr val="000000"/>
                </a:solidFill>
              </a:rPr>
              <a:t>većina</a:t>
            </a:r>
            <a:r>
              <a:rPr lang="en-US" altLang="en-US" sz="1800" dirty="0">
                <a:solidFill>
                  <a:srgbClr val="000000"/>
                </a:solidFill>
              </a:rPr>
              <a:t> (70 %) </a:t>
            </a:r>
            <a:r>
              <a:rPr lang="en-US" altLang="en-US" sz="1800" dirty="0" err="1">
                <a:solidFill>
                  <a:srgbClr val="000000"/>
                </a:solidFill>
              </a:rPr>
              <a:t>zemalja</a:t>
            </a:r>
            <a:r>
              <a:rPr lang="en-US" altLang="en-US" sz="1800" dirty="0">
                <a:solidFill>
                  <a:srgbClr val="000000"/>
                </a:solidFill>
              </a:rPr>
              <a:t> PEMPAL-a </a:t>
            </a:r>
            <a:r>
              <a:rPr lang="en-US" altLang="en-US" sz="1800" dirty="0" err="1">
                <a:solidFill>
                  <a:srgbClr val="000000"/>
                </a:solidFill>
              </a:rPr>
              <a:t>koje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su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ispunile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anketu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prije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skupa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navele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su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neku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temu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vezanu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uz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programsko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planiranje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i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planiranje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proračuna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prema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učinku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kao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prioritet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reformi</a:t>
            </a:r>
            <a:r>
              <a:rPr lang="en-US" altLang="en-US" sz="1800" dirty="0">
                <a:solidFill>
                  <a:srgbClr val="000000"/>
                </a:solidFill>
              </a:rPr>
              <a:t> u </a:t>
            </a:r>
            <a:r>
              <a:rPr lang="en-US" altLang="en-US" sz="1800" dirty="0" err="1">
                <a:solidFill>
                  <a:srgbClr val="000000"/>
                </a:solidFill>
              </a:rPr>
              <a:t>nadolazećem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razdoblju</a:t>
            </a:r>
            <a:r>
              <a:rPr lang="en-US" altLang="en-US" sz="1800" dirty="0">
                <a:solidFill>
                  <a:srgbClr val="000000"/>
                </a:solidFill>
              </a:rPr>
              <a:t>. </a:t>
            </a:r>
            <a:r>
              <a:rPr lang="en-US" altLang="en-US" sz="1800" dirty="0" err="1">
                <a:solidFill>
                  <a:srgbClr val="000000"/>
                </a:solidFill>
              </a:rPr>
              <a:t>Najčešće</a:t>
            </a:r>
            <a:r>
              <a:rPr lang="en-US" altLang="en-US" sz="1800" dirty="0">
                <a:solidFill>
                  <a:srgbClr val="000000"/>
                </a:solidFill>
              </a:rPr>
              <a:t> se </a:t>
            </a:r>
            <a:r>
              <a:rPr lang="en-US" altLang="en-US" sz="1800" dirty="0" err="1">
                <a:solidFill>
                  <a:srgbClr val="000000"/>
                </a:solidFill>
              </a:rPr>
              <a:t>spominju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podteme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monitoringa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i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evaluacija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rashoda</a:t>
            </a:r>
            <a:r>
              <a:rPr lang="en-US" altLang="en-US" sz="1800" dirty="0">
                <a:solidFill>
                  <a:srgbClr val="000000"/>
                </a:solidFill>
              </a:rPr>
              <a:t>, </a:t>
            </a:r>
            <a:r>
              <a:rPr lang="en-US" altLang="en-US" sz="1800" dirty="0" err="1">
                <a:solidFill>
                  <a:srgbClr val="000000"/>
                </a:solidFill>
              </a:rPr>
              <a:t>uključujući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dubinsku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analizu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rashoda</a:t>
            </a:r>
            <a:r>
              <a:rPr lang="en-US" altLang="en-US" sz="1800" dirty="0">
                <a:solidFill>
                  <a:srgbClr val="000000"/>
                </a:solidFill>
              </a:rPr>
              <a:t>. </a:t>
            </a:r>
          </a:p>
          <a:p>
            <a:pPr algn="just">
              <a:lnSpc>
                <a:spcPct val="80000"/>
              </a:lnSpc>
            </a:pPr>
            <a:r>
              <a:rPr lang="en-US" altLang="en-US" sz="1800" i="1" dirty="0" err="1">
                <a:solidFill>
                  <a:srgbClr val="FF0000"/>
                </a:solidFill>
              </a:rPr>
              <a:t>Vodstvo</a:t>
            </a:r>
            <a:r>
              <a:rPr lang="en-US" altLang="en-US" sz="1800" i="1" dirty="0">
                <a:solidFill>
                  <a:srgbClr val="FF0000"/>
                </a:solidFill>
              </a:rPr>
              <a:t> PPBWG-a </a:t>
            </a:r>
            <a:r>
              <a:rPr lang="en-US" altLang="en-US" sz="1800" i="1" dirty="0" err="1">
                <a:solidFill>
                  <a:srgbClr val="FF0000"/>
                </a:solidFill>
              </a:rPr>
              <a:t>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Izvršni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odbor</a:t>
            </a:r>
            <a:r>
              <a:rPr lang="en-US" altLang="en-US" sz="1800" i="1" dirty="0">
                <a:solidFill>
                  <a:srgbClr val="FF0000"/>
                </a:solidFill>
              </a:rPr>
              <a:t> BCOP-a </a:t>
            </a:r>
            <a:r>
              <a:rPr lang="en-US" altLang="en-US" sz="1800" i="1" dirty="0" err="1">
                <a:solidFill>
                  <a:srgbClr val="FF0000"/>
                </a:solidFill>
              </a:rPr>
              <a:t>uzet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će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ovaj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doprinos</a:t>
            </a:r>
            <a:r>
              <a:rPr lang="en-US" altLang="en-US" sz="1800" i="1" dirty="0">
                <a:solidFill>
                  <a:srgbClr val="FF0000"/>
                </a:solidFill>
              </a:rPr>
              <a:t> u </a:t>
            </a:r>
            <a:r>
              <a:rPr lang="en-US" altLang="en-US" sz="1800" i="1" dirty="0" err="1">
                <a:solidFill>
                  <a:srgbClr val="FF0000"/>
                </a:solidFill>
              </a:rPr>
              <a:t>obzir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pri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razvoju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Akcijskog</a:t>
            </a:r>
            <a:r>
              <a:rPr lang="en-US" altLang="en-US" sz="1800" i="1" dirty="0">
                <a:solidFill>
                  <a:srgbClr val="FF0000"/>
                </a:solidFill>
              </a:rPr>
              <a:t> plana za FG 2020.</a:t>
            </a:r>
            <a:endParaRPr lang="en-US" altLang="en-US" sz="1800" i="1" dirty="0">
              <a:solidFill>
                <a:srgbClr val="FF0000"/>
              </a:solidFill>
              <a:cs typeface="Calibri"/>
            </a:endParaRPr>
          </a:p>
          <a:p>
            <a:pPr algn="just">
              <a:lnSpc>
                <a:spcPct val="80000"/>
              </a:lnSpc>
              <a:spcBef>
                <a:spcPts val="800"/>
              </a:spcBef>
            </a:pPr>
            <a:r>
              <a:rPr lang="en-US" altLang="en-US" sz="1800" b="1" dirty="0">
                <a:solidFill>
                  <a:srgbClr val="0D0D0D"/>
                </a:solidFill>
              </a:rPr>
              <a:t>PPBWG se </a:t>
            </a:r>
            <a:r>
              <a:rPr lang="en-US" altLang="en-US" sz="1800" b="1" dirty="0" err="1">
                <a:solidFill>
                  <a:srgbClr val="0D0D0D"/>
                </a:solidFill>
              </a:rPr>
              <a:t>sljedeće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godine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planira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posvetiti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dubinskim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analizama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rashoda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te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organizirati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skup</a:t>
            </a:r>
            <a:r>
              <a:rPr lang="en-US" altLang="en-US" sz="1800" b="1" dirty="0">
                <a:solidFill>
                  <a:srgbClr val="0D0D0D"/>
                </a:solidFill>
              </a:rPr>
              <a:t> za </a:t>
            </a:r>
            <a:r>
              <a:rPr lang="en-US" altLang="en-US" sz="1800" b="1" dirty="0" err="1">
                <a:solidFill>
                  <a:srgbClr val="0D0D0D"/>
                </a:solidFill>
              </a:rPr>
              <a:t>detaljni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pregled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praksi</a:t>
            </a:r>
            <a:r>
              <a:rPr lang="en-US" altLang="en-US" sz="1800" b="1" dirty="0">
                <a:solidFill>
                  <a:srgbClr val="0D0D0D"/>
                </a:solidFill>
              </a:rPr>
              <a:t> u </a:t>
            </a:r>
            <a:r>
              <a:rPr lang="en-US" altLang="en-US" sz="1800" b="1" dirty="0" err="1">
                <a:solidFill>
                  <a:srgbClr val="0D0D0D"/>
                </a:solidFill>
              </a:rPr>
              <a:t>pogledu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dubinskih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analiza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rashoda</a:t>
            </a:r>
            <a:r>
              <a:rPr lang="en-US" altLang="en-US" sz="1800" b="1" dirty="0">
                <a:solidFill>
                  <a:srgbClr val="0D0D0D"/>
                </a:solidFill>
              </a:rPr>
              <a:t> u </a:t>
            </a:r>
            <a:r>
              <a:rPr lang="en-US" altLang="en-US" sz="1800" b="1" dirty="0" err="1">
                <a:solidFill>
                  <a:srgbClr val="0D0D0D"/>
                </a:solidFill>
              </a:rPr>
              <a:t>nekoj</a:t>
            </a:r>
            <a:r>
              <a:rPr lang="en-US" altLang="en-US" sz="1800" b="1" dirty="0">
                <a:solidFill>
                  <a:srgbClr val="0D0D0D"/>
                </a:solidFill>
              </a:rPr>
              <a:t> od </a:t>
            </a:r>
            <a:r>
              <a:rPr lang="en-US" altLang="en-US" sz="1800" b="1" dirty="0" err="1">
                <a:solidFill>
                  <a:srgbClr val="0D0D0D"/>
                </a:solidFill>
              </a:rPr>
              <a:t>razvijenijih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zemalja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te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će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potencijalno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raditi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na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proizvodu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znanja</a:t>
            </a:r>
            <a:r>
              <a:rPr lang="en-US" altLang="en-US" sz="1800" b="1" dirty="0">
                <a:solidFill>
                  <a:srgbClr val="0D0D0D"/>
                </a:solidFill>
              </a:rPr>
              <a:t> o </a:t>
            </a:r>
            <a:r>
              <a:rPr lang="en-US" altLang="en-US" sz="1800" b="1" dirty="0" err="1">
                <a:solidFill>
                  <a:srgbClr val="0D0D0D"/>
                </a:solidFill>
              </a:rPr>
              <a:t>dubinskim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analizama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rashoda</a:t>
            </a:r>
            <a:r>
              <a:rPr lang="en-US" altLang="en-US" sz="1800" b="1" dirty="0">
                <a:solidFill>
                  <a:srgbClr val="0D0D0D"/>
                </a:solidFill>
              </a:rPr>
              <a:t> (</a:t>
            </a:r>
            <a:r>
              <a:rPr lang="en-US" altLang="en-US" sz="1800" b="1" dirty="0" err="1">
                <a:solidFill>
                  <a:srgbClr val="0D0D0D"/>
                </a:solidFill>
              </a:rPr>
              <a:t>te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su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aktivnosti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originalno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planirane</a:t>
            </a:r>
            <a:r>
              <a:rPr lang="en-US" altLang="en-US" sz="1800" b="1" dirty="0">
                <a:solidFill>
                  <a:srgbClr val="0D0D0D"/>
                </a:solidFill>
              </a:rPr>
              <a:t> za </a:t>
            </a:r>
            <a:r>
              <a:rPr lang="en-US" altLang="en-US" sz="1800" b="1" dirty="0" err="1">
                <a:solidFill>
                  <a:srgbClr val="0D0D0D"/>
                </a:solidFill>
              </a:rPr>
              <a:t>ovu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godinu</a:t>
            </a:r>
            <a:r>
              <a:rPr lang="en-US" altLang="en-US" sz="1800" b="1" dirty="0">
                <a:solidFill>
                  <a:srgbClr val="0D0D0D"/>
                </a:solidFill>
              </a:rPr>
              <a:t>, no </a:t>
            </a:r>
            <a:r>
              <a:rPr lang="en-US" altLang="en-US" sz="1800" b="1" dirty="0" err="1">
                <a:solidFill>
                  <a:srgbClr val="0D0D0D"/>
                </a:solidFill>
              </a:rPr>
              <a:t>zbog</a:t>
            </a:r>
            <a:r>
              <a:rPr lang="en-US" altLang="en-US" sz="1800" b="1" dirty="0">
                <a:solidFill>
                  <a:srgbClr val="0D0D0D"/>
                </a:solidFill>
              </a:rPr>
              <a:t> PEMPAL-</a:t>
            </a:r>
            <a:r>
              <a:rPr lang="en-US" altLang="en-US" sz="1800" b="1" dirty="0" err="1">
                <a:solidFill>
                  <a:srgbClr val="0D0D0D"/>
                </a:solidFill>
              </a:rPr>
              <a:t>ovih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financijskih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ograničenja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sada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su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prebačene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na</a:t>
            </a:r>
            <a:r>
              <a:rPr lang="en-US" altLang="en-US" sz="1800" b="1" dirty="0">
                <a:solidFill>
                  <a:srgbClr val="0D0D0D"/>
                </a:solidFill>
              </a:rPr>
              <a:t> FG 2020.).</a:t>
            </a:r>
            <a:endParaRPr lang="en-US" altLang="en-US" sz="1800" b="1" dirty="0">
              <a:solidFill>
                <a:srgbClr val="0D0D0D"/>
              </a:solidFill>
              <a:cs typeface="Calibri"/>
            </a:endParaRPr>
          </a:p>
          <a:p>
            <a:pPr algn="just">
              <a:lnSpc>
                <a:spcPct val="80000"/>
              </a:lnSpc>
              <a:spcBef>
                <a:spcPts val="800"/>
              </a:spcBef>
            </a:pPr>
            <a:r>
              <a:rPr lang="en-US" altLang="en-US" sz="1800" i="1" dirty="0" err="1">
                <a:solidFill>
                  <a:srgbClr val="FF0000"/>
                </a:solidFill>
              </a:rPr>
              <a:t>Imaju</a:t>
            </a:r>
            <a:r>
              <a:rPr lang="en-US" altLang="en-US" sz="1800" i="1" dirty="0">
                <a:solidFill>
                  <a:srgbClr val="FF0000"/>
                </a:solidFill>
              </a:rPr>
              <a:t> li </a:t>
            </a:r>
            <a:r>
              <a:rPr lang="en-US" altLang="en-US" sz="1800" i="1" dirty="0" err="1">
                <a:solidFill>
                  <a:srgbClr val="FF0000"/>
                </a:solidFill>
              </a:rPr>
              <a:t>naše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zemlje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članice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dodatne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primjedbe</a:t>
            </a:r>
            <a:r>
              <a:rPr lang="en-US" altLang="en-US" sz="1800" i="1" dirty="0">
                <a:solidFill>
                  <a:srgbClr val="FF0000"/>
                </a:solidFill>
              </a:rPr>
              <a:t> o </a:t>
            </a:r>
            <a:r>
              <a:rPr lang="en-US" altLang="en-US" sz="1800" i="1" dirty="0" err="1">
                <a:solidFill>
                  <a:srgbClr val="FF0000"/>
                </a:solidFill>
              </a:rPr>
              <a:t>potencijalnom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budućem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proizvodu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znanja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koji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će</a:t>
            </a:r>
            <a:r>
              <a:rPr lang="en-US" altLang="en-US" sz="1800" i="1" dirty="0">
                <a:solidFill>
                  <a:srgbClr val="FF0000"/>
                </a:solidFill>
              </a:rPr>
              <a:t> se </a:t>
            </a:r>
            <a:r>
              <a:rPr lang="en-US" altLang="en-US" sz="1800" i="1" dirty="0" err="1">
                <a:solidFill>
                  <a:srgbClr val="FF0000"/>
                </a:solidFill>
              </a:rPr>
              <a:t>baviti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dubinskim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analizama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rashoda</a:t>
            </a:r>
            <a:r>
              <a:rPr lang="en-US" altLang="en-US" sz="1800" i="1" dirty="0">
                <a:solidFill>
                  <a:srgbClr val="FF0000"/>
                </a:solidFill>
              </a:rPr>
              <a:t>? </a:t>
            </a:r>
            <a:r>
              <a:rPr lang="en-US" altLang="en-US" sz="1800" i="1" dirty="0" err="1">
                <a:solidFill>
                  <a:srgbClr val="FF0000"/>
                </a:solidFill>
              </a:rPr>
              <a:t>Što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mislite</a:t>
            </a:r>
            <a:r>
              <a:rPr lang="en-US" altLang="en-US" sz="1800" i="1" dirty="0">
                <a:solidFill>
                  <a:srgbClr val="FF0000"/>
                </a:solidFill>
              </a:rPr>
              <a:t> o tome da </a:t>
            </a:r>
            <a:r>
              <a:rPr lang="en-US" altLang="en-US" sz="1800" i="1" dirty="0" err="1">
                <a:solidFill>
                  <a:srgbClr val="FF0000"/>
                </a:solidFill>
              </a:rPr>
              <a:t>upotrijebimo</a:t>
            </a:r>
            <a:r>
              <a:rPr lang="en-US" altLang="en-US" sz="1800" i="1" dirty="0">
                <a:solidFill>
                  <a:srgbClr val="FF0000"/>
                </a:solidFill>
              </a:rPr>
              <a:t> format </a:t>
            </a:r>
            <a:r>
              <a:rPr lang="en-US" altLang="en-US" sz="1800" i="1" dirty="0" err="1">
                <a:solidFill>
                  <a:srgbClr val="FF0000"/>
                </a:solidFill>
              </a:rPr>
              <a:t>sličan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onome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koji</a:t>
            </a:r>
            <a:r>
              <a:rPr lang="en-US" altLang="en-US" sz="1800" i="1" dirty="0">
                <a:solidFill>
                  <a:srgbClr val="FF0000"/>
                </a:solidFill>
              </a:rPr>
              <a:t> je BLTWG </a:t>
            </a:r>
            <a:r>
              <a:rPr lang="en-US" altLang="en-US" sz="1800" i="1" dirty="0" err="1">
                <a:solidFill>
                  <a:srgbClr val="FF0000"/>
                </a:solidFill>
              </a:rPr>
              <a:t>upotrijebio</a:t>
            </a:r>
            <a:r>
              <a:rPr lang="en-US" altLang="en-US" sz="1800" i="1" dirty="0">
                <a:solidFill>
                  <a:srgbClr val="FF0000"/>
                </a:solidFill>
              </a:rPr>
              <a:t> za </a:t>
            </a:r>
            <a:r>
              <a:rPr lang="en-US" altLang="en-US" sz="1800" i="1" dirty="0" err="1">
                <a:solidFill>
                  <a:srgbClr val="FF0000"/>
                </a:solidFill>
              </a:rPr>
              <a:t>svoj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proizvod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znanja</a:t>
            </a:r>
            <a:r>
              <a:rPr lang="en-US" altLang="en-US" sz="1800" i="1" dirty="0">
                <a:solidFill>
                  <a:srgbClr val="FF0000"/>
                </a:solidFill>
              </a:rPr>
              <a:t> o </a:t>
            </a:r>
            <a:r>
              <a:rPr lang="en-US" altLang="en-US" sz="1800" i="1" dirty="0" err="1">
                <a:solidFill>
                  <a:srgbClr val="FF0000"/>
                </a:solidFill>
              </a:rPr>
              <a:t>proračunima</a:t>
            </a:r>
            <a:r>
              <a:rPr lang="en-US" altLang="en-US" sz="1800" i="1" dirty="0">
                <a:solidFill>
                  <a:srgbClr val="FF0000"/>
                </a:solidFill>
              </a:rPr>
              <a:t> za </a:t>
            </a:r>
            <a:r>
              <a:rPr lang="en-US" altLang="en-US" sz="1800" i="1" dirty="0" err="1">
                <a:solidFill>
                  <a:srgbClr val="FF0000"/>
                </a:solidFill>
              </a:rPr>
              <a:t>građane</a:t>
            </a:r>
            <a:r>
              <a:rPr lang="en-US" altLang="en-US" sz="1800" i="1" dirty="0">
                <a:solidFill>
                  <a:srgbClr val="FF0000"/>
                </a:solidFill>
              </a:rPr>
              <a:t> – </a:t>
            </a:r>
            <a:r>
              <a:rPr lang="en-US" altLang="en-US" sz="1800" i="1" dirty="0" err="1">
                <a:solidFill>
                  <a:srgbClr val="FF0000"/>
                </a:solidFill>
              </a:rPr>
              <a:t>utvrđivanje</a:t>
            </a:r>
            <a:r>
              <a:rPr lang="en-US" altLang="en-US" sz="1800" i="1" dirty="0">
                <a:solidFill>
                  <a:srgbClr val="FF0000"/>
                </a:solidFill>
              </a:rPr>
              <a:t> 10 </a:t>
            </a:r>
            <a:r>
              <a:rPr lang="en-US" altLang="en-US" sz="1800" i="1" dirty="0" err="1">
                <a:solidFill>
                  <a:srgbClr val="FF0000"/>
                </a:solidFill>
              </a:rPr>
              <a:t>izazova</a:t>
            </a:r>
            <a:r>
              <a:rPr lang="en-US" altLang="en-US" sz="1800" i="1" dirty="0">
                <a:solidFill>
                  <a:srgbClr val="FF0000"/>
                </a:solidFill>
              </a:rPr>
              <a:t> za </a:t>
            </a:r>
            <a:r>
              <a:rPr lang="en-US" altLang="en-US" sz="1800" i="1" dirty="0" err="1">
                <a:solidFill>
                  <a:srgbClr val="FF0000"/>
                </a:solidFill>
              </a:rPr>
              <a:t>zemlje</a:t>
            </a:r>
            <a:r>
              <a:rPr lang="en-US" altLang="en-US" sz="1800" i="1" dirty="0">
                <a:solidFill>
                  <a:srgbClr val="FF0000"/>
                </a:solidFill>
              </a:rPr>
              <a:t> PEMPAL-a </a:t>
            </a:r>
            <a:r>
              <a:rPr lang="en-US" altLang="en-US" sz="1800" i="1" dirty="0" err="1">
                <a:solidFill>
                  <a:srgbClr val="FF0000"/>
                </a:solidFill>
              </a:rPr>
              <a:t>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davanje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mogućih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rješenja</a:t>
            </a:r>
            <a:r>
              <a:rPr lang="en-US" altLang="en-US" sz="1800" i="1" dirty="0">
                <a:solidFill>
                  <a:srgbClr val="FF0000"/>
                </a:solidFill>
              </a:rPr>
              <a:t> za </a:t>
            </a:r>
            <a:r>
              <a:rPr lang="en-US" altLang="en-US" sz="1800" i="1" dirty="0" err="1">
                <a:solidFill>
                  <a:srgbClr val="FF0000"/>
                </a:solidFill>
              </a:rPr>
              <a:t>svaki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izazov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uz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primjere</a:t>
            </a:r>
            <a:r>
              <a:rPr lang="en-US" altLang="en-US" sz="1800" i="1" dirty="0">
                <a:solidFill>
                  <a:srgbClr val="FF0000"/>
                </a:solidFill>
              </a:rPr>
              <a:t>? Ili </a:t>
            </a:r>
            <a:r>
              <a:rPr lang="en-US" altLang="en-US" sz="1800" i="1" dirty="0" err="1">
                <a:solidFill>
                  <a:srgbClr val="FF0000"/>
                </a:solidFill>
              </a:rPr>
              <a:t>alternativno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možemo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uzeti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jedan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primjer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dubinske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analize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rashoda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koja</a:t>
            </a:r>
            <a:r>
              <a:rPr lang="en-US" altLang="en-US" sz="1800" i="1" dirty="0">
                <a:solidFill>
                  <a:srgbClr val="FF0000"/>
                </a:solidFill>
              </a:rPr>
              <a:t> se </a:t>
            </a:r>
            <a:r>
              <a:rPr lang="en-US" altLang="en-US" sz="1800" i="1" dirty="0" err="1">
                <a:solidFill>
                  <a:srgbClr val="FF0000"/>
                </a:solidFill>
              </a:rPr>
              <a:t>provela</a:t>
            </a:r>
            <a:r>
              <a:rPr lang="en-US" altLang="en-US" sz="1800" i="1" dirty="0">
                <a:solidFill>
                  <a:srgbClr val="FF0000"/>
                </a:solidFill>
              </a:rPr>
              <a:t> u </a:t>
            </a:r>
            <a:r>
              <a:rPr lang="en-US" altLang="en-US" sz="1800" i="1" dirty="0" err="1">
                <a:solidFill>
                  <a:srgbClr val="FF0000"/>
                </a:solidFill>
              </a:rPr>
              <a:t>razvijenoj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zemlji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te</a:t>
            </a:r>
            <a:r>
              <a:rPr lang="en-US" altLang="en-US" sz="1800" i="1" dirty="0">
                <a:solidFill>
                  <a:srgbClr val="FF0000"/>
                </a:solidFill>
              </a:rPr>
              <a:t> je </a:t>
            </a:r>
            <a:r>
              <a:rPr lang="en-US" altLang="en-US" sz="1800" i="1" dirty="0" err="1">
                <a:solidFill>
                  <a:srgbClr val="FF0000"/>
                </a:solidFill>
              </a:rPr>
              <a:t>detaljno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analizirati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korak</a:t>
            </a:r>
            <a:r>
              <a:rPr lang="en-US" altLang="en-US" sz="1800" i="1" dirty="0">
                <a:solidFill>
                  <a:srgbClr val="FF0000"/>
                </a:solidFill>
              </a:rPr>
              <a:t> po </a:t>
            </a:r>
            <a:r>
              <a:rPr lang="en-US" altLang="en-US" sz="1800" i="1" dirty="0" err="1">
                <a:solidFill>
                  <a:srgbClr val="FF0000"/>
                </a:solidFill>
              </a:rPr>
              <a:t>korak</a:t>
            </a:r>
            <a:r>
              <a:rPr lang="en-US" altLang="en-US" sz="1800" i="1" dirty="0">
                <a:solidFill>
                  <a:srgbClr val="FF0000"/>
                </a:solidFill>
              </a:rPr>
              <a:t>?</a:t>
            </a:r>
            <a:endParaRPr lang="en-US" altLang="en-US" sz="1800" i="1" dirty="0">
              <a:solidFill>
                <a:srgbClr val="FF0000"/>
              </a:solidFill>
              <a:cs typeface="Calibri"/>
            </a:endParaRPr>
          </a:p>
          <a:p>
            <a:pPr algn="just">
              <a:lnSpc>
                <a:spcPct val="80000"/>
              </a:lnSpc>
              <a:spcBef>
                <a:spcPts val="800"/>
              </a:spcBef>
            </a:pPr>
            <a:r>
              <a:rPr lang="en-US" altLang="en-US" sz="1800" b="1" dirty="0" err="1">
                <a:solidFill>
                  <a:srgbClr val="0D0D0D"/>
                </a:solidFill>
              </a:rPr>
              <a:t>Nadamo</a:t>
            </a:r>
            <a:r>
              <a:rPr lang="en-US" altLang="en-US" sz="1800" b="1" dirty="0">
                <a:solidFill>
                  <a:srgbClr val="0D0D0D"/>
                </a:solidFill>
              </a:rPr>
              <a:t> se </a:t>
            </a:r>
            <a:r>
              <a:rPr lang="en-US" altLang="en-US" sz="1800" b="1" dirty="0" err="1">
                <a:solidFill>
                  <a:srgbClr val="0D0D0D"/>
                </a:solidFill>
              </a:rPr>
              <a:t>nastaviti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učiti</a:t>
            </a:r>
            <a:r>
              <a:rPr lang="en-US" altLang="en-US" sz="1800" b="1" dirty="0">
                <a:solidFill>
                  <a:srgbClr val="0D0D0D"/>
                </a:solidFill>
              </a:rPr>
              <a:t> od </a:t>
            </a:r>
            <a:r>
              <a:rPr lang="en-US" altLang="en-US" sz="1800" b="1" dirty="0" err="1">
                <a:solidFill>
                  <a:srgbClr val="0D0D0D"/>
                </a:solidFill>
              </a:rPr>
              <a:t>zemalja</a:t>
            </a:r>
            <a:r>
              <a:rPr lang="en-US" altLang="en-US" sz="1800" b="1" dirty="0">
                <a:solidFill>
                  <a:srgbClr val="0D0D0D"/>
                </a:solidFill>
              </a:rPr>
              <a:t> OECD-a o </a:t>
            </a:r>
            <a:r>
              <a:rPr lang="en-US" altLang="en-US" sz="1800" b="1" dirty="0" err="1">
                <a:solidFill>
                  <a:srgbClr val="0D0D0D"/>
                </a:solidFill>
              </a:rPr>
              <a:t>metodološkim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pristupima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naučenim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lekcijama</a:t>
            </a:r>
            <a:r>
              <a:rPr lang="en-US" altLang="en-US" sz="1800" b="1" dirty="0">
                <a:solidFill>
                  <a:srgbClr val="0D0D0D"/>
                </a:solidFill>
              </a:rPr>
              <a:t> u </a:t>
            </a:r>
            <a:r>
              <a:rPr lang="en-US" altLang="en-US" sz="1800" b="1" dirty="0" err="1">
                <a:solidFill>
                  <a:srgbClr val="0D0D0D"/>
                </a:solidFill>
              </a:rPr>
              <a:t>pogledu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tematike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kojom</a:t>
            </a:r>
            <a:r>
              <a:rPr lang="en-US" altLang="en-US" sz="1800" b="1" dirty="0">
                <a:solidFill>
                  <a:srgbClr val="0D0D0D"/>
                </a:solidFill>
              </a:rPr>
              <a:t> se </a:t>
            </a:r>
            <a:r>
              <a:rPr lang="en-US" altLang="en-US" sz="1800" b="1" dirty="0" err="1">
                <a:solidFill>
                  <a:srgbClr val="0D0D0D"/>
                </a:solidFill>
              </a:rPr>
              <a:t>bavi</a:t>
            </a:r>
            <a:r>
              <a:rPr lang="en-US" altLang="en-US" sz="1800" b="1" dirty="0">
                <a:solidFill>
                  <a:srgbClr val="0D0D0D"/>
                </a:solidFill>
              </a:rPr>
              <a:t> PPBWG.</a:t>
            </a:r>
            <a:endParaRPr lang="en-US" altLang="en-US" sz="1800" b="1" dirty="0">
              <a:solidFill>
                <a:srgbClr val="0D0D0D"/>
              </a:solidFill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en-US" altLang="en-US" sz="1800" i="1" dirty="0" err="1">
                <a:solidFill>
                  <a:srgbClr val="FF0000"/>
                </a:solidFill>
              </a:rPr>
              <a:t>Imaju</a:t>
            </a:r>
            <a:r>
              <a:rPr lang="en-US" altLang="en-US" sz="1800" i="1" dirty="0">
                <a:solidFill>
                  <a:srgbClr val="FF0000"/>
                </a:solidFill>
              </a:rPr>
              <a:t> li </a:t>
            </a:r>
            <a:r>
              <a:rPr lang="en-US" altLang="en-US" sz="1800" i="1" dirty="0" err="1">
                <a:solidFill>
                  <a:srgbClr val="FF0000"/>
                </a:solidFill>
              </a:rPr>
              <a:t>naše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zemlje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članice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još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ideja</a:t>
            </a:r>
            <a:r>
              <a:rPr lang="en-US" altLang="en-US" sz="1800" i="1" dirty="0">
                <a:solidFill>
                  <a:srgbClr val="FF0000"/>
                </a:solidFill>
              </a:rPr>
              <a:t> o tome </a:t>
            </a:r>
            <a:r>
              <a:rPr lang="en-US" altLang="en-US" sz="1800" i="1" dirty="0" err="1">
                <a:solidFill>
                  <a:srgbClr val="FF0000"/>
                </a:solidFill>
              </a:rPr>
              <a:t>kako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bismo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trebali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organizirati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buduće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aktivnosti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naše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Radne</a:t>
            </a:r>
            <a:r>
              <a:rPr lang="en-US" altLang="en-US" sz="1800" i="1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 err="1">
                <a:solidFill>
                  <a:srgbClr val="FF0000"/>
                </a:solidFill>
              </a:rPr>
              <a:t>skupine</a:t>
            </a:r>
            <a:r>
              <a:rPr lang="en-US" altLang="en-US" sz="1800" i="1" dirty="0">
                <a:solidFill>
                  <a:srgbClr val="FF0000"/>
                </a:solidFill>
              </a:rPr>
              <a:t>? </a:t>
            </a:r>
            <a:endParaRPr lang="en-US" altLang="en-US" sz="1800" i="1" dirty="0">
              <a:solidFill>
                <a:srgbClr val="FF0000"/>
              </a:solidFill>
              <a:cs typeface="Calibri"/>
            </a:endParaRPr>
          </a:p>
          <a:p>
            <a:pPr algn="just">
              <a:lnSpc>
                <a:spcPct val="80000"/>
              </a:lnSpc>
            </a:pPr>
            <a:endParaRPr lang="en-US" altLang="en-US" sz="1800"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5778</TotalTime>
  <Words>1050</Words>
  <Application>Microsoft Office PowerPoint</Application>
  <PresentationFormat>A4 Paper (210x297 mm)</PresentationFormat>
  <Paragraphs>192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Najnovije informacije o radu Radne skupine za  planiranje proračuna prema programima i učincima  (PPBWG), te planovi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Planovi za buduće aktivnosti Radne skupine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subject/>
  <dc:creator>Deanna Aubrey</dc:creator>
  <cp:keywords>BCOP Budget Literacy and Transparency Working Group</cp:keywords>
  <dc:description/>
  <cp:lastModifiedBy>Assia</cp:lastModifiedBy>
  <cp:revision>732</cp:revision>
  <cp:lastPrinted>2017-02-09T16:04:30Z</cp:lastPrinted>
  <dcterms:created xsi:type="dcterms:W3CDTF">2010-10-04T16:57:49Z</dcterms:created>
  <dcterms:modified xsi:type="dcterms:W3CDTF">2019-03-12T16:49:17Z</dcterms:modified>
  <cp:category>PEMPAL</cp:category>
</cp:coreProperties>
</file>