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71" r:id="rId2"/>
    <p:sldId id="368" r:id="rId3"/>
    <p:sldId id="385" r:id="rId4"/>
    <p:sldId id="388" r:id="rId5"/>
    <p:sldId id="386" r:id="rId6"/>
    <p:sldId id="389" r:id="rId7"/>
    <p:sldId id="382" r:id="rId8"/>
    <p:sldId id="384" r:id="rId9"/>
    <p:sldId id="378" r:id="rId10"/>
    <p:sldId id="312" r:id="rId11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8F961E-237F-4C2F-ACC0-E56C026872F8}" v="9521" dt="2019-03-11T11:37:57.2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7" autoAdjust="0"/>
    <p:restoredTop sz="92261" autoAdjust="0"/>
  </p:normalViewPr>
  <p:slideViewPr>
    <p:cSldViewPr>
      <p:cViewPr>
        <p:scale>
          <a:sx n="90" d="100"/>
          <a:sy n="90" d="100"/>
        </p:scale>
        <p:origin x="-130" y="-1867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C0202A21-0E67-4272-89AD-E791832C7B82}"/>
    <pc:docChg chg="undo custSel modSld">
      <pc:chgData name="Inna Anatolievna Davidova" userId="615709de-f45c-42cb-8bad-60412f98c39f" providerId="ADAL" clId="{C0202A21-0E67-4272-89AD-E791832C7B82}" dt="2019-03-07T14:36:19.677" v="2504" actId="20577"/>
      <pc:docMkLst>
        <pc:docMk/>
      </pc:docMkLst>
      <pc:sldChg chg="modSp">
        <pc:chgData name="Inna Anatolievna Davidova" userId="615709de-f45c-42cb-8bad-60412f98c39f" providerId="ADAL" clId="{C0202A21-0E67-4272-89AD-E791832C7B82}" dt="2019-03-07T12:25:43.545" v="37" actId="20577"/>
        <pc:sldMkLst>
          <pc:docMk/>
          <pc:sldMk cId="0" sldId="271"/>
        </pc:sldMkLst>
        <pc:spChg chg="mod">
          <ac:chgData name="Inna Anatolievna Davidova" userId="615709de-f45c-42cb-8bad-60412f98c39f" providerId="ADAL" clId="{C0202A21-0E67-4272-89AD-E791832C7B82}" dt="2019-03-07T12:25:19.684" v="7" actId="20577"/>
          <ac:spMkLst>
            <pc:docMk/>
            <pc:sldMk cId="0" sldId="271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C0202A21-0E67-4272-89AD-E791832C7B82}" dt="2019-03-07T12:25:43.545" v="37" actId="20577"/>
          <ac:spMkLst>
            <pc:docMk/>
            <pc:sldMk cId="0" sldId="271"/>
            <ac:spMk id="15365" creationId="{00000000-0000-0000-0000-000000000000}"/>
          </ac:spMkLst>
        </pc:spChg>
      </pc:sldChg>
      <pc:sldChg chg="modSp">
        <pc:chgData name="Inna Anatolievna Davidova" userId="615709de-f45c-42cb-8bad-60412f98c39f" providerId="ADAL" clId="{C0202A21-0E67-4272-89AD-E791832C7B82}" dt="2019-03-07T12:29:09.069" v="196" actId="255"/>
        <pc:sldMkLst>
          <pc:docMk/>
          <pc:sldMk cId="2635626973" sldId="368"/>
        </pc:sldMkLst>
        <pc:spChg chg="mod">
          <ac:chgData name="Inna Anatolievna Davidova" userId="615709de-f45c-42cb-8bad-60412f98c39f" providerId="ADAL" clId="{C0202A21-0E67-4272-89AD-E791832C7B82}" dt="2019-03-07T12:26:06.844" v="38"/>
          <ac:spMkLst>
            <pc:docMk/>
            <pc:sldMk cId="2635626973" sldId="368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C0202A21-0E67-4272-89AD-E791832C7B82}" dt="2019-03-07T12:29:09.069" v="196" actId="255"/>
          <ac:spMkLst>
            <pc:docMk/>
            <pc:sldMk cId="2635626973" sldId="368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C0202A21-0E67-4272-89AD-E791832C7B82}" dt="2019-03-07T12:32:12.929" v="470" actId="20577"/>
        <pc:sldMkLst>
          <pc:docMk/>
          <pc:sldMk cId="1712792362" sldId="385"/>
        </pc:sldMkLst>
        <pc:spChg chg="mod">
          <ac:chgData name="Inna Anatolievna Davidova" userId="615709de-f45c-42cb-8bad-60412f98c39f" providerId="ADAL" clId="{C0202A21-0E67-4272-89AD-E791832C7B82}" dt="2019-03-07T12:29:26.727" v="197"/>
          <ac:spMkLst>
            <pc:docMk/>
            <pc:sldMk cId="1712792362" sldId="38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C0202A21-0E67-4272-89AD-E791832C7B82}" dt="2019-03-07T12:32:12.929" v="470" actId="20577"/>
          <ac:spMkLst>
            <pc:docMk/>
            <pc:sldMk cId="1712792362" sldId="385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C0202A21-0E67-4272-89AD-E791832C7B82}" dt="2019-03-07T14:36:19.677" v="2504" actId="20577"/>
        <pc:sldMkLst>
          <pc:docMk/>
          <pc:sldMk cId="3885262759" sldId="386"/>
        </pc:sldMkLst>
        <pc:spChg chg="mod">
          <ac:chgData name="Inna Anatolievna Davidova" userId="615709de-f45c-42cb-8bad-60412f98c39f" providerId="ADAL" clId="{C0202A21-0E67-4272-89AD-E791832C7B82}" dt="2019-03-07T14:36:19.677" v="2504" actId="20577"/>
          <ac:spMkLst>
            <pc:docMk/>
            <pc:sldMk cId="3885262759" sldId="386"/>
            <ac:spMk id="2" creationId="{00000000-0000-0000-0000-000000000000}"/>
          </ac:spMkLst>
        </pc:spChg>
        <pc:graphicFrameChg chg="modGraphic">
          <ac:chgData name="Inna Anatolievna Davidova" userId="615709de-f45c-42cb-8bad-60412f98c39f" providerId="ADAL" clId="{C0202A21-0E67-4272-89AD-E791832C7B82}" dt="2019-03-07T14:36:00.402" v="2477" actId="255"/>
          <ac:graphicFrameMkLst>
            <pc:docMk/>
            <pc:sldMk cId="3885262759" sldId="386"/>
            <ac:graphicFrameMk id="6" creationId="{FAAE4C6C-8B3C-F34E-B4EB-99433D4DD8F4}"/>
          </ac:graphicFrameMkLst>
        </pc:graphicFrameChg>
      </pc:sldChg>
      <pc:sldChg chg="modSp">
        <pc:chgData name="Inna Anatolievna Davidova" userId="615709de-f45c-42cb-8bad-60412f98c39f" providerId="ADAL" clId="{C0202A21-0E67-4272-89AD-E791832C7B82}" dt="2019-03-07T14:06:48.181" v="2373" actId="5793"/>
        <pc:sldMkLst>
          <pc:docMk/>
          <pc:sldMk cId="3875701544" sldId="388"/>
        </pc:sldMkLst>
        <pc:spChg chg="mod">
          <ac:chgData name="Inna Anatolievna Davidova" userId="615709de-f45c-42cb-8bad-60412f98c39f" providerId="ADAL" clId="{C0202A21-0E67-4272-89AD-E791832C7B82}" dt="2019-03-07T12:32:39.005" v="489" actId="255"/>
          <ac:spMkLst>
            <pc:docMk/>
            <pc:sldMk cId="3875701544" sldId="388"/>
            <ac:spMk id="103" creationId="{B4F04630-4FB5-4440-A81A-18600AC7EB95}"/>
          </ac:spMkLst>
        </pc:spChg>
        <pc:spChg chg="mod">
          <ac:chgData name="Inna Anatolievna Davidova" userId="615709de-f45c-42cb-8bad-60412f98c39f" providerId="ADAL" clId="{C0202A21-0E67-4272-89AD-E791832C7B82}" dt="2019-03-07T14:06:01.070" v="2320" actId="20577"/>
          <ac:spMkLst>
            <pc:docMk/>
            <pc:sldMk cId="3875701544" sldId="388"/>
            <ac:spMk id="168" creationId="{04F68455-70CC-8644-BF26-84D30FDCB2B0}"/>
          </ac:spMkLst>
        </pc:spChg>
        <pc:spChg chg="mod">
          <ac:chgData name="Inna Anatolievna Davidova" userId="615709de-f45c-42cb-8bad-60412f98c39f" providerId="ADAL" clId="{C0202A21-0E67-4272-89AD-E791832C7B82}" dt="2019-03-07T14:06:36.305" v="2361" actId="20577"/>
          <ac:spMkLst>
            <pc:docMk/>
            <pc:sldMk cId="3875701544" sldId="388"/>
            <ac:spMk id="169" creationId="{C938E56F-7DD3-6241-B7FE-EF26AFD61CE2}"/>
          </ac:spMkLst>
        </pc:spChg>
        <pc:spChg chg="mod">
          <ac:chgData name="Inna Anatolievna Davidova" userId="615709de-f45c-42cb-8bad-60412f98c39f" providerId="ADAL" clId="{C0202A21-0E67-4272-89AD-E791832C7B82}" dt="2019-03-07T14:06:40.524" v="2366" actId="20577"/>
          <ac:spMkLst>
            <pc:docMk/>
            <pc:sldMk cId="3875701544" sldId="388"/>
            <ac:spMk id="170" creationId="{B782894A-2AB3-AC43-B656-9595D75216FD}"/>
          </ac:spMkLst>
        </pc:spChg>
        <pc:spChg chg="mod">
          <ac:chgData name="Inna Anatolievna Davidova" userId="615709de-f45c-42cb-8bad-60412f98c39f" providerId="ADAL" clId="{C0202A21-0E67-4272-89AD-E791832C7B82}" dt="2019-03-07T14:06:48.181" v="2373" actId="5793"/>
          <ac:spMkLst>
            <pc:docMk/>
            <pc:sldMk cId="3875701544" sldId="388"/>
            <ac:spMk id="171" creationId="{51C85632-5A2B-5941-A3C5-B4675FFFF87F}"/>
          </ac:spMkLst>
        </pc:spChg>
        <pc:spChg chg="mod">
          <ac:chgData name="Inna Anatolievna Davidova" userId="615709de-f45c-42cb-8bad-60412f98c39f" providerId="ADAL" clId="{C0202A21-0E67-4272-89AD-E791832C7B82}" dt="2019-03-07T14:06:09.562" v="2332" actId="20577"/>
          <ac:spMkLst>
            <pc:docMk/>
            <pc:sldMk cId="3875701544" sldId="388"/>
            <ac:spMk id="178" creationId="{EA7F9E21-A56E-E542-9F76-1EEB9D9131B2}"/>
          </ac:spMkLst>
        </pc:spChg>
        <pc:spChg chg="mod">
          <ac:chgData name="Inna Anatolievna Davidova" userId="615709de-f45c-42cb-8bad-60412f98c39f" providerId="ADAL" clId="{C0202A21-0E67-4272-89AD-E791832C7B82}" dt="2019-03-07T14:06:15.973" v="2342" actId="20577"/>
          <ac:spMkLst>
            <pc:docMk/>
            <pc:sldMk cId="3875701544" sldId="388"/>
            <ac:spMk id="179" creationId="{A629CB5A-180A-A84E-9A74-CE3D8262D011}"/>
          </ac:spMkLst>
        </pc:spChg>
        <pc:spChg chg="mod">
          <ac:chgData name="Inna Anatolievna Davidova" userId="615709de-f45c-42cb-8bad-60412f98c39f" providerId="ADAL" clId="{C0202A21-0E67-4272-89AD-E791832C7B82}" dt="2019-03-07T14:06:31.289" v="2356" actId="20577"/>
          <ac:spMkLst>
            <pc:docMk/>
            <pc:sldMk cId="3875701544" sldId="388"/>
            <ac:spMk id="180" creationId="{E41FC569-C2ED-9B4A-BA46-FAE1961F387B}"/>
          </ac:spMkLst>
        </pc:spChg>
        <pc:spChg chg="mod">
          <ac:chgData name="Inna Anatolievna Davidova" userId="615709de-f45c-42cb-8bad-60412f98c39f" providerId="ADAL" clId="{C0202A21-0E67-4272-89AD-E791832C7B82}" dt="2019-03-07T12:35:25.098" v="726" actId="20577"/>
          <ac:spMkLst>
            <pc:docMk/>
            <pc:sldMk cId="3875701544" sldId="388"/>
            <ac:spMk id="182" creationId="{EA73E25C-E97F-224D-856F-867AB16B53F8}"/>
          </ac:spMkLst>
        </pc:spChg>
        <pc:spChg chg="mod">
          <ac:chgData name="Inna Anatolievna Davidova" userId="615709de-f45c-42cb-8bad-60412f98c39f" providerId="ADAL" clId="{C0202A21-0E67-4272-89AD-E791832C7B82}" dt="2019-03-07T12:34:36.996" v="603" actId="255"/>
          <ac:spMkLst>
            <pc:docMk/>
            <pc:sldMk cId="3875701544" sldId="388"/>
            <ac:spMk id="183" creationId="{C8DC8AD8-96DB-164B-86F5-1CB7F3AB7C56}"/>
          </ac:spMkLst>
        </pc:spChg>
        <pc:spChg chg="mod">
          <ac:chgData name="Inna Anatolievna Davidova" userId="615709de-f45c-42cb-8bad-60412f98c39f" providerId="ADAL" clId="{C0202A21-0E67-4272-89AD-E791832C7B82}" dt="2019-03-07T12:35:55.801" v="796" actId="255"/>
          <ac:spMkLst>
            <pc:docMk/>
            <pc:sldMk cId="3875701544" sldId="388"/>
            <ac:spMk id="184" creationId="{C3844BD7-5E06-AD4C-9C1E-BD7DE0E33EA4}"/>
          </ac:spMkLst>
        </pc:spChg>
        <pc:spChg chg="mod">
          <ac:chgData name="Inna Anatolievna Davidova" userId="615709de-f45c-42cb-8bad-60412f98c39f" providerId="ADAL" clId="{C0202A21-0E67-4272-89AD-E791832C7B82}" dt="2019-03-07T12:38:32.807" v="1149" actId="313"/>
          <ac:spMkLst>
            <pc:docMk/>
            <pc:sldMk cId="3875701544" sldId="388"/>
            <ac:spMk id="185" creationId="{AA1282AE-F2D4-FD4E-9645-FCA2075B998E}"/>
          </ac:spMkLst>
        </pc:spChg>
        <pc:spChg chg="mod">
          <ac:chgData name="Inna Anatolievna Davidova" userId="615709de-f45c-42cb-8bad-60412f98c39f" providerId="ADAL" clId="{C0202A21-0E67-4272-89AD-E791832C7B82}" dt="2019-03-07T12:37:57.243" v="1060" actId="255"/>
          <ac:spMkLst>
            <pc:docMk/>
            <pc:sldMk cId="3875701544" sldId="388"/>
            <ac:spMk id="186" creationId="{467CBDE5-E9CE-894D-835B-F5E7D031D201}"/>
          </ac:spMkLst>
        </pc:spChg>
        <pc:spChg chg="mod">
          <ac:chgData name="Inna Anatolievna Davidova" userId="615709de-f45c-42cb-8bad-60412f98c39f" providerId="ADAL" clId="{C0202A21-0E67-4272-89AD-E791832C7B82}" dt="2019-03-07T14:05:49.700" v="2309" actId="20577"/>
          <ac:spMkLst>
            <pc:docMk/>
            <pc:sldMk cId="3875701544" sldId="388"/>
            <ac:spMk id="187" creationId="{BBF93327-AC86-F342-892C-74DF441E422A}"/>
          </ac:spMkLst>
        </pc:spChg>
        <pc:spChg chg="mod">
          <ac:chgData name="Inna Anatolievna Davidova" userId="615709de-f45c-42cb-8bad-60412f98c39f" providerId="ADAL" clId="{C0202A21-0E67-4272-89AD-E791832C7B82}" dt="2019-03-07T14:03:32.914" v="2111" actId="20577"/>
          <ac:spMkLst>
            <pc:docMk/>
            <pc:sldMk cId="3875701544" sldId="388"/>
            <ac:spMk id="188" creationId="{6BEB6A0F-0075-AE4E-9300-7723333D2633}"/>
          </ac:spMkLst>
        </pc:spChg>
        <pc:spChg chg="mod">
          <ac:chgData name="Inna Anatolievna Davidova" userId="615709de-f45c-42cb-8bad-60412f98c39f" providerId="ADAL" clId="{C0202A21-0E67-4272-89AD-E791832C7B82}" dt="2019-03-07T14:00:48.372" v="1803" actId="255"/>
          <ac:spMkLst>
            <pc:docMk/>
            <pc:sldMk cId="3875701544" sldId="388"/>
            <ac:spMk id="189" creationId="{88B69025-3638-8842-9A47-5ABB3DD65C87}"/>
          </ac:spMkLst>
        </pc:spChg>
        <pc:spChg chg="mod">
          <ac:chgData name="Inna Anatolievna Davidova" userId="615709de-f45c-42cb-8bad-60412f98c39f" providerId="ADAL" clId="{C0202A21-0E67-4272-89AD-E791832C7B82}" dt="2019-03-07T14:03:51.763" v="2113" actId="20577"/>
          <ac:spMkLst>
            <pc:docMk/>
            <pc:sldMk cId="3875701544" sldId="388"/>
            <ac:spMk id="190" creationId="{431D993C-2017-404B-B43B-92B95565F7A7}"/>
          </ac:spMkLst>
        </pc:spChg>
        <pc:spChg chg="mod">
          <ac:chgData name="Inna Anatolievna Davidova" userId="615709de-f45c-42cb-8bad-60412f98c39f" providerId="ADAL" clId="{C0202A21-0E67-4272-89AD-E791832C7B82}" dt="2019-03-07T13:57:38.484" v="1596" actId="1076"/>
          <ac:spMkLst>
            <pc:docMk/>
            <pc:sldMk cId="3875701544" sldId="388"/>
            <ac:spMk id="191" creationId="{2565AE25-3C77-6C4A-889E-E167E365DF2C}"/>
          </ac:spMkLst>
        </pc:spChg>
        <pc:spChg chg="mod">
          <ac:chgData name="Inna Anatolievna Davidova" userId="615709de-f45c-42cb-8bad-60412f98c39f" providerId="ADAL" clId="{C0202A21-0E67-4272-89AD-E791832C7B82}" dt="2019-03-07T13:55:15.468" v="1442" actId="1076"/>
          <ac:spMkLst>
            <pc:docMk/>
            <pc:sldMk cId="3875701544" sldId="388"/>
            <ac:spMk id="192" creationId="{43388CBA-30E7-0241-98D5-CBFA8F4E292B}"/>
          </ac:spMkLst>
        </pc:spChg>
        <pc:spChg chg="mod">
          <ac:chgData name="Inna Anatolievna Davidova" userId="615709de-f45c-42cb-8bad-60412f98c39f" providerId="ADAL" clId="{C0202A21-0E67-4272-89AD-E791832C7B82}" dt="2019-03-07T14:04:06.500" v="2114" actId="1076"/>
          <ac:spMkLst>
            <pc:docMk/>
            <pc:sldMk cId="3875701544" sldId="388"/>
            <ac:spMk id="193" creationId="{DE8250E3-7027-BB49-842E-49D4525811FF}"/>
          </ac:spMkLst>
        </pc:spChg>
        <pc:spChg chg="mod">
          <ac:chgData name="Inna Anatolievna Davidova" userId="615709de-f45c-42cb-8bad-60412f98c39f" providerId="ADAL" clId="{C0202A21-0E67-4272-89AD-E791832C7B82}" dt="2019-03-07T14:05:42.879" v="2303" actId="20577"/>
          <ac:spMkLst>
            <pc:docMk/>
            <pc:sldMk cId="3875701544" sldId="388"/>
            <ac:spMk id="194" creationId="{2D48EB9F-449B-0445-89B2-94FF2E140EDA}"/>
          </ac:spMkLst>
        </pc:spChg>
        <pc:spChg chg="mod">
          <ac:chgData name="Inna Anatolievna Davidova" userId="615709de-f45c-42cb-8bad-60412f98c39f" providerId="ADAL" clId="{C0202A21-0E67-4272-89AD-E791832C7B82}" dt="2019-03-07T14:04:10.279" v="2117" actId="6549"/>
          <ac:spMkLst>
            <pc:docMk/>
            <pc:sldMk cId="3875701544" sldId="388"/>
            <ac:spMk id="195" creationId="{5C68B8D4-89C6-2949-AC68-C4114E659F55}"/>
          </ac:spMkLst>
        </pc:spChg>
        <pc:grpChg chg="mod">
          <ac:chgData name="Inna Anatolievna Davidova" userId="615709de-f45c-42cb-8bad-60412f98c39f" providerId="ADAL" clId="{C0202A21-0E67-4272-89AD-E791832C7B82}" dt="2019-03-07T13:55:04.921" v="1440" actId="1076"/>
          <ac:grpSpMkLst>
            <pc:docMk/>
            <pc:sldMk cId="3875701544" sldId="388"/>
            <ac:grpSpMk id="142" creationId="{09D4C2D1-380C-4149-B249-B691F86212CE}"/>
          </ac:grpSpMkLst>
        </pc:grpChg>
        <pc:grpChg chg="mod">
          <ac:chgData name="Inna Anatolievna Davidova" userId="615709de-f45c-42cb-8bad-60412f98c39f" providerId="ADAL" clId="{C0202A21-0E67-4272-89AD-E791832C7B82}" dt="2019-03-07T12:35:00.171" v="671"/>
          <ac:grpSpMkLst>
            <pc:docMk/>
            <pc:sldMk cId="3875701544" sldId="388"/>
            <ac:grpSpMk id="181" creationId="{6876E18F-CF39-8842-B265-E1616692986D}"/>
          </ac:grpSpMkLst>
        </pc:grpChg>
      </pc:sldChg>
    </pc:docChg>
  </pc:docChgLst>
  <pc:docChgLst>
    <pc:chgData name="Inna Anatolievna Davidova" userId="615709de-f45c-42cb-8bad-60412f98c39f" providerId="ADAL" clId="{A68F961E-237F-4C2F-ACC0-E56C026872F8}"/>
    <pc:docChg chg="undo redo custSel modSld">
      <pc:chgData name="Inna Anatolievna Davidova" userId="615709de-f45c-42cb-8bad-60412f98c39f" providerId="ADAL" clId="{A68F961E-237F-4C2F-ACC0-E56C026872F8}" dt="2019-03-11T11:37:57.203" v="7010" actId="20577"/>
      <pc:docMkLst>
        <pc:docMk/>
      </pc:docMkLst>
      <pc:sldChg chg="modSp">
        <pc:chgData name="Inna Anatolievna Davidova" userId="615709de-f45c-42cb-8bad-60412f98c39f" providerId="ADAL" clId="{A68F961E-237F-4C2F-ACC0-E56C026872F8}" dt="2019-03-11T11:37:57.203" v="7010" actId="20577"/>
        <pc:sldMkLst>
          <pc:docMk/>
          <pc:sldMk cId="0" sldId="312"/>
        </pc:sldMkLst>
        <pc:spChg chg="mod">
          <ac:chgData name="Inna Anatolievna Davidova" userId="615709de-f45c-42cb-8bad-60412f98c39f" providerId="ADAL" clId="{A68F961E-237F-4C2F-ACC0-E56C026872F8}" dt="2019-03-11T11:37:57.203" v="7010" actId="20577"/>
          <ac:spMkLst>
            <pc:docMk/>
            <pc:sldMk cId="0" sldId="312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A68F961E-237F-4C2F-ACC0-E56C026872F8}" dt="2019-03-11T11:12:54.233" v="6272" actId="20577"/>
        <pc:sldMkLst>
          <pc:docMk/>
          <pc:sldMk cId="2635626973" sldId="368"/>
        </pc:sldMkLst>
        <pc:spChg chg="mod">
          <ac:chgData name="Inna Anatolievna Davidova" userId="615709de-f45c-42cb-8bad-60412f98c39f" providerId="ADAL" clId="{A68F961E-237F-4C2F-ACC0-E56C026872F8}" dt="2019-03-11T11:12:54.233" v="6272" actId="20577"/>
          <ac:spMkLst>
            <pc:docMk/>
            <pc:sldMk cId="2635626973" sldId="368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A68F961E-237F-4C2F-ACC0-E56C026872F8}" dt="2019-03-11T11:37:39.014" v="7001" actId="6549"/>
        <pc:sldMkLst>
          <pc:docMk/>
          <pc:sldMk cId="879204966" sldId="378"/>
        </pc:sldMkLst>
        <pc:spChg chg="mod">
          <ac:chgData name="Inna Anatolievna Davidova" userId="615709de-f45c-42cb-8bad-60412f98c39f" providerId="ADAL" clId="{A68F961E-237F-4C2F-ACC0-E56C026872F8}" dt="2019-03-11T10:51:21.041" v="3523" actId="20577"/>
          <ac:spMkLst>
            <pc:docMk/>
            <pc:sldMk cId="879204966" sldId="378"/>
            <ac:spMk id="5" creationId="{00000000-0000-0000-0000-000000000000}"/>
          </ac:spMkLst>
        </pc:spChg>
        <pc:spChg chg="mod">
          <ac:chgData name="Inna Anatolievna Davidova" userId="615709de-f45c-42cb-8bad-60412f98c39f" providerId="ADAL" clId="{A68F961E-237F-4C2F-ACC0-E56C026872F8}" dt="2019-03-11T11:37:39.014" v="7001" actId="6549"/>
          <ac:spMkLst>
            <pc:docMk/>
            <pc:sldMk cId="879204966" sldId="378"/>
            <ac:spMk id="7" creationId="{00000000-0000-0000-0000-000000000000}"/>
          </ac:spMkLst>
        </pc:spChg>
      </pc:sldChg>
      <pc:sldChg chg="modSp">
        <pc:chgData name="Inna Anatolievna Davidova" userId="615709de-f45c-42cb-8bad-60412f98c39f" providerId="ADAL" clId="{A68F961E-237F-4C2F-ACC0-E56C026872F8}" dt="2019-03-11T11:28:02.325" v="6595" actId="114"/>
        <pc:sldMkLst>
          <pc:docMk/>
          <pc:sldMk cId="3526151452" sldId="382"/>
        </pc:sldMkLst>
        <pc:spChg chg="mod">
          <ac:chgData name="Inna Anatolievna Davidova" userId="615709de-f45c-42cb-8bad-60412f98c39f" providerId="ADAL" clId="{A68F961E-237F-4C2F-ACC0-E56C026872F8}" dt="2019-03-11T10:40:38.975" v="1974" actId="255"/>
          <ac:spMkLst>
            <pc:docMk/>
            <pc:sldMk cId="3526151452" sldId="382"/>
            <ac:spMk id="2" creationId="{00000000-0000-0000-0000-000000000000}"/>
          </ac:spMkLst>
        </pc:spChg>
        <pc:graphicFrameChg chg="mod modGraphic">
          <ac:chgData name="Inna Anatolievna Davidova" userId="615709de-f45c-42cb-8bad-60412f98c39f" providerId="ADAL" clId="{A68F961E-237F-4C2F-ACC0-E56C026872F8}" dt="2019-03-11T11:28:02.325" v="6595" actId="114"/>
          <ac:graphicFrameMkLst>
            <pc:docMk/>
            <pc:sldMk cId="3526151452" sldId="382"/>
            <ac:graphicFrameMk id="4" creationId="{DB679ED2-08CB-4D4B-A42D-89039A9C6A5E}"/>
          </ac:graphicFrameMkLst>
        </pc:graphicFrameChg>
      </pc:sldChg>
      <pc:sldChg chg="modSp">
        <pc:chgData name="Inna Anatolievna Davidova" userId="615709de-f45c-42cb-8bad-60412f98c39f" providerId="ADAL" clId="{A68F961E-237F-4C2F-ACC0-E56C026872F8}" dt="2019-03-11T11:30:44.388" v="6695" actId="20577"/>
        <pc:sldMkLst>
          <pc:docMk/>
          <pc:sldMk cId="1098123864" sldId="384"/>
        </pc:sldMkLst>
        <pc:spChg chg="mod">
          <ac:chgData name="Inna Anatolievna Davidova" userId="615709de-f45c-42cb-8bad-60412f98c39f" providerId="ADAL" clId="{A68F961E-237F-4C2F-ACC0-E56C026872F8}" dt="2019-03-11T10:45:36.117" v="2649" actId="255"/>
          <ac:spMkLst>
            <pc:docMk/>
            <pc:sldMk cId="1098123864" sldId="384"/>
            <ac:spMk id="2" creationId="{00000000-0000-0000-0000-000000000000}"/>
          </ac:spMkLst>
        </pc:spChg>
        <pc:graphicFrameChg chg="mod modGraphic">
          <ac:chgData name="Inna Anatolievna Davidova" userId="615709de-f45c-42cb-8bad-60412f98c39f" providerId="ADAL" clId="{A68F961E-237F-4C2F-ACC0-E56C026872F8}" dt="2019-03-11T11:30:44.388" v="6695" actId="20577"/>
          <ac:graphicFrameMkLst>
            <pc:docMk/>
            <pc:sldMk cId="1098123864" sldId="384"/>
            <ac:graphicFrameMk id="4" creationId="{DB679ED2-08CB-4D4B-A42D-89039A9C6A5E}"/>
          </ac:graphicFrameMkLst>
        </pc:graphicFrameChg>
      </pc:sldChg>
      <pc:sldChg chg="modSp">
        <pc:chgData name="Inna Anatolievna Davidova" userId="615709de-f45c-42cb-8bad-60412f98c39f" providerId="ADAL" clId="{A68F961E-237F-4C2F-ACC0-E56C026872F8}" dt="2019-03-11T11:15:28.572" v="6358" actId="20577"/>
        <pc:sldMkLst>
          <pc:docMk/>
          <pc:sldMk cId="1712792362" sldId="385"/>
        </pc:sldMkLst>
        <pc:spChg chg="mod">
          <ac:chgData name="Inna Anatolievna Davidova" userId="615709de-f45c-42cb-8bad-60412f98c39f" providerId="ADAL" clId="{A68F961E-237F-4C2F-ACC0-E56C026872F8}" dt="2019-03-11T11:15:28.572" v="6358" actId="20577"/>
          <ac:spMkLst>
            <pc:docMk/>
            <pc:sldMk cId="1712792362" sldId="385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A68F961E-237F-4C2F-ACC0-E56C026872F8}" dt="2019-03-11T11:23:13.815" v="6498" actId="313"/>
        <pc:sldMkLst>
          <pc:docMk/>
          <pc:sldMk cId="3885262759" sldId="386"/>
        </pc:sldMkLst>
        <pc:graphicFrameChg chg="mod modGraphic">
          <ac:chgData name="Inna Anatolievna Davidova" userId="615709de-f45c-42cb-8bad-60412f98c39f" providerId="ADAL" clId="{A68F961E-237F-4C2F-ACC0-E56C026872F8}" dt="2019-03-11T11:23:13.815" v="6498" actId="313"/>
          <ac:graphicFrameMkLst>
            <pc:docMk/>
            <pc:sldMk cId="3885262759" sldId="386"/>
            <ac:graphicFrameMk id="6" creationId="{FAAE4C6C-8B3C-F34E-B4EB-99433D4DD8F4}"/>
          </ac:graphicFrameMkLst>
        </pc:graphicFrameChg>
      </pc:sldChg>
      <pc:sldChg chg="modSp">
        <pc:chgData name="Inna Anatolievna Davidova" userId="615709de-f45c-42cb-8bad-60412f98c39f" providerId="ADAL" clId="{A68F961E-237F-4C2F-ACC0-E56C026872F8}" dt="2019-03-11T11:22:02.805" v="6493" actId="255"/>
        <pc:sldMkLst>
          <pc:docMk/>
          <pc:sldMk cId="3875701544" sldId="388"/>
        </pc:sldMkLst>
        <pc:spChg chg="mod">
          <ac:chgData name="Inna Anatolievna Davidova" userId="615709de-f45c-42cb-8bad-60412f98c39f" providerId="ADAL" clId="{A68F961E-237F-4C2F-ACC0-E56C026872F8}" dt="2019-03-11T11:17:30.939" v="6410" actId="6549"/>
          <ac:spMkLst>
            <pc:docMk/>
            <pc:sldMk cId="3875701544" sldId="388"/>
            <ac:spMk id="182" creationId="{EA73E25C-E97F-224D-856F-867AB16B53F8}"/>
          </ac:spMkLst>
        </pc:spChg>
        <pc:spChg chg="mod">
          <ac:chgData name="Inna Anatolievna Davidova" userId="615709de-f45c-42cb-8bad-60412f98c39f" providerId="ADAL" clId="{A68F961E-237F-4C2F-ACC0-E56C026872F8}" dt="2019-03-11T11:16:25.474" v="6374" actId="313"/>
          <ac:spMkLst>
            <pc:docMk/>
            <pc:sldMk cId="3875701544" sldId="388"/>
            <ac:spMk id="183" creationId="{C8DC8AD8-96DB-164B-86F5-1CB7F3AB7C56}"/>
          </ac:spMkLst>
        </pc:spChg>
        <pc:spChg chg="mod">
          <ac:chgData name="Inna Anatolievna Davidova" userId="615709de-f45c-42cb-8bad-60412f98c39f" providerId="ADAL" clId="{A68F961E-237F-4C2F-ACC0-E56C026872F8}" dt="2019-03-11T11:20:02.606" v="6439" actId="1076"/>
          <ac:spMkLst>
            <pc:docMk/>
            <pc:sldMk cId="3875701544" sldId="388"/>
            <ac:spMk id="188" creationId="{6BEB6A0F-0075-AE4E-9300-7723333D2633}"/>
          </ac:spMkLst>
        </pc:spChg>
        <pc:spChg chg="mod">
          <ac:chgData name="Inna Anatolievna Davidova" userId="615709de-f45c-42cb-8bad-60412f98c39f" providerId="ADAL" clId="{A68F961E-237F-4C2F-ACC0-E56C026872F8}" dt="2019-03-11T11:18:13.302" v="6412" actId="20577"/>
          <ac:spMkLst>
            <pc:docMk/>
            <pc:sldMk cId="3875701544" sldId="388"/>
            <ac:spMk id="191" creationId="{2565AE25-3C77-6C4A-889E-E167E365DF2C}"/>
          </ac:spMkLst>
        </pc:spChg>
        <pc:spChg chg="mod">
          <ac:chgData name="Inna Anatolievna Davidova" userId="615709de-f45c-42cb-8bad-60412f98c39f" providerId="ADAL" clId="{A68F961E-237F-4C2F-ACC0-E56C026872F8}" dt="2019-03-11T11:18:37.026" v="6430" actId="313"/>
          <ac:spMkLst>
            <pc:docMk/>
            <pc:sldMk cId="3875701544" sldId="388"/>
            <ac:spMk id="192" creationId="{43388CBA-30E7-0241-98D5-CBFA8F4E292B}"/>
          </ac:spMkLst>
        </pc:spChg>
        <pc:spChg chg="mod">
          <ac:chgData name="Inna Anatolievna Davidova" userId="615709de-f45c-42cb-8bad-60412f98c39f" providerId="ADAL" clId="{A68F961E-237F-4C2F-ACC0-E56C026872F8}" dt="2019-03-11T11:22:02.805" v="6493" actId="255"/>
          <ac:spMkLst>
            <pc:docMk/>
            <pc:sldMk cId="3875701544" sldId="388"/>
            <ac:spMk id="194" creationId="{2D48EB9F-449B-0445-89B2-94FF2E140EDA}"/>
          </ac:spMkLst>
        </pc:spChg>
        <pc:spChg chg="mod">
          <ac:chgData name="Inna Anatolievna Davidova" userId="615709de-f45c-42cb-8bad-60412f98c39f" providerId="ADAL" clId="{A68F961E-237F-4C2F-ACC0-E56C026872F8}" dt="2019-03-11T11:19:43.190" v="6438" actId="1076"/>
          <ac:spMkLst>
            <pc:docMk/>
            <pc:sldMk cId="3875701544" sldId="388"/>
            <ac:spMk id="195" creationId="{5C68B8D4-89C6-2949-AC68-C4114E659F55}"/>
          </ac:spMkLst>
        </pc:spChg>
      </pc:sldChg>
      <pc:sldChg chg="modSp">
        <pc:chgData name="Inna Anatolievna Davidova" userId="615709de-f45c-42cb-8bad-60412f98c39f" providerId="ADAL" clId="{A68F961E-237F-4C2F-ACC0-E56C026872F8}" dt="2019-03-11T11:25:27.129" v="6556" actId="6549"/>
        <pc:sldMkLst>
          <pc:docMk/>
          <pc:sldMk cId="3310219226" sldId="389"/>
        </pc:sldMkLst>
        <pc:spChg chg="mod">
          <ac:chgData name="Inna Anatolievna Davidova" userId="615709de-f45c-42cb-8bad-60412f98c39f" providerId="ADAL" clId="{A68F961E-237F-4C2F-ACC0-E56C026872F8}" dt="2019-03-11T10:33:32.946" v="899" actId="255"/>
          <ac:spMkLst>
            <pc:docMk/>
            <pc:sldMk cId="3310219226" sldId="389"/>
            <ac:spMk id="2" creationId="{00000000-0000-0000-0000-000000000000}"/>
          </ac:spMkLst>
        </pc:spChg>
        <pc:graphicFrameChg chg="mod modGraphic">
          <ac:chgData name="Inna Anatolievna Davidova" userId="615709de-f45c-42cb-8bad-60412f98c39f" providerId="ADAL" clId="{A68F961E-237F-4C2F-ACC0-E56C026872F8}" dt="2019-03-11T11:25:27.129" v="6556" actId="6549"/>
          <ac:graphicFrameMkLst>
            <pc:docMk/>
            <pc:sldMk cId="3310219226" sldId="389"/>
            <ac:graphicFrameMk id="6" creationId="{FAAE4C6C-8B3C-F34E-B4EB-99433D4DD8F4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873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30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019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E49C48-BC26-42D6-AA3D-28B97E86426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9523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60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42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6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Актуальная информация о деятельности Рабочей группы по программному бюджетированию  и БОР </a:t>
            </a:r>
            <a:r>
              <a:rPr lang="en-US" dirty="0">
                <a:solidFill>
                  <a:srgbClr val="002060"/>
                </a:solidFill>
              </a:rPr>
              <a:t>(</a:t>
            </a:r>
            <a:r>
              <a:rPr lang="ru-RU" dirty="0">
                <a:solidFill>
                  <a:srgbClr val="002060"/>
                </a:solidFill>
              </a:rPr>
              <a:t>РГПБ</a:t>
            </a:r>
            <a:r>
              <a:rPr lang="en-US" dirty="0">
                <a:solidFill>
                  <a:srgbClr val="002060"/>
                </a:solidFill>
              </a:rPr>
              <a:t>) </a:t>
            </a:r>
            <a:r>
              <a:rPr lang="ru-RU" dirty="0">
                <a:solidFill>
                  <a:srgbClr val="002060"/>
                </a:solidFill>
              </a:rPr>
              <a:t>и будущих планах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191000"/>
            <a:ext cx="6934200" cy="7620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(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БС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программному бюджетированию и БОР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514600" y="5562600"/>
            <a:ext cx="495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bs-Latn-BA" dirty="0">
              <a:latin typeface="Calibri" pitchFamily="34" charset="0"/>
            </a:endParaRPr>
          </a:p>
          <a:p>
            <a:pPr algn="ctr"/>
            <a:r>
              <a:rPr lang="ru-RU" dirty="0">
                <a:latin typeface="Calibri" pitchFamily="34" charset="0"/>
              </a:rPr>
              <a:t>Николай Бегчин</a:t>
            </a:r>
            <a:r>
              <a:rPr lang="bs-Latn-BA" dirty="0">
                <a:latin typeface="Calibri" pitchFamily="34" charset="0"/>
              </a:rPr>
              <a:t>, </a:t>
            </a:r>
            <a:r>
              <a:rPr lang="ru-RU" dirty="0">
                <a:latin typeface="Calibri" pitchFamily="34" charset="0"/>
              </a:rPr>
              <a:t>Министерство финансов Российской Федерации. Руководитель РГПБ</a:t>
            </a:r>
            <a:endParaRPr lang="bs-Latn-BA" dirty="0">
              <a:latin typeface="Calibri" pitchFamily="34" charset="0"/>
            </a:endParaRPr>
          </a:p>
          <a:p>
            <a:pPr algn="ctr"/>
            <a:r>
              <a:rPr lang="ru-RU" dirty="0">
                <a:latin typeface="Calibri" pitchFamily="34" charset="0"/>
              </a:rPr>
              <a:t>Март </a:t>
            </a:r>
            <a:r>
              <a:rPr lang="en-US" dirty="0">
                <a:latin typeface="Calibri" pitchFamily="34" charset="0"/>
              </a:rPr>
              <a:t>2019</a:t>
            </a:r>
            <a:r>
              <a:rPr lang="ru-RU" dirty="0">
                <a:latin typeface="Calibri" pitchFamily="34" charset="0"/>
              </a:rPr>
              <a:t> г.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Благодарю за внимание</a:t>
            </a:r>
            <a:r>
              <a:rPr lang="en-US" sz="3600" dirty="0">
                <a:solidFill>
                  <a:srgbClr val="000000"/>
                </a:solidFill>
              </a:rPr>
              <a:t>!</a:t>
            </a:r>
            <a:endParaRPr lang="bs-Latn-BA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Все материалы мероприятий РГ размещены на английском, русском и боснийско-сербско-хорватском языках на сайте </a:t>
            </a:r>
            <a:r>
              <a:rPr lang="en-US" sz="2000" dirty="0">
                <a:solidFill>
                  <a:srgbClr val="000000"/>
                </a:solidFill>
                <a:hlinkClick r:id="rId4"/>
              </a:rPr>
              <a:t>www.pempal.org</a:t>
            </a:r>
            <a:r>
              <a:rPr lang="ru-RU" sz="2000" dirty="0">
                <a:solidFill>
                  <a:srgbClr val="000000"/>
                </a:solidFill>
              </a:rPr>
              <a:t>, а дополнительные материалы размещены на диске БС </a:t>
            </a:r>
            <a:r>
              <a:rPr lang="en-US" sz="2000" dirty="0">
                <a:solidFill>
                  <a:srgbClr val="000000"/>
                </a:solidFill>
              </a:rPr>
              <a:t>OneDrive</a:t>
            </a: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Справочная информация о РГ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891988" y="900290"/>
            <a:ext cx="82520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800"/>
              </a:spcBef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Цель: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выявление основных тенденций в области программного бюджетирования и анализа расходов бюджета в развитых странах и странах-членах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PEMPAL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для последующей разработки эффективных подходов к такой практике и повышения эффективности расходования средств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algn="just">
              <a:spcBef>
                <a:spcPts val="800"/>
              </a:spcBef>
            </a:pP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r>
              <a:rPr lang="ru-RU" sz="2000" b="1" dirty="0">
                <a:solidFill>
                  <a:schemeClr val="tx1"/>
                </a:solidFill>
              </a:rPr>
              <a:t>Члены БС неизменно называют программное бюджетирование приоритетом в рамках реформирования бюджетной системы своих стран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>
                <a:solidFill>
                  <a:schemeClr val="tx1"/>
                </a:solidFill>
              </a:rPr>
              <a:t>что также нашло отражение в опросе, проведенном накануне пленарного заседания </a:t>
            </a:r>
            <a:r>
              <a:rPr lang="en-US" sz="2000" b="1" dirty="0">
                <a:solidFill>
                  <a:schemeClr val="tx1"/>
                </a:solidFill>
              </a:rPr>
              <a:t>2019 </a:t>
            </a:r>
            <a:r>
              <a:rPr lang="ru-RU" sz="2000" b="1" dirty="0">
                <a:solidFill>
                  <a:schemeClr val="tx1"/>
                </a:solidFill>
              </a:rPr>
              <a:t>года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800"/>
              </a:spcBef>
            </a:pP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Задачи:</a:t>
            </a:r>
          </a:p>
          <a:p>
            <a:pPr marL="342900" indent="-342900" algn="just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Выявление ключевых тенденций в части внедрения программного бюджетирования и БОР и анализа расходования средств бюджета</a:t>
            </a:r>
          </a:p>
          <a:p>
            <a:pPr marL="342900" indent="-342900" algn="just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Знакомство с конкретными примерами стран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международным опытом в этих областях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endParaRPr lang="en-US" sz="22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en-GB" sz="800" b="1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263562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Справочная информация о РГ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839788" y="1447800"/>
            <a:ext cx="90662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800"/>
              </a:spcBef>
            </a:pPr>
            <a:endParaRPr lang="en-GB" sz="8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r>
              <a:rPr lang="ru-RU" sz="2200" b="1" dirty="0">
                <a:solidFill>
                  <a:schemeClr val="tx1"/>
                </a:solidFill>
              </a:rPr>
              <a:t>Широкое партнерство с ОЭСР</a:t>
            </a:r>
            <a:r>
              <a:rPr lang="en-GB" sz="2200" dirty="0">
                <a:solidFill>
                  <a:schemeClr val="tx1"/>
                </a:solidFill>
              </a:rPr>
              <a:t>: </a:t>
            </a:r>
            <a:r>
              <a:rPr lang="ru-RU" sz="2200" dirty="0">
                <a:solidFill>
                  <a:schemeClr val="tx1"/>
                </a:solidFill>
              </a:rPr>
              <a:t>ОЭСР – важный источник информации для РГПБ; участие в проводимом ОЭСР обследовании эффективности бюджета </a:t>
            </a:r>
            <a:r>
              <a:rPr lang="en-GB" sz="2200" dirty="0">
                <a:solidFill>
                  <a:schemeClr val="tx1"/>
                </a:solidFill>
              </a:rPr>
              <a:t>(</a:t>
            </a:r>
            <a:r>
              <a:rPr lang="ru-RU" sz="2200" dirty="0">
                <a:solidFill>
                  <a:schemeClr val="tx1"/>
                </a:solidFill>
              </a:rPr>
              <a:t>в </a:t>
            </a:r>
            <a:r>
              <a:rPr lang="en-GB" sz="2200" dirty="0">
                <a:solidFill>
                  <a:schemeClr val="tx1"/>
                </a:solidFill>
              </a:rPr>
              <a:t>2016 </a:t>
            </a:r>
            <a:r>
              <a:rPr lang="ru-RU" sz="2200" dirty="0">
                <a:solidFill>
                  <a:schemeClr val="tx1"/>
                </a:solidFill>
              </a:rPr>
              <a:t>и </a:t>
            </a:r>
            <a:r>
              <a:rPr lang="en-GB" sz="2200" dirty="0">
                <a:solidFill>
                  <a:schemeClr val="tx1"/>
                </a:solidFill>
              </a:rPr>
              <a:t>2018 </a:t>
            </a:r>
            <a:r>
              <a:rPr lang="ru-RU" sz="2200" dirty="0">
                <a:solidFill>
                  <a:schemeClr val="tx1"/>
                </a:solidFill>
              </a:rPr>
              <a:t>гг.)</a:t>
            </a:r>
            <a:r>
              <a:rPr lang="en-GB" sz="2200" dirty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и активное участие и вклад в работу сети ОЭСР по эффективности на встречах стран ЦВЮВЕ-членов ОЭСР</a:t>
            </a:r>
            <a:r>
              <a:rPr lang="en-GB" sz="2200" dirty="0">
                <a:solidFill>
                  <a:schemeClr val="tx1"/>
                </a:solidFill>
              </a:rPr>
              <a:t>, </a:t>
            </a:r>
            <a:r>
              <a:rPr lang="ru-RU" sz="2200" dirty="0">
                <a:solidFill>
                  <a:schemeClr val="tx1"/>
                </a:solidFill>
              </a:rPr>
              <a:t>на которых также часто обсуждаются вопросы программного бюджетирования и БОР</a:t>
            </a:r>
            <a:r>
              <a:rPr lang="en-GB" sz="2200" dirty="0">
                <a:solidFill>
                  <a:schemeClr val="tx1"/>
                </a:solidFill>
              </a:rPr>
              <a:t>. </a:t>
            </a:r>
            <a:r>
              <a:rPr lang="en-GB" sz="2200" b="1" dirty="0">
                <a:solidFill>
                  <a:schemeClr val="tx1"/>
                </a:solidFill>
              </a:rPr>
              <a:t> </a:t>
            </a:r>
          </a:p>
          <a:p>
            <a:pPr marL="0" lvl="1" algn="just">
              <a:spcBef>
                <a:spcPts val="800"/>
              </a:spcBef>
            </a:pPr>
            <a:endParaRPr lang="en-US" sz="2200" b="1" i="1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r>
              <a:rPr lang="ru-RU" sz="2400" b="1" i="1" dirty="0">
                <a:solidFill>
                  <a:schemeClr val="tx1"/>
                </a:solidFill>
              </a:rPr>
              <a:t>Страны-члены РГ (1</a:t>
            </a:r>
            <a:r>
              <a:rPr lang="en-US" sz="2400" b="1" i="1" dirty="0">
                <a:solidFill>
                  <a:schemeClr val="tx1"/>
                </a:solidFill>
              </a:rPr>
              <a:t>5 </a:t>
            </a:r>
            <a:r>
              <a:rPr lang="ru-RU" sz="2400" b="1" i="1" dirty="0">
                <a:solidFill>
                  <a:schemeClr val="tx1"/>
                </a:solidFill>
              </a:rPr>
              <a:t>страны)</a:t>
            </a:r>
            <a:r>
              <a:rPr lang="ru-RU" sz="2400" i="1" dirty="0">
                <a:solidFill>
                  <a:schemeClr val="tx1"/>
                </a:solidFill>
              </a:rPr>
              <a:t>: Азербайджан, Армения, Беларусь, Болгария, Босния и Герцеговина, Грузия, Киргизская Республика, Косово, Молдова, Россия, Сербия, Турция, Украина, Узбекистан и Хорватия</a:t>
            </a:r>
            <a:endParaRPr lang="en-US" sz="2200" i="1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endParaRPr lang="en-US" sz="2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9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585486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93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Title 1">
            <a:extLst>
              <a:ext uri="{FF2B5EF4-FFF2-40B4-BE49-F238E27FC236}">
                <a16:creationId xmlns:a16="http://schemas.microsoft.com/office/drawing/2014/main" id="{B4F04630-4FB5-4440-A81A-18600AC7EB95}"/>
              </a:ext>
            </a:extLst>
          </p:cNvPr>
          <p:cNvSpPr txBox="1">
            <a:spLocks/>
          </p:cNvSpPr>
          <p:nvPr/>
        </p:nvSpPr>
        <p:spPr bwMode="auto">
          <a:xfrm>
            <a:off x="1408983" y="92981"/>
            <a:ext cx="7886700" cy="73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002060"/>
                </a:solidFill>
              </a:rPr>
              <a:t>Мероприятия РГПБ в </a:t>
            </a:r>
            <a:r>
              <a:rPr lang="en-US" sz="2800" dirty="0">
                <a:solidFill>
                  <a:srgbClr val="002060"/>
                </a:solidFill>
              </a:rPr>
              <a:t>2016-2018</a:t>
            </a:r>
            <a:r>
              <a:rPr lang="ru-RU" sz="2800" dirty="0">
                <a:solidFill>
                  <a:srgbClr val="002060"/>
                </a:solidFill>
              </a:rPr>
              <a:t> гг.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689CBBA8-D9B3-B34B-84C2-ABA76DB4D706}"/>
              </a:ext>
            </a:extLst>
          </p:cNvPr>
          <p:cNvGrpSpPr/>
          <p:nvPr/>
        </p:nvGrpSpPr>
        <p:grpSpPr>
          <a:xfrm>
            <a:off x="5872759" y="2201132"/>
            <a:ext cx="953960" cy="1456468"/>
            <a:chOff x="4555138" y="2063281"/>
            <a:chExt cx="953960" cy="1456468"/>
          </a:xfrm>
        </p:grpSpPr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E2C5744D-647F-F74E-BDDE-0955580ABF41}"/>
                </a:ext>
              </a:extLst>
            </p:cNvPr>
            <p:cNvSpPr/>
            <p:nvPr/>
          </p:nvSpPr>
          <p:spPr>
            <a:xfrm rot="10800000" flipH="1" flipV="1">
              <a:off x="5211891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878B6C54-BB61-E847-BEDA-0C8183A98EE1}"/>
                </a:ext>
              </a:extLst>
            </p:cNvPr>
            <p:cNvSpPr/>
            <p:nvPr/>
          </p:nvSpPr>
          <p:spPr>
            <a:xfrm rot="10800000" flipH="1" flipV="1">
              <a:off x="5326128" y="3336890"/>
              <a:ext cx="182970" cy="182859"/>
            </a:xfrm>
            <a:prstGeom prst="ellipse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860EAE89-CB5C-CB4E-A6C0-8C2866BAE980}"/>
                </a:ext>
              </a:extLst>
            </p:cNvPr>
            <p:cNvSpPr/>
            <p:nvPr/>
          </p:nvSpPr>
          <p:spPr>
            <a:xfrm rot="10800000" flipV="1">
              <a:off x="4555138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79779984-C05E-D142-983F-F3251426D175}"/>
                </a:ext>
              </a:extLst>
            </p:cNvPr>
            <p:cNvSpPr/>
            <p:nvPr/>
          </p:nvSpPr>
          <p:spPr>
            <a:xfrm rot="10800000" flipV="1">
              <a:off x="4741396" y="3400643"/>
              <a:ext cx="521178" cy="54612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A6035EC-FBA6-B147-A34F-B7D33795B336}"/>
                </a:ext>
              </a:extLst>
            </p:cNvPr>
            <p:cNvSpPr/>
            <p:nvPr/>
          </p:nvSpPr>
          <p:spPr>
            <a:xfrm rot="16200000" flipH="1" flipV="1">
              <a:off x="4819882" y="2633688"/>
              <a:ext cx="1195459" cy="54645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9EAD1C10-11DD-704F-AA93-7A6AB71834E2}"/>
              </a:ext>
            </a:extLst>
          </p:cNvPr>
          <p:cNvGrpSpPr/>
          <p:nvPr/>
        </p:nvGrpSpPr>
        <p:grpSpPr>
          <a:xfrm>
            <a:off x="7985671" y="2124932"/>
            <a:ext cx="953960" cy="1456468"/>
            <a:chOff x="6264343" y="2063281"/>
            <a:chExt cx="953960" cy="1456468"/>
          </a:xfrm>
        </p:grpSpPr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0253C779-86F3-3345-9071-8C3D4598F87C}"/>
                </a:ext>
              </a:extLst>
            </p:cNvPr>
            <p:cNvSpPr/>
            <p:nvPr/>
          </p:nvSpPr>
          <p:spPr>
            <a:xfrm rot="10800000" flipH="1" flipV="1">
              <a:off x="692109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8F48B693-BA4E-B642-9A2A-223F8E043226}"/>
                </a:ext>
              </a:extLst>
            </p:cNvPr>
            <p:cNvSpPr/>
            <p:nvPr/>
          </p:nvSpPr>
          <p:spPr>
            <a:xfrm rot="16200000" flipH="1" flipV="1">
              <a:off x="6529087" y="2633688"/>
              <a:ext cx="1195459" cy="54645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CC6CFEC7-BC09-EC44-AC84-7AA6C9EA7194}"/>
                </a:ext>
              </a:extLst>
            </p:cNvPr>
            <p:cNvSpPr/>
            <p:nvPr/>
          </p:nvSpPr>
          <p:spPr>
            <a:xfrm rot="10800000" flipH="1" flipV="1">
              <a:off x="7035333" y="3336890"/>
              <a:ext cx="182970" cy="182859"/>
            </a:xfrm>
            <a:prstGeom prst="ellipse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1796A8C7-FCF6-E745-BFE1-08FAF7E6F3B2}"/>
                </a:ext>
              </a:extLst>
            </p:cNvPr>
            <p:cNvSpPr/>
            <p:nvPr/>
          </p:nvSpPr>
          <p:spPr>
            <a:xfrm rot="10800000" flipV="1">
              <a:off x="626434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21CA3B11-36B3-9D45-B0B8-CD0B6BA8CFBA}"/>
                </a:ext>
              </a:extLst>
            </p:cNvPr>
            <p:cNvSpPr/>
            <p:nvPr/>
          </p:nvSpPr>
          <p:spPr>
            <a:xfrm rot="10800000" flipV="1">
              <a:off x="6450601" y="3400643"/>
              <a:ext cx="521178" cy="54612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D3FD99A5-62F5-9D47-8A7D-857B56BB8620}"/>
              </a:ext>
            </a:extLst>
          </p:cNvPr>
          <p:cNvGrpSpPr/>
          <p:nvPr/>
        </p:nvGrpSpPr>
        <p:grpSpPr>
          <a:xfrm>
            <a:off x="2741816" y="3430660"/>
            <a:ext cx="953960" cy="1674740"/>
            <a:chOff x="1991331" y="3336567"/>
            <a:chExt cx="953960" cy="1674740"/>
          </a:xfrm>
        </p:grpSpPr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691178A9-1A26-8D48-A107-5554BFA11342}"/>
                </a:ext>
              </a:extLst>
            </p:cNvPr>
            <p:cNvSpPr/>
            <p:nvPr/>
          </p:nvSpPr>
          <p:spPr>
            <a:xfrm rot="10800000">
              <a:off x="1991331" y="3401017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056A505C-3308-8343-9C77-5006043CE3A7}"/>
                </a:ext>
              </a:extLst>
            </p:cNvPr>
            <p:cNvSpPr/>
            <p:nvPr/>
          </p:nvSpPr>
          <p:spPr>
            <a:xfrm rot="10800000">
              <a:off x="2177589" y="3401176"/>
              <a:ext cx="521178" cy="54709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C42A099F-796E-6D49-8B56-A790751269C2}"/>
                </a:ext>
              </a:extLst>
            </p:cNvPr>
            <p:cNvSpPr/>
            <p:nvPr/>
          </p:nvSpPr>
          <p:spPr>
            <a:xfrm rot="10800000" flipH="1">
              <a:off x="2648084" y="3401017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D157938A-08AE-9B4A-BDB4-7BA0BB7D5DFA}"/>
                </a:ext>
              </a:extLst>
            </p:cNvPr>
            <p:cNvSpPr/>
            <p:nvPr/>
          </p:nvSpPr>
          <p:spPr>
            <a:xfrm rot="10800000" flipH="1">
              <a:off x="2762321" y="3336567"/>
              <a:ext cx="182970" cy="183182"/>
            </a:xfrm>
            <a:prstGeom prst="ellipse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5EEA5B05-8346-3C45-94CE-67FD82F50A33}"/>
                </a:ext>
              </a:extLst>
            </p:cNvPr>
            <p:cNvSpPr/>
            <p:nvPr/>
          </p:nvSpPr>
          <p:spPr>
            <a:xfrm rot="5400000" flipH="1">
              <a:off x="2146178" y="4276357"/>
              <a:ext cx="1415254" cy="54645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B3D41B4-93AE-634F-9B2D-C4E255C44AFB}"/>
              </a:ext>
            </a:extLst>
          </p:cNvPr>
          <p:cNvGrpSpPr/>
          <p:nvPr/>
        </p:nvGrpSpPr>
        <p:grpSpPr>
          <a:xfrm>
            <a:off x="6880023" y="3385271"/>
            <a:ext cx="1091693" cy="1673057"/>
            <a:chOff x="5409740" y="3338250"/>
            <a:chExt cx="953960" cy="1673057"/>
          </a:xfrm>
        </p:grpSpPr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28676A0D-8414-A749-B0DA-1CA20EB225F8}"/>
                </a:ext>
              </a:extLst>
            </p:cNvPr>
            <p:cNvSpPr/>
            <p:nvPr/>
          </p:nvSpPr>
          <p:spPr>
            <a:xfrm rot="10800000">
              <a:off x="5409740" y="3402700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99DC6314-CA71-1042-8963-71B530F232A2}"/>
                </a:ext>
              </a:extLst>
            </p:cNvPr>
            <p:cNvSpPr/>
            <p:nvPr/>
          </p:nvSpPr>
          <p:spPr>
            <a:xfrm rot="10800000">
              <a:off x="5595998" y="3402859"/>
              <a:ext cx="521178" cy="54709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24BB1629-5974-1541-82E7-C79F1434DFA7}"/>
                </a:ext>
              </a:extLst>
            </p:cNvPr>
            <p:cNvSpPr/>
            <p:nvPr/>
          </p:nvSpPr>
          <p:spPr>
            <a:xfrm rot="10800000" flipH="1">
              <a:off x="6066493" y="3402700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C15E162-55A6-674F-9CF1-BFA31AF7CC09}"/>
                </a:ext>
              </a:extLst>
            </p:cNvPr>
            <p:cNvSpPr/>
            <p:nvPr/>
          </p:nvSpPr>
          <p:spPr>
            <a:xfrm rot="10800000" flipH="1">
              <a:off x="6180730" y="3338250"/>
              <a:ext cx="182970" cy="183182"/>
            </a:xfrm>
            <a:prstGeom prst="ellipse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F6FBA4C7-A879-264E-9742-C6463ECB33D7}"/>
                </a:ext>
              </a:extLst>
            </p:cNvPr>
            <p:cNvSpPr/>
            <p:nvPr/>
          </p:nvSpPr>
          <p:spPr>
            <a:xfrm rot="5400000" flipH="1">
              <a:off x="5564587" y="4276357"/>
              <a:ext cx="1415254" cy="54645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D2759F9C-16FD-3346-AA94-19E06253FE82}"/>
              </a:ext>
            </a:extLst>
          </p:cNvPr>
          <p:cNvGrpSpPr/>
          <p:nvPr/>
        </p:nvGrpSpPr>
        <p:grpSpPr>
          <a:xfrm>
            <a:off x="4876800" y="3429000"/>
            <a:ext cx="953960" cy="1677302"/>
            <a:chOff x="3700536" y="3334005"/>
            <a:chExt cx="953960" cy="1677302"/>
          </a:xfrm>
        </p:grpSpPr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DEA3DC87-6C29-034A-B90A-9BD3648A2EC5}"/>
                </a:ext>
              </a:extLst>
            </p:cNvPr>
            <p:cNvSpPr/>
            <p:nvPr/>
          </p:nvSpPr>
          <p:spPr>
            <a:xfrm rot="10800000">
              <a:off x="3700536" y="3398455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387541DD-1511-DD43-A0F5-88CF0B1E6060}"/>
                </a:ext>
              </a:extLst>
            </p:cNvPr>
            <p:cNvSpPr/>
            <p:nvPr/>
          </p:nvSpPr>
          <p:spPr>
            <a:xfrm rot="10800000" flipH="1">
              <a:off x="4357289" y="3398455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FB8CAE6-D316-524F-AEE0-E3079C15533B}"/>
                </a:ext>
              </a:extLst>
            </p:cNvPr>
            <p:cNvSpPr/>
            <p:nvPr/>
          </p:nvSpPr>
          <p:spPr>
            <a:xfrm rot="10800000" flipH="1">
              <a:off x="4471526" y="3334005"/>
              <a:ext cx="182970" cy="183182"/>
            </a:xfrm>
            <a:prstGeom prst="ellipse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ED3D02C9-BED5-D94D-8951-03EA49CAC8D9}"/>
                </a:ext>
              </a:extLst>
            </p:cNvPr>
            <p:cNvSpPr/>
            <p:nvPr/>
          </p:nvSpPr>
          <p:spPr>
            <a:xfrm rot="5400000" flipH="1">
              <a:off x="3855383" y="4276357"/>
              <a:ext cx="1415254" cy="54645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9D56207D-0997-F548-B025-96DD5C6CADFA}"/>
                </a:ext>
              </a:extLst>
            </p:cNvPr>
            <p:cNvSpPr/>
            <p:nvPr/>
          </p:nvSpPr>
          <p:spPr>
            <a:xfrm rot="10800000">
              <a:off x="3886794" y="3398614"/>
              <a:ext cx="521178" cy="54709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A094AB37-FF97-E648-B599-1A1140E3A78E}"/>
              </a:ext>
            </a:extLst>
          </p:cNvPr>
          <p:cNvGrpSpPr/>
          <p:nvPr/>
        </p:nvGrpSpPr>
        <p:grpSpPr>
          <a:xfrm>
            <a:off x="4317652" y="972425"/>
            <a:ext cx="582650" cy="1004329"/>
            <a:chOff x="4130308" y="996540"/>
            <a:chExt cx="582650" cy="1004329"/>
          </a:xfrm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F448D460-922C-1E45-A897-B790EC8B20CA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2A85ACCA-4914-0C45-896C-B3C09876A7A1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FC41100-5A19-2B47-9A00-3A7E03366D44}"/>
                </a:ext>
              </a:extLst>
            </p:cNvPr>
            <p:cNvSpPr/>
            <p:nvPr/>
          </p:nvSpPr>
          <p:spPr>
            <a:xfrm rot="10800000">
              <a:off x="4236602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3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B5B6C83-7466-104C-974B-D6F8DF1C779F}"/>
              </a:ext>
            </a:extLst>
          </p:cNvPr>
          <p:cNvGrpSpPr/>
          <p:nvPr/>
        </p:nvGrpSpPr>
        <p:grpSpPr>
          <a:xfrm>
            <a:off x="2247296" y="949681"/>
            <a:ext cx="582650" cy="1004329"/>
            <a:chOff x="4130308" y="996540"/>
            <a:chExt cx="582650" cy="1004329"/>
          </a:xfrm>
        </p:grpSpPr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289C0A61-8BBD-AF41-8B05-F19612548320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4377F41D-581A-304A-9E52-E1DEF5557954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AF1E05A2-EEEB-7D48-B3D4-B5FE99AD98E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45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799999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09D4C2D1-380C-4149-B249-B691F86212CE}"/>
              </a:ext>
            </a:extLst>
          </p:cNvPr>
          <p:cNvGrpSpPr/>
          <p:nvPr/>
        </p:nvGrpSpPr>
        <p:grpSpPr>
          <a:xfrm>
            <a:off x="6406932" y="1019670"/>
            <a:ext cx="582650" cy="1004329"/>
            <a:chOff x="4130308" y="996540"/>
            <a:chExt cx="582650" cy="1004329"/>
          </a:xfrm>
        </p:grpSpPr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5F580721-038A-9547-990F-08C53DDAEDB4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22FF556D-9C34-9B4D-9F88-DCB166A963F3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3D998631-A149-654B-A1EE-DB01CEDDF13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5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E0510709-DC88-3349-924B-12CC101C684D}"/>
              </a:ext>
            </a:extLst>
          </p:cNvPr>
          <p:cNvGrpSpPr/>
          <p:nvPr/>
        </p:nvGrpSpPr>
        <p:grpSpPr>
          <a:xfrm>
            <a:off x="8533384" y="932483"/>
            <a:ext cx="582650" cy="1004329"/>
            <a:chOff x="4130308" y="996540"/>
            <a:chExt cx="582650" cy="1004329"/>
          </a:xfrm>
        </p:grpSpPr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08C9E986-D0B1-4A42-AFE4-F2DA0F59AC0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DCD41210-B14D-6D4E-B31F-3A4D429E108C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755EE52-71F5-344B-9DD4-B67C6924992E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5E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7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B38E4555-381E-C64C-8130-AAAF5FFDB5B5}"/>
              </a:ext>
            </a:extLst>
          </p:cNvPr>
          <p:cNvGrpSpPr/>
          <p:nvPr/>
        </p:nvGrpSpPr>
        <p:grpSpPr>
          <a:xfrm rot="10800000">
            <a:off x="7590512" y="5223863"/>
            <a:ext cx="582650" cy="1004329"/>
            <a:chOff x="4130308" y="996540"/>
            <a:chExt cx="582650" cy="1004329"/>
          </a:xfrm>
        </p:grpSpPr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FF3AC754-1619-E241-B392-DC79C925519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D9F4AE3-68B6-9A4A-9D40-E8DA3791B6BB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7B332D12-0E15-934B-8F38-B7109290542D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5F00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6</a:t>
              </a: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FBBF896-0545-2A4E-A212-352B301A7683}"/>
              </a:ext>
            </a:extLst>
          </p:cNvPr>
          <p:cNvGrpSpPr/>
          <p:nvPr/>
        </p:nvGrpSpPr>
        <p:grpSpPr>
          <a:xfrm rot="10800000">
            <a:off x="5532754" y="5257160"/>
            <a:ext cx="582650" cy="1004329"/>
            <a:chOff x="4130308" y="996540"/>
            <a:chExt cx="582650" cy="1004329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985B2F53-F33B-9742-A4D2-080ED29F50A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B9CD4AF-A8E3-EC42-ABFF-C9BDCB0F1C24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714B83B-0F63-6747-AA90-A8179EC41EAC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A80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AAB2E171-6BEB-404B-9AE3-943456A40371}"/>
              </a:ext>
            </a:extLst>
          </p:cNvPr>
          <p:cNvGrpSpPr/>
          <p:nvPr/>
        </p:nvGrpSpPr>
        <p:grpSpPr>
          <a:xfrm rot="10800000">
            <a:off x="3324480" y="5181802"/>
            <a:ext cx="582650" cy="1004329"/>
            <a:chOff x="4130308" y="996540"/>
            <a:chExt cx="582650" cy="1004329"/>
          </a:xfrm>
        </p:grpSpPr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6F5DC8F4-11CA-B243-B7F6-32EAC075187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63FBDBEC-AEAE-5142-84DB-7EEFDD99379C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AC6A8671-7AA5-564E-985B-E94F555977FD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6CAC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F80B87E3-5600-4C4A-8E6F-4C4923994F9D}"/>
              </a:ext>
            </a:extLst>
          </p:cNvPr>
          <p:cNvGrpSpPr/>
          <p:nvPr/>
        </p:nvGrpSpPr>
        <p:grpSpPr>
          <a:xfrm>
            <a:off x="1696396" y="2179746"/>
            <a:ext cx="980053" cy="1477854"/>
            <a:chOff x="1130224" y="2060641"/>
            <a:chExt cx="980053" cy="1477854"/>
          </a:xfrm>
        </p:grpSpPr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25761F9C-AD54-F341-BBAF-B4AC89EEEA40}"/>
                </a:ext>
              </a:extLst>
            </p:cNvPr>
            <p:cNvSpPr/>
            <p:nvPr/>
          </p:nvSpPr>
          <p:spPr>
            <a:xfrm>
              <a:off x="1812725" y="3221984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C439117-C096-E94B-9A87-7395223B247E}"/>
                </a:ext>
              </a:extLst>
            </p:cNvPr>
            <p:cNvSpPr/>
            <p:nvPr/>
          </p:nvSpPr>
          <p:spPr>
            <a:xfrm>
              <a:off x="1338605" y="3400431"/>
              <a:ext cx="521178" cy="54709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7BFE5F27-258B-B847-88CF-549CCE5BC59A}"/>
                </a:ext>
              </a:extLst>
            </p:cNvPr>
            <p:cNvSpPr/>
            <p:nvPr/>
          </p:nvSpPr>
          <p:spPr>
            <a:xfrm>
              <a:off x="1927095" y="3336567"/>
              <a:ext cx="183182" cy="183182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CDFB2088-A346-0749-8BBC-185E62F4310E}"/>
                </a:ext>
              </a:extLst>
            </p:cNvPr>
            <p:cNvSpPr/>
            <p:nvPr/>
          </p:nvSpPr>
          <p:spPr>
            <a:xfrm>
              <a:off x="1130224" y="3317076"/>
              <a:ext cx="221419" cy="221419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BE9A4103-A90F-9C4C-8598-6F37F1800797}"/>
                </a:ext>
              </a:extLst>
            </p:cNvPr>
            <p:cNvSpPr/>
            <p:nvPr/>
          </p:nvSpPr>
          <p:spPr>
            <a:xfrm rot="5400000">
              <a:off x="1419898" y="2632073"/>
              <a:ext cx="1197574" cy="54709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04F68455-70CC-8644-BF26-84D30FDCB2B0}"/>
              </a:ext>
            </a:extLst>
          </p:cNvPr>
          <p:cNvSpPr txBox="1"/>
          <p:nvPr/>
        </p:nvSpPr>
        <p:spPr>
          <a:xfrm rot="16200000">
            <a:off x="1438331" y="2297410"/>
            <a:ext cx="1909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44549"/>
                </a:solidFill>
              </a:rPr>
              <a:t>Весна-лето</a:t>
            </a:r>
            <a:r>
              <a:rPr lang="en-US" sz="1400" b="1" dirty="0">
                <a:solidFill>
                  <a:srgbClr val="C44549"/>
                </a:solidFill>
              </a:rPr>
              <a:t> ‘16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C938E56F-7DD3-6241-B7FE-EF26AFD61CE2}"/>
              </a:ext>
            </a:extLst>
          </p:cNvPr>
          <p:cNvSpPr txBox="1"/>
          <p:nvPr/>
        </p:nvSpPr>
        <p:spPr>
          <a:xfrm rot="16200000">
            <a:off x="2926568" y="3989955"/>
            <a:ext cx="1007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b="1" dirty="0">
                <a:solidFill>
                  <a:srgbClr val="6CAC57"/>
                </a:solidFill>
              </a:rPr>
              <a:t>осень</a:t>
            </a:r>
            <a:r>
              <a:rPr lang="en-US" sz="1400" b="1" dirty="0">
                <a:solidFill>
                  <a:srgbClr val="6CAC57"/>
                </a:solidFill>
              </a:rPr>
              <a:t> ‘16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B782894A-2AB3-AC43-B656-9595D75216FD}"/>
              </a:ext>
            </a:extLst>
          </p:cNvPr>
          <p:cNvSpPr txBox="1"/>
          <p:nvPr/>
        </p:nvSpPr>
        <p:spPr>
          <a:xfrm rot="16200000">
            <a:off x="5086600" y="3987551"/>
            <a:ext cx="9581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b="1" dirty="0">
                <a:solidFill>
                  <a:srgbClr val="8A8053"/>
                </a:solidFill>
              </a:rPr>
              <a:t>осень</a:t>
            </a:r>
            <a:r>
              <a:rPr lang="en-US" sz="1400" b="1" dirty="0">
                <a:solidFill>
                  <a:srgbClr val="8A8053"/>
                </a:solidFill>
              </a:rPr>
              <a:t>‘17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51C85632-5A2B-5941-A3C5-B4675FFFF87F}"/>
              </a:ext>
            </a:extLst>
          </p:cNvPr>
          <p:cNvSpPr txBox="1"/>
          <p:nvPr/>
        </p:nvSpPr>
        <p:spPr>
          <a:xfrm rot="16200000">
            <a:off x="7091557" y="4248728"/>
            <a:ext cx="1305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solidFill>
                  <a:srgbClr val="5F003E"/>
                </a:solidFill>
              </a:rPr>
              <a:t>Весна </a:t>
            </a:r>
            <a:r>
              <a:rPr lang="en-US" sz="1400" b="1" dirty="0">
                <a:solidFill>
                  <a:srgbClr val="5F003E"/>
                </a:solidFill>
              </a:rPr>
              <a:t>2018</a:t>
            </a:r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FF382276-D6B9-B84E-988D-8F1C8165F0C5}"/>
              </a:ext>
            </a:extLst>
          </p:cNvPr>
          <p:cNvGrpSpPr/>
          <p:nvPr/>
        </p:nvGrpSpPr>
        <p:grpSpPr>
          <a:xfrm>
            <a:off x="3768843" y="2209800"/>
            <a:ext cx="953960" cy="1456468"/>
            <a:chOff x="2845933" y="2063281"/>
            <a:chExt cx="953960" cy="1456468"/>
          </a:xfrm>
        </p:grpSpPr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D01CE06D-E1A3-F645-A8F3-6D998D7890B0}"/>
                </a:ext>
              </a:extLst>
            </p:cNvPr>
            <p:cNvSpPr/>
            <p:nvPr/>
          </p:nvSpPr>
          <p:spPr>
            <a:xfrm rot="10800000" flipH="1" flipV="1">
              <a:off x="350268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1DAE26F-A3AB-004B-9692-19EDB9005B2C}"/>
                </a:ext>
              </a:extLst>
            </p:cNvPr>
            <p:cNvSpPr/>
            <p:nvPr/>
          </p:nvSpPr>
          <p:spPr>
            <a:xfrm rot="10800000" flipH="1" flipV="1">
              <a:off x="3616923" y="3336890"/>
              <a:ext cx="182970" cy="182859"/>
            </a:xfrm>
            <a:prstGeom prst="ellipse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AC8972F3-36B2-4048-9962-3EC03E33CB2A}"/>
                </a:ext>
              </a:extLst>
            </p:cNvPr>
            <p:cNvSpPr/>
            <p:nvPr/>
          </p:nvSpPr>
          <p:spPr>
            <a:xfrm rot="10800000" flipV="1">
              <a:off x="284593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1592BFEC-9CD9-5D4B-B209-37DBFC6326CC}"/>
                </a:ext>
              </a:extLst>
            </p:cNvPr>
            <p:cNvSpPr/>
            <p:nvPr/>
          </p:nvSpPr>
          <p:spPr>
            <a:xfrm rot="10800000" flipV="1">
              <a:off x="3032191" y="3400643"/>
              <a:ext cx="521178" cy="54612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FB9CE0DF-63BB-7749-B7A7-285A99FF8F0B}"/>
                </a:ext>
              </a:extLst>
            </p:cNvPr>
            <p:cNvSpPr/>
            <p:nvPr/>
          </p:nvSpPr>
          <p:spPr>
            <a:xfrm rot="16200000" flipH="1" flipV="1">
              <a:off x="3110677" y="2633688"/>
              <a:ext cx="1195459" cy="54645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78" name="TextBox 177">
            <a:extLst>
              <a:ext uri="{FF2B5EF4-FFF2-40B4-BE49-F238E27FC236}">
                <a16:creationId xmlns:a16="http://schemas.microsoft.com/office/drawing/2014/main" id="{EA7F9E21-A56E-E542-9F76-1EEB9D9131B2}"/>
              </a:ext>
            </a:extLst>
          </p:cNvPr>
          <p:cNvSpPr txBox="1"/>
          <p:nvPr/>
        </p:nvSpPr>
        <p:spPr>
          <a:xfrm rot="16200000">
            <a:off x="3420140" y="2231944"/>
            <a:ext cx="2012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4836F"/>
                </a:solidFill>
              </a:rPr>
              <a:t>Весна-лето </a:t>
            </a:r>
            <a:r>
              <a:rPr lang="en-US" sz="1400" b="1" dirty="0">
                <a:solidFill>
                  <a:srgbClr val="C4836F"/>
                </a:solidFill>
              </a:rPr>
              <a:t>‘17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A629CB5A-180A-A84E-9A74-CE3D8262D011}"/>
              </a:ext>
            </a:extLst>
          </p:cNvPr>
          <p:cNvSpPr txBox="1"/>
          <p:nvPr/>
        </p:nvSpPr>
        <p:spPr>
          <a:xfrm rot="16200000">
            <a:off x="5954169" y="2538901"/>
            <a:ext cx="1234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48A00"/>
                </a:solidFill>
              </a:rPr>
              <a:t>зима</a:t>
            </a:r>
            <a:r>
              <a:rPr lang="en-US" sz="1400" b="1" dirty="0">
                <a:solidFill>
                  <a:srgbClr val="C48A00"/>
                </a:solidFill>
              </a:rPr>
              <a:t> ‘17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E41FC569-C2ED-9B4A-BA46-FAE1961F387B}"/>
              </a:ext>
            </a:extLst>
          </p:cNvPr>
          <p:cNvSpPr txBox="1"/>
          <p:nvPr/>
        </p:nvSpPr>
        <p:spPr>
          <a:xfrm rot="16200000">
            <a:off x="7834000" y="2243589"/>
            <a:ext cx="1628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5E68"/>
                </a:solidFill>
              </a:rPr>
              <a:t>Осень-зима </a:t>
            </a:r>
            <a:r>
              <a:rPr lang="en-US" sz="1400" b="1" dirty="0">
                <a:solidFill>
                  <a:srgbClr val="005E68"/>
                </a:solidFill>
              </a:rPr>
              <a:t>2018</a:t>
            </a:r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6876E18F-CF39-8842-B265-E1616692986D}"/>
              </a:ext>
            </a:extLst>
          </p:cNvPr>
          <p:cNvGrpSpPr/>
          <p:nvPr/>
        </p:nvGrpSpPr>
        <p:grpSpPr>
          <a:xfrm>
            <a:off x="1094379" y="1221753"/>
            <a:ext cx="1580676" cy="2599334"/>
            <a:chOff x="2139938" y="3691910"/>
            <a:chExt cx="1580676" cy="2599334"/>
          </a:xfrm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EA73E25C-E97F-224D-856F-867AB16B53F8}"/>
                </a:ext>
              </a:extLst>
            </p:cNvPr>
            <p:cNvSpPr/>
            <p:nvPr/>
          </p:nvSpPr>
          <p:spPr>
            <a:xfrm>
              <a:off x="2139938" y="4352252"/>
              <a:ext cx="1296974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/>
                <a:t>Формирование  РГ и первое заседание в Любляне</a:t>
              </a:r>
              <a:endParaRPr lang="en-US" sz="400" dirty="0"/>
            </a:p>
            <a:p>
              <a:r>
                <a:rPr lang="ru-RU" sz="1200" b="1" dirty="0">
                  <a:solidFill>
                    <a:srgbClr val="C44549"/>
                  </a:solidFill>
                </a:rPr>
                <a:t>Участие в обследовании эффективности бюджет  ОЭСР в</a:t>
              </a:r>
              <a:endParaRPr lang="en-US" sz="1200" b="1" dirty="0">
                <a:solidFill>
                  <a:srgbClr val="C44549"/>
                </a:solidFill>
              </a:endParaRPr>
            </a:p>
            <a:p>
              <a:r>
                <a:rPr lang="en-US" sz="1200" b="1" dirty="0">
                  <a:solidFill>
                    <a:srgbClr val="C44549"/>
                  </a:solidFill>
                </a:rPr>
                <a:t>2016</a:t>
              </a:r>
              <a:r>
                <a:rPr lang="ru-RU" sz="1200" b="1" dirty="0">
                  <a:solidFill>
                    <a:srgbClr val="C44549"/>
                  </a:solidFill>
                </a:rPr>
                <a:t> г.</a:t>
              </a:r>
              <a:endParaRPr lang="en-US" sz="1200" b="1" dirty="0">
                <a:solidFill>
                  <a:srgbClr val="C44549"/>
                </a:solidFill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C8DC8AD8-96DB-164B-86F5-1CB7F3AB7C56}"/>
                </a:ext>
              </a:extLst>
            </p:cNvPr>
            <p:cNvSpPr/>
            <p:nvPr/>
          </p:nvSpPr>
          <p:spPr>
            <a:xfrm>
              <a:off x="2208662" y="3691910"/>
              <a:ext cx="1511952" cy="6001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b="1" dirty="0"/>
                <a:t>Формирование РГ </a:t>
              </a:r>
            </a:p>
            <a:p>
              <a:r>
                <a:rPr lang="ru-RU" sz="1100" b="1" dirty="0"/>
                <a:t>и изучение</a:t>
              </a:r>
              <a:endParaRPr lang="en-US" sz="1100" b="1" dirty="0"/>
            </a:p>
            <a:p>
              <a:r>
                <a:rPr lang="ru-RU" sz="1100" b="1" dirty="0"/>
                <a:t>ситуации</a:t>
              </a:r>
              <a:endParaRPr lang="en-US" sz="1100" b="1" dirty="0"/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3844BD7-5E06-AD4C-9C1E-BD7DE0E33EA4}"/>
              </a:ext>
            </a:extLst>
          </p:cNvPr>
          <p:cNvSpPr/>
          <p:nvPr/>
        </p:nvSpPr>
        <p:spPr>
          <a:xfrm>
            <a:off x="2809346" y="982706"/>
            <a:ext cx="1454244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/>
              <a:t>Примеры стран </a:t>
            </a:r>
          </a:p>
          <a:p>
            <a:r>
              <a:rPr lang="ru-RU" sz="1100" b="1" dirty="0"/>
              <a:t>и решение о </a:t>
            </a:r>
          </a:p>
          <a:p>
            <a:r>
              <a:rPr lang="ru-RU" sz="1100" b="1" dirty="0"/>
              <a:t>разработке </a:t>
            </a:r>
          </a:p>
          <a:p>
            <a:r>
              <a:rPr lang="ru-RU" sz="1100" b="1" dirty="0"/>
              <a:t>продуктов знаний</a:t>
            </a:r>
            <a:endParaRPr lang="en-US" sz="1100" b="1" dirty="0"/>
          </a:p>
          <a:p>
            <a:endParaRPr lang="en-US" sz="1400" b="1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A1282AE-F2D4-FD4E-9645-FCA2075B998E}"/>
              </a:ext>
            </a:extLst>
          </p:cNvPr>
          <p:cNvSpPr/>
          <p:nvPr/>
        </p:nvSpPr>
        <p:spPr>
          <a:xfrm>
            <a:off x="4907389" y="1094066"/>
            <a:ext cx="2119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Отчет о результатах разработки продукта знаний, посвященного индикаторам</a:t>
            </a:r>
            <a:endParaRPr lang="en-US" sz="1100" b="1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467CBDE5-E9CE-894D-835B-F5E7D031D201}"/>
              </a:ext>
            </a:extLst>
          </p:cNvPr>
          <p:cNvSpPr/>
          <p:nvPr/>
        </p:nvSpPr>
        <p:spPr>
          <a:xfrm>
            <a:off x="2763317" y="1631828"/>
            <a:ext cx="179600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" dirty="0"/>
          </a:p>
          <a:p>
            <a:r>
              <a:rPr lang="ru-RU" sz="1000" b="1" dirty="0">
                <a:solidFill>
                  <a:srgbClr val="C44549"/>
                </a:solidFill>
              </a:rPr>
              <a:t>Изучение примеров </a:t>
            </a:r>
            <a:r>
              <a:rPr lang="en-US" sz="1000" b="1" dirty="0">
                <a:solidFill>
                  <a:srgbClr val="C44549"/>
                </a:solidFill>
              </a:rPr>
              <a:t>5   </a:t>
            </a:r>
            <a:r>
              <a:rPr lang="ru-RU" sz="1000" b="1" dirty="0">
                <a:solidFill>
                  <a:srgbClr val="C44549"/>
                </a:solidFill>
              </a:rPr>
              <a:t>стран </a:t>
            </a:r>
            <a:r>
              <a:rPr lang="en-US" sz="1000" b="1" dirty="0">
                <a:solidFill>
                  <a:srgbClr val="C44549"/>
                </a:solidFill>
              </a:rPr>
              <a:t>PEMPAL</a:t>
            </a:r>
          </a:p>
          <a:p>
            <a:endParaRPr lang="en-US" sz="1000" dirty="0"/>
          </a:p>
          <a:p>
            <a:r>
              <a:rPr lang="ru-RU" sz="1000" b="1" dirty="0">
                <a:solidFill>
                  <a:srgbClr val="C44549"/>
                </a:solidFill>
              </a:rPr>
              <a:t>Представление результатов обследования на заседании руководителей бюджета ведомств ЦВЮВЕ-ОЭСР в </a:t>
            </a:r>
            <a:r>
              <a:rPr lang="en-US" sz="1000" b="1" dirty="0">
                <a:solidFill>
                  <a:srgbClr val="C44549"/>
                </a:solidFill>
              </a:rPr>
              <a:t>2016 </a:t>
            </a:r>
            <a:r>
              <a:rPr lang="ru-RU" sz="1000" b="1" dirty="0">
                <a:solidFill>
                  <a:srgbClr val="C44549"/>
                </a:solidFill>
              </a:rPr>
              <a:t> г. </a:t>
            </a:r>
            <a:endParaRPr lang="en-US" sz="1000" b="1" dirty="0">
              <a:solidFill>
                <a:srgbClr val="C44549"/>
              </a:solidFill>
            </a:endParaRPr>
          </a:p>
          <a:p>
            <a:endParaRPr lang="en-US" sz="400" dirty="0"/>
          </a:p>
          <a:p>
            <a:r>
              <a:rPr lang="ru-RU" sz="1000" dirty="0"/>
              <a:t>Решение о разработке продукта знаний по индикаторам</a:t>
            </a:r>
            <a:endParaRPr lang="en-US" sz="1000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BF93327-AC86-F342-892C-74DF441E422A}"/>
              </a:ext>
            </a:extLst>
          </p:cNvPr>
          <p:cNvSpPr/>
          <p:nvPr/>
        </p:nvSpPr>
        <p:spPr>
          <a:xfrm>
            <a:off x="1840307" y="3817601"/>
            <a:ext cx="18357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/>
              <a:t>Обзор международной </a:t>
            </a:r>
          </a:p>
          <a:p>
            <a:r>
              <a:rPr lang="ru-RU" sz="1100" b="1" dirty="0"/>
              <a:t>практики</a:t>
            </a:r>
            <a:endParaRPr lang="en-US" sz="1100" b="1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6BEB6A0F-0075-AE4E-9300-7723333D2633}"/>
              </a:ext>
            </a:extLst>
          </p:cNvPr>
          <p:cNvSpPr/>
          <p:nvPr/>
        </p:nvSpPr>
        <p:spPr>
          <a:xfrm>
            <a:off x="1819953" y="4272498"/>
            <a:ext cx="1503821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Участие в заседании сети ОЭСР по результатам и эффективности</a:t>
            </a:r>
            <a:endParaRPr lang="en-US" sz="1100" dirty="0"/>
          </a:p>
          <a:p>
            <a:r>
              <a:rPr lang="ru-RU" sz="1100" b="1" dirty="0">
                <a:solidFill>
                  <a:srgbClr val="C44549"/>
                </a:solidFill>
              </a:rPr>
              <a:t>Знакомство с последними исследованиями Всемирного банка и опытом Франции, Ирландии и Нидерландов</a:t>
            </a:r>
            <a:endParaRPr lang="en-US" sz="1100" b="1" dirty="0">
              <a:solidFill>
                <a:srgbClr val="C44549"/>
              </a:solidFill>
            </a:endParaRPr>
          </a:p>
          <a:p>
            <a:endParaRPr lang="en-US" sz="1200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8B69025-3638-8842-9A47-5ABB3DD65C87}"/>
              </a:ext>
            </a:extLst>
          </p:cNvPr>
          <p:cNvSpPr/>
          <p:nvPr/>
        </p:nvSpPr>
        <p:spPr>
          <a:xfrm>
            <a:off x="3878266" y="3698810"/>
            <a:ext cx="138691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/>
              <a:t>Работа над </a:t>
            </a:r>
          </a:p>
          <a:p>
            <a:r>
              <a:rPr lang="ru-RU" sz="1000" b="1" dirty="0"/>
              <a:t>продуктом знаний </a:t>
            </a:r>
          </a:p>
          <a:p>
            <a:r>
              <a:rPr lang="ru-RU" sz="1000" b="1" dirty="0"/>
              <a:t>по индикаторам</a:t>
            </a:r>
            <a:endParaRPr lang="en-US" sz="1000" b="1" dirty="0"/>
          </a:p>
          <a:p>
            <a:endParaRPr lang="en-US" sz="1200" b="1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431D993C-2017-404B-B43B-92B95565F7A7}"/>
              </a:ext>
            </a:extLst>
          </p:cNvPr>
          <p:cNvSpPr/>
          <p:nvPr/>
        </p:nvSpPr>
        <p:spPr>
          <a:xfrm>
            <a:off x="3876854" y="4154463"/>
            <a:ext cx="169358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rgbClr val="C44549"/>
                </a:solidFill>
              </a:rPr>
              <a:t>Сбор индикаторов и</a:t>
            </a:r>
            <a:r>
              <a:rPr lang="ru-RU" sz="1000" dirty="0"/>
              <a:t>з </a:t>
            </a:r>
            <a:r>
              <a:rPr lang="en-US" sz="1000" dirty="0"/>
              <a:t>9 </a:t>
            </a:r>
            <a:r>
              <a:rPr lang="ru-RU" sz="1000" dirty="0"/>
              <a:t>стран</a:t>
            </a:r>
            <a:endParaRPr lang="en-US" sz="1000" dirty="0"/>
          </a:p>
          <a:p>
            <a:endParaRPr lang="en-US" sz="400" dirty="0"/>
          </a:p>
          <a:p>
            <a:r>
              <a:rPr lang="ru-RU" sz="1000" b="1" dirty="0">
                <a:solidFill>
                  <a:srgbClr val="C44549"/>
                </a:solidFill>
              </a:rPr>
              <a:t>Семинар по определению </a:t>
            </a:r>
            <a:r>
              <a:rPr lang="en-US" sz="1000" b="1" dirty="0">
                <a:solidFill>
                  <a:srgbClr val="C44549"/>
                </a:solidFill>
              </a:rPr>
              <a:t>10 </a:t>
            </a:r>
            <a:r>
              <a:rPr lang="ru-RU" sz="1000" b="1" dirty="0">
                <a:solidFill>
                  <a:srgbClr val="C44549"/>
                </a:solidFill>
              </a:rPr>
              <a:t>критериев </a:t>
            </a:r>
          </a:p>
          <a:p>
            <a:r>
              <a:rPr lang="ru-RU" sz="1000" b="1" dirty="0">
                <a:solidFill>
                  <a:srgbClr val="C44549"/>
                </a:solidFill>
              </a:rPr>
              <a:t>для анализа </a:t>
            </a:r>
            <a:r>
              <a:rPr lang="ru-RU" sz="1000" dirty="0"/>
              <a:t>показателей для продукта знаний и сбора данных</a:t>
            </a:r>
            <a:endParaRPr lang="en-US" sz="1000" dirty="0"/>
          </a:p>
          <a:p>
            <a:r>
              <a:rPr lang="ru-RU" sz="1000" dirty="0"/>
              <a:t>Участие в заседании сети ОЭСР по результатам и эффективности</a:t>
            </a:r>
            <a:endParaRPr lang="en-US" sz="1000" dirty="0"/>
          </a:p>
          <a:p>
            <a:pPr marL="11113" indent="-11113"/>
            <a:r>
              <a:rPr lang="ru-RU" sz="1000" b="1" dirty="0">
                <a:solidFill>
                  <a:srgbClr val="C44549"/>
                </a:solidFill>
              </a:rPr>
              <a:t>Представление предварительных результатов продукта знаний и примера России</a:t>
            </a:r>
            <a:endParaRPr lang="en-US" sz="1000" b="1" dirty="0">
              <a:solidFill>
                <a:srgbClr val="C44549"/>
              </a:solidFill>
            </a:endParaRPr>
          </a:p>
          <a:p>
            <a:endParaRPr lang="en-US" sz="1000" dirty="0"/>
          </a:p>
          <a:p>
            <a:endParaRPr lang="en-US" sz="1200" dirty="0"/>
          </a:p>
          <a:p>
            <a:endParaRPr lang="en-US" sz="400" dirty="0"/>
          </a:p>
          <a:p>
            <a:endParaRPr lang="en-US" sz="1200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2565AE25-3C77-6C4A-889E-E167E365DF2C}"/>
              </a:ext>
            </a:extLst>
          </p:cNvPr>
          <p:cNvSpPr/>
          <p:nvPr/>
        </p:nvSpPr>
        <p:spPr>
          <a:xfrm>
            <a:off x="4862376" y="1868811"/>
            <a:ext cx="178363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Сбор других данных по здравоохранению и образованию</a:t>
            </a:r>
            <a:endParaRPr lang="en-US" sz="1000" dirty="0"/>
          </a:p>
          <a:p>
            <a:endParaRPr lang="en-US" sz="1000" dirty="0">
              <a:solidFill>
                <a:prstClr val="black"/>
              </a:solidFill>
            </a:endParaRPr>
          </a:p>
          <a:p>
            <a:r>
              <a:rPr lang="ru-RU" sz="1000" dirty="0">
                <a:solidFill>
                  <a:prstClr val="black"/>
                </a:solidFill>
              </a:rPr>
              <a:t>Подготовка доклада о </a:t>
            </a:r>
            <a:r>
              <a:rPr lang="ru-RU" sz="1000" b="1" dirty="0">
                <a:solidFill>
                  <a:srgbClr val="C44549"/>
                </a:solidFill>
              </a:rPr>
              <a:t>показателях эффективности в странах </a:t>
            </a:r>
            <a:r>
              <a:rPr lang="en-US" sz="1000" b="1" i="1" dirty="0">
                <a:solidFill>
                  <a:srgbClr val="C44549"/>
                </a:solidFill>
              </a:rPr>
              <a:t>PEMPAL: </a:t>
            </a:r>
            <a:r>
              <a:rPr lang="ru-RU" sz="1000" b="1" i="1" dirty="0">
                <a:solidFill>
                  <a:srgbClr val="C44549"/>
                </a:solidFill>
              </a:rPr>
              <a:t>тенденции и трудности</a:t>
            </a:r>
            <a:endParaRPr lang="en-US" sz="1000" b="1" i="1" dirty="0">
              <a:solidFill>
                <a:srgbClr val="C44549"/>
              </a:solidFill>
            </a:endParaRPr>
          </a:p>
          <a:p>
            <a:endParaRPr lang="en-US" sz="400" dirty="0"/>
          </a:p>
          <a:p>
            <a:endParaRPr lang="en-US" sz="1200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3388CBA-30E7-0241-98D5-CBFA8F4E292B}"/>
              </a:ext>
            </a:extLst>
          </p:cNvPr>
          <p:cNvSpPr/>
          <p:nvPr/>
        </p:nvSpPr>
        <p:spPr>
          <a:xfrm>
            <a:off x="6853199" y="1108166"/>
            <a:ext cx="1851962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   </a:t>
            </a:r>
            <a:r>
              <a:rPr lang="ru-RU" sz="1100" b="1" dirty="0"/>
              <a:t>Участие в обследовании эффективности бюджета ОЭСР</a:t>
            </a:r>
            <a:endParaRPr lang="en-US" sz="1100" b="1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E8250E3-7027-BB49-842E-49D4525811FF}"/>
              </a:ext>
            </a:extLst>
          </p:cNvPr>
          <p:cNvSpPr/>
          <p:nvPr/>
        </p:nvSpPr>
        <p:spPr>
          <a:xfrm>
            <a:off x="5887012" y="3924765"/>
            <a:ext cx="193908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Изучение передовой практики БОР в Австрии и странах ОЭСР</a:t>
            </a:r>
            <a:endParaRPr lang="en-US" sz="1100" b="1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2D48EB9F-449B-0445-89B2-94FF2E140EDA}"/>
              </a:ext>
            </a:extLst>
          </p:cNvPr>
          <p:cNvSpPr/>
          <p:nvPr/>
        </p:nvSpPr>
        <p:spPr>
          <a:xfrm>
            <a:off x="6263275" y="4583958"/>
            <a:ext cx="157661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C44549"/>
                </a:solidFill>
              </a:rPr>
              <a:t>Семинар с Минфином Австрии </a:t>
            </a:r>
            <a:r>
              <a:rPr lang="ru-RU" sz="1200" dirty="0"/>
              <a:t>и аппаратом по оценке результатов работы </a:t>
            </a:r>
            <a:endParaRPr lang="en-US" sz="1200" dirty="0"/>
          </a:p>
          <a:p>
            <a:endParaRPr lang="en-US" sz="400" dirty="0"/>
          </a:p>
          <a:p>
            <a:r>
              <a:rPr lang="ru-RU" sz="1200" dirty="0"/>
              <a:t>Изучение проекта </a:t>
            </a:r>
            <a:r>
              <a:rPr lang="ru-RU" sz="1000" b="1" dirty="0">
                <a:solidFill>
                  <a:srgbClr val="C44549"/>
                </a:solidFill>
              </a:rPr>
              <a:t>доклада ОЭСР по передовой практике БОР</a:t>
            </a:r>
            <a:endParaRPr lang="en-US" sz="1000" b="1" dirty="0">
              <a:solidFill>
                <a:srgbClr val="C44549"/>
              </a:solidFill>
            </a:endParaRPr>
          </a:p>
          <a:p>
            <a:r>
              <a:rPr lang="ru-RU" sz="1000" b="1" dirty="0">
                <a:solidFill>
                  <a:srgbClr val="C44549"/>
                </a:solidFill>
              </a:rPr>
              <a:t>Изучение примеров </a:t>
            </a:r>
            <a:r>
              <a:rPr lang="en-US" sz="1000" b="1" dirty="0">
                <a:solidFill>
                  <a:srgbClr val="C44549"/>
                </a:solidFill>
              </a:rPr>
              <a:t>2 </a:t>
            </a:r>
          </a:p>
          <a:p>
            <a:r>
              <a:rPr lang="ru-RU" sz="1000" b="1" dirty="0">
                <a:solidFill>
                  <a:srgbClr val="C44549"/>
                </a:solidFill>
              </a:rPr>
              <a:t>стран </a:t>
            </a:r>
            <a:r>
              <a:rPr lang="en-US" sz="1000" b="1" dirty="0">
                <a:solidFill>
                  <a:srgbClr val="C44549"/>
                </a:solidFill>
              </a:rPr>
              <a:t>PEMPAL</a:t>
            </a: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5C68B8D4-89C6-2949-AC68-C4114E659F55}"/>
              </a:ext>
            </a:extLst>
          </p:cNvPr>
          <p:cNvSpPr/>
          <p:nvPr/>
        </p:nvSpPr>
        <p:spPr>
          <a:xfrm>
            <a:off x="6888108" y="1908827"/>
            <a:ext cx="15758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C44549"/>
              </a:solidFill>
            </a:endParaRPr>
          </a:p>
          <a:p>
            <a:r>
              <a:rPr lang="ru-RU" sz="1200" dirty="0"/>
              <a:t>Участие заседании сети ОЭСР по результатам и эффективности</a:t>
            </a:r>
            <a:endParaRPr lang="en-US" sz="1200" dirty="0"/>
          </a:p>
          <a:p>
            <a:r>
              <a:rPr lang="ru-RU" sz="1100" b="1" dirty="0">
                <a:solidFill>
                  <a:srgbClr val="C44549"/>
                </a:solidFill>
              </a:rPr>
              <a:t>и представление предварительных результатов  опроса </a:t>
            </a:r>
            <a:r>
              <a:rPr lang="en-US" sz="1100" b="1" dirty="0">
                <a:solidFill>
                  <a:srgbClr val="C44549"/>
                </a:solidFill>
              </a:rPr>
              <a:t>2018 </a:t>
            </a:r>
            <a:r>
              <a:rPr lang="ru-RU" sz="1100" b="1" dirty="0">
                <a:solidFill>
                  <a:srgbClr val="C44549"/>
                </a:solidFill>
              </a:rPr>
              <a:t>г. </a:t>
            </a:r>
            <a:endParaRPr lang="en-US" sz="1100" b="1" dirty="0">
              <a:solidFill>
                <a:srgbClr val="C44549"/>
              </a:solidFill>
            </a:endParaRP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b="1" dirty="0">
              <a:solidFill>
                <a:srgbClr val="C445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0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58103" y="-2481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Calibri"/>
              </a:rPr>
              <a:t>Подробный план мероприятий РГПБ в прошлом году</a:t>
            </a:r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AAE4C6C-8B3C-F34E-B4EB-99433D4DD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25562"/>
              </p:ext>
            </p:extLst>
          </p:nvPr>
        </p:nvGraphicFramePr>
        <p:xfrm>
          <a:off x="858103" y="657518"/>
          <a:ext cx="887559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750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41844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415726">
                <a:tc>
                  <a:txBody>
                    <a:bodyPr/>
                    <a:lstStyle/>
                    <a:p>
                      <a:r>
                        <a:rPr lang="en-US" sz="1800" dirty="0"/>
                        <a:t> </a:t>
                      </a:r>
                      <a:r>
                        <a:rPr lang="ru-RU" sz="1800" dirty="0"/>
                        <a:t>Сроки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Мероприятия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r>
                        <a:rPr lang="en-US" sz="1800" dirty="0"/>
                        <a:t>13</a:t>
                      </a:r>
                      <a:r>
                        <a:rPr lang="ru-RU" sz="1800" dirty="0"/>
                        <a:t> марта</a:t>
                      </a:r>
                      <a:r>
                        <a:rPr lang="ru-RU" sz="1800" baseline="30000" dirty="0"/>
                        <a:t> </a:t>
                      </a:r>
                      <a:r>
                        <a:rPr lang="en-US" sz="1800" dirty="0"/>
                        <a:t>2018</a:t>
                      </a:r>
                      <a:r>
                        <a:rPr lang="ru-RU" sz="1800" dirty="0"/>
                        <a:t> г.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dirty="0">
                          <a:solidFill>
                            <a:prstClr val="black"/>
                          </a:solidFill>
                        </a:rPr>
                        <a:t>Семинар РГПБ для изучения опыта БОР в Австрии с участием Министерства финансов Австрии и Федеральной Канцелярии Австрии 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Бюджетная реформа в Австрии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БОР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Оценка регулирующего воздействия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Роль федерального аппарата по оценке результатов работы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 качества целей и показателей, мониторинг и отчетность 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Техническое обсуждение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434589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r>
                        <a:rPr lang="ru-RU" sz="1800" dirty="0"/>
                        <a:t>15 марта </a:t>
                      </a:r>
                      <a:r>
                        <a:rPr lang="en-US" sz="1800" dirty="0"/>
                        <a:t>2018</a:t>
                      </a:r>
                      <a:r>
                        <a:rPr lang="ru-RU" sz="1800" dirty="0"/>
                        <a:t> г.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День РГПБ в рамках Пленарного заседания БС в Вене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Презентация итогового продукта знаний «Показатели эффективности в странах </a:t>
                      </a:r>
                      <a:r>
                        <a:rPr lang="en-US" sz="1800" dirty="0">
                          <a:solidFill>
                            <a:prstClr val="black"/>
                          </a:solidFill>
                        </a:rPr>
                        <a:t>PEMPAL: </a:t>
                      </a:r>
                      <a:r>
                        <a:rPr lang="ru-RU" sz="1800" dirty="0">
                          <a:solidFill>
                            <a:prstClr val="black"/>
                          </a:solidFill>
                        </a:rPr>
                        <a:t>тенденции и трудности»</a:t>
                      </a:r>
                      <a:endParaRPr lang="en-US" sz="1800" dirty="0">
                        <a:solidFill>
                          <a:prstClr val="black"/>
                        </a:solidFill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prstClr val="black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Презентация проекта доклада ОЭСР «Передовая практика в области БОР»</a:t>
                      </a:r>
                      <a:endParaRPr lang="en-US" sz="1800" b="0" i="0" kern="1200" dirty="0">
                        <a:solidFill>
                          <a:prstClr val="black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prstClr val="black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Презентация двух примеров стран </a:t>
                      </a:r>
                      <a:r>
                        <a:rPr lang="en-US" sz="1800" b="0" i="0" kern="1200" dirty="0">
                          <a:solidFill>
                            <a:prstClr val="black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PEMPAL </a:t>
                      </a:r>
                      <a:r>
                        <a:rPr lang="ru-RU" sz="1800" b="0" i="0" kern="1200" dirty="0">
                          <a:solidFill>
                            <a:prstClr val="black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показателям эффективности</a:t>
                      </a:r>
                      <a:endParaRPr lang="en-US" sz="1800" b="0" i="0" kern="1200" dirty="0">
                        <a:solidFill>
                          <a:prstClr val="black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prstClr val="black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Групповое обсуждение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2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6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alibri"/>
              </a:rPr>
              <a:t>Подробный план мероприятий РГПБ в прошлом году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AAE4C6C-8B3C-F34E-B4EB-99433D4DD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495326"/>
              </p:ext>
            </p:extLst>
          </p:nvPr>
        </p:nvGraphicFramePr>
        <p:xfrm>
          <a:off x="914400" y="646524"/>
          <a:ext cx="8819297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453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41844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302602">
                <a:tc>
                  <a:txBody>
                    <a:bodyPr/>
                    <a:lstStyle/>
                    <a:p>
                      <a:r>
                        <a:rPr lang="en-US" sz="2200" dirty="0"/>
                        <a:t> </a:t>
                      </a:r>
                      <a:r>
                        <a:rPr lang="ru-RU" sz="2200" dirty="0"/>
                        <a:t>Сроки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Мероприятия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r>
                        <a:rPr lang="ru-RU" sz="1800" dirty="0"/>
                        <a:t>Май- июль </a:t>
                      </a:r>
                      <a:r>
                        <a:rPr lang="en-US" sz="1800" dirty="0"/>
                        <a:t>2018</a:t>
                      </a:r>
                      <a:r>
                        <a:rPr lang="ru-RU" sz="1800" dirty="0"/>
                        <a:t> г.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к проводимому ОЭСР обследованию эффективности бюджета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Перевод анкеты и глоссария для обследования на русский и боснийско-сербско-хорватский языки 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качества перевода анкеты и глоссария для обследования на русский и боснийско-сербско-хорватский языки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434589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r>
                        <a:rPr lang="ru-RU" sz="1800" dirty="0"/>
                        <a:t>Август- октябрь </a:t>
                      </a:r>
                      <a:r>
                        <a:rPr lang="en-US" sz="1800" dirty="0"/>
                        <a:t>2018</a:t>
                      </a:r>
                      <a:r>
                        <a:rPr lang="ru-RU" sz="1800" dirty="0"/>
                        <a:t> г.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Заполнение анкеты странами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PEMPAL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рамках проводимого ОЭСР обследования эффективности бюджета за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Приняли участие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Армения, Беларусь, Босния и Герцеговина, Болгария, Хорватия, Грузия, Казахстан</a:t>
                      </a:r>
                      <a:r>
                        <a:rPr lang="en-US" sz="1800" dirty="0"/>
                        <a:t>, </a:t>
                      </a:r>
                      <a:r>
                        <a:rPr lang="ru-RU" sz="1800" dirty="0"/>
                        <a:t>Косово, Киргизская Республика Молдова, Россия, Сербия, Украина и Узбекистан</a:t>
                      </a:r>
                      <a:endParaRPr lang="en-US" sz="1800" dirty="0"/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dirty="0"/>
                        <a:t>Те же страны также заполнили анкету, за исключением Казахстана, что позволило впервые отразить тенденции в странах </a:t>
                      </a:r>
                      <a:r>
                        <a:rPr lang="en-US" sz="1800" dirty="0"/>
                        <a:t>PEMPAL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детальная информация будет представлена сегодня в следующей презентации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ходе этого процесса Ресурсная группа БС также связывалась с отдельными странами, чтобы ответить на технические вопросы, связанные с анкетой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2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21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alibri"/>
              </a:rPr>
              <a:t>Подробный план мероприятий РГПБ в прошлом году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192125"/>
              </p:ext>
            </p:extLst>
          </p:nvPr>
        </p:nvGraphicFramePr>
        <p:xfrm>
          <a:off x="858103" y="749528"/>
          <a:ext cx="8875594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750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41844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302602">
                <a:tc>
                  <a:txBody>
                    <a:bodyPr/>
                    <a:lstStyle/>
                    <a:p>
                      <a:r>
                        <a:rPr lang="en-US" sz="2200" dirty="0"/>
                        <a:t> </a:t>
                      </a:r>
                      <a:r>
                        <a:rPr lang="ru-RU" sz="2200" dirty="0"/>
                        <a:t>Сроки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Мероприятия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Ноябрь </a:t>
                      </a:r>
                      <a:r>
                        <a:rPr lang="en-US" sz="1800" dirty="0"/>
                        <a:t>2018</a:t>
                      </a:r>
                      <a:r>
                        <a:rPr lang="ru-RU" sz="1800" dirty="0"/>
                        <a:t> г.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Участие малоформатной делегации РГПБ в заседании сети ОЭСР по эффективности и результатам в Париже</a:t>
                      </a:r>
                      <a:r>
                        <a:rPr lang="en-US" sz="1800" dirty="0"/>
                        <a:t>:</a:t>
                      </a:r>
                    </a:p>
                    <a:p>
                      <a:endParaRPr lang="en-US" sz="1800" dirty="0"/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/>
                        <a:t>Презентация деятельности РГПБ и предварительных сводных результатов стран </a:t>
                      </a:r>
                      <a:r>
                        <a:rPr lang="en-US" sz="1800" dirty="0"/>
                        <a:t>PEMPAL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рамках проводимого ОЭСР обследования эффективности бюджета за </a:t>
                      </a:r>
                      <a:r>
                        <a:rPr lang="en-US" sz="1800" dirty="0"/>
                        <a:t>2018 </a:t>
                      </a:r>
                      <a:r>
                        <a:rPr lang="ru-RU" sz="1800" dirty="0"/>
                        <a:t>г. </a:t>
                      </a:r>
                      <a:endParaRPr lang="en-US" sz="1800" dirty="0"/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/>
                        <a:t>Участие в сессиях сети ОЭСР по эффективности и результатам</a:t>
                      </a:r>
                      <a:r>
                        <a:rPr lang="en-US" sz="1800" dirty="0"/>
                        <a:t>, </a:t>
                      </a:r>
                      <a:r>
                        <a:rPr lang="ru-RU" sz="1800" dirty="0"/>
                        <a:t>в т.ч.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i)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международные тенденции в области БОР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презентации ОЭСР и стран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PEMPAL), ii)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 расходов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iii)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использование информации об эффективности для руководства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iv)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улучшение качества и воздействия годовой отчетности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effectLst/>
                        </a:rPr>
                        <a:t>Участие в презентации публикации ОЭСР «Передовая практика БОР» </a:t>
                      </a:r>
                      <a:r>
                        <a:rPr lang="en-US" sz="1800" b="0" i="1" dirty="0">
                          <a:effectLst/>
                        </a:rPr>
                        <a:t>(</a:t>
                      </a:r>
                      <a:r>
                        <a:rPr lang="ru-RU" sz="1800" b="0" i="1" dirty="0">
                          <a:effectLst/>
                        </a:rPr>
                        <a:t>будет переведена на русский и </a:t>
                      </a:r>
                      <a:r>
                        <a:rPr lang="ru-RU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боснийско-сербско-хорватский языки в течение следующих месяцев</a:t>
                      </a:r>
                      <a:r>
                        <a:rPr lang="en-US" sz="1800" b="0" i="1" dirty="0">
                          <a:effectLst/>
                        </a:rPr>
                        <a:t>)</a:t>
                      </a:r>
                      <a:endParaRPr lang="en-US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580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15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4188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alibri"/>
              </a:rPr>
              <a:t>Подробный план мероприятий РГПБ в прошлом году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343840"/>
              </p:ext>
            </p:extLst>
          </p:nvPr>
        </p:nvGraphicFramePr>
        <p:xfrm>
          <a:off x="801806" y="550955"/>
          <a:ext cx="887559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750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41844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302602">
                <a:tc>
                  <a:txBody>
                    <a:bodyPr/>
                    <a:lstStyle/>
                    <a:p>
                      <a:r>
                        <a:rPr lang="en-US" sz="2200" dirty="0"/>
                        <a:t> </a:t>
                      </a:r>
                      <a:r>
                        <a:rPr lang="ru-RU" sz="2200" dirty="0"/>
                        <a:t>Сроки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Мероприятия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r>
                        <a:rPr lang="ru-RU" sz="1800" dirty="0"/>
                        <a:t>Январь </a:t>
                      </a:r>
                      <a:r>
                        <a:rPr lang="en-US" sz="1800" dirty="0"/>
                        <a:t>2018</a:t>
                      </a:r>
                      <a:r>
                        <a:rPr lang="ru-RU" sz="1800" dirty="0"/>
                        <a:t> г.</a:t>
                      </a:r>
                      <a:r>
                        <a:rPr lang="en-US" sz="1800" dirty="0"/>
                        <a:t>-</a:t>
                      </a:r>
                      <a:r>
                        <a:rPr lang="ru-RU" sz="1800" dirty="0"/>
                        <a:t>февраль </a:t>
                      </a:r>
                      <a:r>
                        <a:rPr lang="en-US" sz="1800" dirty="0"/>
                        <a:t>2019</a:t>
                      </a:r>
                      <a:r>
                        <a:rPr lang="ru-RU" sz="1800" dirty="0"/>
                        <a:t> г.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подробный анализ результатов проведенного ОЭСР обследования эффективности бюджета за 2018 г.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подробной презентации итогов обследования, которые будут представлены сегодня 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После пленарного заседания будет подготовлен официальный продукт знаний в формате отчета на основе доклада стран ОЭСР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завершен в марте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обсуждения содержания отчета в РГПБ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434589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dirty="0"/>
                        <a:t>20 марта </a:t>
                      </a:r>
                      <a:r>
                        <a:rPr lang="en-US" sz="1800" dirty="0"/>
                        <a:t>2019</a:t>
                      </a:r>
                      <a:r>
                        <a:rPr lang="ru-RU" sz="1800" dirty="0"/>
                        <a:t> г.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День РГПБ в рамках пленарного заседания БС в Ташкенте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сегодня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):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Презентация результатов стран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PEMPAL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рамках проведенного ОЭСР обследования эффективности бюджета за 2018 г. 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Презентация тенденций и передовой практики проведения анализа расходов в странах ОЭСР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Презентация анализа расходов в странах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PEMPAL 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Обсуждение анализа расходов в группах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930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123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99393" y="-1836"/>
            <a:ext cx="8686800" cy="876300"/>
          </a:xfrm>
        </p:spPr>
        <p:txBody>
          <a:bodyPr/>
          <a:lstStyle/>
          <a:p>
            <a:r>
              <a:rPr lang="ru-RU" sz="3600" dirty="0">
                <a:solidFill>
                  <a:srgbClr val="002060"/>
                </a:solidFill>
              </a:rPr>
              <a:t>Будущие мероприятия Рабочей группы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903383" y="762000"/>
            <a:ext cx="8763000" cy="6248400"/>
          </a:xfrm>
        </p:spPr>
        <p:txBody>
          <a:bodyPr rtlCol="0">
            <a:normAutofit fontScale="550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 показали данные опроса, проведенного накануне этого заседания, тематика программного бюджетирования и БОР остается приоритетным вопросом для наших стран. </a:t>
            </a:r>
            <a:endParaRPr lang="en-GB" sz="29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900" dirty="0">
                <a:solidFill>
                  <a:schemeClr val="tx1"/>
                </a:solidFill>
              </a:rPr>
              <a:t>На основании представленной вчера презентации Председателя БС</a:t>
            </a:r>
            <a:r>
              <a:rPr lang="en-US" sz="2900" dirty="0">
                <a:solidFill>
                  <a:schemeClr val="tx1"/>
                </a:solidFill>
              </a:rPr>
              <a:t>, </a:t>
            </a:r>
            <a:r>
              <a:rPr lang="ru-RU" sz="2900" dirty="0">
                <a:solidFill>
                  <a:schemeClr val="tx1"/>
                </a:solidFill>
              </a:rPr>
              <a:t>большинство </a:t>
            </a:r>
            <a:r>
              <a:rPr lang="en-US" sz="2900" dirty="0">
                <a:solidFill>
                  <a:schemeClr val="tx1"/>
                </a:solidFill>
              </a:rPr>
              <a:t>(70%) </a:t>
            </a:r>
            <a:r>
              <a:rPr lang="ru-RU" sz="2900" dirty="0">
                <a:solidFill>
                  <a:schemeClr val="tx1"/>
                </a:solidFill>
              </a:rPr>
              <a:t>стран </a:t>
            </a:r>
            <a:r>
              <a:rPr lang="en-US" sz="2900" dirty="0">
                <a:solidFill>
                  <a:schemeClr val="tx1"/>
                </a:solidFill>
              </a:rPr>
              <a:t>PEMPAL</a:t>
            </a:r>
            <a:r>
              <a:rPr lang="ru-RU" sz="2900" dirty="0">
                <a:solidFill>
                  <a:schemeClr val="tx1"/>
                </a:solidFill>
              </a:rPr>
              <a:t>, ответивших на вопросы анкеты накануне мероприятия, отметили что вопросы программного бюджетирования и БОР являются приоритетным направлением реформ в ближайшее время</a:t>
            </a:r>
            <a:r>
              <a:rPr lang="en-US" sz="2900" dirty="0">
                <a:solidFill>
                  <a:schemeClr val="tx1"/>
                </a:solidFill>
              </a:rPr>
              <a:t>. </a:t>
            </a:r>
            <a:r>
              <a:rPr lang="ru-RU" sz="2900" dirty="0">
                <a:solidFill>
                  <a:schemeClr val="tx1"/>
                </a:solidFill>
              </a:rPr>
              <a:t>Наиболее часто упоминается подтема мониторинга и оценки расходов, в том числе проведение анализа расходов</a:t>
            </a:r>
            <a:r>
              <a:rPr lang="en-US" sz="2900" dirty="0">
                <a:solidFill>
                  <a:schemeClr val="tx1"/>
                </a:solidFill>
              </a:rPr>
              <a:t>.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ru-RU" sz="3000" i="1" dirty="0">
                <a:solidFill>
                  <a:srgbClr val="FF0000"/>
                </a:solidFill>
              </a:rPr>
              <a:t>Руководство РГПБ и Исполком БС примут к сведению эти комментарии при разработке Плана мероприятий на </a:t>
            </a:r>
            <a:r>
              <a:rPr lang="en-US" sz="3000" i="1" dirty="0">
                <a:solidFill>
                  <a:srgbClr val="FF0000"/>
                </a:solidFill>
              </a:rPr>
              <a:t>2020</a:t>
            </a:r>
            <a:r>
              <a:rPr lang="ru-RU" sz="3000" i="1" dirty="0">
                <a:solidFill>
                  <a:srgbClr val="FF0000"/>
                </a:solidFill>
              </a:rPr>
              <a:t> финансовый год</a:t>
            </a:r>
            <a:r>
              <a:rPr lang="en-US" sz="3000" i="1" dirty="0">
                <a:solidFill>
                  <a:srgbClr val="FF0000"/>
                </a:solidFill>
              </a:rPr>
              <a:t>.</a:t>
            </a:r>
          </a:p>
          <a:p>
            <a:pPr algn="just">
              <a:spcBef>
                <a:spcPts val="800"/>
              </a:spcBef>
            </a:pPr>
            <a:r>
              <a:rPr lang="ru-RU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 ожидается, основным предметом внимания РГПБ в следующем году будет анализ расходов, при этом будет запланировано мероприятие для детального изучения этой темы в одной из развитых стран, а также возможная разработка продукта знаний по теме анализа расходов 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эти мероприятия были первоначально запланированы на этой год, но с учетом ограниченных финансовых ресурсов 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r>
              <a:rPr lang="ru-RU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были перенесены на 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2020</a:t>
            </a:r>
            <a:r>
              <a:rPr lang="ru-RU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финансовый год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</a:p>
          <a:p>
            <a:pPr algn="just">
              <a:spcBef>
                <a:spcPts val="800"/>
              </a:spcBef>
            </a:pPr>
            <a:r>
              <a:rPr lang="ru-RU" sz="3000" i="1" dirty="0">
                <a:solidFill>
                  <a:srgbClr val="FF0000"/>
                </a:solidFill>
              </a:rPr>
              <a:t>Есть ли какие-то дополнительные идеи у наших стран о потенциальном продукте знаний по вопросам анализа расходов</a:t>
            </a:r>
            <a:r>
              <a:rPr lang="en-US" sz="3000" i="1" dirty="0">
                <a:solidFill>
                  <a:srgbClr val="FF0000"/>
                </a:solidFill>
              </a:rPr>
              <a:t>? </a:t>
            </a:r>
            <a:r>
              <a:rPr lang="ru-RU" sz="3000" i="1" dirty="0">
                <a:solidFill>
                  <a:srgbClr val="FF0000"/>
                </a:solidFill>
              </a:rPr>
              <a:t>Что вы думаете по поводу использования аналогичного формата, которой  был применен РГБГ  при подготовке продукта знаний по бюджету для граждан, а именно, определение </a:t>
            </a:r>
            <a:r>
              <a:rPr lang="en-US" sz="3000" i="1" dirty="0">
                <a:solidFill>
                  <a:srgbClr val="FF0000"/>
                </a:solidFill>
              </a:rPr>
              <a:t>10 </a:t>
            </a:r>
            <a:r>
              <a:rPr lang="ru-RU" sz="3000" i="1" dirty="0">
                <a:solidFill>
                  <a:srgbClr val="FF0000"/>
                </a:solidFill>
              </a:rPr>
              <a:t>трудностей в странах </a:t>
            </a:r>
            <a:r>
              <a:rPr lang="en-US" sz="3000" i="1" dirty="0">
                <a:solidFill>
                  <a:srgbClr val="FF0000"/>
                </a:solidFill>
              </a:rPr>
              <a:t>PEMPAL </a:t>
            </a:r>
            <a:r>
              <a:rPr lang="ru-RU" sz="3000" i="1" dirty="0">
                <a:solidFill>
                  <a:srgbClr val="FF0000"/>
                </a:solidFill>
              </a:rPr>
              <a:t>и возможные варианты преодоления каждой трудности на конкретных примерах</a:t>
            </a:r>
            <a:r>
              <a:rPr lang="en-US" sz="3000" i="1" dirty="0">
                <a:solidFill>
                  <a:srgbClr val="FF0000"/>
                </a:solidFill>
              </a:rPr>
              <a:t>? </a:t>
            </a:r>
            <a:r>
              <a:rPr lang="ru-RU" sz="3000" i="1" dirty="0">
                <a:solidFill>
                  <a:srgbClr val="FF0000"/>
                </a:solidFill>
              </a:rPr>
              <a:t>В качестве альтернативного варианта возможно подробное поэтапное изучение анализа расходов на примере передовой страны.</a:t>
            </a:r>
            <a:endParaRPr lang="en-US" sz="3000" i="1" dirty="0">
              <a:solidFill>
                <a:srgbClr val="FF0000"/>
              </a:solidFill>
            </a:endParaRPr>
          </a:p>
          <a:p>
            <a:pPr algn="just">
              <a:spcBef>
                <a:spcPts val="800"/>
              </a:spcBef>
            </a:pPr>
            <a:r>
              <a:rPr lang="ru-RU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Кроме того, мы надеемся на продолжение изучения методического подхода стран ОЭСР и извлеченных уроков по тематике, представляющей интерес для РГПБ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ru-RU" sz="3000" i="1" dirty="0">
                <a:solidFill>
                  <a:srgbClr val="FF0000"/>
                </a:solidFill>
              </a:rPr>
              <a:t>Есть ли дополнительные идеи у наших стран-членов о том, как нам следует организовать будущие мероприятия нашей РГ</a:t>
            </a:r>
            <a:r>
              <a:rPr lang="en-US" sz="3000" i="1" dirty="0">
                <a:solidFill>
                  <a:srgbClr val="FF0000"/>
                </a:solidFill>
              </a:rPr>
              <a:t>?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04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6136</TotalTime>
  <Words>1312</Words>
  <Application>Microsoft Office PowerPoint</Application>
  <PresentationFormat>A4 Paper (210x297 mm)</PresentationFormat>
  <Paragraphs>178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Lucida Grande CY</vt:lpstr>
      <vt:lpstr>Wingdings</vt:lpstr>
      <vt:lpstr>Office Theme</vt:lpstr>
      <vt:lpstr>Актуальная информация о деятельности Рабочей группы по программному бюджетированию  и БОР (РГПБ) и будущих планах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Будущие мероприятия Рабочей группы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subject/>
  <dc:creator>Deanna Aubrey</dc:creator>
  <cp:keywords>BCOP Budget Literacy and Transparency Working Group</cp:keywords>
  <dc:description/>
  <cp:lastModifiedBy>Inna Anatolievna Davidova</cp:lastModifiedBy>
  <cp:revision>653</cp:revision>
  <cp:lastPrinted>2017-02-09T16:04:30Z</cp:lastPrinted>
  <dcterms:created xsi:type="dcterms:W3CDTF">2010-10-04T16:57:49Z</dcterms:created>
  <dcterms:modified xsi:type="dcterms:W3CDTF">2019-03-11T11:38:03Z</dcterms:modified>
  <cp:category>PEMPAL</cp:category>
</cp:coreProperties>
</file>