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9" r:id="rId2"/>
    <p:sldId id="259" r:id="rId3"/>
    <p:sldId id="295" r:id="rId4"/>
    <p:sldId id="289" r:id="rId5"/>
    <p:sldId id="290" r:id="rId6"/>
    <p:sldId id="291" r:id="rId7"/>
    <p:sldId id="293" r:id="rId8"/>
    <p:sldId id="294" r:id="rId9"/>
    <p:sldId id="268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Zadana sekcija" id="{D4D46308-E5C0-444A-8617-E8958ACFC320}">
          <p14:sldIdLst>
            <p14:sldId id="279"/>
            <p14:sldId id="259"/>
            <p14:sldId id="295"/>
            <p14:sldId id="289"/>
            <p14:sldId id="290"/>
            <p14:sldId id="291"/>
            <p14:sldId id="293"/>
            <p14:sldId id="294"/>
            <p14:sldId id="26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BB9D9"/>
    <a:srgbClr val="C2D5DA"/>
    <a:srgbClr val="84B5C6"/>
    <a:srgbClr val="BCD7E0"/>
    <a:srgbClr val="D0F7F8"/>
    <a:srgbClr val="8582BC"/>
    <a:srgbClr val="F4E0F0"/>
    <a:srgbClr val="9933FF"/>
    <a:srgbClr val="E7D0E8"/>
    <a:srgbClr val="D6AD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17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125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elena Slizhevskaya" userId="c31c118f-cc09-4814-95e2-f268a72c0a23" providerId="ADAL" clId="{5E0078A3-C152-4AE2-AC09-5B81463ED879}"/>
    <pc:docChg chg="custSel modSld">
      <pc:chgData name="Yelena Slizhevskaya" userId="c31c118f-cc09-4814-95e2-f268a72c0a23" providerId="ADAL" clId="{5E0078A3-C152-4AE2-AC09-5B81463ED879}" dt="2021-06-09T07:57:06.197" v="210" actId="27636"/>
      <pc:docMkLst>
        <pc:docMk/>
      </pc:docMkLst>
      <pc:sldChg chg="modSp mod">
        <pc:chgData name="Yelena Slizhevskaya" userId="c31c118f-cc09-4814-95e2-f268a72c0a23" providerId="ADAL" clId="{5E0078A3-C152-4AE2-AC09-5B81463ED879}" dt="2021-06-09T07:53:55.142" v="27" actId="6549"/>
        <pc:sldMkLst>
          <pc:docMk/>
          <pc:sldMk cId="1764610288" sldId="259"/>
        </pc:sldMkLst>
        <pc:spChg chg="mod">
          <ac:chgData name="Yelena Slizhevskaya" userId="c31c118f-cc09-4814-95e2-f268a72c0a23" providerId="ADAL" clId="{5E0078A3-C152-4AE2-AC09-5B81463ED879}" dt="2021-06-09T07:53:55.142" v="27" actId="6549"/>
          <ac:spMkLst>
            <pc:docMk/>
            <pc:sldMk cId="1764610288" sldId="259"/>
            <ac:spMk id="13" creationId="{00000000-0000-0000-0000-000000000000}"/>
          </ac:spMkLst>
        </pc:spChg>
      </pc:sldChg>
      <pc:sldChg chg="modSp mod">
        <pc:chgData name="Yelena Slizhevskaya" userId="c31c118f-cc09-4814-95e2-f268a72c0a23" providerId="ADAL" clId="{5E0078A3-C152-4AE2-AC09-5B81463ED879}" dt="2021-06-09T07:53:31.616" v="18" actId="6549"/>
        <pc:sldMkLst>
          <pc:docMk/>
          <pc:sldMk cId="357716426" sldId="279"/>
        </pc:sldMkLst>
        <pc:spChg chg="mod">
          <ac:chgData name="Yelena Slizhevskaya" userId="c31c118f-cc09-4814-95e2-f268a72c0a23" providerId="ADAL" clId="{5E0078A3-C152-4AE2-AC09-5B81463ED879}" dt="2021-06-09T07:53:31.616" v="18" actId="6549"/>
          <ac:spMkLst>
            <pc:docMk/>
            <pc:sldMk cId="357716426" sldId="279"/>
            <ac:spMk id="2" creationId="{00000000-0000-0000-0000-000000000000}"/>
          </ac:spMkLst>
        </pc:spChg>
      </pc:sldChg>
      <pc:sldChg chg="modSp mod">
        <pc:chgData name="Yelena Slizhevskaya" userId="c31c118f-cc09-4814-95e2-f268a72c0a23" providerId="ADAL" clId="{5E0078A3-C152-4AE2-AC09-5B81463ED879}" dt="2021-06-09T07:55:29.191" v="116" actId="6549"/>
        <pc:sldMkLst>
          <pc:docMk/>
          <pc:sldMk cId="2592321596" sldId="289"/>
        </pc:sldMkLst>
        <pc:spChg chg="mod">
          <ac:chgData name="Yelena Slizhevskaya" userId="c31c118f-cc09-4814-95e2-f268a72c0a23" providerId="ADAL" clId="{5E0078A3-C152-4AE2-AC09-5B81463ED879}" dt="2021-06-09T07:55:11.755" v="105" actId="6549"/>
          <ac:spMkLst>
            <pc:docMk/>
            <pc:sldMk cId="2592321596" sldId="289"/>
            <ac:spMk id="2" creationId="{00000000-0000-0000-0000-000000000000}"/>
          </ac:spMkLst>
        </pc:spChg>
        <pc:spChg chg="mod">
          <ac:chgData name="Yelena Slizhevskaya" userId="c31c118f-cc09-4814-95e2-f268a72c0a23" providerId="ADAL" clId="{5E0078A3-C152-4AE2-AC09-5B81463ED879}" dt="2021-06-09T07:55:29.191" v="116" actId="6549"/>
          <ac:spMkLst>
            <pc:docMk/>
            <pc:sldMk cId="2592321596" sldId="289"/>
            <ac:spMk id="3" creationId="{00000000-0000-0000-0000-000000000000}"/>
          </ac:spMkLst>
        </pc:spChg>
      </pc:sldChg>
      <pc:sldChg chg="modSp mod">
        <pc:chgData name="Yelena Slizhevskaya" userId="c31c118f-cc09-4814-95e2-f268a72c0a23" providerId="ADAL" clId="{5E0078A3-C152-4AE2-AC09-5B81463ED879}" dt="2021-06-09T07:56:12.023" v="140" actId="6549"/>
        <pc:sldMkLst>
          <pc:docMk/>
          <pc:sldMk cId="4291614807" sldId="291"/>
        </pc:sldMkLst>
        <pc:spChg chg="mod">
          <ac:chgData name="Yelena Slizhevskaya" userId="c31c118f-cc09-4814-95e2-f268a72c0a23" providerId="ADAL" clId="{5E0078A3-C152-4AE2-AC09-5B81463ED879}" dt="2021-06-09T07:55:59.697" v="124" actId="6549"/>
          <ac:spMkLst>
            <pc:docMk/>
            <pc:sldMk cId="4291614807" sldId="291"/>
            <ac:spMk id="2" creationId="{00000000-0000-0000-0000-000000000000}"/>
          </ac:spMkLst>
        </pc:spChg>
        <pc:spChg chg="mod">
          <ac:chgData name="Yelena Slizhevskaya" userId="c31c118f-cc09-4814-95e2-f268a72c0a23" providerId="ADAL" clId="{5E0078A3-C152-4AE2-AC09-5B81463ED879}" dt="2021-06-09T07:56:12.023" v="140" actId="6549"/>
          <ac:spMkLst>
            <pc:docMk/>
            <pc:sldMk cId="4291614807" sldId="291"/>
            <ac:spMk id="3" creationId="{00000000-0000-0000-0000-000000000000}"/>
          </ac:spMkLst>
        </pc:spChg>
      </pc:sldChg>
      <pc:sldChg chg="modSp mod">
        <pc:chgData name="Yelena Slizhevskaya" userId="c31c118f-cc09-4814-95e2-f268a72c0a23" providerId="ADAL" clId="{5E0078A3-C152-4AE2-AC09-5B81463ED879}" dt="2021-06-09T07:57:06.197" v="210" actId="27636"/>
        <pc:sldMkLst>
          <pc:docMk/>
          <pc:sldMk cId="1534598464" sldId="294"/>
        </pc:sldMkLst>
        <pc:spChg chg="mod">
          <ac:chgData name="Yelena Slizhevskaya" userId="c31c118f-cc09-4814-95e2-f268a72c0a23" providerId="ADAL" clId="{5E0078A3-C152-4AE2-AC09-5B81463ED879}" dt="2021-06-09T07:57:06.197" v="210" actId="27636"/>
          <ac:spMkLst>
            <pc:docMk/>
            <pc:sldMk cId="1534598464" sldId="294"/>
            <ac:spMk id="2" creationId="{00000000-0000-0000-0000-000000000000}"/>
          </ac:spMkLst>
        </pc:spChg>
      </pc:sldChg>
      <pc:sldChg chg="modSp mod">
        <pc:chgData name="Yelena Slizhevskaya" userId="c31c118f-cc09-4814-95e2-f268a72c0a23" providerId="ADAL" clId="{5E0078A3-C152-4AE2-AC09-5B81463ED879}" dt="2021-06-09T07:54:43.672" v="84" actId="6549"/>
        <pc:sldMkLst>
          <pc:docMk/>
          <pc:sldMk cId="944625589" sldId="295"/>
        </pc:sldMkLst>
        <pc:spChg chg="mod">
          <ac:chgData name="Yelena Slizhevskaya" userId="c31c118f-cc09-4814-95e2-f268a72c0a23" providerId="ADAL" clId="{5E0078A3-C152-4AE2-AC09-5B81463ED879}" dt="2021-06-09T07:54:33.605" v="81" actId="6549"/>
          <ac:spMkLst>
            <pc:docMk/>
            <pc:sldMk cId="944625589" sldId="295"/>
            <ac:spMk id="10" creationId="{00000000-0000-0000-0000-000000000000}"/>
          </ac:spMkLst>
        </pc:spChg>
        <pc:spChg chg="mod">
          <ac:chgData name="Yelena Slizhevskaya" userId="c31c118f-cc09-4814-95e2-f268a72c0a23" providerId="ADAL" clId="{5E0078A3-C152-4AE2-AC09-5B81463ED879}" dt="2021-06-09T07:54:43.672" v="84" actId="6549"/>
          <ac:spMkLst>
            <pc:docMk/>
            <pc:sldMk cId="944625589" sldId="295"/>
            <ac:spMk id="11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D9721D-60F5-4C49-9A3C-8B199D26C90C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BC0393-BA0C-480D-A141-5F7184B278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9380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C0393-BA0C-480D-A141-5F7184B27856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1560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874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004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7074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265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9550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9083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6000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4350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4920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1012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4140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BB889-9D34-4BBB-8EBF-7B432ADE08F0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  <p:pic>
        <p:nvPicPr>
          <p:cNvPr id="12" name="Рисунок 11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367" b="66248"/>
          <a:stretch/>
        </p:blipFill>
        <p:spPr>
          <a:xfrm rot="16200000">
            <a:off x="-2560982" y="2560981"/>
            <a:ext cx="6858000" cy="1736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180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emf"/><Relationship Id="rId3" Type="http://schemas.openxmlformats.org/officeDocument/2006/relationships/image" Target="../media/image13.emf"/><Relationship Id="rId7" Type="http://schemas.openxmlformats.org/officeDocument/2006/relationships/image" Target="../media/image17.em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emf"/><Relationship Id="rId5" Type="http://schemas.openxmlformats.org/officeDocument/2006/relationships/image" Target="../media/image15.emf"/><Relationship Id="rId10" Type="http://schemas.openxmlformats.org/officeDocument/2006/relationships/image" Target="../media/image20.emf"/><Relationship Id="rId4" Type="http://schemas.openxmlformats.org/officeDocument/2006/relationships/image" Target="../media/image14.emf"/><Relationship Id="rId9" Type="http://schemas.openxmlformats.org/officeDocument/2006/relationships/image" Target="../media/image19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jpg"/><Relationship Id="rId4" Type="http://schemas.openxmlformats.org/officeDocument/2006/relationships/image" Target="../media/image2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jpg"/><Relationship Id="rId4" Type="http://schemas.openxmlformats.org/officeDocument/2006/relationships/image" Target="../media/image2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164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622430"/>
            <a:ext cx="9144000" cy="178162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hr-HR" sz="3200" b="1" dirty="0">
                <a:latin typeface="+mn-lt"/>
                <a:cs typeface="Times New Roman" panose="02020603050405020304" pitchFamily="18" charset="0"/>
              </a:rPr>
              <a:t>Praktično iskustvo Centra za obradu podataka Ministarstva financija u održavanju kontinuiranog poslovanja u uvjetima koji su nastupili uslijed pandemije koronavirusne bolesti COVID-19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139" y="5813203"/>
            <a:ext cx="3095899" cy="751499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hr-HR" sz="1600">
                <a:cs typeface="Times New Roman" panose="02020603050405020304" pitchFamily="18" charset="0"/>
              </a:rPr>
              <a:t>Viktor Petrenko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hr-HR" sz="1600">
                <a:cs typeface="Times New Roman" panose="02020603050405020304" pitchFamily="18" charset="0"/>
              </a:rPr>
              <a:t>Voditelj Odjela za IT sigurnost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-2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6025" y="127000"/>
            <a:ext cx="1400175" cy="1533525"/>
          </a:xfrm>
          <a:prstGeom prst="rect">
            <a:avLst/>
          </a:prstGeom>
          <a:noFill/>
          <a:ln>
            <a:noFill/>
          </a:ln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716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5814" y="293284"/>
            <a:ext cx="7350736" cy="720000"/>
          </a:xfrm>
        </p:spPr>
        <p:txBody>
          <a:bodyPr>
            <a:normAutofit/>
          </a:bodyPr>
          <a:lstStyle/>
          <a:p>
            <a:r>
              <a:rPr lang="hr-HR" sz="3000" b="1">
                <a:latin typeface="+mn-lt"/>
                <a:cs typeface="Times New Roman" panose="02020603050405020304" pitchFamily="18" charset="0"/>
              </a:rPr>
              <a:t>O nama</a:t>
            </a: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614" y="2885562"/>
            <a:ext cx="9144000" cy="3940290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93643" y="1248093"/>
            <a:ext cx="7539486" cy="492840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hr-HR" sz="2200" b="1">
                <a:cs typeface="Times New Roman" panose="02020603050405020304" pitchFamily="18" charset="0"/>
              </a:rPr>
              <a:t>Centar za obradu podataka Ministarstva financija Republike Bjelarus</a:t>
            </a:r>
            <a:r>
              <a:rPr lang="hr-HR" sz="2200">
                <a:cs typeface="Times New Roman" panose="02020603050405020304" pitchFamily="18" charset="0"/>
              </a:rPr>
              <a:t> multifunkcionalno je IT poduzeće koje nudi niz raznih usluga informacijske i tehničke podrške Ministarstvu financija, njegovim područnim tijelima, lokalnim financijskim tijelima i proračunskim organizacijama.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2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811" y="69458"/>
            <a:ext cx="1076145" cy="1178635"/>
          </a:xfrm>
          <a:prstGeom prst="rect">
            <a:avLst/>
          </a:prstGeom>
          <a:noFill/>
          <a:ln>
            <a:noFill/>
          </a:ln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819511" y="3743864"/>
            <a:ext cx="6133380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hr-HR" sz="2200"/>
              <a:t>47 godina iskustva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hr-HR" sz="2200"/>
              <a:t>u više od 100 gradova 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hr-HR" sz="2200"/>
              <a:t>s više od 5000 klijenata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hr-HR" sz="2200"/>
              <a:t>i više od 400 stručnjaka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4610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4220" y="4341342"/>
            <a:ext cx="634531" cy="621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1155" y="1173462"/>
            <a:ext cx="1457325" cy="1123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>
                <a:latin typeface="+mn-lt"/>
              </a:rPr>
              <a:t>Ciljevi Centra za obradu podataka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790699"/>
            <a:ext cx="7783830" cy="438626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Блок-схема: процесс 3"/>
          <p:cNvSpPr/>
          <p:nvPr/>
        </p:nvSpPr>
        <p:spPr>
          <a:xfrm>
            <a:off x="1733550" y="4266957"/>
            <a:ext cx="5334000" cy="706334"/>
          </a:xfrm>
          <a:prstGeom prst="flowChartProcess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верх 4"/>
          <p:cNvSpPr/>
          <p:nvPr/>
        </p:nvSpPr>
        <p:spPr>
          <a:xfrm>
            <a:off x="1733551" y="3526357"/>
            <a:ext cx="609600" cy="740600"/>
          </a:xfrm>
          <a:prstGeom prst="upArrow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верх 5"/>
          <p:cNvSpPr/>
          <p:nvPr/>
        </p:nvSpPr>
        <p:spPr>
          <a:xfrm>
            <a:off x="3193589" y="3526357"/>
            <a:ext cx="609600" cy="744187"/>
          </a:xfrm>
          <a:prstGeom prst="upArrow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верх 6"/>
          <p:cNvSpPr/>
          <p:nvPr/>
        </p:nvSpPr>
        <p:spPr>
          <a:xfrm>
            <a:off x="5003218" y="3526357"/>
            <a:ext cx="609600" cy="741715"/>
          </a:xfrm>
          <a:prstGeom prst="upArrow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верх 7"/>
          <p:cNvSpPr/>
          <p:nvPr/>
        </p:nvSpPr>
        <p:spPr>
          <a:xfrm>
            <a:off x="6457949" y="3526357"/>
            <a:ext cx="609600" cy="744187"/>
          </a:xfrm>
          <a:prstGeom prst="upArrow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3176913" y="4438894"/>
            <a:ext cx="27706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 b="1"/>
              <a:t>Centar za obradu podataka           (DMZ)</a:t>
            </a:r>
          </a:p>
        </p:txBody>
      </p:sp>
      <p:sp>
        <p:nvSpPr>
          <p:cNvPr id="12" name="Блок-схема: процесс 11"/>
          <p:cNvSpPr/>
          <p:nvPr/>
        </p:nvSpPr>
        <p:spPr>
          <a:xfrm>
            <a:off x="1733550" y="4973291"/>
            <a:ext cx="5333999" cy="556788"/>
          </a:xfrm>
          <a:prstGeom prst="flowChartProcess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1733551" y="5001205"/>
            <a:ext cx="532359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300" b="1"/>
              <a:t>automatizacija procesa, razvoj, praćenje, tehnička podrška</a:t>
            </a:r>
          </a:p>
        </p:txBody>
      </p:sp>
      <p:sp>
        <p:nvSpPr>
          <p:cNvPr id="9" name="Облако 8"/>
          <p:cNvSpPr/>
          <p:nvPr/>
        </p:nvSpPr>
        <p:spPr>
          <a:xfrm>
            <a:off x="1496291" y="1176793"/>
            <a:ext cx="5658592" cy="2552367"/>
          </a:xfrm>
          <a:prstGeom prst="cloud">
            <a:avLst/>
          </a:prstGeom>
          <a:solidFill>
            <a:srgbClr val="92D05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1879709" y="2069412"/>
            <a:ext cx="49782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000" b="1" dirty="0"/>
              <a:t>Automatizirani sustav za financijske namire (ASFS)</a:t>
            </a:r>
          </a:p>
          <a:p>
            <a:pPr algn="ctr"/>
            <a:r>
              <a:rPr lang="hr-HR" sz="1400" b="1" dirty="0"/>
              <a:t>radi upravljanja javnim financijama Republike Bjelarus</a:t>
            </a:r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927" y="5710238"/>
            <a:ext cx="1022458" cy="948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6913" y="5738874"/>
            <a:ext cx="1188130" cy="920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8956" y="5773816"/>
            <a:ext cx="993607" cy="913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Стрелка вправо 14"/>
          <p:cNvSpPr/>
          <p:nvPr/>
        </p:nvSpPr>
        <p:spPr>
          <a:xfrm rot="19288421">
            <a:off x="1770579" y="5725499"/>
            <a:ext cx="862959" cy="2570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 вправо 28"/>
          <p:cNvSpPr/>
          <p:nvPr/>
        </p:nvSpPr>
        <p:spPr>
          <a:xfrm rot="19288421">
            <a:off x="4030004" y="5744897"/>
            <a:ext cx="862959" cy="2570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трелка вправо 29"/>
          <p:cNvSpPr/>
          <p:nvPr/>
        </p:nvSpPr>
        <p:spPr>
          <a:xfrm rot="19288421">
            <a:off x="6218471" y="5734433"/>
            <a:ext cx="862959" cy="2570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4625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800" b="1">
                <a:latin typeface="+mn-lt"/>
              </a:rPr>
              <a:t>Podrška kontinuitetu i oporavku poslovanja Centra za obradu podataka Ministarstva financija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7265" y="4643150"/>
            <a:ext cx="2734573" cy="20509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hr-HR" dirty="0"/>
              <a:t>Upravljanje kontinuitetom poslovanja Centra za obradu podataka Ministarstva financija podrazumijeva </a:t>
            </a:r>
            <a:r>
              <a:rPr lang="hr-HR" b="1" dirty="0"/>
              <a:t>skup aktivnosti</a:t>
            </a:r>
            <a:r>
              <a:rPr lang="hr-HR" dirty="0"/>
              <a:t> kojima je cilj oporavak poslovanja Centra za obradu podataka Ministarstva financija nakon </a:t>
            </a:r>
            <a:r>
              <a:rPr lang="hr-HR" b="1" dirty="0"/>
              <a:t>prijetnji</a:t>
            </a:r>
            <a:r>
              <a:rPr lang="hr-HR" dirty="0"/>
              <a:t>, kao i podrška kontinuitetu obavljanja radova (pružanja usluga) u korist Ministarstva financija, njegovih teritorijalnih i lokalnih financijskih tijela na </a:t>
            </a:r>
            <a:r>
              <a:rPr lang="hr-HR" b="1" dirty="0"/>
              <a:t>sljedećim područjima</a:t>
            </a:r>
            <a:r>
              <a:rPr lang="hr-HR" dirty="0"/>
              <a:t>: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ru-RU" dirty="0"/>
          </a:p>
          <a:p>
            <a:pPr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hr-HR" dirty="0"/>
              <a:t>redovno tehničko održavanje ključnih predmeta automatizacije (KVOI)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hr-HR" dirty="0"/>
              <a:t>redovno tehničko održavanje opreme poslužitelja 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hr-HR" dirty="0"/>
              <a:t>redovno tehničko održavanje telekomunikacijske infrastrukture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hr-HR" dirty="0"/>
              <a:t>upravljanje informacijskom sigurnošću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hr-HR" dirty="0"/>
              <a:t>pružanje informacija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hr-HR" dirty="0"/>
              <a:t>podrška funkcioniranju i praćenje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hr-HR" dirty="0"/>
              <a:t>   informacijskih sustava</a:t>
            </a:r>
          </a:p>
        </p:txBody>
      </p:sp>
    </p:spTree>
    <p:extLst>
      <p:ext uri="{BB962C8B-B14F-4D97-AF65-F5344CB8AC3E}">
        <p14:creationId xmlns:p14="http://schemas.microsoft.com/office/powerpoint/2010/main" val="25923215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95922"/>
          </a:xfrm>
        </p:spPr>
        <p:txBody>
          <a:bodyPr/>
          <a:lstStyle/>
          <a:p>
            <a:r>
              <a:rPr lang="hr-HR" b="1">
                <a:latin typeface="+mn-lt"/>
              </a:rPr>
              <a:t>Prijetnje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3343" y="4425351"/>
            <a:ext cx="3048000" cy="2286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454707"/>
            <a:ext cx="7886700" cy="4351338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hr-HR"/>
              <a:t>tehnički kvarovi opreme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hr-HR"/>
              <a:t>kibernetički napadi na KVOI i javne resurse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hr-HR"/>
              <a:t>nedostupnost informacija uslijed gubitka podataka povezanog s neispravnim radom softvera i kvarovima koje su uzrokovali zlonamjerni napadi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hr-HR"/>
              <a:t>prijetnje osobnom zdravlju (epidemije, pandemije)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hr-HR"/>
              <a:t>problemi s transportom koje uzrokuju prosvjedi, teški vremenski uvjeti itd.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hr-HR"/>
              <a:t>prirodne katastrofe (poplave, uragani, tornada i potresi)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hr-HR"/>
              <a:t>neredi (masovni prosvjedi)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hr-HR"/>
              <a:t>terorizam (rizik od terorističkog napada)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9042" y="125803"/>
            <a:ext cx="2734574" cy="178506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44665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99439"/>
          </a:xfrm>
        </p:spPr>
        <p:txBody>
          <a:bodyPr>
            <a:normAutofit/>
          </a:bodyPr>
          <a:lstStyle/>
          <a:p>
            <a:r>
              <a:rPr lang="hr-HR" sz="2800" b="1">
                <a:latin typeface="+mn-lt"/>
              </a:rPr>
              <a:t>Siguran pristup na daljinu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6829" y="1187282"/>
            <a:ext cx="7886700" cy="4351338"/>
          </a:xfrm>
        </p:spPr>
        <p:txBody>
          <a:bodyPr/>
          <a:lstStyle/>
          <a:p>
            <a:pPr marL="0" indent="0">
              <a:buNone/>
            </a:pPr>
            <a:r>
              <a:rPr lang="hr-HR" b="1"/>
              <a:t>Radnje koje su poduzete kako bi se osigurao siguran pristup na daljinu i relevantne tehnologije:</a:t>
            </a:r>
          </a:p>
          <a:p>
            <a:pPr>
              <a:buFont typeface="Wingdings" pitchFamily="2" charset="2"/>
              <a:buChar char="ü"/>
            </a:pPr>
            <a:r>
              <a:rPr lang="hr-HR" sz="2000"/>
              <a:t>sigurno objavljivanje internetskih izvora Centra za obradu podataka s pomoću tehnologije vatrozida mrežne aplikacije (WAF)</a:t>
            </a:r>
          </a:p>
          <a:p>
            <a:pPr>
              <a:buFont typeface="Wingdings" pitchFamily="2" charset="2"/>
              <a:buChar char="ü"/>
            </a:pPr>
            <a:r>
              <a:rPr lang="hr-HR" sz="2000"/>
              <a:t>povezivanje korisnika na daljinu s pomoću VPN tehnologije</a:t>
            </a:r>
          </a:p>
          <a:p>
            <a:pPr>
              <a:buFont typeface="Wingdings" pitchFamily="2" charset="2"/>
              <a:buChar char="ü"/>
            </a:pPr>
            <a:r>
              <a:rPr lang="hr-HR" sz="2000"/>
              <a:t> primjena tehnologija vatrozida sljedeće generacije (NGFW) </a:t>
            </a:r>
          </a:p>
          <a:p>
            <a:pPr>
              <a:buFont typeface="Wingdings" pitchFamily="2" charset="2"/>
              <a:buChar char="ü"/>
            </a:pPr>
            <a:r>
              <a:rPr lang="hr-HR" sz="2000"/>
              <a:t>zaštita radnih stanica na daljinu (službena osobna računala, aplikacija Kaspersky endpoint security)</a:t>
            </a:r>
          </a:p>
          <a:p>
            <a:pPr>
              <a:buFont typeface="Wingdings" pitchFamily="2" charset="2"/>
              <a:buChar char="ü"/>
            </a:pPr>
            <a:r>
              <a:rPr lang="hr-HR" sz="2000"/>
              <a:t>autentifikacija </a:t>
            </a:r>
          </a:p>
          <a:p>
            <a:pPr>
              <a:buFont typeface="Wingdings" pitchFamily="2" charset="2"/>
              <a:buChar char="ü"/>
            </a:pPr>
            <a:r>
              <a:rPr lang="hr-HR" sz="2000"/>
              <a:t>upravljanje ranjivostima 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Picture 25">
            <a:extLst>
              <a:ext uri="{FF2B5EF4-FFF2-40B4-BE49-F238E27FC236}">
                <a16:creationId xmlns:a16="http://schemas.microsoft.com/office/drawing/2014/main" id="{40C514A9-D580-1F47-9AE8-EAA59E6E7D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4193" y="5298846"/>
            <a:ext cx="6954284" cy="1168735"/>
          </a:xfrm>
          <a:prstGeom prst="rect">
            <a:avLst/>
          </a:prstGeom>
        </p:spPr>
      </p:pic>
      <p:pic>
        <p:nvPicPr>
          <p:cNvPr id="10" name="Picture 4">
            <a:extLst>
              <a:ext uri="{FF2B5EF4-FFF2-40B4-BE49-F238E27FC236}">
                <a16:creationId xmlns:a16="http://schemas.microsoft.com/office/drawing/2014/main" id="{92F03680-D8AB-2B4C-9295-E9761818F8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3266" y="4917541"/>
            <a:ext cx="557115" cy="670230"/>
          </a:xfrm>
          <a:prstGeom prst="rect">
            <a:avLst/>
          </a:prstGeom>
        </p:spPr>
      </p:pic>
      <p:pic>
        <p:nvPicPr>
          <p:cNvPr id="11" name="Picture 19">
            <a:extLst>
              <a:ext uri="{FF2B5EF4-FFF2-40B4-BE49-F238E27FC236}">
                <a16:creationId xmlns:a16="http://schemas.microsoft.com/office/drawing/2014/main" id="{A00CBC18-9CD1-8B41-9813-37017C82717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54501" y="4928410"/>
            <a:ext cx="567522" cy="680596"/>
          </a:xfrm>
          <a:prstGeom prst="rect">
            <a:avLst/>
          </a:prstGeom>
        </p:spPr>
      </p:pic>
      <p:pic>
        <p:nvPicPr>
          <p:cNvPr id="12" name="Picture 154">
            <a:extLst>
              <a:ext uri="{FF2B5EF4-FFF2-40B4-BE49-F238E27FC236}">
                <a16:creationId xmlns:a16="http://schemas.microsoft.com/office/drawing/2014/main" id="{3BF708C0-1E3D-B54B-A498-80BA623DD34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32240" y="4928410"/>
            <a:ext cx="555206" cy="669809"/>
          </a:xfrm>
          <a:prstGeom prst="rect">
            <a:avLst/>
          </a:prstGeom>
        </p:spPr>
      </p:pic>
      <p:pic>
        <p:nvPicPr>
          <p:cNvPr id="13" name="Picture 155">
            <a:extLst>
              <a:ext uri="{FF2B5EF4-FFF2-40B4-BE49-F238E27FC236}">
                <a16:creationId xmlns:a16="http://schemas.microsoft.com/office/drawing/2014/main" id="{B1FCA255-9369-684A-AD14-C94CDDD0B6D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82452" y="4928410"/>
            <a:ext cx="550257" cy="773207"/>
          </a:xfrm>
          <a:prstGeom prst="rect">
            <a:avLst/>
          </a:prstGeom>
        </p:spPr>
      </p:pic>
      <p:pic>
        <p:nvPicPr>
          <p:cNvPr id="14" name="Picture 168">
            <a:extLst>
              <a:ext uri="{FF2B5EF4-FFF2-40B4-BE49-F238E27FC236}">
                <a16:creationId xmlns:a16="http://schemas.microsoft.com/office/drawing/2014/main" id="{D786F991-D0DD-6549-B549-37D91676EEE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541779" y="4903932"/>
            <a:ext cx="597316" cy="718763"/>
          </a:xfrm>
          <a:prstGeom prst="rect">
            <a:avLst/>
          </a:prstGeom>
        </p:spPr>
      </p:pic>
      <p:pic>
        <p:nvPicPr>
          <p:cNvPr id="15" name="Picture 169">
            <a:extLst>
              <a:ext uri="{FF2B5EF4-FFF2-40B4-BE49-F238E27FC236}">
                <a16:creationId xmlns:a16="http://schemas.microsoft.com/office/drawing/2014/main" id="{640EF91D-2829-2A49-B2BE-8DE21C855A9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326895" y="4896487"/>
            <a:ext cx="590117" cy="712338"/>
          </a:xfrm>
          <a:prstGeom prst="rect">
            <a:avLst/>
          </a:prstGeom>
        </p:spPr>
      </p:pic>
      <p:pic>
        <p:nvPicPr>
          <p:cNvPr id="16" name="Picture 27">
            <a:extLst>
              <a:ext uri="{FF2B5EF4-FFF2-40B4-BE49-F238E27FC236}">
                <a16:creationId xmlns:a16="http://schemas.microsoft.com/office/drawing/2014/main" id="{688AFE0B-660D-BE4E-9EFB-9B19D7CE2C6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26812" y="4891930"/>
            <a:ext cx="554556" cy="805312"/>
          </a:xfrm>
          <a:prstGeom prst="rect">
            <a:avLst/>
          </a:prstGeom>
        </p:spPr>
      </p:pic>
      <p:pic>
        <p:nvPicPr>
          <p:cNvPr id="17" name="Picture 171">
            <a:extLst>
              <a:ext uri="{FF2B5EF4-FFF2-40B4-BE49-F238E27FC236}">
                <a16:creationId xmlns:a16="http://schemas.microsoft.com/office/drawing/2014/main" id="{45C951AE-3BD2-DE47-8468-F815B353B0A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874708" y="4877164"/>
            <a:ext cx="587065" cy="815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1614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800" b="1">
                <a:latin typeface="+mn-lt"/>
              </a:rPr>
              <a:t>Tehnologije mrežne komunikacije u uporabi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/>
              <a:t>Microsoft Teams</a:t>
            </a:r>
            <a:r>
              <a:rPr lang="hr-HR"/>
              <a:t> jedinstvena je platforma za sastanke, čavrljanje, pozive i zajednički rad.</a:t>
            </a:r>
          </a:p>
          <a:p>
            <a:pPr marL="0" indent="0">
              <a:buNone/>
            </a:pPr>
            <a:endParaRPr lang="ru-RU" dirty="0"/>
          </a:p>
          <a:p>
            <a:r>
              <a:rPr lang="hr-HR" b="1"/>
              <a:t>Skype</a:t>
            </a:r>
            <a:r>
              <a:rPr lang="hr-HR"/>
              <a:t> nudi komunikaciju putem videopoziva, glasovnu i tekstualnu komunikaciju te razmjenu nepovjerljivih dokumenata. </a:t>
            </a:r>
          </a:p>
          <a:p>
            <a:pPr marL="0" indent="0">
              <a:buNone/>
            </a:pPr>
            <a:endParaRPr lang="ru-RU" dirty="0"/>
          </a:p>
          <a:p>
            <a:r>
              <a:rPr lang="hr-HR" b="1"/>
              <a:t>Google Meet</a:t>
            </a:r>
            <a:r>
              <a:rPr lang="hr-HR"/>
              <a:t> je usluga zaštićenih videokonferencija.</a:t>
            </a:r>
          </a:p>
          <a:p>
            <a:endParaRPr lang="ru-RU" dirty="0"/>
          </a:p>
          <a:p>
            <a:r>
              <a:rPr lang="hr-HR" b="1"/>
              <a:t>Zoom</a:t>
            </a:r>
            <a:r>
              <a:rPr lang="hr-HR"/>
              <a:t> je usluga za komunikaciju videotelefonijom i videokonferencijama.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4119" y="2119624"/>
            <a:ext cx="856796" cy="856796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0205" y="4310395"/>
            <a:ext cx="1642399" cy="52980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5308" y="5205497"/>
            <a:ext cx="1509264" cy="34301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7145" y="3278434"/>
            <a:ext cx="748521" cy="754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6059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9159" y="181096"/>
            <a:ext cx="7886700" cy="997848"/>
          </a:xfrm>
        </p:spPr>
        <p:txBody>
          <a:bodyPr>
            <a:normAutofit/>
          </a:bodyPr>
          <a:lstStyle/>
          <a:p>
            <a:r>
              <a:rPr lang="hr-HR" sz="2800" b="1">
                <a:latin typeface="+mn-lt"/>
              </a:rPr>
              <a:t>Oprema i softver kupljeni su uz pomoć zajma IBRD-a</a:t>
            </a:r>
          </a:p>
        </p:txBody>
      </p:sp>
      <p:pic>
        <p:nvPicPr>
          <p:cNvPr id="1026" name="Picture 2" descr="F:\PenPal\Для презентации\Screen-Shot-2560-03-20-at-2.44.56-PM-1024x31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8467" y="2745626"/>
            <a:ext cx="2514540" cy="763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F:\PenPal\Для презентации\InfoWatch-Traffic-Monito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3333" y="3955696"/>
            <a:ext cx="2442526" cy="244252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F:\PenPal\Для презентации\Gate-mini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7295" y="5727745"/>
            <a:ext cx="975277" cy="975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hr-HR" sz="1800" b="1"/>
              <a:t>Rapid 7 Nexpose</a:t>
            </a:r>
            <a:r>
              <a:rPr lang="hr-HR" sz="1800"/>
              <a:t>, sustav za upravljanje ranjivostima</a:t>
            </a:r>
          </a:p>
          <a:p>
            <a:pPr>
              <a:buFont typeface="Wingdings" pitchFamily="2" charset="2"/>
              <a:buChar char="ü"/>
            </a:pPr>
            <a:endParaRPr lang="ru-RU" sz="1600" b="1" dirty="0"/>
          </a:p>
          <a:p>
            <a:pPr>
              <a:buFont typeface="Wingdings" pitchFamily="2" charset="2"/>
              <a:buChar char="ü"/>
            </a:pPr>
            <a:r>
              <a:rPr lang="hr-HR" sz="1800" b="1"/>
              <a:t>Kaspersky Endpoint Security</a:t>
            </a:r>
            <a:r>
              <a:rPr lang="hr-HR" sz="1800"/>
              <a:t>, sveobuhvatan sustav zaštite i kontrole radnih mjesta</a:t>
            </a:r>
          </a:p>
          <a:p>
            <a:pPr marL="0" indent="0">
              <a:buNone/>
            </a:pPr>
            <a:endParaRPr lang="ru-RU" sz="2000" b="1" dirty="0"/>
          </a:p>
          <a:p>
            <a:pPr>
              <a:buFont typeface="Wingdings" pitchFamily="2" charset="2"/>
              <a:buChar char="ü"/>
            </a:pPr>
            <a:r>
              <a:rPr lang="hr-HR" sz="1800"/>
              <a:t>Certificiran sigurnosni pristupnik za WiFi vezu</a:t>
            </a:r>
          </a:p>
          <a:p>
            <a:pPr marL="0" indent="0">
              <a:buNone/>
            </a:pPr>
            <a:r>
              <a:rPr lang="hr-HR" sz="1800" b="1"/>
              <a:t>   Zyxel USG60W</a:t>
            </a:r>
            <a:r>
              <a:rPr lang="hr-HR" sz="1800"/>
              <a:t> </a:t>
            </a:r>
          </a:p>
          <a:p>
            <a:pPr>
              <a:buFont typeface="Wingdings" pitchFamily="2" charset="2"/>
              <a:buChar char="ü"/>
            </a:pPr>
            <a:endParaRPr lang="en-US" sz="700" dirty="0"/>
          </a:p>
          <a:p>
            <a:pPr>
              <a:buFont typeface="Wingdings" pitchFamily="2" charset="2"/>
              <a:buChar char="ü"/>
            </a:pPr>
            <a:r>
              <a:rPr lang="hr-HR" sz="1800" b="1"/>
              <a:t>InfoWatch Traffic Monitor</a:t>
            </a:r>
            <a:r>
              <a:rPr lang="hr-HR" sz="1800"/>
              <a:t>, sustav za otkrivanje i sprječavanje curenja povjerljivih informacija </a:t>
            </a:r>
            <a:r>
              <a:rPr lang="hr-HR" sz="1800" b="1"/>
              <a:t>(DLP system</a:t>
            </a:r>
            <a:r>
              <a:rPr lang="hr-HR" sz="1800"/>
              <a:t>)</a:t>
            </a:r>
          </a:p>
          <a:p>
            <a:pPr>
              <a:buFont typeface="Wingdings" pitchFamily="2" charset="2"/>
              <a:buChar char="ü"/>
            </a:pPr>
            <a:endParaRPr lang="en-US" sz="3200" b="1" dirty="0"/>
          </a:p>
          <a:p>
            <a:pPr>
              <a:buFont typeface="Wingdings" pitchFamily="2" charset="2"/>
              <a:buChar char="ü"/>
            </a:pPr>
            <a:r>
              <a:rPr lang="hr-HR" sz="1800" b="1"/>
              <a:t>Ben VPN Gate</a:t>
            </a:r>
            <a:r>
              <a:rPr lang="hr-HR" sz="1800"/>
              <a:t>, hardverski i softverski paket za kriptografsku zaštitu informacija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336" y="1178944"/>
            <a:ext cx="1392447" cy="1392447"/>
          </a:xfrm>
          <a:prstGeom prst="rect">
            <a:avLst/>
          </a:prstGeom>
        </p:spPr>
      </p:pic>
      <p:pic>
        <p:nvPicPr>
          <p:cNvPr id="1027" name="Picture 3" descr="F:\PenPal\Для презентации\img_usg60w_p_1000x1000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889" y="3041747"/>
            <a:ext cx="1470114" cy="147011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45984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3054251"/>
            <a:ext cx="9144000" cy="635992"/>
          </a:xfrm>
        </p:spPr>
        <p:txBody>
          <a:bodyPr>
            <a:noAutofit/>
          </a:bodyPr>
          <a:lstStyle/>
          <a:p>
            <a:r>
              <a:rPr lang="hr-HR" sz="3600" b="1">
                <a:latin typeface="+mn-lt"/>
                <a:cs typeface="Times New Roman" panose="02020603050405020304" pitchFamily="18" charset="0"/>
              </a:rPr>
              <a:t>Hvala na pozornosti!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7000" y="5384800"/>
            <a:ext cx="2425700" cy="13843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hr-HR" sz="16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EGOROVA </a:t>
            </a:r>
          </a:p>
          <a:p>
            <a:pPr algn="l"/>
            <a:r>
              <a:rPr lang="hr-HR" sz="16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Ksenia Andreevna,</a:t>
            </a:r>
          </a:p>
          <a:p>
            <a:endParaRPr lang="ru-RU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hr-HR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Voditeljica projekta </a:t>
            </a:r>
          </a:p>
          <a:p>
            <a:pPr algn="l"/>
            <a:r>
              <a:rPr lang="hr-HR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Centra za obradu podataka (UP) Ministarstva financija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-2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2697" y="127000"/>
            <a:ext cx="1793504" cy="1964314"/>
          </a:xfrm>
          <a:prstGeom prst="rect">
            <a:avLst/>
          </a:prstGeom>
          <a:noFill/>
          <a:ln>
            <a:noFill/>
          </a:ln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61950" y="6105525"/>
            <a:ext cx="2114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/>
              <a:t>07. lipnja/juna 2021.</a:t>
            </a:r>
          </a:p>
        </p:txBody>
      </p:sp>
    </p:spTree>
    <p:extLst>
      <p:ext uri="{BB962C8B-B14F-4D97-AF65-F5344CB8AC3E}">
        <p14:creationId xmlns:p14="http://schemas.microsoft.com/office/powerpoint/2010/main" val="3583687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4891</TotalTime>
  <Words>498</Words>
  <Application>Microsoft Office PowerPoint</Application>
  <PresentationFormat>On-screen Show (4:3)</PresentationFormat>
  <Paragraphs>69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Wingdings</vt:lpstr>
      <vt:lpstr>Тема Office</vt:lpstr>
      <vt:lpstr>Praktično iskustvo Centra za obradu podataka Ministarstva financija u održavanju kontinuiranog poslovanja u uvjetima koji su nastupili uslijed pandemije koronavirusne bolesti COVID-19</vt:lpstr>
      <vt:lpstr>O nama</vt:lpstr>
      <vt:lpstr>Ciljevi Centra za obradu podataka</vt:lpstr>
      <vt:lpstr>Podrška kontinuitetu i oporavku poslovanja Centra za obradu podataka Ministarstva financija</vt:lpstr>
      <vt:lpstr>Prijetnje</vt:lpstr>
      <vt:lpstr>Siguran pristup na daljinu</vt:lpstr>
      <vt:lpstr>Tehnologije mrežne komunikacije u uporabi</vt:lpstr>
      <vt:lpstr>Oprema i softver kupljeni su uz pomoć zajma IBRD-a</vt:lpstr>
      <vt:lpstr>Hvala na pozornosti!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 presentation</dc:title>
  <dc:creator>Павел</dc:creator>
  <cp:lastModifiedBy>Željka Sauka</cp:lastModifiedBy>
  <cp:revision>559</cp:revision>
  <cp:lastPrinted>2020-10-19T13:02:10Z</cp:lastPrinted>
  <dcterms:created xsi:type="dcterms:W3CDTF">2014-11-21T11:00:06Z</dcterms:created>
  <dcterms:modified xsi:type="dcterms:W3CDTF">2021-08-27T10:16:26Z</dcterms:modified>
</cp:coreProperties>
</file>