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9" r:id="rId2"/>
    <p:sldId id="259" r:id="rId3"/>
    <p:sldId id="295" r:id="rId4"/>
    <p:sldId id="289" r:id="rId5"/>
    <p:sldId id="290" r:id="rId6"/>
    <p:sldId id="291" r:id="rId7"/>
    <p:sldId id="293" r:id="rId8"/>
    <p:sldId id="294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D4D46308-E5C0-444A-8617-E8958ACFC320}">
          <p14:sldIdLst>
            <p14:sldId id="279"/>
            <p14:sldId id="259"/>
            <p14:sldId id="295"/>
            <p14:sldId id="289"/>
            <p14:sldId id="290"/>
            <p14:sldId id="291"/>
            <p14:sldId id="293"/>
            <p14:sldId id="294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9D9"/>
    <a:srgbClr val="C2D5DA"/>
    <a:srgbClr val="84B5C6"/>
    <a:srgbClr val="BCD7E0"/>
    <a:srgbClr val="D0F7F8"/>
    <a:srgbClr val="8582BC"/>
    <a:srgbClr val="F4E0F0"/>
    <a:srgbClr val="9933FF"/>
    <a:srgbClr val="E7D0E8"/>
    <a:srgbClr val="D6A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5E0078A3-C152-4AE2-AC09-5B81463ED879}"/>
    <pc:docChg chg="custSel modSld">
      <pc:chgData name="Yelena Slizhevskaya" userId="c31c118f-cc09-4814-95e2-f268a72c0a23" providerId="ADAL" clId="{5E0078A3-C152-4AE2-AC09-5B81463ED879}" dt="2021-06-09T07:57:06.197" v="210" actId="27636"/>
      <pc:docMkLst>
        <pc:docMk/>
      </pc:docMkLst>
      <pc:sldChg chg="modSp mod">
        <pc:chgData name="Yelena Slizhevskaya" userId="c31c118f-cc09-4814-95e2-f268a72c0a23" providerId="ADAL" clId="{5E0078A3-C152-4AE2-AC09-5B81463ED879}" dt="2021-06-09T07:53:55.142" v="27" actId="6549"/>
        <pc:sldMkLst>
          <pc:docMk/>
          <pc:sldMk cId="1764610288" sldId="259"/>
        </pc:sldMkLst>
        <pc:spChg chg="mod">
          <ac:chgData name="Yelena Slizhevskaya" userId="c31c118f-cc09-4814-95e2-f268a72c0a23" providerId="ADAL" clId="{5E0078A3-C152-4AE2-AC09-5B81463ED879}" dt="2021-06-09T07:53:55.142" v="27" actId="6549"/>
          <ac:spMkLst>
            <pc:docMk/>
            <pc:sldMk cId="1764610288" sldId="259"/>
            <ac:spMk id="13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3:31.616" v="18" actId="6549"/>
        <pc:sldMkLst>
          <pc:docMk/>
          <pc:sldMk cId="357716426" sldId="279"/>
        </pc:sldMkLst>
        <pc:spChg chg="mod">
          <ac:chgData name="Yelena Slizhevskaya" userId="c31c118f-cc09-4814-95e2-f268a72c0a23" providerId="ADAL" clId="{5E0078A3-C152-4AE2-AC09-5B81463ED879}" dt="2021-06-09T07:53:31.616" v="18" actId="6549"/>
          <ac:spMkLst>
            <pc:docMk/>
            <pc:sldMk cId="357716426" sldId="279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5:29.191" v="116" actId="6549"/>
        <pc:sldMkLst>
          <pc:docMk/>
          <pc:sldMk cId="2592321596" sldId="289"/>
        </pc:sldMkLst>
        <pc:spChg chg="mod">
          <ac:chgData name="Yelena Slizhevskaya" userId="c31c118f-cc09-4814-95e2-f268a72c0a23" providerId="ADAL" clId="{5E0078A3-C152-4AE2-AC09-5B81463ED879}" dt="2021-06-09T07:55:11.755" v="105" actId="6549"/>
          <ac:spMkLst>
            <pc:docMk/>
            <pc:sldMk cId="2592321596" sldId="289"/>
            <ac:spMk id="2" creationId="{00000000-0000-0000-0000-000000000000}"/>
          </ac:spMkLst>
        </pc:spChg>
        <pc:spChg chg="mod">
          <ac:chgData name="Yelena Slizhevskaya" userId="c31c118f-cc09-4814-95e2-f268a72c0a23" providerId="ADAL" clId="{5E0078A3-C152-4AE2-AC09-5B81463ED879}" dt="2021-06-09T07:55:29.191" v="116" actId="6549"/>
          <ac:spMkLst>
            <pc:docMk/>
            <pc:sldMk cId="2592321596" sldId="289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6:12.023" v="140" actId="6549"/>
        <pc:sldMkLst>
          <pc:docMk/>
          <pc:sldMk cId="4291614807" sldId="291"/>
        </pc:sldMkLst>
        <pc:spChg chg="mod">
          <ac:chgData name="Yelena Slizhevskaya" userId="c31c118f-cc09-4814-95e2-f268a72c0a23" providerId="ADAL" clId="{5E0078A3-C152-4AE2-AC09-5B81463ED879}" dt="2021-06-09T07:55:59.697" v="124" actId="6549"/>
          <ac:spMkLst>
            <pc:docMk/>
            <pc:sldMk cId="4291614807" sldId="291"/>
            <ac:spMk id="2" creationId="{00000000-0000-0000-0000-000000000000}"/>
          </ac:spMkLst>
        </pc:spChg>
        <pc:spChg chg="mod">
          <ac:chgData name="Yelena Slizhevskaya" userId="c31c118f-cc09-4814-95e2-f268a72c0a23" providerId="ADAL" clId="{5E0078A3-C152-4AE2-AC09-5B81463ED879}" dt="2021-06-09T07:56:12.023" v="140" actId="6549"/>
          <ac:spMkLst>
            <pc:docMk/>
            <pc:sldMk cId="4291614807" sldId="291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7:06.197" v="210" actId="27636"/>
        <pc:sldMkLst>
          <pc:docMk/>
          <pc:sldMk cId="1534598464" sldId="294"/>
        </pc:sldMkLst>
        <pc:spChg chg="mod">
          <ac:chgData name="Yelena Slizhevskaya" userId="c31c118f-cc09-4814-95e2-f268a72c0a23" providerId="ADAL" clId="{5E0078A3-C152-4AE2-AC09-5B81463ED879}" dt="2021-06-09T07:57:06.197" v="210" actId="27636"/>
          <ac:spMkLst>
            <pc:docMk/>
            <pc:sldMk cId="1534598464" sldId="294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4:43.672" v="84" actId="6549"/>
        <pc:sldMkLst>
          <pc:docMk/>
          <pc:sldMk cId="944625589" sldId="295"/>
        </pc:sldMkLst>
        <pc:spChg chg="mod">
          <ac:chgData name="Yelena Slizhevskaya" userId="c31c118f-cc09-4814-95e2-f268a72c0a23" providerId="ADAL" clId="{5E0078A3-C152-4AE2-AC09-5B81463ED879}" dt="2021-06-09T07:54:33.605" v="81" actId="6549"/>
          <ac:spMkLst>
            <pc:docMk/>
            <pc:sldMk cId="944625589" sldId="295"/>
            <ac:spMk id="10" creationId="{00000000-0000-0000-0000-000000000000}"/>
          </ac:spMkLst>
        </pc:spChg>
        <pc:spChg chg="mod">
          <ac:chgData name="Yelena Slizhevskaya" userId="c31c118f-cc09-4814-95e2-f268a72c0a23" providerId="ADAL" clId="{5E0078A3-C152-4AE2-AC09-5B81463ED879}" dt="2021-06-09T07:54:43.672" v="84" actId="6549"/>
          <ac:spMkLst>
            <pc:docMk/>
            <pc:sldMk cId="944625589" sldId="295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9721D-60F5-4C49-9A3C-8B199D26C90C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C0393-BA0C-480D-A141-5F7184B2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8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C0393-BA0C-480D-A141-5F7184B2785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56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67" b="66248"/>
          <a:stretch/>
        </p:blipFill>
        <p:spPr>
          <a:xfrm rot="16200000">
            <a:off x="-2560982" y="2560981"/>
            <a:ext cx="6858000" cy="173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10" Type="http://schemas.openxmlformats.org/officeDocument/2006/relationships/image" Target="../media/image20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jp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6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22430"/>
            <a:ext cx="9144000" cy="17816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200" b="1" dirty="0">
                <a:latin typeface="+mn-lt"/>
                <a:cs typeface="Times New Roman" panose="02020603050405020304" pitchFamily="18" charset="0"/>
              </a:rPr>
              <a:t>Praktično iskustvo Centra za obradu podataka Ministarstva financija u održavanju kontinuiranog poslovanja u uvjetima koji su nastupili uslijed pandemije koronavirusne bolesti COVID-19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139" y="5813203"/>
            <a:ext cx="3095899" cy="75149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r-HR" sz="1600">
                <a:cs typeface="Times New Roman" panose="02020603050405020304" pitchFamily="18" charset="0"/>
              </a:rPr>
              <a:t>Viktor Petrenko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r-HR" sz="1600">
                <a:cs typeface="Times New Roman" panose="02020603050405020304" pitchFamily="18" charset="0"/>
              </a:rPr>
              <a:t>Voditelj Odjela za IT sigurnost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127000"/>
            <a:ext cx="1400175" cy="1533525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1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814" y="293284"/>
            <a:ext cx="7350736" cy="720000"/>
          </a:xfrm>
        </p:spPr>
        <p:txBody>
          <a:bodyPr>
            <a:normAutofit/>
          </a:bodyPr>
          <a:lstStyle/>
          <a:p>
            <a:r>
              <a:rPr lang="hr-HR" sz="3000" b="1">
                <a:latin typeface="+mn-lt"/>
                <a:cs typeface="Times New Roman" panose="02020603050405020304" pitchFamily="18" charset="0"/>
              </a:rPr>
              <a:t>O nama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4" y="2885562"/>
            <a:ext cx="9144000" cy="394029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643" y="1248093"/>
            <a:ext cx="7539486" cy="4928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200" b="1">
                <a:cs typeface="Times New Roman" panose="02020603050405020304" pitchFamily="18" charset="0"/>
              </a:rPr>
              <a:t>Centar za obradu podataka Ministarstva financija Republike Bjelarus</a:t>
            </a:r>
            <a:r>
              <a:rPr lang="hr-HR" sz="2200">
                <a:cs typeface="Times New Roman" panose="02020603050405020304" pitchFamily="18" charset="0"/>
              </a:rPr>
              <a:t> multifunkcionalno je IT poduzeće koje nudi niz raznih usluga informacijske i tehničke podrške Ministarstvu financija, njegovim područnim tijelima, lokalnim financijskim tijelima i proračunskim organizacijama.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11" y="69458"/>
            <a:ext cx="1076145" cy="1178635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19511" y="3743864"/>
            <a:ext cx="613338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hr-HR" sz="2200"/>
              <a:t>47 godina iskustva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r-HR" sz="2200"/>
              <a:t>u više od 100 gradova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r-HR" sz="2200"/>
              <a:t>s više od 5000 klijenata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r-HR" sz="2200"/>
              <a:t>i više od 400 stručnjaka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1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220" y="4341342"/>
            <a:ext cx="634531" cy="62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155" y="1173462"/>
            <a:ext cx="14573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>
                <a:latin typeface="+mn-lt"/>
              </a:rPr>
              <a:t>Ciljevi Centra za obradu podataka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90699"/>
            <a:ext cx="7783830" cy="43862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33550" y="4266957"/>
            <a:ext cx="5334000" cy="706334"/>
          </a:xfrm>
          <a:prstGeom prst="flowChartProcess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1733551" y="3526357"/>
            <a:ext cx="609600" cy="740600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3193589" y="3526357"/>
            <a:ext cx="609600" cy="744187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5003218" y="3526357"/>
            <a:ext cx="609600" cy="741715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6457949" y="3526357"/>
            <a:ext cx="609600" cy="744187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76913" y="4438894"/>
            <a:ext cx="2770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/>
              <a:t>Centar za obradu podataka           (DMZ)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733550" y="4973291"/>
            <a:ext cx="5333999" cy="556788"/>
          </a:xfrm>
          <a:prstGeom prst="flowChartProcess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33551" y="5001205"/>
            <a:ext cx="53235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300" b="1"/>
              <a:t>automatizacija procesa, razvoj, praćenje, tehnička podrška</a:t>
            </a:r>
          </a:p>
        </p:txBody>
      </p:sp>
      <p:sp>
        <p:nvSpPr>
          <p:cNvPr id="9" name="Облако 8"/>
          <p:cNvSpPr/>
          <p:nvPr/>
        </p:nvSpPr>
        <p:spPr>
          <a:xfrm>
            <a:off x="1496291" y="1176793"/>
            <a:ext cx="5658592" cy="2552367"/>
          </a:xfrm>
          <a:prstGeom prst="cloud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79709" y="2069412"/>
            <a:ext cx="4978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/>
              <a:t>Automatizirani sustav za financijske namire (ASFS)</a:t>
            </a:r>
          </a:p>
          <a:p>
            <a:pPr algn="ctr"/>
            <a:r>
              <a:rPr lang="hr-HR" sz="1400" b="1" dirty="0"/>
              <a:t>radi upravljanja javnim financijama Republike Bjelarus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7" y="5710238"/>
            <a:ext cx="1022458" cy="94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913" y="5738874"/>
            <a:ext cx="1188130" cy="92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56" y="5773816"/>
            <a:ext cx="993607" cy="91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Стрелка вправо 14"/>
          <p:cNvSpPr/>
          <p:nvPr/>
        </p:nvSpPr>
        <p:spPr>
          <a:xfrm rot="19288421">
            <a:off x="1770579" y="5725499"/>
            <a:ext cx="862959" cy="257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9288421">
            <a:off x="4030004" y="5744897"/>
            <a:ext cx="862959" cy="257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9288421">
            <a:off x="6218471" y="5734433"/>
            <a:ext cx="862959" cy="257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2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>
                <a:latin typeface="+mn-lt"/>
              </a:rPr>
              <a:t>Podrška kontinuitetu i oporavku poslovanja Centra za obradu podataka Ministarstva financija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65" y="4643150"/>
            <a:ext cx="2734573" cy="2050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dirty="0"/>
              <a:t>Upravljanje kontinuitetom poslovanja Centra za obradu podataka Ministarstva financija podrazumijeva </a:t>
            </a:r>
            <a:r>
              <a:rPr lang="hr-HR" b="1" dirty="0"/>
              <a:t>skup aktivnosti</a:t>
            </a:r>
            <a:r>
              <a:rPr lang="hr-HR" dirty="0"/>
              <a:t> kojima je cilj oporavak poslovanja Centra za obradu podataka Ministarstva financija nakon </a:t>
            </a:r>
            <a:r>
              <a:rPr lang="hr-HR" b="1" dirty="0"/>
              <a:t>prijetnji</a:t>
            </a:r>
            <a:r>
              <a:rPr lang="hr-HR" dirty="0"/>
              <a:t>, kao i podrška kontinuitetu obavljanja radova (pružanja usluga) u korist Ministarstva financija, njegovih teritorijalnih i lokalnih financijskih tijela na </a:t>
            </a:r>
            <a:r>
              <a:rPr lang="hr-HR" b="1" dirty="0"/>
              <a:t>sljedećim područjima</a:t>
            </a:r>
            <a:r>
              <a:rPr lang="hr-HR" dirty="0"/>
              <a:t>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r-HR" dirty="0"/>
              <a:t>redovno tehničko održavanje ključnih predmeta automatizacije (KVOI)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r-HR" dirty="0"/>
              <a:t>redovno tehničko održavanje opreme poslužitelja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r-HR" dirty="0"/>
              <a:t>redovno tehničko održavanje telekomunikacijske infrastrukture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r-HR" dirty="0"/>
              <a:t>upravljanje informacijskom sigurnošću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r-HR" dirty="0"/>
              <a:t>pružanje informacija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r-HR" dirty="0"/>
              <a:t>podrška funkcioniranju i praćenje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hr-HR" dirty="0"/>
              <a:t>   informacijskih sustava</a:t>
            </a:r>
          </a:p>
        </p:txBody>
      </p:sp>
    </p:spTree>
    <p:extLst>
      <p:ext uri="{BB962C8B-B14F-4D97-AF65-F5344CB8AC3E}">
        <p14:creationId xmlns:p14="http://schemas.microsoft.com/office/powerpoint/2010/main" val="259232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5922"/>
          </a:xfrm>
        </p:spPr>
        <p:txBody>
          <a:bodyPr/>
          <a:lstStyle/>
          <a:p>
            <a:r>
              <a:rPr lang="hr-HR" b="1">
                <a:latin typeface="+mn-lt"/>
              </a:rPr>
              <a:t>Prijetnje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343" y="4425351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54707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/>
              <a:t>tehnički kvarovi opreme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/>
              <a:t>kibernetički napadi na KVOI i javne resurse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/>
              <a:t>nedostupnost informacija uslijed gubitka podataka povezanog s neispravnim radom softvera i kvarovima koje su uzrokovali zlonamjerni napadi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/>
              <a:t>prijetnje osobnom zdravlju (epidemije, pandemije)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/>
              <a:t>problemi s transportom koje uzrokuju prosvjedi, teški vremenski uvjeti itd.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/>
              <a:t>prirodne katastrofe (poplave, uragani, tornada i potresi)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/>
              <a:t>neredi (masovni prosvjedi)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/>
              <a:t>terorizam (rizik od terorističkog napada)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042" y="125803"/>
            <a:ext cx="2734574" cy="1785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66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9439"/>
          </a:xfrm>
        </p:spPr>
        <p:txBody>
          <a:bodyPr>
            <a:normAutofit/>
          </a:bodyPr>
          <a:lstStyle/>
          <a:p>
            <a:r>
              <a:rPr lang="hr-HR" sz="2800" b="1">
                <a:latin typeface="+mn-lt"/>
              </a:rPr>
              <a:t>Siguran pristup na daljinu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829" y="118728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hr-HR" b="1"/>
              <a:t>Radnje koje su poduzete kako bi se osigurao siguran pristup na daljinu i relevantne tehnologije:</a:t>
            </a:r>
          </a:p>
          <a:p>
            <a:pPr>
              <a:buFont typeface="Wingdings" pitchFamily="2" charset="2"/>
              <a:buChar char="ü"/>
            </a:pPr>
            <a:r>
              <a:rPr lang="hr-HR" sz="2000"/>
              <a:t>sigurno objavljivanje internetskih izvora Centra za obradu podataka s pomoću tehnologije vatrozida mrežne aplikacije (WAF)</a:t>
            </a:r>
          </a:p>
          <a:p>
            <a:pPr>
              <a:buFont typeface="Wingdings" pitchFamily="2" charset="2"/>
              <a:buChar char="ü"/>
            </a:pPr>
            <a:r>
              <a:rPr lang="hr-HR" sz="2000"/>
              <a:t>povezivanje korisnika na daljinu s pomoću VPN tehnologije</a:t>
            </a:r>
          </a:p>
          <a:p>
            <a:pPr>
              <a:buFont typeface="Wingdings" pitchFamily="2" charset="2"/>
              <a:buChar char="ü"/>
            </a:pPr>
            <a:r>
              <a:rPr lang="hr-HR" sz="2000"/>
              <a:t> primjena tehnologija vatrozida sljedeće generacije (NGFW) </a:t>
            </a:r>
          </a:p>
          <a:p>
            <a:pPr>
              <a:buFont typeface="Wingdings" pitchFamily="2" charset="2"/>
              <a:buChar char="ü"/>
            </a:pPr>
            <a:r>
              <a:rPr lang="hr-HR" sz="2000"/>
              <a:t>zaštita radnih stanica na daljinu (službena osobna računala, aplikacija Kaspersky endpoint security)</a:t>
            </a:r>
          </a:p>
          <a:p>
            <a:pPr>
              <a:buFont typeface="Wingdings" pitchFamily="2" charset="2"/>
              <a:buChar char="ü"/>
            </a:pPr>
            <a:r>
              <a:rPr lang="hr-HR" sz="2000"/>
              <a:t>autentifikacija </a:t>
            </a:r>
          </a:p>
          <a:p>
            <a:pPr>
              <a:buFont typeface="Wingdings" pitchFamily="2" charset="2"/>
              <a:buChar char="ü"/>
            </a:pPr>
            <a:r>
              <a:rPr lang="hr-HR" sz="2000"/>
              <a:t>upravljanje ranjivostima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5">
            <a:extLst>
              <a:ext uri="{FF2B5EF4-FFF2-40B4-BE49-F238E27FC236}">
                <a16:creationId xmlns:a16="http://schemas.microsoft.com/office/drawing/2014/main" id="{40C514A9-D580-1F47-9AE8-EAA59E6E7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193" y="5298846"/>
            <a:ext cx="6954284" cy="1168735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92F03680-D8AB-2B4C-9295-E9761818F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266" y="4917541"/>
            <a:ext cx="557115" cy="670230"/>
          </a:xfrm>
          <a:prstGeom prst="rect">
            <a:avLst/>
          </a:prstGeom>
        </p:spPr>
      </p:pic>
      <p:pic>
        <p:nvPicPr>
          <p:cNvPr id="11" name="Picture 19">
            <a:extLst>
              <a:ext uri="{FF2B5EF4-FFF2-40B4-BE49-F238E27FC236}">
                <a16:creationId xmlns:a16="http://schemas.microsoft.com/office/drawing/2014/main" id="{A00CBC18-9CD1-8B41-9813-37017C827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501" y="4928410"/>
            <a:ext cx="567522" cy="680596"/>
          </a:xfrm>
          <a:prstGeom prst="rect">
            <a:avLst/>
          </a:prstGeom>
        </p:spPr>
      </p:pic>
      <p:pic>
        <p:nvPicPr>
          <p:cNvPr id="12" name="Picture 154">
            <a:extLst>
              <a:ext uri="{FF2B5EF4-FFF2-40B4-BE49-F238E27FC236}">
                <a16:creationId xmlns:a16="http://schemas.microsoft.com/office/drawing/2014/main" id="{3BF708C0-1E3D-B54B-A498-80BA623DD3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240" y="4928410"/>
            <a:ext cx="555206" cy="669809"/>
          </a:xfrm>
          <a:prstGeom prst="rect">
            <a:avLst/>
          </a:prstGeom>
        </p:spPr>
      </p:pic>
      <p:pic>
        <p:nvPicPr>
          <p:cNvPr id="13" name="Picture 155">
            <a:extLst>
              <a:ext uri="{FF2B5EF4-FFF2-40B4-BE49-F238E27FC236}">
                <a16:creationId xmlns:a16="http://schemas.microsoft.com/office/drawing/2014/main" id="{B1FCA255-9369-684A-AD14-C94CDDD0B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2452" y="4928410"/>
            <a:ext cx="550257" cy="773207"/>
          </a:xfrm>
          <a:prstGeom prst="rect">
            <a:avLst/>
          </a:prstGeom>
        </p:spPr>
      </p:pic>
      <p:pic>
        <p:nvPicPr>
          <p:cNvPr id="14" name="Picture 168">
            <a:extLst>
              <a:ext uri="{FF2B5EF4-FFF2-40B4-BE49-F238E27FC236}">
                <a16:creationId xmlns:a16="http://schemas.microsoft.com/office/drawing/2014/main" id="{D786F991-D0DD-6549-B549-37D91676EE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1779" y="4903932"/>
            <a:ext cx="597316" cy="718763"/>
          </a:xfrm>
          <a:prstGeom prst="rect">
            <a:avLst/>
          </a:prstGeom>
        </p:spPr>
      </p:pic>
      <p:pic>
        <p:nvPicPr>
          <p:cNvPr id="15" name="Picture 169">
            <a:extLst>
              <a:ext uri="{FF2B5EF4-FFF2-40B4-BE49-F238E27FC236}">
                <a16:creationId xmlns:a16="http://schemas.microsoft.com/office/drawing/2014/main" id="{640EF91D-2829-2A49-B2BE-8DE21C855A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6895" y="4896487"/>
            <a:ext cx="590117" cy="712338"/>
          </a:xfrm>
          <a:prstGeom prst="rect">
            <a:avLst/>
          </a:prstGeom>
        </p:spPr>
      </p:pic>
      <p:pic>
        <p:nvPicPr>
          <p:cNvPr id="16" name="Picture 27">
            <a:extLst>
              <a:ext uri="{FF2B5EF4-FFF2-40B4-BE49-F238E27FC236}">
                <a16:creationId xmlns:a16="http://schemas.microsoft.com/office/drawing/2014/main" id="{688AFE0B-660D-BE4E-9EFB-9B19D7CE2C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26812" y="4891930"/>
            <a:ext cx="554556" cy="805312"/>
          </a:xfrm>
          <a:prstGeom prst="rect">
            <a:avLst/>
          </a:prstGeom>
        </p:spPr>
      </p:pic>
      <p:pic>
        <p:nvPicPr>
          <p:cNvPr id="17" name="Picture 171">
            <a:extLst>
              <a:ext uri="{FF2B5EF4-FFF2-40B4-BE49-F238E27FC236}">
                <a16:creationId xmlns:a16="http://schemas.microsoft.com/office/drawing/2014/main" id="{45C951AE-3BD2-DE47-8468-F815B353B0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74708" y="4877164"/>
            <a:ext cx="587065" cy="81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1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>
                <a:latin typeface="+mn-lt"/>
              </a:rPr>
              <a:t>Tehnologije mrežne komunikacije u uporabi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/>
              <a:t>Microsoft Teams</a:t>
            </a:r>
            <a:r>
              <a:rPr lang="hr-HR"/>
              <a:t> jedinstvena je platforma za sastanke, čavrljanje, pozive i zajednički rad.</a:t>
            </a:r>
          </a:p>
          <a:p>
            <a:pPr marL="0" indent="0">
              <a:buNone/>
            </a:pPr>
            <a:endParaRPr lang="ru-RU" dirty="0"/>
          </a:p>
          <a:p>
            <a:r>
              <a:rPr lang="hr-HR" b="1"/>
              <a:t>Skype</a:t>
            </a:r>
            <a:r>
              <a:rPr lang="hr-HR"/>
              <a:t> nudi komunikaciju putem videopoziva, glasovnu i tekstualnu komunikaciju te razmjenu nepovjerljivih dokumenata. </a:t>
            </a:r>
          </a:p>
          <a:p>
            <a:pPr marL="0" indent="0">
              <a:buNone/>
            </a:pPr>
            <a:endParaRPr lang="ru-RU" dirty="0"/>
          </a:p>
          <a:p>
            <a:r>
              <a:rPr lang="hr-HR" b="1"/>
              <a:t>Google Meet</a:t>
            </a:r>
            <a:r>
              <a:rPr lang="hr-HR"/>
              <a:t> je usluga zaštićenih videokonferencija.</a:t>
            </a:r>
          </a:p>
          <a:p>
            <a:endParaRPr lang="ru-RU" dirty="0"/>
          </a:p>
          <a:p>
            <a:r>
              <a:rPr lang="hr-HR" b="1"/>
              <a:t>Zoom</a:t>
            </a:r>
            <a:r>
              <a:rPr lang="hr-HR"/>
              <a:t> je usluga za komunikaciju videotelefonijom i videokonferencijama.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119" y="2119624"/>
            <a:ext cx="856796" cy="8567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205" y="4310395"/>
            <a:ext cx="1642399" cy="5298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308" y="5205497"/>
            <a:ext cx="1509264" cy="3430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145" y="3278434"/>
            <a:ext cx="748521" cy="75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0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159" y="181096"/>
            <a:ext cx="7886700" cy="997848"/>
          </a:xfrm>
        </p:spPr>
        <p:txBody>
          <a:bodyPr>
            <a:normAutofit/>
          </a:bodyPr>
          <a:lstStyle/>
          <a:p>
            <a:r>
              <a:rPr lang="hr-HR" sz="2800" b="1">
                <a:latin typeface="+mn-lt"/>
              </a:rPr>
              <a:t>Oprema i softver kupljeni su uz pomoć zajma IBRD-a</a:t>
            </a:r>
          </a:p>
        </p:txBody>
      </p:sp>
      <p:pic>
        <p:nvPicPr>
          <p:cNvPr id="1026" name="Picture 2" descr="F:\PenPal\Для презентации\Screen-Shot-2560-03-20-at-2.44.56-PM-1024x3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67" y="2745626"/>
            <a:ext cx="2514540" cy="76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PenPal\Для презентации\InfoWatch-Traffic-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333" y="3955696"/>
            <a:ext cx="2442526" cy="24425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PenPal\Для презентации\Gate-min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95" y="5727745"/>
            <a:ext cx="975277" cy="97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r-HR" sz="1800" b="1"/>
              <a:t>Rapid 7 Nexpose</a:t>
            </a:r>
            <a:r>
              <a:rPr lang="hr-HR" sz="1800"/>
              <a:t>, sustav za upravljanje ranjivostima</a:t>
            </a:r>
          </a:p>
          <a:p>
            <a:pPr>
              <a:buFont typeface="Wingdings" pitchFamily="2" charset="2"/>
              <a:buChar char="ü"/>
            </a:pPr>
            <a:endParaRPr lang="ru-RU" sz="1600" b="1" dirty="0"/>
          </a:p>
          <a:p>
            <a:pPr>
              <a:buFont typeface="Wingdings" pitchFamily="2" charset="2"/>
              <a:buChar char="ü"/>
            </a:pPr>
            <a:r>
              <a:rPr lang="hr-HR" sz="1800" b="1"/>
              <a:t>Kaspersky Endpoint Security</a:t>
            </a:r>
            <a:r>
              <a:rPr lang="hr-HR" sz="1800"/>
              <a:t>, sveobuhvatan sustav zaštite i kontrole radnih mjesta</a:t>
            </a:r>
          </a:p>
          <a:p>
            <a:pPr marL="0" indent="0">
              <a:buNone/>
            </a:pPr>
            <a:endParaRPr lang="ru-RU" sz="2000" b="1" dirty="0"/>
          </a:p>
          <a:p>
            <a:pPr>
              <a:buFont typeface="Wingdings" pitchFamily="2" charset="2"/>
              <a:buChar char="ü"/>
            </a:pPr>
            <a:r>
              <a:rPr lang="hr-HR" sz="1800"/>
              <a:t>Certificiran sigurnosni pristupnik za WiFi vezu</a:t>
            </a:r>
          </a:p>
          <a:p>
            <a:pPr marL="0" indent="0">
              <a:buNone/>
            </a:pPr>
            <a:r>
              <a:rPr lang="hr-HR" sz="1800" b="1"/>
              <a:t>   Zyxel USG60W</a:t>
            </a:r>
            <a:r>
              <a:rPr lang="hr-HR" sz="1800"/>
              <a:t> </a:t>
            </a:r>
          </a:p>
          <a:p>
            <a:pPr>
              <a:buFont typeface="Wingdings" pitchFamily="2" charset="2"/>
              <a:buChar char="ü"/>
            </a:pPr>
            <a:endParaRPr lang="en-US" sz="700" dirty="0"/>
          </a:p>
          <a:p>
            <a:pPr>
              <a:buFont typeface="Wingdings" pitchFamily="2" charset="2"/>
              <a:buChar char="ü"/>
            </a:pPr>
            <a:r>
              <a:rPr lang="hr-HR" sz="1800" b="1"/>
              <a:t>InfoWatch Traffic Monitor</a:t>
            </a:r>
            <a:r>
              <a:rPr lang="hr-HR" sz="1800"/>
              <a:t>, sustav za otkrivanje i sprječavanje curenja povjerljivih informacija </a:t>
            </a:r>
            <a:r>
              <a:rPr lang="hr-HR" sz="1800" b="1"/>
              <a:t>(DLP system</a:t>
            </a:r>
            <a:r>
              <a:rPr lang="hr-HR" sz="1800"/>
              <a:t>)</a:t>
            </a:r>
          </a:p>
          <a:p>
            <a:pPr>
              <a:buFont typeface="Wingdings" pitchFamily="2" charset="2"/>
              <a:buChar char="ü"/>
            </a:pPr>
            <a:endParaRPr lang="en-US" sz="3200" b="1" dirty="0"/>
          </a:p>
          <a:p>
            <a:pPr>
              <a:buFont typeface="Wingdings" pitchFamily="2" charset="2"/>
              <a:buChar char="ü"/>
            </a:pPr>
            <a:r>
              <a:rPr lang="hr-HR" sz="1800" b="1"/>
              <a:t>Ben VPN Gate</a:t>
            </a:r>
            <a:r>
              <a:rPr lang="hr-HR" sz="1800"/>
              <a:t>, hardverski i softverski paket za kriptografsku zaštitu informacija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36" y="1178944"/>
            <a:ext cx="1392447" cy="1392447"/>
          </a:xfrm>
          <a:prstGeom prst="rect">
            <a:avLst/>
          </a:prstGeom>
        </p:spPr>
      </p:pic>
      <p:pic>
        <p:nvPicPr>
          <p:cNvPr id="1027" name="Picture 3" descr="F:\PenPal\Для презентации\img_usg60w_p_1000x10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889" y="3041747"/>
            <a:ext cx="1470114" cy="1470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59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54251"/>
            <a:ext cx="9144000" cy="635992"/>
          </a:xfrm>
        </p:spPr>
        <p:txBody>
          <a:bodyPr>
            <a:noAutofit/>
          </a:bodyPr>
          <a:lstStyle/>
          <a:p>
            <a:r>
              <a:rPr lang="hr-HR" sz="3600" b="1">
                <a:latin typeface="+mn-lt"/>
                <a:cs typeface="Times New Roman" panose="02020603050405020304" pitchFamily="18" charset="0"/>
              </a:rPr>
              <a:t>Hvala na pozornosti!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" y="5384800"/>
            <a:ext cx="2425700" cy="13843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r-HR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EGOROVA </a:t>
            </a:r>
          </a:p>
          <a:p>
            <a:pPr algn="l"/>
            <a:r>
              <a:rPr lang="hr-HR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Ksenia Andreevna,</a:t>
            </a:r>
          </a:p>
          <a:p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hr-HR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Voditeljica projekta </a:t>
            </a:r>
          </a:p>
          <a:p>
            <a:pPr algn="l"/>
            <a:r>
              <a:rPr lang="hr-HR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 za obradu podataka (UP) Ministarstva financija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697" y="127000"/>
            <a:ext cx="1793504" cy="1964314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1950" y="6105525"/>
            <a:ext cx="211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07. lipnja/juna 2021.</a:t>
            </a:r>
          </a:p>
        </p:txBody>
      </p:sp>
    </p:spTree>
    <p:extLst>
      <p:ext uri="{BB962C8B-B14F-4D97-AF65-F5344CB8AC3E}">
        <p14:creationId xmlns:p14="http://schemas.microsoft.com/office/powerpoint/2010/main" val="35836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498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Praktično iskustvo Centra za obradu podataka Ministarstva financija u održavanju kontinuiranog poslovanja u uvjetima koji su nastupili uslijed pandemije koronavirusne bolesti COVID-19</vt:lpstr>
      <vt:lpstr>O nama</vt:lpstr>
      <vt:lpstr>Ciljevi Centra za obradu podataka</vt:lpstr>
      <vt:lpstr>Podrška kontinuitetu i oporavku poslovanja Centra za obradu podataka Ministarstva financija</vt:lpstr>
      <vt:lpstr>Prijetnje</vt:lpstr>
      <vt:lpstr>Siguran pristup na daljinu</vt:lpstr>
      <vt:lpstr>Tehnologije mrežne komunikacije u uporabi</vt:lpstr>
      <vt:lpstr>Oprema i softver kupljeni su uz pomoć zajma IBRD-a</vt:lpstr>
      <vt:lpstr>Hvala na pozornosti!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Željka Sauka</cp:lastModifiedBy>
  <cp:revision>559</cp:revision>
  <cp:lastPrinted>2020-10-19T13:02:10Z</cp:lastPrinted>
  <dcterms:created xsi:type="dcterms:W3CDTF">2014-11-21T11:00:06Z</dcterms:created>
  <dcterms:modified xsi:type="dcterms:W3CDTF">2021-08-27T10:16:26Z</dcterms:modified>
</cp:coreProperties>
</file>