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9" r:id="rId2"/>
    <p:sldId id="259" r:id="rId3"/>
    <p:sldId id="295" r:id="rId4"/>
    <p:sldId id="289" r:id="rId5"/>
    <p:sldId id="290" r:id="rId6"/>
    <p:sldId id="291" r:id="rId7"/>
    <p:sldId id="293" r:id="rId8"/>
    <p:sldId id="294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4D46308-E5C0-444A-8617-E8958ACFC320}">
          <p14:sldIdLst>
            <p14:sldId id="279"/>
            <p14:sldId id="259"/>
            <p14:sldId id="295"/>
            <p14:sldId id="289"/>
            <p14:sldId id="290"/>
            <p14:sldId id="291"/>
            <p14:sldId id="293"/>
            <p14:sldId id="294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B9D9"/>
    <a:srgbClr val="C2D5DA"/>
    <a:srgbClr val="84B5C6"/>
    <a:srgbClr val="BCD7E0"/>
    <a:srgbClr val="D0F7F8"/>
    <a:srgbClr val="8582BC"/>
    <a:srgbClr val="F4E0F0"/>
    <a:srgbClr val="9933FF"/>
    <a:srgbClr val="E7D0E8"/>
    <a:srgbClr val="D6AD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660"/>
  </p:normalViewPr>
  <p:slideViewPr>
    <p:cSldViewPr snapToGrid="0">
      <p:cViewPr varScale="1">
        <p:scale>
          <a:sx n="62" d="100"/>
          <a:sy n="62" d="100"/>
        </p:scale>
        <p:origin x="153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16737847-9C64-465E-A496-061626C0C095}"/>
    <pc:docChg chg="custSel modSld">
      <pc:chgData name="Yelena Slizhevskaya" userId="c31c118f-cc09-4814-95e2-f268a72c0a23" providerId="ADAL" clId="{16737847-9C64-465E-A496-061626C0C095}" dt="2021-06-03T08:53:17.116" v="49" actId="20577"/>
      <pc:docMkLst>
        <pc:docMk/>
      </pc:docMkLst>
      <pc:sldChg chg="modSp mod">
        <pc:chgData name="Yelena Slizhevskaya" userId="c31c118f-cc09-4814-95e2-f268a72c0a23" providerId="ADAL" clId="{16737847-9C64-465E-A496-061626C0C095}" dt="2021-06-03T08:53:17.116" v="49" actId="20577"/>
        <pc:sldMkLst>
          <pc:docMk/>
          <pc:sldMk cId="2592321596" sldId="289"/>
        </pc:sldMkLst>
        <pc:spChg chg="mod">
          <ac:chgData name="Yelena Slizhevskaya" userId="c31c118f-cc09-4814-95e2-f268a72c0a23" providerId="ADAL" clId="{16737847-9C64-465E-A496-061626C0C095}" dt="2021-06-03T08:53:17.116" v="49" actId="20577"/>
          <ac:spMkLst>
            <pc:docMk/>
            <pc:sldMk cId="2592321596" sldId="289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9721D-60F5-4C49-9A3C-8B199D26C90C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C0393-BA0C-480D-A141-5F7184B27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38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C0393-BA0C-480D-A141-5F7184B2785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560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67" b="66248"/>
          <a:stretch/>
        </p:blipFill>
        <p:spPr>
          <a:xfrm rot="16200000">
            <a:off x="-2560982" y="2560981"/>
            <a:ext cx="6858000" cy="173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10" Type="http://schemas.openxmlformats.org/officeDocument/2006/relationships/image" Target="../media/image20.emf"/><Relationship Id="rId4" Type="http://schemas.openxmlformats.org/officeDocument/2006/relationships/image" Target="../media/image14.emf"/><Relationship Id="rId9" Type="http://schemas.openxmlformats.org/officeDocument/2006/relationships/image" Target="../media/image1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jp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16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22430"/>
            <a:ext cx="9144000" cy="178162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600" b="1" dirty="0">
                <a:latin typeface="+mn-lt"/>
                <a:cs typeface="Times New Roman" panose="02020603050405020304" pitchFamily="18" charset="0"/>
              </a:rPr>
              <a:t>Практический опыт УП «ИВЦ Минфина» в организации непрерывной деятельности в условиях </a:t>
            </a:r>
            <a:r>
              <a:rPr lang="en-US" sz="3600" b="1" dirty="0">
                <a:latin typeface="+mn-lt"/>
                <a:cs typeface="Times New Roman" panose="02020603050405020304" pitchFamily="18" charset="0"/>
              </a:rPr>
              <a:t>COVID-19</a:t>
            </a:r>
            <a:endParaRPr lang="ru-RU" sz="36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139" y="5813203"/>
            <a:ext cx="3095899" cy="751499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cs typeface="Times New Roman" panose="02020603050405020304" pitchFamily="18" charset="0"/>
              </a:rPr>
              <a:t>Петренко Виктор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cs typeface="Times New Roman" panose="02020603050405020304" pitchFamily="18" charset="0"/>
              </a:rPr>
              <a:t>начальник отдела обеспечения информационной безопасности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127000"/>
            <a:ext cx="1400175" cy="1533525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716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5814" y="293284"/>
            <a:ext cx="7350736" cy="720000"/>
          </a:xfrm>
        </p:spPr>
        <p:txBody>
          <a:bodyPr>
            <a:normAutofit/>
          </a:bodyPr>
          <a:lstStyle/>
          <a:p>
            <a:r>
              <a:rPr lang="ru-RU" sz="3000" b="1" dirty="0">
                <a:latin typeface="+mn-lt"/>
                <a:cs typeface="Times New Roman" panose="02020603050405020304" pitchFamily="18" charset="0"/>
              </a:rPr>
              <a:t>О компании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14" y="2885562"/>
            <a:ext cx="9144000" cy="394029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3643" y="1248093"/>
            <a:ext cx="7539486" cy="4928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b="1" dirty="0">
                <a:cs typeface="Times New Roman" panose="02020603050405020304" pitchFamily="18" charset="0"/>
              </a:rPr>
              <a:t>Информационно-вычислительный центр Министерства финансов Республики Беларусь</a:t>
            </a:r>
            <a:r>
              <a:rPr lang="ru-RU" sz="2200" dirty="0">
                <a:cs typeface="Times New Roman" panose="02020603050405020304" pitchFamily="18" charset="0"/>
              </a:rPr>
              <a:t> - это многопрофильная </a:t>
            </a:r>
            <a:br>
              <a:rPr lang="en-US" sz="2200" dirty="0">
                <a:cs typeface="Times New Roman" panose="02020603050405020304" pitchFamily="18" charset="0"/>
              </a:rPr>
            </a:br>
            <a:r>
              <a:rPr lang="en-US" sz="2200" dirty="0">
                <a:cs typeface="Times New Roman" panose="02020603050405020304" pitchFamily="18" charset="0"/>
              </a:rPr>
              <a:t>IT</a:t>
            </a:r>
            <a:r>
              <a:rPr lang="ru-RU" sz="2200" dirty="0">
                <a:cs typeface="Times New Roman" panose="02020603050405020304" pitchFamily="18" charset="0"/>
              </a:rPr>
              <a:t>-компания, осуществляющая полный комплекс услуг по информационному и техническому обеспечению Министерства финансов, его территориальных органов, местных финансовых органов, бюджетных организаций</a:t>
            </a:r>
            <a:endParaRPr lang="ru-RU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11" y="69458"/>
            <a:ext cx="1076145" cy="1178635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819511" y="3743864"/>
            <a:ext cx="613338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2200" dirty="0"/>
              <a:t>47 лет опыта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200" dirty="0"/>
              <a:t>более чем в 100 городах РБ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200" dirty="0"/>
              <a:t>более 5000 клиентов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200" dirty="0"/>
              <a:t>более 400 специалистов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610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220" y="4341342"/>
            <a:ext cx="634531" cy="62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1155" y="1173462"/>
            <a:ext cx="145732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+mn-lt"/>
              </a:rPr>
              <a:t>Задачи ИВЦ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790699"/>
            <a:ext cx="7783830" cy="43862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1733550" y="4266957"/>
            <a:ext cx="5334000" cy="706334"/>
          </a:xfrm>
          <a:prstGeom prst="flowChartProcess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верх 4"/>
          <p:cNvSpPr/>
          <p:nvPr/>
        </p:nvSpPr>
        <p:spPr>
          <a:xfrm>
            <a:off x="1733551" y="3526357"/>
            <a:ext cx="609600" cy="740600"/>
          </a:xfrm>
          <a:prstGeom prst="up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>
            <a:off x="3193589" y="3526357"/>
            <a:ext cx="609600" cy="744187"/>
          </a:xfrm>
          <a:prstGeom prst="up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5003218" y="3526357"/>
            <a:ext cx="609600" cy="741715"/>
          </a:xfrm>
          <a:prstGeom prst="up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>
            <a:off x="6457949" y="3526357"/>
            <a:ext cx="609600" cy="744187"/>
          </a:xfrm>
          <a:prstGeom prst="up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498390" y="4438894"/>
            <a:ext cx="2449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ИВЦ </a:t>
            </a:r>
            <a:r>
              <a:rPr lang="en-US" b="1" dirty="0"/>
              <a:t>               (DMZ)</a:t>
            </a:r>
            <a:endParaRPr lang="ru-RU" b="1" dirty="0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1733550" y="4973291"/>
            <a:ext cx="5333999" cy="556788"/>
          </a:xfrm>
          <a:prstGeom prst="flowChartProcess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33551" y="5001205"/>
            <a:ext cx="53235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/>
              <a:t>автоматизация процессов, разработка, сопровождение, техническая поддержка</a:t>
            </a:r>
          </a:p>
        </p:txBody>
      </p:sp>
      <p:sp>
        <p:nvSpPr>
          <p:cNvPr id="9" name="Облако 8"/>
          <p:cNvSpPr/>
          <p:nvPr/>
        </p:nvSpPr>
        <p:spPr>
          <a:xfrm>
            <a:off x="1496291" y="1176793"/>
            <a:ext cx="5658592" cy="2552367"/>
          </a:xfrm>
          <a:prstGeom prst="cloud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879709" y="2069412"/>
            <a:ext cx="49782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АСФР</a:t>
            </a:r>
          </a:p>
          <a:p>
            <a:pPr algn="ctr"/>
            <a:r>
              <a:rPr lang="ru-RU" sz="1600" b="1" dirty="0"/>
              <a:t>для управления государственными финансами РБ</a:t>
            </a:r>
            <a:endParaRPr lang="ru-RU" sz="1200" b="1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7" y="5710238"/>
            <a:ext cx="1022458" cy="948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913" y="5738874"/>
            <a:ext cx="1188130" cy="92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956" y="5773816"/>
            <a:ext cx="993607" cy="913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Стрелка вправо 14"/>
          <p:cNvSpPr/>
          <p:nvPr/>
        </p:nvSpPr>
        <p:spPr>
          <a:xfrm rot="19288421">
            <a:off x="1770579" y="5725499"/>
            <a:ext cx="862959" cy="2570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 rot="19288421">
            <a:off x="4030004" y="5744897"/>
            <a:ext cx="862959" cy="2570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 rot="19288421">
            <a:off x="6218471" y="5734433"/>
            <a:ext cx="862959" cy="2570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625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+mn-lt"/>
              </a:rPr>
              <a:t>Обеспечение непрерывности и восстановления деятельности </a:t>
            </a:r>
            <a:r>
              <a:rPr lang="en-US" sz="2800" b="1" dirty="0">
                <a:latin typeface="+mn-lt"/>
              </a:rPr>
              <a:t>УП «ИВЦ</a:t>
            </a:r>
            <a:r>
              <a:rPr lang="ru-RU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Минфина</a:t>
            </a:r>
            <a:r>
              <a:rPr lang="en-US" sz="2800" b="1" dirty="0">
                <a:latin typeface="+mn-lt"/>
              </a:rPr>
              <a:t>»</a:t>
            </a:r>
            <a:endParaRPr lang="ru-RU" sz="2800" b="1" dirty="0">
              <a:latin typeface="+mn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265" y="4643150"/>
            <a:ext cx="2734573" cy="20509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/>
              <a:t>Под управлением непрерывностью деятельности в УП «ИВЦ Минфина» понимается </a:t>
            </a:r>
            <a:r>
              <a:rPr lang="ru-RU" b="1" dirty="0"/>
              <a:t>система мероприятий</a:t>
            </a:r>
            <a:r>
              <a:rPr lang="ru-RU" dirty="0"/>
              <a:t>, обеспечивающих восстановление деятельности УП «ИВЦ Минфина» при возникновении </a:t>
            </a:r>
            <a:r>
              <a:rPr lang="ru-RU" b="1" dirty="0"/>
              <a:t>угроз</a:t>
            </a:r>
            <a:r>
              <a:rPr lang="ru-RU" dirty="0"/>
              <a:t>, а также непрерывность выполнения работ (услуг) в интересах Министерства финансов, его территориальных и местных финансовых органов </a:t>
            </a:r>
            <a:r>
              <a:rPr lang="ru-RU" b="1" dirty="0"/>
              <a:t>по следующим направлениям:</a:t>
            </a:r>
            <a:r>
              <a:rPr lang="ru-RU" dirty="0"/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dirty="0"/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/>
              <a:t>системно-техническому обслуживанию критически важных </a:t>
            </a:r>
            <a:r>
              <a:rPr lang="ru-RU"/>
              <a:t>объектов автоматизации </a:t>
            </a:r>
            <a:r>
              <a:rPr lang="ru-RU" dirty="0"/>
              <a:t>(КВОИ)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/>
              <a:t>системно-техническому обслуживанию серверного оборудования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/>
              <a:t>системно-техническому обслуживанию телекоммуникационной инфраструктуры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/>
              <a:t>обеспечению информационной безопасности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/>
              <a:t>информационному обеспечению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/>
              <a:t>сопровождению и обеспечению функционирования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/>
              <a:t>   информационных систем</a:t>
            </a:r>
          </a:p>
        </p:txBody>
      </p:sp>
    </p:spTree>
    <p:extLst>
      <p:ext uri="{BB962C8B-B14F-4D97-AF65-F5344CB8AC3E}">
        <p14:creationId xmlns:p14="http://schemas.microsoft.com/office/powerpoint/2010/main" val="2592321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95922"/>
          </a:xfrm>
        </p:spPr>
        <p:txBody>
          <a:bodyPr/>
          <a:lstStyle/>
          <a:p>
            <a:r>
              <a:rPr lang="ru-RU" b="1" dirty="0">
                <a:latin typeface="+mn-lt"/>
              </a:rPr>
              <a:t>Угрозы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343" y="4425351"/>
            <a:ext cx="3048000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54707"/>
            <a:ext cx="78867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технические сбои оборудования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/>
              <a:t>кибератаки на КВОИ и </a:t>
            </a:r>
            <a:r>
              <a:rPr lang="ru-RU" dirty="0"/>
              <a:t>государственные ресурсы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информационные сбои, вызванные потерей данных,  связанные со сбоями в программном обеспечении, сбоями по причине вредоносного атак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угроза здоровью персонала (эпидемии, пандемии)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транспортные проблемы, вызванные  забастовками, сложными погодными условиями и т.д.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стихийные бедствия (наводнение, ураганы, торнадо и землетрясения)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гражданские беспорядки (массовые протесты)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терроризм (риск террористического акта)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042" y="125803"/>
            <a:ext cx="2734574" cy="17850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4466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99439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+mn-lt"/>
              </a:rPr>
              <a:t>Безопасный удаленный доступ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6829" y="1187282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Меры организации безопасного удаленного доступа и применяемые технологии: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/>
              <a:t>безопасная публикация веб-ресурсов ИВЦ</a:t>
            </a:r>
            <a:r>
              <a:rPr lang="en-US" sz="2000" dirty="0"/>
              <a:t> c </a:t>
            </a:r>
            <a:r>
              <a:rPr lang="ru-RU" sz="2000" dirty="0"/>
              <a:t>применением технологии </a:t>
            </a:r>
            <a:r>
              <a:rPr lang="en-US" sz="2000" dirty="0"/>
              <a:t>WAF (Web application firewall)</a:t>
            </a:r>
            <a:endParaRPr lang="ru-RU" sz="2000" dirty="0"/>
          </a:p>
          <a:p>
            <a:pPr>
              <a:buFont typeface="Wingdings" pitchFamily="2" charset="2"/>
              <a:buChar char="ü"/>
            </a:pPr>
            <a:r>
              <a:rPr lang="ru-RU" sz="2000" dirty="0"/>
              <a:t>подключение удаленных пользователей через технологию </a:t>
            </a:r>
            <a:r>
              <a:rPr lang="en-US" sz="2000" dirty="0"/>
              <a:t>VPN</a:t>
            </a:r>
            <a:endParaRPr lang="ru-RU" sz="2000" dirty="0"/>
          </a:p>
          <a:p>
            <a:pPr>
              <a:buFont typeface="Wingdings" pitchFamily="2" charset="2"/>
              <a:buChar char="ü"/>
            </a:pPr>
            <a:r>
              <a:rPr lang="ru-RU" sz="2000" dirty="0"/>
              <a:t> применений технологий сетевой защиты </a:t>
            </a:r>
            <a:r>
              <a:rPr lang="en-US" sz="2000" dirty="0"/>
              <a:t>NGFW</a:t>
            </a:r>
            <a:r>
              <a:rPr lang="ru-RU" sz="2000" dirty="0"/>
              <a:t> (</a:t>
            </a:r>
            <a:r>
              <a:rPr lang="en-US" sz="2000" dirty="0"/>
              <a:t>Next generation firewall)</a:t>
            </a:r>
            <a:r>
              <a:rPr lang="ru-RU" sz="2000" dirty="0"/>
              <a:t> </a:t>
            </a:r>
            <a:endParaRPr lang="en-US" sz="2000" dirty="0"/>
          </a:p>
          <a:p>
            <a:pPr>
              <a:buFont typeface="Wingdings" pitchFamily="2" charset="2"/>
              <a:buChar char="ü"/>
            </a:pPr>
            <a:r>
              <a:rPr lang="ru-RU" sz="2000" dirty="0"/>
              <a:t>защита удаленных рабочих станций (служебные ПЭВМ, </a:t>
            </a:r>
            <a:r>
              <a:rPr lang="en-US" sz="2000" dirty="0"/>
              <a:t>Kaspersky endpoint security</a:t>
            </a:r>
            <a:r>
              <a:rPr lang="ru-RU" sz="2000" dirty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/>
              <a:t>аутентификация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/>
              <a:t>управление уязвимостями</a:t>
            </a:r>
            <a:endParaRPr lang="en-US" sz="20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5">
            <a:extLst>
              <a:ext uri="{FF2B5EF4-FFF2-40B4-BE49-F238E27FC236}">
                <a16:creationId xmlns:a16="http://schemas.microsoft.com/office/drawing/2014/main" id="{40C514A9-D580-1F47-9AE8-EAA59E6E7D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4193" y="5298846"/>
            <a:ext cx="6954284" cy="1168735"/>
          </a:xfrm>
          <a:prstGeom prst="rect">
            <a:avLst/>
          </a:prstGeom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92F03680-D8AB-2B4C-9295-E9761818F8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3266" y="4917541"/>
            <a:ext cx="557115" cy="670230"/>
          </a:xfrm>
          <a:prstGeom prst="rect">
            <a:avLst/>
          </a:prstGeom>
        </p:spPr>
      </p:pic>
      <p:pic>
        <p:nvPicPr>
          <p:cNvPr id="11" name="Picture 19">
            <a:extLst>
              <a:ext uri="{FF2B5EF4-FFF2-40B4-BE49-F238E27FC236}">
                <a16:creationId xmlns:a16="http://schemas.microsoft.com/office/drawing/2014/main" id="{A00CBC18-9CD1-8B41-9813-37017C8271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501" y="4928410"/>
            <a:ext cx="567522" cy="680596"/>
          </a:xfrm>
          <a:prstGeom prst="rect">
            <a:avLst/>
          </a:prstGeom>
        </p:spPr>
      </p:pic>
      <p:pic>
        <p:nvPicPr>
          <p:cNvPr id="12" name="Picture 154">
            <a:extLst>
              <a:ext uri="{FF2B5EF4-FFF2-40B4-BE49-F238E27FC236}">
                <a16:creationId xmlns:a16="http://schemas.microsoft.com/office/drawing/2014/main" id="{3BF708C0-1E3D-B54B-A498-80BA623DD3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2240" y="4928410"/>
            <a:ext cx="555206" cy="669809"/>
          </a:xfrm>
          <a:prstGeom prst="rect">
            <a:avLst/>
          </a:prstGeom>
        </p:spPr>
      </p:pic>
      <p:pic>
        <p:nvPicPr>
          <p:cNvPr id="13" name="Picture 155">
            <a:extLst>
              <a:ext uri="{FF2B5EF4-FFF2-40B4-BE49-F238E27FC236}">
                <a16:creationId xmlns:a16="http://schemas.microsoft.com/office/drawing/2014/main" id="{B1FCA255-9369-684A-AD14-C94CDDD0B6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2452" y="4928410"/>
            <a:ext cx="550257" cy="773207"/>
          </a:xfrm>
          <a:prstGeom prst="rect">
            <a:avLst/>
          </a:prstGeom>
        </p:spPr>
      </p:pic>
      <p:pic>
        <p:nvPicPr>
          <p:cNvPr id="14" name="Picture 168">
            <a:extLst>
              <a:ext uri="{FF2B5EF4-FFF2-40B4-BE49-F238E27FC236}">
                <a16:creationId xmlns:a16="http://schemas.microsoft.com/office/drawing/2014/main" id="{D786F991-D0DD-6549-B549-37D91676EE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41779" y="4903932"/>
            <a:ext cx="597316" cy="718763"/>
          </a:xfrm>
          <a:prstGeom prst="rect">
            <a:avLst/>
          </a:prstGeom>
        </p:spPr>
      </p:pic>
      <p:pic>
        <p:nvPicPr>
          <p:cNvPr id="15" name="Picture 169">
            <a:extLst>
              <a:ext uri="{FF2B5EF4-FFF2-40B4-BE49-F238E27FC236}">
                <a16:creationId xmlns:a16="http://schemas.microsoft.com/office/drawing/2014/main" id="{640EF91D-2829-2A49-B2BE-8DE21C855A9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26895" y="4896487"/>
            <a:ext cx="590117" cy="712338"/>
          </a:xfrm>
          <a:prstGeom prst="rect">
            <a:avLst/>
          </a:prstGeom>
        </p:spPr>
      </p:pic>
      <p:pic>
        <p:nvPicPr>
          <p:cNvPr id="16" name="Picture 27">
            <a:extLst>
              <a:ext uri="{FF2B5EF4-FFF2-40B4-BE49-F238E27FC236}">
                <a16:creationId xmlns:a16="http://schemas.microsoft.com/office/drawing/2014/main" id="{688AFE0B-660D-BE4E-9EFB-9B19D7CE2C6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26812" y="4891930"/>
            <a:ext cx="554556" cy="805312"/>
          </a:xfrm>
          <a:prstGeom prst="rect">
            <a:avLst/>
          </a:prstGeom>
        </p:spPr>
      </p:pic>
      <p:pic>
        <p:nvPicPr>
          <p:cNvPr id="17" name="Picture 171">
            <a:extLst>
              <a:ext uri="{FF2B5EF4-FFF2-40B4-BE49-F238E27FC236}">
                <a16:creationId xmlns:a16="http://schemas.microsoft.com/office/drawing/2014/main" id="{45C951AE-3BD2-DE47-8468-F815B353B0A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74708" y="4877164"/>
            <a:ext cx="587065" cy="81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614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+mn-lt"/>
              </a:rPr>
              <a:t>Используемые технологии </a:t>
            </a:r>
            <a:r>
              <a:rPr lang="en-US" sz="2800" b="1" dirty="0">
                <a:latin typeface="+mn-lt"/>
              </a:rPr>
              <a:t>online-</a:t>
            </a:r>
            <a:r>
              <a:rPr lang="ru-RU" sz="2800" b="1" dirty="0">
                <a:latin typeface="+mn-lt"/>
              </a:rPr>
              <a:t>коммуникаций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Microsoft Teams</a:t>
            </a:r>
            <a:r>
              <a:rPr lang="en-US" dirty="0"/>
              <a:t> – </a:t>
            </a:r>
            <a:r>
              <a:rPr lang="ru-RU" dirty="0"/>
              <a:t>единая платформа для собраний, чатов, звонков и совместной работы</a:t>
            </a:r>
          </a:p>
          <a:p>
            <a:pPr marL="0" indent="0">
              <a:buNone/>
            </a:pPr>
            <a:endParaRPr lang="ru-RU" dirty="0"/>
          </a:p>
          <a:p>
            <a:r>
              <a:rPr lang="en-US" b="1" dirty="0"/>
              <a:t>Skype</a:t>
            </a:r>
            <a:r>
              <a:rPr lang="ru-RU" dirty="0"/>
              <a:t> - обеспечивает видео, голосовую, текстовую связь, обмен </a:t>
            </a:r>
            <a:r>
              <a:rPr lang="ru-RU" dirty="0" err="1"/>
              <a:t>неконфиденциальными</a:t>
            </a:r>
            <a:r>
              <a:rPr lang="ru-RU" dirty="0"/>
              <a:t> документами</a:t>
            </a:r>
          </a:p>
          <a:p>
            <a:pPr marL="0" indent="0">
              <a:buNone/>
            </a:pPr>
            <a:endParaRPr lang="ru-RU" dirty="0"/>
          </a:p>
          <a:p>
            <a:r>
              <a:rPr lang="en-US" b="1" dirty="0"/>
              <a:t>Google Meet</a:t>
            </a:r>
            <a:r>
              <a:rPr lang="en-US" dirty="0"/>
              <a:t> – </a:t>
            </a:r>
            <a:r>
              <a:rPr lang="ru-RU" dirty="0"/>
              <a:t>сервис защищенных видеоконференций</a:t>
            </a:r>
          </a:p>
          <a:p>
            <a:endParaRPr lang="ru-RU" dirty="0"/>
          </a:p>
          <a:p>
            <a:r>
              <a:rPr lang="en-US" b="1" dirty="0"/>
              <a:t>Zoom</a:t>
            </a:r>
            <a:r>
              <a:rPr lang="en-US" dirty="0"/>
              <a:t> – </a:t>
            </a:r>
            <a:r>
              <a:rPr lang="ru-RU" dirty="0"/>
              <a:t>сервис </a:t>
            </a:r>
            <a:r>
              <a:rPr lang="ru-RU" dirty="0" err="1"/>
              <a:t>видеотелефонии</a:t>
            </a:r>
            <a:r>
              <a:rPr lang="ru-RU" dirty="0"/>
              <a:t>, видеоконференцсвязи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290" y="2104993"/>
            <a:ext cx="856796" cy="85679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531" y="4291285"/>
            <a:ext cx="1642399" cy="52980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2086" y="5337171"/>
            <a:ext cx="1509264" cy="34301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810" y="3187459"/>
            <a:ext cx="748521" cy="754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05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159" y="181096"/>
            <a:ext cx="7886700" cy="997848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+mn-lt"/>
              </a:rPr>
              <a:t>Закупленные технические средства в рамках проекта за счет средств займа МБРР</a:t>
            </a:r>
          </a:p>
        </p:txBody>
      </p:sp>
      <p:pic>
        <p:nvPicPr>
          <p:cNvPr id="1026" name="Picture 2" descr="F:\PenPal\Для презентации\Screen-Shot-2560-03-20-at-2.44.56-PM-1024x3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467" y="2745626"/>
            <a:ext cx="2514540" cy="763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PenPal\Для презентации\InfoWatch-Traffic-Monit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333" y="3955696"/>
            <a:ext cx="2442526" cy="24425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F:\PenPal\Для презентации\Gate-min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295" y="5727745"/>
            <a:ext cx="975277" cy="975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800" dirty="0"/>
              <a:t>система управления уязвимостями </a:t>
            </a:r>
            <a:r>
              <a:rPr lang="en-US" sz="1800" b="1" dirty="0"/>
              <a:t>Rapid</a:t>
            </a:r>
            <a:r>
              <a:rPr lang="ru-RU" sz="1800" b="1" dirty="0"/>
              <a:t> 7 </a:t>
            </a:r>
            <a:r>
              <a:rPr lang="en-US" sz="1800" b="1" dirty="0" err="1"/>
              <a:t>Nexpose</a:t>
            </a:r>
            <a:endParaRPr lang="en-US" sz="1800" b="1" dirty="0"/>
          </a:p>
          <a:p>
            <a:pPr>
              <a:buFont typeface="Wingdings" pitchFamily="2" charset="2"/>
              <a:buChar char="ü"/>
            </a:pPr>
            <a:endParaRPr lang="ru-RU" sz="1600" b="1" dirty="0"/>
          </a:p>
          <a:p>
            <a:pPr>
              <a:buFont typeface="Wingdings" pitchFamily="2" charset="2"/>
              <a:buChar char="ü"/>
            </a:pPr>
            <a:r>
              <a:rPr lang="ru-RU" sz="1800" dirty="0"/>
              <a:t>система обеспечения комплексной защиты и контроля рабочих мест </a:t>
            </a:r>
            <a:r>
              <a:rPr lang="ru-RU" sz="1800" b="1" dirty="0" err="1"/>
              <a:t>Kaspersky</a:t>
            </a:r>
            <a:r>
              <a:rPr lang="ru-RU" sz="1800" b="1" dirty="0"/>
              <a:t> </a:t>
            </a:r>
            <a:r>
              <a:rPr lang="en-US" sz="1800" b="1" dirty="0"/>
              <a:t>Endpoint </a:t>
            </a:r>
            <a:r>
              <a:rPr lang="ru-RU" sz="1800" b="1" dirty="0" err="1"/>
              <a:t>Securit</a:t>
            </a:r>
            <a:r>
              <a:rPr lang="en-US" sz="1800" b="1" dirty="0"/>
              <a:t>y</a:t>
            </a:r>
          </a:p>
          <a:p>
            <a:pPr marL="0" indent="0">
              <a:buNone/>
            </a:pPr>
            <a:endParaRPr lang="ru-RU" sz="2000" b="1" dirty="0"/>
          </a:p>
          <a:p>
            <a:pPr>
              <a:buFont typeface="Wingdings" pitchFamily="2" charset="2"/>
              <a:buChar char="ü"/>
            </a:pPr>
            <a:r>
              <a:rPr lang="ru-RU" sz="1800" dirty="0"/>
              <a:t>Сертифицированный шлюз безопасности </a:t>
            </a:r>
            <a:r>
              <a:rPr lang="en-US" sz="1800" dirty="0"/>
              <a:t>WI-FI </a:t>
            </a:r>
            <a:r>
              <a:rPr lang="ru-RU" sz="1800" dirty="0"/>
              <a:t>соединений</a:t>
            </a: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   </a:t>
            </a:r>
            <a:r>
              <a:rPr lang="en-US" sz="1800" b="1" dirty="0" err="1"/>
              <a:t>Zyxel</a:t>
            </a:r>
            <a:r>
              <a:rPr lang="en-US" sz="1800" b="1" dirty="0"/>
              <a:t> USG</a:t>
            </a:r>
            <a:r>
              <a:rPr lang="ru-RU" sz="1800" b="1" dirty="0"/>
              <a:t>60</a:t>
            </a:r>
            <a:r>
              <a:rPr lang="en-US" sz="1800" b="1" dirty="0"/>
              <a:t>W</a:t>
            </a:r>
            <a:r>
              <a:rPr lang="en-US" sz="1800" dirty="0"/>
              <a:t> </a:t>
            </a:r>
          </a:p>
          <a:p>
            <a:pPr>
              <a:buFont typeface="Wingdings" pitchFamily="2" charset="2"/>
              <a:buChar char="ü"/>
            </a:pPr>
            <a:endParaRPr lang="en-US" sz="700" dirty="0"/>
          </a:p>
          <a:p>
            <a:pPr>
              <a:buFont typeface="Wingdings" pitchFamily="2" charset="2"/>
              <a:buChar char="ü"/>
            </a:pPr>
            <a:r>
              <a:rPr lang="ru-RU" sz="1800" dirty="0"/>
              <a:t>система обнаружения и предотвращения утечек конфиденциальной информации </a:t>
            </a:r>
            <a:r>
              <a:rPr lang="ru-RU" sz="1800" b="1" dirty="0"/>
              <a:t>(DLP-система)</a:t>
            </a:r>
            <a:r>
              <a:rPr lang="ru-RU" sz="1800" dirty="0"/>
              <a:t> </a:t>
            </a:r>
            <a:r>
              <a:rPr lang="en-US" sz="1800" b="1" dirty="0" err="1"/>
              <a:t>InfoWatch</a:t>
            </a:r>
            <a:r>
              <a:rPr lang="en-US" sz="1800" b="1" dirty="0"/>
              <a:t> Traffic Monitor</a:t>
            </a:r>
          </a:p>
          <a:p>
            <a:pPr>
              <a:buFont typeface="Wingdings" pitchFamily="2" charset="2"/>
              <a:buChar char="ü"/>
            </a:pPr>
            <a:endParaRPr lang="en-US" sz="3200" b="1" dirty="0"/>
          </a:p>
          <a:p>
            <a:pPr>
              <a:buFont typeface="Wingdings" pitchFamily="2" charset="2"/>
              <a:buChar char="ü"/>
            </a:pPr>
            <a:r>
              <a:rPr lang="ru-RU" sz="1800" dirty="0"/>
              <a:t>Программно-аппаратный комплекс криптографической защиты информации </a:t>
            </a:r>
            <a:r>
              <a:rPr lang="en-US" sz="1800" b="1" dirty="0" err="1"/>
              <a:t>Bel</a:t>
            </a:r>
            <a:r>
              <a:rPr lang="en-US" sz="1800" b="1" dirty="0"/>
              <a:t> VPN Gate</a:t>
            </a:r>
            <a:endParaRPr lang="ru-RU" sz="1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336" y="1178944"/>
            <a:ext cx="1392447" cy="1392447"/>
          </a:xfrm>
          <a:prstGeom prst="rect">
            <a:avLst/>
          </a:prstGeom>
        </p:spPr>
      </p:pic>
      <p:pic>
        <p:nvPicPr>
          <p:cNvPr id="1027" name="Picture 3" descr="F:\PenPal\Для презентации\img_usg60w_p_1000x100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889" y="3041747"/>
            <a:ext cx="1470114" cy="14701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598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054251"/>
            <a:ext cx="9144000" cy="635992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+mn-lt"/>
                <a:cs typeface="Times New Roman" panose="02020603050405020304" pitchFamily="18" charset="0"/>
              </a:rPr>
              <a:t>Благодарим за внимание!</a:t>
            </a:r>
            <a:endParaRPr lang="ru-RU" sz="36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000" y="5384800"/>
            <a:ext cx="2425700" cy="13843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ЕГОРОВА </a:t>
            </a:r>
          </a:p>
          <a:p>
            <a:pPr algn="l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Ксения Андреевна,</a:t>
            </a:r>
          </a:p>
          <a:p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 проекта </a:t>
            </a:r>
          </a:p>
          <a:p>
            <a:pPr algn="l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 «ИВЦ Минфина»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697" y="127000"/>
            <a:ext cx="1793504" cy="1964314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1950" y="6105525"/>
            <a:ext cx="2114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07/06/2021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368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4886</TotalTime>
  <Words>433</Words>
  <Application>Microsoft Office PowerPoint</Application>
  <PresentationFormat>On-screen Show (4:3)</PresentationFormat>
  <Paragraphs>69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Тема Office</vt:lpstr>
      <vt:lpstr>Практический опыт УП «ИВЦ Минфина» в организации непрерывной деятельности в условиях COVID-19</vt:lpstr>
      <vt:lpstr>О компании</vt:lpstr>
      <vt:lpstr>Задачи ИВЦ</vt:lpstr>
      <vt:lpstr>Обеспечение непрерывности и восстановления деятельности УП «ИВЦ Минфина»</vt:lpstr>
      <vt:lpstr>Угрозы</vt:lpstr>
      <vt:lpstr>Безопасный удаленный доступ</vt:lpstr>
      <vt:lpstr>Используемые технологии online-коммуникаций</vt:lpstr>
      <vt:lpstr>Закупленные технические средства в рамках проекта за счет средств займа МБРР</vt:lpstr>
      <vt:lpstr>Благодарим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Yelena Slizhevskaya</cp:lastModifiedBy>
  <cp:revision>557</cp:revision>
  <cp:lastPrinted>2020-10-19T13:02:10Z</cp:lastPrinted>
  <dcterms:created xsi:type="dcterms:W3CDTF">2014-11-21T11:00:06Z</dcterms:created>
  <dcterms:modified xsi:type="dcterms:W3CDTF">2021-06-03T08:53:18Z</dcterms:modified>
</cp:coreProperties>
</file>