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7" r:id="rId5"/>
    <p:sldId id="339" r:id="rId6"/>
    <p:sldId id="300" r:id="rId7"/>
    <p:sldId id="317" r:id="rId8"/>
    <p:sldId id="323" r:id="rId9"/>
    <p:sldId id="334" r:id="rId10"/>
    <p:sldId id="335" r:id="rId11"/>
    <p:sldId id="336" r:id="rId12"/>
    <p:sldId id="337" r:id="rId13"/>
    <p:sldId id="324" r:id="rId14"/>
  </p:sldIdLst>
  <p:sldSz cx="972185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рчук Андрей" initials="НА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1D1F6F"/>
    <a:srgbClr val="29C7FF"/>
    <a:srgbClr val="00B9FA"/>
    <a:srgbClr val="00BC4C"/>
    <a:srgbClr val="C5FFDC"/>
    <a:srgbClr val="F8F8FE"/>
    <a:srgbClr val="F1EEFC"/>
    <a:srgbClr val="D7D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EB924-AD78-42AC-995F-A032B44204EA}" v="4" dt="2020-10-26T10:13:06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80" autoAdjust="0"/>
    <p:restoredTop sz="88033" autoAdjust="0"/>
  </p:normalViewPr>
  <p:slideViewPr>
    <p:cSldViewPr>
      <p:cViewPr varScale="1">
        <p:scale>
          <a:sx n="50" d="100"/>
          <a:sy n="50" d="100"/>
        </p:scale>
        <p:origin x="64" y="32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3E6EB924-AD78-42AC-995F-A032B44204EA}"/>
    <pc:docChg chg="custSel modSld">
      <pc:chgData name="Yelena Slizhevskaya" userId="c31c118f-cc09-4814-95e2-f268a72c0a23" providerId="ADAL" clId="{3E6EB924-AD78-42AC-995F-A032B44204EA}" dt="2020-10-26T10:16:18.859" v="229" actId="6549"/>
      <pc:docMkLst>
        <pc:docMk/>
      </pc:docMkLst>
      <pc:sldChg chg="modSp">
        <pc:chgData name="Yelena Slizhevskaya" userId="c31c118f-cc09-4814-95e2-f268a72c0a23" providerId="ADAL" clId="{3E6EB924-AD78-42AC-995F-A032B44204EA}" dt="2020-10-26T10:04:21.491" v="41" actId="1035"/>
        <pc:sldMkLst>
          <pc:docMk/>
          <pc:sldMk cId="0" sldId="277"/>
        </pc:sldMkLst>
        <pc:spChg chg="mod">
          <ac:chgData name="Yelena Slizhevskaya" userId="c31c118f-cc09-4814-95e2-f268a72c0a23" providerId="ADAL" clId="{3E6EB924-AD78-42AC-995F-A032B44204EA}" dt="2020-10-26T10:04:15.102" v="39" actId="6549"/>
          <ac:spMkLst>
            <pc:docMk/>
            <pc:sldMk cId="0" sldId="277"/>
            <ac:spMk id="8" creationId="{00000000-0000-0000-0000-000000000000}"/>
          </ac:spMkLst>
        </pc:spChg>
        <pc:picChg chg="mod">
          <ac:chgData name="Yelena Slizhevskaya" userId="c31c118f-cc09-4814-95e2-f268a72c0a23" providerId="ADAL" clId="{3E6EB924-AD78-42AC-995F-A032B44204EA}" dt="2020-10-26T10:04:21.491" v="41" actId="1035"/>
          <ac:picMkLst>
            <pc:docMk/>
            <pc:sldMk cId="0" sldId="277"/>
            <ac:picMk id="6" creationId="{00000000-0000-0000-0000-000000000000}"/>
          </ac:picMkLst>
        </pc:picChg>
      </pc:sldChg>
      <pc:sldChg chg="modSp">
        <pc:chgData name="Yelena Slizhevskaya" userId="c31c118f-cc09-4814-95e2-f268a72c0a23" providerId="ADAL" clId="{3E6EB924-AD78-42AC-995F-A032B44204EA}" dt="2020-10-26T10:06:09.001" v="117" actId="6549"/>
        <pc:sldMkLst>
          <pc:docMk/>
          <pc:sldMk cId="3391411148" sldId="300"/>
        </pc:sldMkLst>
        <pc:spChg chg="mod">
          <ac:chgData name="Yelena Slizhevskaya" userId="c31c118f-cc09-4814-95e2-f268a72c0a23" providerId="ADAL" clId="{3E6EB924-AD78-42AC-995F-A032B44204EA}" dt="2020-10-26T10:06:09.001" v="117" actId="6549"/>
          <ac:spMkLst>
            <pc:docMk/>
            <pc:sldMk cId="3391411148" sldId="300"/>
            <ac:spMk id="41986" creationId="{00000000-0000-0000-0000-000000000000}"/>
          </ac:spMkLst>
        </pc:spChg>
      </pc:sldChg>
      <pc:sldChg chg="modSp">
        <pc:chgData name="Yelena Slizhevskaya" userId="c31c118f-cc09-4814-95e2-f268a72c0a23" providerId="ADAL" clId="{3E6EB924-AD78-42AC-995F-A032B44204EA}" dt="2020-10-26T10:07:09.273" v="145" actId="6549"/>
        <pc:sldMkLst>
          <pc:docMk/>
          <pc:sldMk cId="4279817709" sldId="317"/>
        </pc:sldMkLst>
        <pc:spChg chg="mod">
          <ac:chgData name="Yelena Slizhevskaya" userId="c31c118f-cc09-4814-95e2-f268a72c0a23" providerId="ADAL" clId="{3E6EB924-AD78-42AC-995F-A032B44204EA}" dt="2020-10-26T10:07:09.273" v="145" actId="6549"/>
          <ac:spMkLst>
            <pc:docMk/>
            <pc:sldMk cId="4279817709" sldId="317"/>
            <ac:spMk id="41986" creationId="{00000000-0000-0000-0000-000000000000}"/>
          </ac:spMkLst>
        </pc:spChg>
      </pc:sldChg>
      <pc:sldChg chg="modSp">
        <pc:chgData name="Yelena Slizhevskaya" userId="c31c118f-cc09-4814-95e2-f268a72c0a23" providerId="ADAL" clId="{3E6EB924-AD78-42AC-995F-A032B44204EA}" dt="2020-10-26T10:13:22.361" v="154" actId="14100"/>
        <pc:sldMkLst>
          <pc:docMk/>
          <pc:sldMk cId="4021309821" sldId="323"/>
        </pc:sldMkLst>
        <pc:spChg chg="mod">
          <ac:chgData name="Yelena Slizhevskaya" userId="c31c118f-cc09-4814-95e2-f268a72c0a23" providerId="ADAL" clId="{3E6EB924-AD78-42AC-995F-A032B44204EA}" dt="2020-10-26T10:13:14.456" v="152" actId="14100"/>
          <ac:spMkLst>
            <pc:docMk/>
            <pc:sldMk cId="4021309821" sldId="323"/>
            <ac:spMk id="37" creationId="{00000000-0000-0000-0000-000000000000}"/>
          </ac:spMkLst>
        </pc:spChg>
        <pc:spChg chg="mod">
          <ac:chgData name="Yelena Slizhevskaya" userId="c31c118f-cc09-4814-95e2-f268a72c0a23" providerId="ADAL" clId="{3E6EB924-AD78-42AC-995F-A032B44204EA}" dt="2020-10-26T10:13:22.361" v="154" actId="14100"/>
          <ac:spMkLst>
            <pc:docMk/>
            <pc:sldMk cId="4021309821" sldId="323"/>
            <ac:spMk id="38" creationId="{00000000-0000-0000-0000-000000000000}"/>
          </ac:spMkLst>
        </pc:spChg>
        <pc:picChg chg="mod">
          <ac:chgData name="Yelena Slizhevskaya" userId="c31c118f-cc09-4814-95e2-f268a72c0a23" providerId="ADAL" clId="{3E6EB924-AD78-42AC-995F-A032B44204EA}" dt="2020-10-26T10:13:06.668" v="151" actId="1076"/>
          <ac:picMkLst>
            <pc:docMk/>
            <pc:sldMk cId="4021309821" sldId="323"/>
            <ac:picMk id="8" creationId="{00000000-0000-0000-0000-000000000000}"/>
          </ac:picMkLst>
        </pc:picChg>
      </pc:sldChg>
      <pc:sldChg chg="modSp">
        <pc:chgData name="Yelena Slizhevskaya" userId="c31c118f-cc09-4814-95e2-f268a72c0a23" providerId="ADAL" clId="{3E6EB924-AD78-42AC-995F-A032B44204EA}" dt="2020-10-26T10:14:01.958" v="167" actId="20577"/>
        <pc:sldMkLst>
          <pc:docMk/>
          <pc:sldMk cId="3939576105" sldId="334"/>
        </pc:sldMkLst>
        <pc:spChg chg="mod">
          <ac:chgData name="Yelena Slizhevskaya" userId="c31c118f-cc09-4814-95e2-f268a72c0a23" providerId="ADAL" clId="{3E6EB924-AD78-42AC-995F-A032B44204EA}" dt="2020-10-26T10:14:01.958" v="167" actId="20577"/>
          <ac:spMkLst>
            <pc:docMk/>
            <pc:sldMk cId="3939576105" sldId="334"/>
            <ac:spMk id="34" creationId="{00000000-0000-0000-0000-000000000000}"/>
          </ac:spMkLst>
        </pc:spChg>
      </pc:sldChg>
      <pc:sldChg chg="modSp">
        <pc:chgData name="Yelena Slizhevskaya" userId="c31c118f-cc09-4814-95e2-f268a72c0a23" providerId="ADAL" clId="{3E6EB924-AD78-42AC-995F-A032B44204EA}" dt="2020-10-26T10:14:53.041" v="224" actId="6549"/>
        <pc:sldMkLst>
          <pc:docMk/>
          <pc:sldMk cId="2413065713" sldId="335"/>
        </pc:sldMkLst>
        <pc:spChg chg="mod">
          <ac:chgData name="Yelena Slizhevskaya" userId="c31c118f-cc09-4814-95e2-f268a72c0a23" providerId="ADAL" clId="{3E6EB924-AD78-42AC-995F-A032B44204EA}" dt="2020-10-26T10:14:53.041" v="224" actId="6549"/>
          <ac:spMkLst>
            <pc:docMk/>
            <pc:sldMk cId="2413065713" sldId="335"/>
            <ac:spMk id="2" creationId="{00000000-0000-0000-0000-000000000000}"/>
          </ac:spMkLst>
        </pc:spChg>
        <pc:spChg chg="mod">
          <ac:chgData name="Yelena Slizhevskaya" userId="c31c118f-cc09-4814-95e2-f268a72c0a23" providerId="ADAL" clId="{3E6EB924-AD78-42AC-995F-A032B44204EA}" dt="2020-10-26T10:14:41.412" v="197" actId="313"/>
          <ac:spMkLst>
            <pc:docMk/>
            <pc:sldMk cId="2413065713" sldId="335"/>
            <ac:spMk id="8" creationId="{00000000-0000-0000-0000-000000000000}"/>
          </ac:spMkLst>
        </pc:spChg>
      </pc:sldChg>
      <pc:sldChg chg="modSp">
        <pc:chgData name="Yelena Slizhevskaya" userId="c31c118f-cc09-4814-95e2-f268a72c0a23" providerId="ADAL" clId="{3E6EB924-AD78-42AC-995F-A032B44204EA}" dt="2020-10-26T10:16:18.859" v="229" actId="6549"/>
        <pc:sldMkLst>
          <pc:docMk/>
          <pc:sldMk cId="4230773157" sldId="337"/>
        </pc:sldMkLst>
        <pc:spChg chg="mod">
          <ac:chgData name="Yelena Slizhevskaya" userId="c31c118f-cc09-4814-95e2-f268a72c0a23" providerId="ADAL" clId="{3E6EB924-AD78-42AC-995F-A032B44204EA}" dt="2020-10-26T10:16:18.859" v="229" actId="6549"/>
          <ac:spMkLst>
            <pc:docMk/>
            <pc:sldMk cId="4230773157" sldId="337"/>
            <ac:spMk id="34" creationId="{00000000-0000-0000-0000-000000000000}"/>
          </ac:spMkLst>
        </pc:spChg>
      </pc:sldChg>
      <pc:sldChg chg="modSp">
        <pc:chgData name="Yelena Slizhevskaya" userId="c31c118f-cc09-4814-95e2-f268a72c0a23" providerId="ADAL" clId="{3E6EB924-AD78-42AC-995F-A032B44204EA}" dt="2020-10-26T10:05:25.834" v="95" actId="6549"/>
        <pc:sldMkLst>
          <pc:docMk/>
          <pc:sldMk cId="1925606566" sldId="339"/>
        </pc:sldMkLst>
        <pc:spChg chg="mod">
          <ac:chgData name="Yelena Slizhevskaya" userId="c31c118f-cc09-4814-95e2-f268a72c0a23" providerId="ADAL" clId="{3E6EB924-AD78-42AC-995F-A032B44204EA}" dt="2020-10-26T10:05:25.834" v="95" actId="6549"/>
          <ac:spMkLst>
            <pc:docMk/>
            <pc:sldMk cId="1925606566" sldId="339"/>
            <ac:spMk id="66" creationId="{00000000-0000-0000-0000-000000000000}"/>
          </ac:spMkLst>
        </pc:spChg>
        <pc:spChg chg="mod">
          <ac:chgData name="Yelena Slizhevskaya" userId="c31c118f-cc09-4814-95e2-f268a72c0a23" providerId="ADAL" clId="{3E6EB924-AD78-42AC-995F-A032B44204EA}" dt="2020-10-26T10:04:48.767" v="77" actId="6549"/>
          <ac:spMkLst>
            <pc:docMk/>
            <pc:sldMk cId="1925606566" sldId="339"/>
            <ac:spMk id="41986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BB260-EEA0-4087-8438-B004055667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540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F1464-350B-4C55-A07B-2F36CE15C59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39775"/>
            <a:ext cx="52435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5E93-44D3-4CDA-B5DD-9A809AD13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endParaRPr lang="ru-RU" alt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В рамках создания электронного правительства в Республике Беларусь ключевым принципом является применение обмена электронными документами, как при работе с юридическими лицами, так и при работе с гражданами. </a:t>
            </a:r>
          </a:p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r>
              <a:rPr lang="ru-RU" sz="1200" i="1" dirty="0"/>
              <a:t>Электронный документооборот во всем мире развивается ускоренными темпами, и сегодня можно с уверенностью сказать, что в скором времени переход всех предприятий Республики Беларусь на электронный документооборот неизбежен</a:t>
            </a:r>
            <a:endParaRPr lang="en-US" sz="1200" i="1" dirty="0"/>
          </a:p>
          <a:p>
            <a:pPr>
              <a:buNone/>
            </a:pPr>
            <a:r>
              <a:rPr lang="ru-RU" sz="1200" i="1" dirty="0"/>
              <a:t>Внедрение технологий электронного документооборота во многом обосновано:</a:t>
            </a:r>
            <a:endParaRPr lang="ru-RU" sz="1200" dirty="0"/>
          </a:p>
          <a:p>
            <a:r>
              <a:rPr lang="en-US" sz="1200" i="1" dirty="0"/>
              <a:t> </a:t>
            </a:r>
            <a:r>
              <a:rPr lang="ru-RU" sz="1200" i="1" dirty="0"/>
              <a:t>Повышением эффективности работы;</a:t>
            </a:r>
            <a:endParaRPr lang="ru-RU" sz="1200" dirty="0"/>
          </a:p>
          <a:p>
            <a:r>
              <a:rPr lang="en-US" sz="1200" i="1" dirty="0"/>
              <a:t> </a:t>
            </a:r>
            <a:r>
              <a:rPr lang="ru-RU" sz="1200" i="1" dirty="0"/>
              <a:t>Экономией ресурсов компаний (что позволит направлять их в более продуктивное русло);</a:t>
            </a:r>
            <a:endParaRPr lang="ru-RU" sz="1200" dirty="0"/>
          </a:p>
          <a:p>
            <a:pPr algn="just">
              <a:buNone/>
            </a:pPr>
            <a:r>
              <a:rPr lang="ru-RU" sz="1200" i="1" dirty="0"/>
              <a:t> Таким образом, переход от передачи документов обычным способом к электронному документообороту — процесс нужный, важный и необратимый</a:t>
            </a:r>
            <a:endParaRPr lang="ru-RU" altLang="ru-RU" sz="1200" b="1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endParaRPr lang="ru-RU" alt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2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Тоже быстро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 для чего она, ее назначение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Очень быстро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5E93-44D3-4CDA-B5DD-9A809AD137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roup 57"/>
          <p:cNvGrpSpPr>
            <a:grpSpLocks/>
          </p:cNvGrpSpPr>
          <p:nvPr/>
        </p:nvGrpSpPr>
        <p:grpSpPr bwMode="auto">
          <a:xfrm>
            <a:off x="0" y="6245226"/>
            <a:ext cx="9721850" cy="612775"/>
            <a:chOff x="0" y="3934"/>
            <a:chExt cx="5760" cy="386"/>
          </a:xfrm>
        </p:grpSpPr>
        <p:sp>
          <p:nvSpPr>
            <p:cNvPr id="3127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86092" y="6477001"/>
            <a:ext cx="2268432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238187" y="6477001"/>
            <a:ext cx="3078586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45694" y="6477001"/>
            <a:ext cx="2268432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754864E5-38F9-4BB4-96EC-45F8A88E3B6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24062" y="471488"/>
            <a:ext cx="147178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458277" y="5638800"/>
            <a:ext cx="7129357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185" y="4953000"/>
            <a:ext cx="7858495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gray">
          <a:xfrm>
            <a:off x="1782339" y="1905000"/>
            <a:ext cx="3483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600" b="1"/>
              <a:t>“ Add your company slogan ”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CE811-AADA-4526-B0B2-1FAE8BBE98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171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503238"/>
            <a:ext cx="2187416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503238"/>
            <a:ext cx="6400218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FCADE-AED0-444D-A656-1EEDD0589E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115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54" y="503238"/>
            <a:ext cx="8344588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86093" y="1371600"/>
            <a:ext cx="8749665" cy="50292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6093" y="6562725"/>
            <a:ext cx="194437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93385" y="6551613"/>
            <a:ext cx="2268432" cy="228600"/>
          </a:xfrm>
        </p:spPr>
        <p:txBody>
          <a:bodyPr/>
          <a:lstStyle>
            <a:lvl1pPr>
              <a:defRPr/>
            </a:lvl1pPr>
          </a:lstStyle>
          <a:p>
            <a:fld id="{01787DAF-4215-4D8B-AB4F-730A9C7F41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121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05F59-4076-431F-8FCA-400F6ED1B2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593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59" y="440690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59" y="2906713"/>
            <a:ext cx="826357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5C38-A0F4-4E77-AE2A-AEEBB5956E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54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93" y="1371600"/>
            <a:ext cx="429381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940" y="1371600"/>
            <a:ext cx="429381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9959-508E-4B79-AF47-C14BB31BA7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209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93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5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8565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114E4-3107-4576-9236-E442404F6B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984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9F838-F91F-4663-BE0F-8A25E74BC8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739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63D71-E45A-4D64-AA81-5AAD53C79D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312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973" y="273051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3" y="1435101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E7EA9-080A-4A11-92B5-97FEBD5365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213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289EC-1CB2-4558-BB75-CF57701D2E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124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0" y="6400800"/>
            <a:ext cx="9721850" cy="457200"/>
            <a:chOff x="0" y="4032"/>
            <a:chExt cx="5760" cy="288"/>
          </a:xfrm>
        </p:grpSpPr>
        <p:sp>
          <p:nvSpPr>
            <p:cNvPr id="1110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228600"/>
          <a:ext cx="9721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15" imgW="12977778" imgH="1955556" progId="Photoshop.Image.7">
                  <p:embed/>
                </p:oleObj>
              </mc:Choice>
              <mc:Fallback>
                <p:oleObj name="Image" r:id="rId15" imgW="12977778" imgH="1955556" progId="Photoshop.Image.7">
                  <p:embed/>
                  <p:pic>
                    <p:nvPicPr>
                      <p:cNvPr id="1109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7218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093" y="1371600"/>
            <a:ext cx="874966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6093" y="6562725"/>
            <a:ext cx="194437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210372" y="6477000"/>
            <a:ext cx="202538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93385" y="6551613"/>
            <a:ext cx="226843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D469E5A-B16A-42CE-9169-C8630531D6C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10154" y="503238"/>
            <a:ext cx="834458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vcmf.b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https://digital.report/wp-content/uploads/2017/04/Edinyiy-portal-e%60lektronnyih-uslug-1078x51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" y="1268760"/>
            <a:ext cx="9750298" cy="439248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blurRad="927100" endPos="0" dist="508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Logo IVC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1" y="332657"/>
            <a:ext cx="1145480" cy="12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540473" y="6381328"/>
            <a:ext cx="19364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900" kern="0" dirty="0">
                <a:solidFill>
                  <a:schemeClr val="bg1"/>
                </a:solidFill>
              </a:rPr>
              <a:t>www.ivcmf.by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33" y="4980210"/>
            <a:ext cx="9296310" cy="1362075"/>
          </a:xfrm>
          <a:effectLst/>
        </p:spPr>
        <p:txBody>
          <a:bodyPr/>
          <a:lstStyle/>
          <a:p>
            <a:r>
              <a:rPr lang="en-GB" altLang="ru-RU" sz="2800" dirty="0"/>
              <a:t>ELECTRONIC DOCUMENT </a:t>
            </a:r>
            <a:r>
              <a:rPr lang="en-US" altLang="ru-RU" sz="2800" dirty="0"/>
              <a:t>management as part of the</a:t>
            </a:r>
            <a:r>
              <a:rPr lang="en-GB" altLang="ru-RU" sz="2800" dirty="0"/>
              <a:t> PUBLIC FINANCE MANAGEMENT PROCESSES</a:t>
            </a:r>
            <a:endParaRPr lang="en-US" alt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9803" y="2857897"/>
            <a:ext cx="5849678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GB" sz="3200" b="1" dirty="0"/>
              <a:t>Thank you for your attention</a:t>
            </a:r>
            <a:r>
              <a:rPr lang="ru-RU" sz="3200" dirty="0"/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7961" y="3861048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RUP IVC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Minfin</a:t>
            </a:r>
            <a:endParaRPr lang="en-US" b="1" dirty="0">
              <a:solidFill>
                <a:schemeClr val="accent1">
                  <a:lumMod val="50000"/>
                </a:schemeClr>
              </a:solidFill>
              <a:hlinkClick r:id="rId4"/>
            </a:endParaRP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https://ivcmf.by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sed@ivcmf.by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46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87815" cy="563562"/>
          </a:xfrm>
        </p:spPr>
        <p:txBody>
          <a:bodyPr/>
          <a:lstStyle/>
          <a:p>
            <a:r>
              <a:rPr lang="en-GB" dirty="0"/>
              <a:t>Electronic Document Management in the Republic of Belarus</a:t>
            </a:r>
            <a:endParaRPr lang="en-US" alt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3" y="1264711"/>
            <a:ext cx="9068842" cy="511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10"/>
          <p:cNvSpPr>
            <a:spLocks noChangeArrowheads="1"/>
          </p:cNvSpPr>
          <p:nvPr/>
        </p:nvSpPr>
        <p:spPr bwMode="gray">
          <a:xfrm flipH="1">
            <a:off x="832825" y="5181244"/>
            <a:ext cx="3664865" cy="119627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3"/>
          <p:cNvSpPr/>
          <p:nvPr/>
        </p:nvSpPr>
        <p:spPr>
          <a:xfrm flipH="1">
            <a:off x="1415158" y="5299472"/>
            <a:ext cx="4026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en-GB" altLang="ru-RU" sz="1600" b="1" dirty="0">
                <a:cs typeface="Arial" charset="0"/>
              </a:rPr>
              <a:t>More than 15,000 SMDO (inter-agency document management system) subscribers in Belarus</a:t>
            </a:r>
            <a:endParaRPr lang="en-US" altLang="ru-RU" sz="1600" b="1" dirty="0">
              <a:cs typeface="Arial" charset="0"/>
            </a:endParaRP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en-GB" altLang="ru-RU" sz="1600" b="1" dirty="0">
                <a:solidFill>
                  <a:srgbClr val="FF0000"/>
                </a:solidFill>
                <a:cs typeface="Arial" charset="0"/>
              </a:rPr>
              <a:t>More than </a:t>
            </a:r>
            <a:r>
              <a:rPr lang="ru-RU" altLang="ru-RU" sz="1600" b="1" dirty="0">
                <a:solidFill>
                  <a:srgbClr val="FF0000"/>
                </a:solidFill>
                <a:cs typeface="Arial" charset="0"/>
              </a:rPr>
              <a:t>6</a:t>
            </a:r>
            <a:r>
              <a:rPr lang="en-GB" altLang="ru-RU" sz="1600" b="1" dirty="0">
                <a:solidFill>
                  <a:srgbClr val="FF0000"/>
                </a:solidFill>
                <a:cs typeface="Arial" charset="0"/>
              </a:rPr>
              <a:t>,</a:t>
            </a:r>
            <a:r>
              <a:rPr lang="ru-RU" altLang="ru-RU" sz="1600" b="1" dirty="0">
                <a:solidFill>
                  <a:srgbClr val="FF0000"/>
                </a:solidFill>
                <a:cs typeface="Arial" charset="0"/>
              </a:rPr>
              <a:t>500</a:t>
            </a:r>
            <a:r>
              <a:rPr lang="en-GB" altLang="ru-RU" sz="1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ru-RU" sz="1600" b="1" dirty="0" err="1">
                <a:cs typeface="Arial" charset="0"/>
              </a:rPr>
              <a:t>DoXlogic</a:t>
            </a:r>
            <a:r>
              <a:rPr lang="en-US" altLang="ru-RU" sz="1600" b="1" dirty="0">
                <a:cs typeface="Arial" charset="0"/>
              </a:rPr>
              <a:t>-Fly </a:t>
            </a:r>
            <a:r>
              <a:rPr lang="en-GB" altLang="ru-RU" sz="1600" b="1" dirty="0">
                <a:cs typeface="Arial" charset="0"/>
              </a:rPr>
              <a:t>users</a:t>
            </a:r>
            <a:r>
              <a:rPr lang="ru-RU" altLang="ru-RU" sz="1600" b="1" dirty="0">
                <a:cs typeface="Arial" charset="0"/>
              </a:rPr>
              <a:t> </a:t>
            </a:r>
            <a:endParaRPr lang="ru-RU" altLang="ru-RU" sz="16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67" name="Group 12"/>
          <p:cNvGrpSpPr>
            <a:grpSpLocks/>
          </p:cNvGrpSpPr>
          <p:nvPr/>
        </p:nvGrpSpPr>
        <p:grpSpPr bwMode="auto">
          <a:xfrm flipH="1">
            <a:off x="184752" y="5181244"/>
            <a:ext cx="1230405" cy="1196277"/>
            <a:chOff x="2016" y="1920"/>
            <a:chExt cx="1680" cy="1680"/>
          </a:xfrm>
        </p:grpSpPr>
        <p:sp>
          <p:nvSpPr>
            <p:cNvPr id="68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" name="Picture 2" descr="D:\Download\27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5" y="5487751"/>
            <a:ext cx="574328" cy="5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473C1-E2DC-4D9B-AD36-531319536BFB}"/>
              </a:ext>
            </a:extLst>
          </p:cNvPr>
          <p:cNvSpPr txBox="1"/>
          <p:nvPr/>
        </p:nvSpPr>
        <p:spPr>
          <a:xfrm>
            <a:off x="1311755" y="1323619"/>
            <a:ext cx="1583845" cy="1927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E9B14-5AB7-4CE7-A1EC-65870DD28BF3}"/>
              </a:ext>
            </a:extLst>
          </p:cNvPr>
          <p:cNvSpPr txBox="1"/>
          <p:nvPr/>
        </p:nvSpPr>
        <p:spPr>
          <a:xfrm>
            <a:off x="1547975" y="2272308"/>
            <a:ext cx="1023775" cy="2956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 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EDWS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E8C91-34DB-4AA3-95E2-D0724DD8264D}"/>
              </a:ext>
            </a:extLst>
          </p:cNvPr>
          <p:cNvSpPr txBox="1"/>
          <p:nvPr/>
        </p:nvSpPr>
        <p:spPr>
          <a:xfrm>
            <a:off x="3990185" y="2165629"/>
            <a:ext cx="825655" cy="2651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of delivery or erroneous delivery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76289-EDF9-4E9E-8B71-D53016FFDAC6}"/>
              </a:ext>
            </a:extLst>
          </p:cNvPr>
          <p:cNvSpPr txBox="1"/>
          <p:nvPr/>
        </p:nvSpPr>
        <p:spPr>
          <a:xfrm>
            <a:off x="3041495" y="1432560"/>
            <a:ext cx="837085" cy="58293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in SMDO format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CF0A-E36E-4430-84F0-2213CC937445}"/>
              </a:ext>
            </a:extLst>
          </p:cNvPr>
          <p:cNvSpPr txBox="1"/>
          <p:nvPr/>
        </p:nvSpPr>
        <p:spPr>
          <a:xfrm>
            <a:off x="3525365" y="2617469"/>
            <a:ext cx="730405" cy="1219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en-GB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4E641-0241-4630-8B38-7A460FFA1430}"/>
              </a:ext>
            </a:extLst>
          </p:cNvPr>
          <p:cNvSpPr txBox="1"/>
          <p:nvPr/>
        </p:nvSpPr>
        <p:spPr>
          <a:xfrm>
            <a:off x="2110740" y="3182125"/>
            <a:ext cx="805970" cy="3459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 of registration or rejection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A0597-4BBA-49B5-AA83-5FA1CD8AB3C8}"/>
              </a:ext>
            </a:extLst>
          </p:cNvPr>
          <p:cNvSpPr txBox="1"/>
          <p:nvPr/>
        </p:nvSpPr>
        <p:spPr>
          <a:xfrm>
            <a:off x="5311624" y="5233020"/>
            <a:ext cx="805970" cy="3459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 of registration or rejection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861E6-729D-4D89-830F-55B32A91DDDC}"/>
              </a:ext>
            </a:extLst>
          </p:cNvPr>
          <p:cNvSpPr txBox="1"/>
          <p:nvPr/>
        </p:nvSpPr>
        <p:spPr>
          <a:xfrm>
            <a:off x="7042953" y="6101117"/>
            <a:ext cx="1583845" cy="1927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02865-AAB3-416B-A5D1-71DC1B21AECB}"/>
              </a:ext>
            </a:extLst>
          </p:cNvPr>
          <p:cNvSpPr txBox="1"/>
          <p:nvPr/>
        </p:nvSpPr>
        <p:spPr>
          <a:xfrm>
            <a:off x="7340133" y="5525806"/>
            <a:ext cx="1023775" cy="2956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EDWS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946D9-7647-4FDA-A151-5CA1C37DFC5B}"/>
              </a:ext>
            </a:extLst>
          </p:cNvPr>
          <p:cNvSpPr txBox="1"/>
          <p:nvPr/>
        </p:nvSpPr>
        <p:spPr>
          <a:xfrm>
            <a:off x="7233453" y="4712727"/>
            <a:ext cx="730405" cy="1219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en-GB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D5FA7-C050-416E-8668-895D7269FC7D}"/>
              </a:ext>
            </a:extLst>
          </p:cNvPr>
          <p:cNvSpPr txBox="1"/>
          <p:nvPr/>
        </p:nvSpPr>
        <p:spPr>
          <a:xfrm>
            <a:off x="7505511" y="4250432"/>
            <a:ext cx="825655" cy="2651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of delivery or erroneous delivery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B269B-DE31-42D0-BA75-E0A22673DEF0}"/>
              </a:ext>
            </a:extLst>
          </p:cNvPr>
          <p:cNvSpPr txBox="1"/>
          <p:nvPr/>
        </p:nvSpPr>
        <p:spPr>
          <a:xfrm>
            <a:off x="8477061" y="3997423"/>
            <a:ext cx="837085" cy="58293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registration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4CE12B-98A0-4EF8-83AD-589D88300D4B}"/>
              </a:ext>
            </a:extLst>
          </p:cNvPr>
          <p:cNvSpPr txBox="1"/>
          <p:nvPr/>
        </p:nvSpPr>
        <p:spPr>
          <a:xfrm>
            <a:off x="5700251" y="2004060"/>
            <a:ext cx="2289319" cy="8610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EDS verification in attached documents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delivery acknowledgements for the router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documents/acknowledgements by means of SMDO servers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BEC969-19DE-4CB0-9427-C1D333D1C23D}"/>
              </a:ext>
            </a:extLst>
          </p:cNvPr>
          <p:cNvSpPr txBox="1"/>
          <p:nvPr/>
        </p:nvSpPr>
        <p:spPr>
          <a:xfrm>
            <a:off x="5733789" y="1626870"/>
            <a:ext cx="1703331" cy="3181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SMDO Nucleus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0"/>
          <p:cNvSpPr>
            <a:spLocks noChangeArrowheads="1"/>
          </p:cNvSpPr>
          <p:nvPr/>
        </p:nvSpPr>
        <p:spPr bwMode="gray">
          <a:xfrm flipH="1">
            <a:off x="385676" y="3261702"/>
            <a:ext cx="8374435" cy="40595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8344877" cy="563562"/>
          </a:xfrm>
        </p:spPr>
        <p:txBody>
          <a:bodyPr/>
          <a:lstStyle/>
          <a:p>
            <a:r>
              <a:rPr lang="en-US" altLang="ru-RU" dirty="0" err="1">
                <a:cs typeface="Arial" charset="0"/>
              </a:rPr>
              <a:t>DoXlogic</a:t>
            </a:r>
            <a:r>
              <a:rPr lang="en-US" altLang="ru-RU" dirty="0">
                <a:cs typeface="Arial" charset="0"/>
              </a:rPr>
              <a:t>-Fly Document Management System</a:t>
            </a:r>
            <a:endParaRPr lang="en-US" altLang="ru-RU" dirty="0"/>
          </a:p>
        </p:txBody>
      </p:sp>
      <p:sp>
        <p:nvSpPr>
          <p:cNvPr id="57" name="Текст 3"/>
          <p:cNvSpPr txBox="1">
            <a:spLocks/>
          </p:cNvSpPr>
          <p:nvPr/>
        </p:nvSpPr>
        <p:spPr bwMode="auto">
          <a:xfrm>
            <a:off x="4572894" y="1412776"/>
            <a:ext cx="482453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charset="0"/>
              <a:buNone/>
            </a:pPr>
            <a:endParaRPr lang="ru-RU" altLang="ru-RU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8997" y="1663566"/>
            <a:ext cx="3888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DoXLogic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-Fly today is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not only a system that manages the electronic document flow at an enterprise, but also the most powerful multi-user </a:t>
            </a:r>
            <a:r>
              <a:rPr lang="en-US" sz="1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tool for managing a whole suite of business processes, including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>
                <a:solidFill>
                  <a:srgbClr val="1D1F6F"/>
                </a:solidFill>
                <a:latin typeface="Franklin Gothic Book" panose="020B0503020102020204" pitchFamily="34" charset="0"/>
              </a:rPr>
              <a:t>:</a:t>
            </a: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596341" y="373700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>
              <a:latin typeface="Franklin Gothic Book" panose="020B0503020102020204" pitchFamily="34" charset="0"/>
            </a:endParaRP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gray">
          <a:xfrm flipH="1">
            <a:off x="281282" y="2577022"/>
            <a:ext cx="8374435" cy="40595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 flipH="1">
            <a:off x="688706" y="2595333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latin typeface="Franklin Gothic Book" panose="020B0503020102020204" pitchFamily="34" charset="0"/>
              </a:rPr>
              <a:t>    </a:t>
            </a:r>
            <a:r>
              <a:rPr lang="en-GB" b="1" i="1" dirty="0">
                <a:latin typeface="Franklin Gothic Book" panose="020B0503020102020204" pitchFamily="34" charset="0"/>
              </a:rPr>
              <a:t>Office workflow management</a:t>
            </a:r>
            <a:endParaRPr lang="ru-RU" b="1" i="1" dirty="0">
              <a:latin typeface="Franklin Gothic Book" panose="020B0503020102020204" pitchFamily="34" charset="0"/>
            </a:endParaRPr>
          </a:p>
        </p:txBody>
      </p:sp>
      <p:grpSp>
        <p:nvGrpSpPr>
          <p:cNvPr id="80" name="Group 12"/>
          <p:cNvGrpSpPr>
            <a:grpSpLocks/>
          </p:cNvGrpSpPr>
          <p:nvPr/>
        </p:nvGrpSpPr>
        <p:grpSpPr bwMode="auto">
          <a:xfrm flipH="1">
            <a:off x="158035" y="2471846"/>
            <a:ext cx="617506" cy="576064"/>
            <a:chOff x="2016" y="1920"/>
            <a:chExt cx="1680" cy="1680"/>
          </a:xfrm>
        </p:grpSpPr>
        <p:sp>
          <p:nvSpPr>
            <p:cNvPr id="81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2" y="2577022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10"/>
          <p:cNvSpPr>
            <a:spLocks noChangeArrowheads="1"/>
          </p:cNvSpPr>
          <p:nvPr/>
        </p:nvSpPr>
        <p:spPr bwMode="gray">
          <a:xfrm flipH="1">
            <a:off x="412576" y="3896548"/>
            <a:ext cx="7422042" cy="40595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12"/>
          <p:cNvGrpSpPr>
            <a:grpSpLocks/>
          </p:cNvGrpSpPr>
          <p:nvPr/>
        </p:nvGrpSpPr>
        <p:grpSpPr bwMode="auto">
          <a:xfrm flipH="1">
            <a:off x="164286" y="3160200"/>
            <a:ext cx="617506" cy="576064"/>
            <a:chOff x="2016" y="1920"/>
            <a:chExt cx="1680" cy="1680"/>
          </a:xfrm>
        </p:grpSpPr>
        <p:sp>
          <p:nvSpPr>
            <p:cNvPr id="9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3" y="3265376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 Box 31"/>
          <p:cNvSpPr txBox="1">
            <a:spLocks noChangeArrowheads="1"/>
          </p:cNvSpPr>
          <p:nvPr/>
        </p:nvSpPr>
        <p:spPr bwMode="auto">
          <a:xfrm flipH="1">
            <a:off x="884368" y="3256874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latin typeface="Franklin Gothic Book" panose="020B0503020102020204" pitchFamily="34" charset="0"/>
              </a:rPr>
              <a:t> Requests from citizens and organizations</a:t>
            </a:r>
            <a:endParaRPr lang="ru-RU" b="1" i="1" dirty="0">
              <a:latin typeface="Franklin Gothic Book" panose="020B0503020102020204" pitchFamily="34" charset="0"/>
            </a:endParaRPr>
          </a:p>
        </p:txBody>
      </p:sp>
      <p:grpSp>
        <p:nvGrpSpPr>
          <p:cNvPr id="97" name="Group 12"/>
          <p:cNvGrpSpPr>
            <a:grpSpLocks/>
          </p:cNvGrpSpPr>
          <p:nvPr/>
        </p:nvGrpSpPr>
        <p:grpSpPr bwMode="auto">
          <a:xfrm flipH="1">
            <a:off x="164286" y="3825000"/>
            <a:ext cx="617506" cy="576064"/>
            <a:chOff x="2016" y="1920"/>
            <a:chExt cx="1680" cy="1680"/>
          </a:xfrm>
        </p:grpSpPr>
        <p:sp>
          <p:nvSpPr>
            <p:cNvPr id="98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3" y="3930176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 Box 31"/>
          <p:cNvSpPr txBox="1">
            <a:spLocks noChangeArrowheads="1"/>
          </p:cNvSpPr>
          <p:nvPr/>
        </p:nvSpPr>
        <p:spPr bwMode="auto">
          <a:xfrm flipH="1">
            <a:off x="884368" y="3921674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latin typeface="Franklin Gothic Book" panose="020B0503020102020204" pitchFamily="34" charset="0"/>
              </a:rPr>
              <a:t> </a:t>
            </a:r>
            <a:r>
              <a:rPr lang="en-GB" b="1" i="1" dirty="0">
                <a:latin typeface="Franklin Gothic Book" panose="020B0503020102020204" pitchFamily="34" charset="0"/>
              </a:rPr>
              <a:t>Agency archive</a:t>
            </a:r>
            <a:endParaRPr lang="ru-RU" b="1" i="1" dirty="0">
              <a:latin typeface="Franklin Gothic Book" panose="020B0503020102020204" pitchFamily="34" charset="0"/>
            </a:endParaRPr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gray">
          <a:xfrm flipH="1">
            <a:off x="441723" y="4515428"/>
            <a:ext cx="7528489" cy="587683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" name="Group 12"/>
          <p:cNvGrpSpPr>
            <a:grpSpLocks/>
          </p:cNvGrpSpPr>
          <p:nvPr/>
        </p:nvGrpSpPr>
        <p:grpSpPr bwMode="auto">
          <a:xfrm flipH="1">
            <a:off x="164286" y="4496572"/>
            <a:ext cx="617506" cy="576064"/>
            <a:chOff x="2016" y="1920"/>
            <a:chExt cx="1680" cy="1680"/>
          </a:xfrm>
        </p:grpSpPr>
        <p:sp>
          <p:nvSpPr>
            <p:cNvPr id="104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3" y="4601748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 Box 31"/>
          <p:cNvSpPr txBox="1">
            <a:spLocks noChangeArrowheads="1"/>
          </p:cNvSpPr>
          <p:nvPr/>
        </p:nvSpPr>
        <p:spPr bwMode="auto">
          <a:xfrm flipH="1">
            <a:off x="884368" y="4486103"/>
            <a:ext cx="5616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1" dirty="0">
                <a:latin typeface="Franklin Gothic Book" panose="020B0503020102020204" pitchFamily="34" charset="0"/>
              </a:rPr>
              <a:t> Conference management, conference room management</a:t>
            </a:r>
            <a:endParaRPr lang="ru-RU" b="1" i="1" dirty="0">
              <a:latin typeface="Franklin Gothic Book" panose="020B0503020102020204" pitchFamily="34" charset="0"/>
            </a:endParaRPr>
          </a:p>
        </p:txBody>
      </p:sp>
      <p:grpSp>
        <p:nvGrpSpPr>
          <p:cNvPr id="108" name="Group 12"/>
          <p:cNvGrpSpPr>
            <a:grpSpLocks/>
          </p:cNvGrpSpPr>
          <p:nvPr/>
        </p:nvGrpSpPr>
        <p:grpSpPr bwMode="auto">
          <a:xfrm flipH="1">
            <a:off x="5320481" y="3792494"/>
            <a:ext cx="617506" cy="576064"/>
            <a:chOff x="2016" y="1920"/>
            <a:chExt cx="1680" cy="1680"/>
          </a:xfrm>
        </p:grpSpPr>
        <p:sp>
          <p:nvSpPr>
            <p:cNvPr id="10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1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18" y="3897670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31"/>
          <p:cNvSpPr txBox="1">
            <a:spLocks noChangeArrowheads="1"/>
          </p:cNvSpPr>
          <p:nvPr/>
        </p:nvSpPr>
        <p:spPr bwMode="auto">
          <a:xfrm flipH="1">
            <a:off x="6011500" y="3764386"/>
            <a:ext cx="3672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b="1" i="1" dirty="0">
                <a:latin typeface="Franklin Gothic Book" panose="020B0503020102020204" pitchFamily="34" charset="0"/>
              </a:rPr>
              <a:t>Administrative procedures, laws and regulations</a:t>
            </a:r>
            <a:endParaRPr lang="ru-RU" b="1" i="1" dirty="0">
              <a:latin typeface="Franklin Gothic Book" panose="020B0503020102020204" pitchFamily="34" charset="0"/>
            </a:endParaRPr>
          </a:p>
        </p:txBody>
      </p:sp>
      <p:grpSp>
        <p:nvGrpSpPr>
          <p:cNvPr id="121" name="Group 12"/>
          <p:cNvGrpSpPr>
            <a:grpSpLocks/>
          </p:cNvGrpSpPr>
          <p:nvPr/>
        </p:nvGrpSpPr>
        <p:grpSpPr bwMode="auto">
          <a:xfrm flipH="1">
            <a:off x="5320481" y="4469228"/>
            <a:ext cx="617506" cy="576064"/>
            <a:chOff x="2016" y="1920"/>
            <a:chExt cx="1680" cy="1680"/>
          </a:xfrm>
        </p:grpSpPr>
        <p:sp>
          <p:nvSpPr>
            <p:cNvPr id="12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4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18" y="4574404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Прямоугольник 133"/>
          <p:cNvSpPr/>
          <p:nvPr/>
        </p:nvSpPr>
        <p:spPr>
          <a:xfrm>
            <a:off x="6021227" y="4624603"/>
            <a:ext cx="257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latin typeface="Franklin Gothic Book" panose="020B0503020102020204" pitchFamily="34" charset="0"/>
              </a:rPr>
              <a:t>Mobile Manager’s Office</a:t>
            </a:r>
            <a:endParaRPr lang="ru-RU" b="1" i="1" dirty="0">
              <a:latin typeface="Franklin Gothic Book" panose="020B0503020102020204" pitchFamily="34" charset="0"/>
            </a:endParaRPr>
          </a:p>
        </p:txBody>
      </p:sp>
      <p:pic>
        <p:nvPicPr>
          <p:cNvPr id="135" name="Picture 2" descr="http://minfin.hosterby.com/upload/ministerstvo/gera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1" y="1477403"/>
            <a:ext cx="848818" cy="8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3" descr="D:\WORK\СЭД\Документация по СЭД\Логотипы клиентов\Lif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55" y="1760990"/>
            <a:ext cx="850832" cy="4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5" descr="http://www.conplus.su/upload/foto/symbology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8" b="-9035"/>
          <a:stretch>
            <a:fillRect/>
          </a:stretch>
        </p:blipFill>
        <p:spPr bwMode="auto">
          <a:xfrm>
            <a:off x="2169151" y="1556568"/>
            <a:ext cx="543832" cy="5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5" descr="http://www.conplus.su/upload/foto/symbology_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20161" b="12070"/>
          <a:stretch>
            <a:fillRect/>
          </a:stretch>
        </p:blipFill>
        <p:spPr bwMode="auto">
          <a:xfrm>
            <a:off x="2029995" y="2157991"/>
            <a:ext cx="859236" cy="1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" descr="D:\Download\1531222389_8329380515b449975e2d201.6452178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17" y="1617243"/>
            <a:ext cx="1126810" cy="6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D:\WORK\СЭД\Документация по СЭД\Логотипы клиентов\Департамент по труду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6" y="1413850"/>
            <a:ext cx="959731" cy="10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0"/>
          <p:cNvSpPr>
            <a:spLocks noChangeArrowheads="1"/>
          </p:cNvSpPr>
          <p:nvPr/>
        </p:nvSpPr>
        <p:spPr bwMode="gray">
          <a:xfrm flipH="1">
            <a:off x="388040" y="5318039"/>
            <a:ext cx="7257591" cy="40595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" name="Group 12"/>
          <p:cNvGrpSpPr>
            <a:grpSpLocks/>
          </p:cNvGrpSpPr>
          <p:nvPr/>
        </p:nvGrpSpPr>
        <p:grpSpPr bwMode="auto">
          <a:xfrm flipH="1">
            <a:off x="181933" y="5180693"/>
            <a:ext cx="617506" cy="576064"/>
            <a:chOff x="2016" y="1920"/>
            <a:chExt cx="1680" cy="1680"/>
          </a:xfrm>
        </p:grpSpPr>
        <p:sp>
          <p:nvSpPr>
            <p:cNvPr id="66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2" y="5290812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31"/>
          <p:cNvSpPr txBox="1">
            <a:spLocks noChangeArrowheads="1"/>
          </p:cNvSpPr>
          <p:nvPr/>
        </p:nvSpPr>
        <p:spPr bwMode="auto">
          <a:xfrm flipH="1">
            <a:off x="878117" y="5336350"/>
            <a:ext cx="7223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b="1" i="1" dirty="0">
                <a:latin typeface="Franklin Gothic Book" panose="020B0503020102020204" pitchFamily="34" charset="0"/>
              </a:rPr>
              <a:t>Unique contour solution</a:t>
            </a:r>
            <a:endParaRPr lang="ru-RU" b="1" i="1" dirty="0">
              <a:latin typeface="Franklin Gothic Book" panose="020B0503020102020204" pitchFamily="34" charset="0"/>
            </a:endParaRPr>
          </a:p>
        </p:txBody>
      </p:sp>
      <p:sp>
        <p:nvSpPr>
          <p:cNvPr id="70" name="Rectangle 10"/>
          <p:cNvSpPr>
            <a:spLocks noChangeArrowheads="1"/>
          </p:cNvSpPr>
          <p:nvPr/>
        </p:nvSpPr>
        <p:spPr bwMode="gray">
          <a:xfrm flipH="1">
            <a:off x="339075" y="5880103"/>
            <a:ext cx="6155665" cy="58478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" name="Group 12"/>
          <p:cNvGrpSpPr>
            <a:grpSpLocks/>
          </p:cNvGrpSpPr>
          <p:nvPr/>
        </p:nvGrpSpPr>
        <p:grpSpPr bwMode="auto">
          <a:xfrm flipH="1">
            <a:off x="194775" y="5888825"/>
            <a:ext cx="617506" cy="576064"/>
            <a:chOff x="2016" y="1920"/>
            <a:chExt cx="1680" cy="1680"/>
          </a:xfrm>
        </p:grpSpPr>
        <p:sp>
          <p:nvSpPr>
            <p:cNvPr id="7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" name="Picture 2" descr="D:\Download\2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2" y="5994001"/>
            <a:ext cx="393994" cy="3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31"/>
          <p:cNvSpPr txBox="1">
            <a:spLocks noChangeArrowheads="1"/>
          </p:cNvSpPr>
          <p:nvPr/>
        </p:nvSpPr>
        <p:spPr bwMode="auto">
          <a:xfrm flipH="1">
            <a:off x="895608" y="5990001"/>
            <a:ext cx="73309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b="1" i="1" dirty="0">
                <a:latin typeface="Franklin Gothic Book" panose="020B0503020102020204" pitchFamily="34" charset="0"/>
              </a:rPr>
              <a:t>Interaction with other information systems</a:t>
            </a:r>
            <a:endParaRPr lang="ru-RU" b="1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1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87815" cy="563562"/>
          </a:xfrm>
        </p:spPr>
        <p:txBody>
          <a:bodyPr/>
          <a:lstStyle/>
          <a:p>
            <a:r>
              <a:rPr lang="en-US" altLang="ru-RU" dirty="0" err="1">
                <a:cs typeface="Arial" charset="0"/>
              </a:rPr>
              <a:t>DoXlogic</a:t>
            </a:r>
            <a:r>
              <a:rPr lang="en-US" altLang="ru-RU" dirty="0">
                <a:cs typeface="Arial" charset="0"/>
              </a:rPr>
              <a:t>-Fly Document Management System </a:t>
            </a:r>
            <a:endParaRPr lang="en-US" altLang="ru-RU" dirty="0"/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ltGray">
          <a:xfrm rot="-998297">
            <a:off x="1576233" y="2478677"/>
            <a:ext cx="6025185" cy="2922588"/>
          </a:xfrm>
          <a:prstGeom prst="ellipse">
            <a:avLst/>
          </a:prstGeom>
          <a:gradFill rotWithShape="1">
            <a:gsLst>
              <a:gs pos="0">
                <a:srgbClr val="2791BB"/>
              </a:gs>
              <a:gs pos="100000">
                <a:srgbClr val="2791BB">
                  <a:gamma/>
                  <a:shade val="0"/>
                  <a:invGamma/>
                </a:srgb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1469624" y="2367553"/>
            <a:ext cx="6855715" cy="3711575"/>
            <a:chOff x="864" y="1310"/>
            <a:chExt cx="3987" cy="2338"/>
          </a:xfrm>
        </p:grpSpPr>
        <p:sp>
          <p:nvSpPr>
            <p:cNvPr id="50" name="Oval 4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1F5FD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rc 6"/>
            <p:cNvSpPr>
              <a:spLocks/>
            </p:cNvSpPr>
            <p:nvPr/>
          </p:nvSpPr>
          <p:spPr bwMode="gray">
            <a:xfrm rot="20601703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CC66"/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339966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gray">
            <a:xfrm>
              <a:off x="3442" y="2282"/>
              <a:ext cx="1105" cy="233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3" name="Arc 11"/>
            <p:cNvSpPr>
              <a:spLocks/>
            </p:cNvSpPr>
            <p:nvPr/>
          </p:nvSpPr>
          <p:spPr bwMode="gray">
            <a:xfrm rot="20539205">
              <a:off x="3008" y="2046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gray">
            <a:xfrm>
              <a:off x="2819" y="2496"/>
              <a:ext cx="648" cy="233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Text Box 15"/>
            <p:cNvSpPr txBox="1">
              <a:spLocks noChangeArrowheads="1"/>
            </p:cNvSpPr>
            <p:nvPr/>
          </p:nvSpPr>
          <p:spPr bwMode="gray">
            <a:xfrm>
              <a:off x="2275" y="1449"/>
              <a:ext cx="859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FFFF"/>
                  </a:solidFill>
                  <a:latin typeface="Astigma"/>
                </a:rPr>
                <a:t>Secured work </a:t>
              </a:r>
            </a:p>
            <a:p>
              <a:pPr algn="ctr" eaLnBrk="0" hangingPunct="0"/>
              <a:r>
                <a:rPr lang="en-US" sz="1400" b="1" dirty="0">
                  <a:solidFill>
                    <a:srgbClr val="FFFFFF"/>
                  </a:solidFill>
                  <a:latin typeface="Astigma"/>
                </a:rPr>
                <a:t>with documents </a:t>
              </a:r>
            </a:p>
            <a:p>
              <a:pPr algn="ctr" eaLnBrk="0" hangingPunct="0"/>
              <a:r>
                <a:rPr lang="en-US" sz="1400" b="1" dirty="0">
                  <a:solidFill>
                    <a:srgbClr val="FFFFFF"/>
                  </a:solidFill>
                  <a:latin typeface="Astigma"/>
                </a:rPr>
                <a:t>and assignments.</a:t>
              </a:r>
            </a:p>
          </p:txBody>
        </p:sp>
        <p:sp>
          <p:nvSpPr>
            <p:cNvPr id="69" name="Text Box 16"/>
            <p:cNvSpPr txBox="1">
              <a:spLocks noChangeArrowheads="1"/>
            </p:cNvSpPr>
            <p:nvPr/>
          </p:nvSpPr>
          <p:spPr bwMode="gray">
            <a:xfrm>
              <a:off x="3443" y="1751"/>
              <a:ext cx="105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600" b="1" dirty="0">
                  <a:solidFill>
                    <a:srgbClr val="FFFFFF"/>
                  </a:solidFill>
                  <a:latin typeface="Astigma"/>
                </a:rPr>
                <a:t>Increasing number </a:t>
              </a:r>
            </a:p>
            <a:p>
              <a:pPr algn="ctr" eaLnBrk="0" hangingPunct="0"/>
              <a:r>
                <a:rPr lang="en-GB" sz="1600" b="1" dirty="0">
                  <a:solidFill>
                    <a:srgbClr val="FFFFFF"/>
                  </a:solidFill>
                  <a:latin typeface="Astigma"/>
                </a:rPr>
                <a:t>of users</a:t>
              </a:r>
              <a:endParaRPr lang="en-US" sz="1600" b="1" dirty="0">
                <a:solidFill>
                  <a:srgbClr val="FFFFFF"/>
                </a:solidFill>
                <a:latin typeface="Astigma"/>
              </a:endParaRPr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gray">
            <a:xfrm>
              <a:off x="3394" y="2559"/>
              <a:ext cx="95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600" b="1" dirty="0">
                  <a:solidFill>
                    <a:srgbClr val="FFFFFF"/>
                  </a:solidFill>
                  <a:latin typeface="Astigma"/>
                </a:rPr>
                <a:t>Contour Solution</a:t>
              </a:r>
              <a:endParaRPr lang="en-US" sz="1600" b="1" dirty="0">
                <a:solidFill>
                  <a:srgbClr val="FFFFFF"/>
                </a:solidFill>
                <a:latin typeface="Astigma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gray">
            <a:xfrm>
              <a:off x="1988" y="2850"/>
              <a:ext cx="593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rgbClr val="FFFFFF"/>
                  </a:solidFill>
                  <a:latin typeface="Astigma"/>
                </a:rPr>
                <a:t>Logging</a:t>
              </a:r>
              <a:r>
                <a:rPr lang="ru-RU" b="1" dirty="0">
                  <a:solidFill>
                    <a:srgbClr val="FFFFFF"/>
                  </a:solidFill>
                  <a:latin typeface="Astigma"/>
                </a:rPr>
                <a:t>/</a:t>
              </a:r>
            </a:p>
            <a:p>
              <a:pPr algn="ctr" eaLnBrk="0" hangingPunct="0"/>
              <a:r>
                <a:rPr lang="en-GB" b="1" dirty="0">
                  <a:solidFill>
                    <a:srgbClr val="FFFFFF"/>
                  </a:solidFill>
                  <a:latin typeface="Astigma"/>
                </a:rPr>
                <a:t>audit</a:t>
              </a:r>
              <a:endParaRPr lang="en-US" b="1" dirty="0">
                <a:solidFill>
                  <a:srgbClr val="FFFFFF"/>
                </a:solidFill>
                <a:latin typeface="Astigma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gray">
            <a:xfrm>
              <a:off x="1009" y="2394"/>
              <a:ext cx="91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chemeClr val="bg1"/>
                  </a:solidFill>
                  <a:latin typeface="Astigma"/>
                </a:rPr>
                <a:t>Access Control</a:t>
              </a:r>
              <a:endParaRPr lang="en-US" b="1" dirty="0">
                <a:solidFill>
                  <a:schemeClr val="bg1"/>
                </a:solidFill>
                <a:latin typeface="Astigma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10100" y="2634785"/>
            <a:ext cx="2712851" cy="1383540"/>
          </a:xfrm>
          <a:prstGeom prst="rect">
            <a:avLst/>
          </a:prstGeom>
          <a:gradFill flip="none" rotWithShape="1">
            <a:gsLst>
              <a:gs pos="0">
                <a:srgbClr val="FF2D2D">
                  <a:shade val="30000"/>
                  <a:satMod val="115000"/>
                </a:srgbClr>
              </a:gs>
              <a:gs pos="50000">
                <a:srgbClr val="FF2D2D">
                  <a:shade val="67500"/>
                  <a:satMod val="115000"/>
                </a:srgbClr>
              </a:gs>
              <a:gs pos="100000">
                <a:srgbClr val="FF2D2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480">
            <a:noFill/>
            <a:round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pPr marL="171450" indent="-171450" defTabSz="449263"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en-GB" sz="1400" b="1" i="1" dirty="0">
                <a:solidFill>
                  <a:schemeClr val="bg1"/>
                </a:solidFill>
                <a:ea typeface="SimSun" charset="-122"/>
              </a:rPr>
              <a:t>Access to business functions</a:t>
            </a:r>
            <a:endParaRPr lang="ru-RU" sz="1400" b="1" i="1" dirty="0">
              <a:solidFill>
                <a:schemeClr val="bg1"/>
              </a:solidFill>
              <a:ea typeface="SimSun" charset="-122"/>
            </a:endParaRPr>
          </a:p>
          <a:p>
            <a:pPr marL="171450" indent="-171450" defTabSz="449263"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en-GB" sz="1400" b="1" i="1" dirty="0">
                <a:solidFill>
                  <a:schemeClr val="bg1"/>
                </a:solidFill>
                <a:ea typeface="SimSun" charset="-122"/>
              </a:rPr>
              <a:t>Role-based access</a:t>
            </a:r>
            <a:endParaRPr lang="ru-RU" sz="1400" b="1" i="1" dirty="0">
              <a:solidFill>
                <a:schemeClr val="bg1"/>
              </a:solidFill>
              <a:ea typeface="SimSun" charset="-122"/>
            </a:endParaRPr>
          </a:p>
          <a:p>
            <a:pPr marL="171450" indent="-171450" defTabSz="449263"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en-GB" sz="1400" b="1" i="1" dirty="0">
                <a:solidFill>
                  <a:schemeClr val="bg1"/>
                </a:solidFill>
                <a:ea typeface="SimSun" charset="-122"/>
              </a:rPr>
              <a:t>Access to sites</a:t>
            </a:r>
            <a:endParaRPr lang="ru-RU" sz="1400" b="1" i="1" dirty="0">
              <a:solidFill>
                <a:schemeClr val="bg1"/>
              </a:solidFill>
              <a:ea typeface="SimSun" charset="-122"/>
            </a:endParaRPr>
          </a:p>
          <a:p>
            <a:pPr marL="171450" indent="-171450" defTabSz="449263"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>
                <a:tab pos="723900" algn="l"/>
              </a:tabLst>
              <a:defRPr/>
            </a:pPr>
            <a:r>
              <a:rPr lang="en-GB" sz="1400" b="1" i="1" dirty="0">
                <a:solidFill>
                  <a:schemeClr val="bg1"/>
                </a:solidFill>
                <a:ea typeface="SimSun" charset="-122"/>
              </a:rPr>
              <a:t>Employee replacement mechanism</a:t>
            </a:r>
            <a:endParaRPr lang="ru-RU" sz="1400" b="1" i="1" dirty="0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678551" y="1640411"/>
            <a:ext cx="2819400" cy="814154"/>
          </a:xfrm>
          <a:prstGeom prst="rect">
            <a:avLst/>
          </a:prstGeom>
          <a:gradFill flip="none" rotWithShape="1">
            <a:gsLst>
              <a:gs pos="0">
                <a:srgbClr val="00FFCC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FFCC"/>
              </a:gs>
            </a:gsLst>
            <a:path path="circle">
              <a:fillToRect t="100000" r="100000"/>
            </a:path>
            <a:tileRect l="-100000" b="-100000"/>
          </a:gra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marL="285750" indent="-285750">
              <a:buClrTx/>
              <a:buFont typeface="Wingdings" pitchFamily="2" charset="2"/>
              <a:buChar char="ü"/>
              <a:defRPr/>
            </a:pPr>
            <a:r>
              <a:rPr lang="en-US" sz="1500" i="1" dirty="0">
                <a:latin typeface="Astigma"/>
              </a:rPr>
              <a:t>Web-</a:t>
            </a:r>
            <a:r>
              <a:rPr lang="en-GB" sz="1500" i="1" dirty="0">
                <a:latin typeface="Astigma"/>
              </a:rPr>
              <a:t>interface</a:t>
            </a:r>
            <a:endParaRPr lang="ru-RU" sz="1500" i="1" dirty="0">
              <a:latin typeface="Astigma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1600" i="1" dirty="0">
                <a:latin typeface="Astigma"/>
              </a:rPr>
              <a:t>E-signature at all stages of document processing</a:t>
            </a:r>
            <a:endParaRPr lang="ru-RU" sz="1500" i="1" dirty="0">
              <a:latin typeface="Astigma"/>
            </a:endParaRPr>
          </a:p>
        </p:txBody>
      </p:sp>
      <p:sp>
        <p:nvSpPr>
          <p:cNvPr id="93" name="Прямоугольник 6"/>
          <p:cNvSpPr>
            <a:spLocks noChangeArrowheads="1"/>
          </p:cNvSpPr>
          <p:nvPr/>
        </p:nvSpPr>
        <p:spPr bwMode="auto">
          <a:xfrm>
            <a:off x="1196220" y="5405363"/>
            <a:ext cx="3375646" cy="101420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648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 anchor="ctr">
            <a:spAutoFit/>
          </a:bodyPr>
          <a:lstStyle>
            <a:lvl1pPr marL="171450" indent="-171450" defTabSz="4492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tabLst>
                <a:tab pos="723900" algn="l"/>
              </a:tabLst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23900" algn="l"/>
              </a:tabLst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tabLst>
                <a:tab pos="723900" algn="l"/>
              </a:tabLst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tabLst>
                <a:tab pos="723900" algn="l"/>
              </a:tabLst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altLang="ru-RU" sz="1500" b="1" i="1" dirty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Data entering and updating</a:t>
            </a:r>
            <a:endParaRPr lang="ru-RU" altLang="ru-RU" sz="1500" b="1" i="1" dirty="0">
              <a:solidFill>
                <a:schemeClr val="bg1"/>
              </a:solidFill>
              <a:latin typeface="Arial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altLang="ru-RU" sz="1500" b="1" i="1" dirty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Execution of business operations</a:t>
            </a:r>
            <a:endParaRPr lang="ru-RU" altLang="ru-RU" sz="1500" b="1" i="1" dirty="0">
              <a:solidFill>
                <a:schemeClr val="bg1"/>
              </a:solidFill>
              <a:latin typeface="Arial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altLang="ru-RU" sz="1500" b="1" i="1" dirty="0">
                <a:solidFill>
                  <a:schemeClr val="bg1"/>
                </a:solidFill>
                <a:latin typeface="Arial" charset="0"/>
                <a:ea typeface="SimSun" pitchFamily="2" charset="-122"/>
              </a:rPr>
              <a:t>Report generation</a:t>
            </a:r>
            <a:endParaRPr lang="ru-RU" altLang="ru-RU" sz="1500" b="1" i="1" dirty="0">
              <a:solidFill>
                <a:schemeClr val="bg1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94" name="Прямоугольник 4"/>
          <p:cNvSpPr>
            <a:spLocks noChangeArrowheads="1"/>
          </p:cNvSpPr>
          <p:nvPr/>
        </p:nvSpPr>
        <p:spPr bwMode="auto">
          <a:xfrm>
            <a:off x="6345309" y="2212964"/>
            <a:ext cx="3019085" cy="7372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48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 anchor="ctr">
            <a:spAutoFit/>
          </a:bodyPr>
          <a:lstStyle>
            <a:lvl1pPr marL="285750" indent="-285750" defTabSz="4492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tabLst>
                <a:tab pos="723900" algn="l"/>
              </a:tabLst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23900" algn="l"/>
              </a:tabLst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tabLst>
                <a:tab pos="723900" algn="l"/>
              </a:tabLst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tabLst>
                <a:tab pos="723900" algn="l"/>
              </a:tabLst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buClrTx/>
              <a:buFont typeface="Wingdings" pitchFamily="2" charset="2"/>
              <a:buChar char="ü"/>
              <a:defRPr/>
            </a:pPr>
            <a:r>
              <a:rPr lang="en-GB" sz="1400" i="1" dirty="0">
                <a:solidFill>
                  <a:srgbClr val="4B546F"/>
                </a:solidFill>
                <a:latin typeface="Astigma"/>
              </a:rPr>
              <a:t>Scale-up capacity</a:t>
            </a:r>
            <a:r>
              <a:rPr lang="ru-RU" sz="1400" i="1" dirty="0">
                <a:solidFill>
                  <a:srgbClr val="4B546F"/>
                </a:solidFill>
                <a:latin typeface="Astigma"/>
              </a:rPr>
              <a:t>: </a:t>
            </a:r>
            <a:r>
              <a:rPr lang="en-GB" sz="1400" i="1" dirty="0">
                <a:solidFill>
                  <a:srgbClr val="4B546F"/>
                </a:solidFill>
                <a:latin typeface="Astigma"/>
              </a:rPr>
              <a:t>thousands of users may operate within the single system</a:t>
            </a:r>
            <a:endParaRPr lang="ru-RU" sz="1400" i="1" dirty="0">
              <a:solidFill>
                <a:schemeClr val="tx1"/>
              </a:solidFill>
              <a:latin typeface="Astigma"/>
            </a:endParaRPr>
          </a:p>
        </p:txBody>
      </p:sp>
      <p:sp>
        <p:nvSpPr>
          <p:cNvPr id="95" name="Прямоугольник 4"/>
          <p:cNvSpPr>
            <a:spLocks noChangeArrowheads="1"/>
          </p:cNvSpPr>
          <p:nvPr/>
        </p:nvSpPr>
        <p:spPr bwMode="auto">
          <a:xfrm>
            <a:off x="6004099" y="4940020"/>
            <a:ext cx="3335641" cy="952653"/>
          </a:xfrm>
          <a:prstGeom prst="rect">
            <a:avLst/>
          </a:prstGeom>
          <a:gradFill>
            <a:gsLst>
              <a:gs pos="0">
                <a:srgbClr val="7CBE92"/>
              </a:gs>
              <a:gs pos="50000">
                <a:srgbClr val="007000"/>
              </a:gs>
              <a:gs pos="100000">
                <a:srgbClr val="7CBE92"/>
              </a:gs>
            </a:gsLst>
            <a:path path="circle">
              <a:fillToRect t="100000" r="100000"/>
            </a:path>
          </a:gradFill>
          <a:ln>
            <a:noFill/>
          </a:ln>
        </p:spPr>
        <p:txBody>
          <a:bodyPr wrap="square" lIns="90000" tIns="45000" rIns="90000" bIns="45000" anchor="ctr">
            <a:spAutoFit/>
          </a:bodyPr>
          <a:lstStyle>
            <a:lvl1pPr marL="285750" indent="-285750" defTabSz="449263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tabLst>
                <a:tab pos="723900" algn="l"/>
              </a:tabLst>
              <a:defRPr sz="2000">
                <a:solidFill>
                  <a:schemeClr val="tx2"/>
                </a:solidFill>
                <a:latin typeface="Franklin Gothic Medium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23900" algn="l"/>
              </a:tabLst>
              <a:defRPr>
                <a:solidFill>
                  <a:schemeClr val="tx2"/>
                </a:solidFill>
                <a:latin typeface="Franklin Gothic Medium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928B70"/>
              </a:buClr>
              <a:buFont typeface="Wingdings" pitchFamily="2" charset="2"/>
              <a:buChar char="§"/>
              <a:tabLst>
                <a:tab pos="723900" algn="l"/>
              </a:tabLst>
              <a:defRPr sz="1600">
                <a:solidFill>
                  <a:schemeClr val="tx2"/>
                </a:solidFill>
                <a:latin typeface="Franklin Gothic Medium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87706B"/>
              </a:buClr>
              <a:buFont typeface="Wingdings" pitchFamily="2" charset="2"/>
              <a:buChar char="§"/>
              <a:tabLst>
                <a:tab pos="723900" algn="l"/>
              </a:tabLst>
              <a:defRPr sz="1400">
                <a:solidFill>
                  <a:schemeClr val="tx2"/>
                </a:solidFill>
                <a:latin typeface="Franklin Gothic Medium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Char char="§"/>
              <a:tabLst>
                <a:tab pos="723900" algn="l"/>
              </a:tabLst>
              <a:defRPr sz="13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buClrTx/>
              <a:buFont typeface="Wingdings" pitchFamily="2" charset="2"/>
              <a:buChar char="ü"/>
              <a:defRPr/>
            </a:pPr>
            <a:r>
              <a:rPr lang="en-GB" sz="1400" i="1" dirty="0">
                <a:solidFill>
                  <a:schemeClr val="bg1"/>
                </a:solidFill>
                <a:latin typeface="Astigma"/>
              </a:rPr>
              <a:t>Automating cross-cutting processes for several legal entities</a:t>
            </a:r>
            <a:r>
              <a:rPr lang="ru-RU" sz="1400" i="1" dirty="0">
                <a:solidFill>
                  <a:schemeClr val="bg1"/>
                </a:solidFill>
                <a:latin typeface="Astigma"/>
              </a:rPr>
              <a:t>. </a:t>
            </a:r>
            <a:r>
              <a:rPr lang="en-GB" sz="1400" i="1" dirty="0">
                <a:solidFill>
                  <a:schemeClr val="bg1"/>
                </a:solidFill>
                <a:latin typeface="Astigma"/>
              </a:rPr>
              <a:t>Delineation of the workspace</a:t>
            </a:r>
            <a:r>
              <a:rPr lang="ru-RU" sz="1400" i="1" dirty="0">
                <a:solidFill>
                  <a:schemeClr val="bg1"/>
                </a:solidFill>
                <a:latin typeface="Astigma"/>
              </a:rPr>
              <a:t>. </a:t>
            </a:r>
            <a:r>
              <a:rPr lang="en-GB" sz="1400" i="1" dirty="0">
                <a:solidFill>
                  <a:schemeClr val="bg1"/>
                </a:solidFill>
                <a:latin typeface="Astigma"/>
              </a:rPr>
              <a:t>Document exchange both through SMDO and within the contour</a:t>
            </a:r>
            <a:endParaRPr lang="ru-RU" sz="1400" i="1" dirty="0">
              <a:solidFill>
                <a:schemeClr val="bg1"/>
              </a:solidFill>
              <a:latin typeface="Astigma"/>
            </a:endParaRPr>
          </a:p>
        </p:txBody>
      </p:sp>
    </p:spTree>
    <p:extLst>
      <p:ext uri="{BB962C8B-B14F-4D97-AF65-F5344CB8AC3E}">
        <p14:creationId xmlns:p14="http://schemas.microsoft.com/office/powerpoint/2010/main" val="427981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01413" cy="563562"/>
          </a:xfrm>
        </p:spPr>
        <p:txBody>
          <a:bodyPr/>
          <a:lstStyle/>
          <a:p>
            <a:pPr hangingPunct="0"/>
            <a:r>
              <a:rPr lang="en-US" dirty="0"/>
              <a:t>Workflow</a:t>
            </a:r>
            <a:r>
              <a:rPr lang="ru-RU" dirty="0"/>
              <a:t> </a:t>
            </a:r>
            <a:r>
              <a:rPr lang="en-GB" dirty="0"/>
              <a:t>Document Exchange Platform</a:t>
            </a:r>
            <a:endParaRPr lang="en-US" altLang="ru-RU" dirty="0"/>
          </a:p>
        </p:txBody>
      </p:sp>
      <p:pic>
        <p:nvPicPr>
          <p:cNvPr id="8" name="Picture 3" descr="D:\downloads\Workflo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2"/>
          <a:stretch/>
        </p:blipFill>
        <p:spPr bwMode="auto">
          <a:xfrm>
            <a:off x="468437" y="1412776"/>
            <a:ext cx="8928992" cy="44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8477" y="4543112"/>
            <a:ext cx="1634317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700" dirty="0"/>
              <a:t>Counterparty</a:t>
            </a:r>
            <a:r>
              <a:rPr lang="en-US" sz="1700" dirty="0"/>
              <a:t> 1</a:t>
            </a:r>
            <a:endParaRPr lang="ru-RU" sz="1700" dirty="0"/>
          </a:p>
        </p:txBody>
      </p:sp>
      <p:sp>
        <p:nvSpPr>
          <p:cNvPr id="36" name="TextBox 35"/>
          <p:cNvSpPr txBox="1"/>
          <p:nvPr/>
        </p:nvSpPr>
        <p:spPr>
          <a:xfrm>
            <a:off x="7453213" y="4543112"/>
            <a:ext cx="1782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Counterparty </a:t>
            </a:r>
            <a:r>
              <a:rPr lang="ru-RU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97357" y="2996952"/>
            <a:ext cx="20355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Sending legally binding e-document in hard copy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897357" y="4154756"/>
            <a:ext cx="20355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Sending legally binding e-document electronically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4521" y="580526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b="1" i="1" dirty="0"/>
              <a:t>Workflow</a:t>
            </a:r>
            <a:r>
              <a:rPr lang="en-GB" b="1" i="1" dirty="0"/>
              <a:t> Document Exchange Platform </a:t>
            </a:r>
            <a:r>
              <a:rPr lang="en-US" b="1" i="1" dirty="0"/>
              <a:t> </a:t>
            </a:r>
            <a:endParaRPr lang="ru-RU" b="1" i="1" dirty="0"/>
          </a:p>
          <a:p>
            <a:pPr algn="ctr" hangingPunct="0"/>
            <a:r>
              <a:rPr lang="en-GB" b="1" i="1" dirty="0"/>
              <a:t>with EDS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518887" y="4941168"/>
            <a:ext cx="828092" cy="8640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62" y="5100407"/>
            <a:ext cx="583941" cy="52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992472" y="5375200"/>
            <a:ext cx="225639" cy="212402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32931" y="5404457"/>
            <a:ext cx="41404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workflow</a:t>
            </a:r>
            <a:endParaRPr lang="ru-RU" sz="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8AFA3-2AD9-4601-BBAE-8E310A88AD80}"/>
              </a:ext>
            </a:extLst>
          </p:cNvPr>
          <p:cNvSpPr txBox="1"/>
          <p:nvPr/>
        </p:nvSpPr>
        <p:spPr>
          <a:xfrm>
            <a:off x="1476549" y="2307494"/>
            <a:ext cx="1420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Print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D6EED-9AFC-44D5-B41D-963FCED1FA28}"/>
              </a:ext>
            </a:extLst>
          </p:cNvPr>
          <p:cNvSpPr txBox="1"/>
          <p:nvPr/>
        </p:nvSpPr>
        <p:spPr>
          <a:xfrm>
            <a:off x="4236388" y="252425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7F500-49BF-4A5C-86EC-BCE029E2F2CF}"/>
              </a:ext>
            </a:extLst>
          </p:cNvPr>
          <p:cNvSpPr txBox="1"/>
          <p:nvPr/>
        </p:nvSpPr>
        <p:spPr>
          <a:xfrm>
            <a:off x="7087587" y="228454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Scanning</a:t>
            </a:r>
          </a:p>
        </p:txBody>
      </p:sp>
    </p:spTree>
    <p:extLst>
      <p:ext uri="{BB962C8B-B14F-4D97-AF65-F5344CB8AC3E}">
        <p14:creationId xmlns:p14="http://schemas.microsoft.com/office/powerpoint/2010/main" val="402130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01413" cy="563562"/>
          </a:xfrm>
        </p:spPr>
        <p:txBody>
          <a:bodyPr/>
          <a:lstStyle/>
          <a:p>
            <a:pPr hangingPunct="0"/>
            <a:r>
              <a:rPr lang="ru-RU" dirty="0"/>
              <a:t>Е-</a:t>
            </a:r>
            <a:r>
              <a:rPr lang="en-GB" dirty="0"/>
              <a:t>Storage</a:t>
            </a:r>
            <a:endParaRPr lang="en-US" alt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980576" y="3578254"/>
            <a:ext cx="576000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D:\дизе\new! ФС_2017\все\Презентация\О КОМПАНИИ 2018\Ресурс 8-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05" y="3460131"/>
            <a:ext cx="254167" cy="2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дизе\new! ФС_2017\все\Презентация\О КОМПАНИИ 2018\Ресурс 8-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92" y="3460131"/>
            <a:ext cx="254167" cy="2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дизе\new! ФС_2017\все\Презентация\О КОМПАНИИ 2018\Ресурс 8-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25" y="3460131"/>
            <a:ext cx="254167" cy="2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19896" y="3747118"/>
            <a:ext cx="828092" cy="88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2pPr>
            <a:lvl3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3pPr>
            <a:lvl4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4pPr>
            <a:lvl5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5pPr>
            <a:lvl6pPr marL="4572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6pPr>
            <a:lvl7pPr marL="9144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7pPr>
            <a:lvl8pPr marL="13716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8pPr>
            <a:lvl9pPr marL="18288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779252" fontAlgn="auto">
              <a:defRPr/>
            </a:pPr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01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29106" y="3747118"/>
            <a:ext cx="828092" cy="88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2pPr>
            <a:lvl3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3pPr>
            <a:lvl4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4pPr>
            <a:lvl5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5pPr>
            <a:lvl6pPr marL="4572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6pPr>
            <a:lvl7pPr marL="9144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7pPr>
            <a:lvl8pPr marL="13716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8pPr>
            <a:lvl9pPr marL="18288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779252" fontAlgn="auto">
              <a:defRPr/>
            </a:pPr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02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78458" y="3747118"/>
            <a:ext cx="828092" cy="88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2pPr>
            <a:lvl3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3pPr>
            <a:lvl4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4pPr>
            <a:lvl5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5pPr>
            <a:lvl6pPr marL="4572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6pPr>
            <a:lvl7pPr marL="9144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7pPr>
            <a:lvl8pPr marL="13716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8pPr>
            <a:lvl9pPr marL="18288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779252" fontAlgn="auto">
              <a:defRPr/>
            </a:pPr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04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1210830" y="4788001"/>
            <a:ext cx="1561518" cy="9160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GB" sz="1200" dirty="0">
                <a:latin typeface="Franklin Gothic Book" panose="020B0503020102020204" pitchFamily="34" charset="0"/>
              </a:rPr>
              <a:t>Ensuring single entry of data into the IS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5046" y="4778809"/>
            <a:ext cx="1636838" cy="9160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spcBef>
                <a:spcPts val="4000"/>
              </a:spcBef>
            </a:pPr>
            <a:r>
              <a:rPr lang="en-GB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Growing number of ISs using same files and documents</a:t>
            </a:r>
            <a:endParaRPr lang="ru-RU" sz="12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92078" y="4778809"/>
            <a:ext cx="1488034" cy="9160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700"/>
              </a:spcAft>
              <a:buClr>
                <a:schemeClr val="bg2"/>
              </a:buClr>
              <a:buSzPct val="130000"/>
            </a:pPr>
            <a:r>
              <a:rPr lang="en-GB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Need to use one file and document version for IS</a:t>
            </a:r>
            <a:endParaRPr lang="ru-RU" sz="12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5826" y="4778809"/>
            <a:ext cx="1636838" cy="9160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700"/>
              </a:spcAft>
              <a:buClr>
                <a:schemeClr val="bg2"/>
              </a:buClr>
              <a:buSzPct val="130000"/>
            </a:pPr>
            <a:r>
              <a:rPr lang="en-GB" sz="1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Need to reduce total number of files stored within IS</a:t>
            </a:r>
            <a:endParaRPr lang="ru-RU" sz="12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384030" y="3747118"/>
            <a:ext cx="828092" cy="8824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2pPr>
            <a:lvl3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3pPr>
            <a:lvl4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4pPr>
            <a:lvl5pPr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5pPr>
            <a:lvl6pPr marL="4572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6pPr>
            <a:lvl7pPr marL="9144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7pPr>
            <a:lvl8pPr marL="13716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8pPr>
            <a:lvl9pPr marL="1828800" algn="l" defTabSz="777875" rtl="0" fontAlgn="base">
              <a:spcBef>
                <a:spcPct val="0"/>
              </a:spcBef>
              <a:spcAft>
                <a:spcPts val="250"/>
              </a:spcAft>
              <a:defRPr sz="21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779252" fontAlgn="auto">
              <a:defRPr/>
            </a:pPr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03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3" descr="D:\дизе\new! ФС_2017\все\Презентация\О КОМПАНИИ 2018\Ресурс 8-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11" y="3460131"/>
            <a:ext cx="254167" cy="2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rot="5400000" flipV="1">
            <a:off x="4632385" y="3382186"/>
            <a:ext cx="360000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81342" y="4659936"/>
            <a:ext cx="6204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81542" y="4659936"/>
            <a:ext cx="6204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87827" y="4659936"/>
            <a:ext cx="6204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82256" y="4659936"/>
            <a:ext cx="6204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4"/>
          <p:cNvGrpSpPr/>
          <p:nvPr/>
        </p:nvGrpSpPr>
        <p:grpSpPr>
          <a:xfrm>
            <a:off x="4380336" y="2336877"/>
            <a:ext cx="864096" cy="834071"/>
            <a:chOff x="3374014" y="1920698"/>
            <a:chExt cx="2471615" cy="26670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3374014" y="1920698"/>
              <a:ext cx="1988949" cy="2667092"/>
            </a:xfrm>
            <a:custGeom>
              <a:avLst/>
              <a:gdLst/>
              <a:ahLst/>
              <a:cxnLst>
                <a:cxn ang="0">
                  <a:pos x="502" y="620"/>
                </a:cxn>
                <a:cxn ang="0">
                  <a:pos x="86" y="179"/>
                </a:cxn>
                <a:cxn ang="0">
                  <a:pos x="121" y="0"/>
                </a:cxn>
                <a:cxn ang="0">
                  <a:pos x="68" y="0"/>
                </a:cxn>
                <a:cxn ang="0">
                  <a:pos x="0" y="68"/>
                </a:cxn>
                <a:cxn ang="0">
                  <a:pos x="0" y="1049"/>
                </a:cxn>
                <a:cxn ang="0">
                  <a:pos x="68" y="1117"/>
                </a:cxn>
                <a:cxn ang="0">
                  <a:pos x="796" y="1117"/>
                </a:cxn>
                <a:cxn ang="0">
                  <a:pos x="833" y="966"/>
                </a:cxn>
                <a:cxn ang="0">
                  <a:pos x="502" y="620"/>
                </a:cxn>
              </a:cxnLst>
              <a:rect l="0" t="0" r="r" b="b"/>
              <a:pathLst>
                <a:path w="833" h="1117">
                  <a:moveTo>
                    <a:pt x="502" y="620"/>
                  </a:moveTo>
                  <a:cubicBezTo>
                    <a:pt x="205" y="526"/>
                    <a:pt x="86" y="326"/>
                    <a:pt x="86" y="179"/>
                  </a:cubicBezTo>
                  <a:cubicBezTo>
                    <a:pt x="86" y="97"/>
                    <a:pt x="98" y="43"/>
                    <a:pt x="12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1049"/>
                    <a:pt x="0" y="1049"/>
                    <a:pt x="0" y="1049"/>
                  </a:cubicBezTo>
                  <a:cubicBezTo>
                    <a:pt x="0" y="1087"/>
                    <a:pt x="30" y="1117"/>
                    <a:pt x="68" y="1117"/>
                  </a:cubicBezTo>
                  <a:cubicBezTo>
                    <a:pt x="796" y="1117"/>
                    <a:pt x="796" y="1117"/>
                    <a:pt x="796" y="1117"/>
                  </a:cubicBezTo>
                  <a:cubicBezTo>
                    <a:pt x="823" y="1065"/>
                    <a:pt x="833" y="1011"/>
                    <a:pt x="833" y="966"/>
                  </a:cubicBezTo>
                  <a:cubicBezTo>
                    <a:pt x="833" y="899"/>
                    <a:pt x="799" y="714"/>
                    <a:pt x="502" y="6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  <a:scene3d>
              <a:camera prst="perspectiveFront" fov="3900000"/>
              <a:lightRig rig="balanced" dir="t"/>
            </a:scene3d>
            <a:sp3d extrusionH="1143000" prstMaterial="plastic">
              <a:bevelT w="25400" h="317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>
              <a:off x="3856680" y="1920698"/>
              <a:ext cx="1988949" cy="2667092"/>
            </a:xfrm>
            <a:custGeom>
              <a:avLst/>
              <a:gdLst/>
              <a:ahLst/>
              <a:cxnLst>
                <a:cxn ang="0">
                  <a:pos x="765" y="0"/>
                </a:cxn>
                <a:cxn ang="0">
                  <a:pos x="27" y="0"/>
                </a:cxn>
                <a:cxn ang="0">
                  <a:pos x="0" y="131"/>
                </a:cxn>
                <a:cxn ang="0">
                  <a:pos x="331" y="476"/>
                </a:cxn>
                <a:cxn ang="0">
                  <a:pos x="747" y="917"/>
                </a:cxn>
                <a:cxn ang="0">
                  <a:pos x="700" y="1117"/>
                </a:cxn>
                <a:cxn ang="0">
                  <a:pos x="765" y="1117"/>
                </a:cxn>
                <a:cxn ang="0">
                  <a:pos x="833" y="1049"/>
                </a:cxn>
                <a:cxn ang="0">
                  <a:pos x="833" y="68"/>
                </a:cxn>
                <a:cxn ang="0">
                  <a:pos x="765" y="0"/>
                </a:cxn>
              </a:cxnLst>
              <a:rect l="0" t="0" r="r" b="b"/>
              <a:pathLst>
                <a:path w="833" h="1117">
                  <a:moveTo>
                    <a:pt x="765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7" y="45"/>
                    <a:pt x="0" y="91"/>
                    <a:pt x="0" y="131"/>
                  </a:cubicBezTo>
                  <a:cubicBezTo>
                    <a:pt x="0" y="197"/>
                    <a:pt x="34" y="383"/>
                    <a:pt x="331" y="476"/>
                  </a:cubicBezTo>
                  <a:cubicBezTo>
                    <a:pt x="628" y="570"/>
                    <a:pt x="747" y="770"/>
                    <a:pt x="747" y="917"/>
                  </a:cubicBezTo>
                  <a:cubicBezTo>
                    <a:pt x="747" y="1013"/>
                    <a:pt x="731" y="1070"/>
                    <a:pt x="700" y="1117"/>
                  </a:cubicBezTo>
                  <a:cubicBezTo>
                    <a:pt x="765" y="1117"/>
                    <a:pt x="765" y="1117"/>
                    <a:pt x="765" y="1117"/>
                  </a:cubicBezTo>
                  <a:cubicBezTo>
                    <a:pt x="803" y="1117"/>
                    <a:pt x="833" y="1087"/>
                    <a:pt x="833" y="1049"/>
                  </a:cubicBezTo>
                  <a:cubicBezTo>
                    <a:pt x="833" y="68"/>
                    <a:pt x="833" y="68"/>
                    <a:pt x="833" y="68"/>
                  </a:cubicBezTo>
                  <a:cubicBezTo>
                    <a:pt x="833" y="30"/>
                    <a:pt x="803" y="0"/>
                    <a:pt x="76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AFAFAF"/>
                </a:gs>
              </a:gsLst>
              <a:path path="circle">
                <a:fillToRect l="50000" t="50000" r="50000" b="50000"/>
              </a:path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  <a:scene3d>
              <a:camera prst="perspectiveFront" fov="3900000"/>
              <a:lightRig rig="balanced" dir="t"/>
            </a:scene3d>
            <a:sp3d extrusionH="1143000" prstMaterial="plastic">
              <a:bevelT w="25400" h="317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484914" y="1628800"/>
            <a:ext cx="5224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PREREQUISITES for the CREATION of E</a:t>
            </a:r>
            <a:r>
              <a:rPr 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-</a:t>
            </a:r>
            <a:r>
              <a:rPr lang="en-GB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Storage</a:t>
            </a:r>
            <a:endParaRPr lang="ru-RU" sz="20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7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7901413" cy="563562"/>
          </a:xfrm>
        </p:spPr>
        <p:txBody>
          <a:bodyPr/>
          <a:lstStyle/>
          <a:p>
            <a:pPr hangingPunct="0"/>
            <a:r>
              <a:rPr lang="en-GB" dirty="0"/>
              <a:t>Data Storage and Analysis System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Е-</a:t>
            </a:r>
            <a:r>
              <a:rPr lang="en-GB" dirty="0"/>
              <a:t>Storage</a:t>
            </a:r>
            <a:endParaRPr lang="en-US" alt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94888" y="1627558"/>
            <a:ext cx="3550957" cy="29908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600" b="1" i="1" kern="0" dirty="0">
                <a:solidFill>
                  <a:srgbClr val="FF0000"/>
                </a:solidFill>
                <a:latin typeface="Franklin Gothic Book" panose="020B0503020102020204" pitchFamily="34" charset="0"/>
              </a:rPr>
              <a:t>“As Is”</a:t>
            </a:r>
            <a:endParaRPr lang="ru-RU" sz="1600" b="1" i="1" kern="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607360" y="3098733"/>
            <a:ext cx="2002119" cy="1746186"/>
          </a:xfrm>
          <a:prstGeom prst="line">
            <a:avLst/>
          </a:prstGeom>
          <a:ln w="12700">
            <a:solidFill>
              <a:srgbClr val="ED2228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650342" y="3098733"/>
            <a:ext cx="1959138" cy="1751177"/>
          </a:xfrm>
          <a:prstGeom prst="line">
            <a:avLst/>
          </a:prstGeom>
          <a:ln w="12700">
            <a:solidFill>
              <a:srgbClr val="ED2228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135" y="2335162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GB" sz="1000" b="0" dirty="0">
                <a:latin typeface="Calibri" panose="020F0502020204030204" pitchFamily="34" charset="0"/>
              </a:rPr>
              <a:t>Govt Procurement IS</a:t>
            </a:r>
            <a:endParaRPr lang="ru-RU" sz="1000" b="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085" y="2335162"/>
            <a:ext cx="1471392" cy="245522"/>
          </a:xfrm>
          <a:prstGeom prst="rect">
            <a:avLst/>
          </a:prstGeom>
          <a:noFill/>
        </p:spPr>
        <p:txBody>
          <a:bodyPr wrap="square" lIns="90795" tIns="45374" rIns="90795" bIns="45374" rtlCol="0">
            <a:spAutoFit/>
          </a:bodyPr>
          <a:lstStyle/>
          <a:p>
            <a:pPr algn="ctr" defTabSz="773781"/>
            <a:r>
              <a:rPr lang="en-GB" sz="1000" dirty="0">
                <a:latin typeface="Calibri" panose="020F0502020204030204" pitchFamily="34" charset="0"/>
              </a:rPr>
              <a:t>Budget execution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98" y="4411637"/>
            <a:ext cx="13051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US" sz="900" b="0" dirty="0">
                <a:latin typeface="Calibri" panose="020F0502020204030204" pitchFamily="34" charset="0"/>
              </a:rPr>
              <a:t>Workflow Cloud Service</a:t>
            </a:r>
            <a:endParaRPr lang="ru-RU" sz="900" b="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1266" y="2335162"/>
            <a:ext cx="1510617" cy="245522"/>
          </a:xfrm>
          <a:prstGeom prst="rect">
            <a:avLst/>
          </a:prstGeom>
          <a:noFill/>
        </p:spPr>
        <p:txBody>
          <a:bodyPr wrap="square" lIns="90795" tIns="45374" rIns="90795" bIns="45374" rtlCol="0">
            <a:spAutoFit/>
          </a:bodyPr>
          <a:lstStyle/>
          <a:p>
            <a:pPr algn="ctr" defTabSz="773781"/>
            <a:r>
              <a:rPr lang="en-GB" sz="1000" dirty="0">
                <a:latin typeface="Calibri" panose="020F0502020204030204" pitchFamily="34" charset="0"/>
              </a:rPr>
              <a:t>Budget planning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4369" y="4397755"/>
            <a:ext cx="4667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GB" sz="900" b="0" dirty="0">
                <a:latin typeface="Calibri" panose="020F0502020204030204" pitchFamily="34" charset="0"/>
              </a:rPr>
              <a:t>EDWS</a:t>
            </a:r>
            <a:endParaRPr lang="ru-RU" sz="900" b="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5650" y="4459159"/>
            <a:ext cx="152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</a:rPr>
              <a:t>E-Storage</a:t>
            </a:r>
            <a:endParaRPr lang="ru-RU" sz="1000" dirty="0">
              <a:latin typeface="Calibri" panose="020F0502020204030204" pitchFamily="34" charset="0"/>
            </a:endParaRPr>
          </a:p>
          <a:p>
            <a:pPr algn="ctr"/>
            <a:r>
              <a:rPr lang="ru-RU" sz="1000" dirty="0">
                <a:latin typeface="Calibri" panose="020F0502020204030204" pitchFamily="34" charset="0"/>
              </a:rPr>
              <a:t>(</a:t>
            </a:r>
            <a:r>
              <a:rPr lang="en-GB" sz="1000" dirty="0">
                <a:latin typeface="Calibri" panose="020F0502020204030204" pitchFamily="34" charset="0"/>
              </a:rPr>
              <a:t>exchanged files and documents</a:t>
            </a:r>
            <a:r>
              <a:rPr lang="ru-RU" sz="1000" dirty="0">
                <a:latin typeface="Calibri" panose="020F0502020204030204" pitchFamily="34" charset="0"/>
              </a:rPr>
              <a:t>) 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77" y="4642469"/>
            <a:ext cx="583941" cy="52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26981" y="506197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US" sz="900" b="0" dirty="0">
                <a:latin typeface="Calibri" panose="020F0502020204030204" pitchFamily="34" charset="0"/>
              </a:rPr>
              <a:t>Workflow Cloud Service</a:t>
            </a:r>
            <a:endParaRPr lang="ru-RU" sz="900" b="0" dirty="0">
              <a:latin typeface="Calibri" panose="020F0502020204030204" pitchFamily="34" charset="0"/>
            </a:endParaRPr>
          </a:p>
          <a:p>
            <a:endParaRPr lang="ru-RU" sz="900" b="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1341" y="5061979"/>
            <a:ext cx="4667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GB" sz="900" b="0" dirty="0">
                <a:latin typeface="Calibri" panose="020F0502020204030204" pitchFamily="34" charset="0"/>
              </a:rPr>
              <a:t>EDWS</a:t>
            </a:r>
            <a:endParaRPr lang="ru-RU" sz="900" b="0" dirty="0">
              <a:latin typeface="Calibri" panose="020F0502020204030204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35" y="5318351"/>
            <a:ext cx="608795" cy="54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5EA7E40D-7FD1-3643-9A3A-6B9C3ED4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22" y="3216909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CF600559-C124-494A-A25E-BA6257C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10" y="3215576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FFEFA223-8EB1-3E4E-98B5-819F407A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00" y="3364886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F3EF8E6-0059-494D-98BC-2767A0DD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77" y="3512864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688213CD-1010-F541-BEAA-6887CBAA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87" y="3363554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06" y="2601122"/>
            <a:ext cx="552844" cy="5381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4829"/>
          <a:stretch/>
        </p:blipFill>
        <p:spPr>
          <a:xfrm>
            <a:off x="6533475" y="2640449"/>
            <a:ext cx="572566" cy="2586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11" y="2586646"/>
            <a:ext cx="594964" cy="517618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1607360" y="2888597"/>
            <a:ext cx="580796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001184" y="2888597"/>
            <a:ext cx="580796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02000" y="3724542"/>
            <a:ext cx="699184" cy="198162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179786" y="3927439"/>
            <a:ext cx="0" cy="470315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5400000" flipH="1" flipV="1">
            <a:off x="1646635" y="3820871"/>
            <a:ext cx="596079" cy="575612"/>
          </a:xfrm>
          <a:prstGeom prst="bentConnector3">
            <a:avLst>
              <a:gd name="adj1" fmla="val 100167"/>
            </a:avLst>
          </a:prstGeom>
          <a:ln w="127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0">
            <a:extLst>
              <a:ext uri="{FF2B5EF4-FFF2-40B4-BE49-F238E27FC236}">
                <a16:creationId xmlns:a16="http://schemas.microsoft.com/office/drawing/2014/main" id="{CF600559-C124-494A-A25E-BA6257C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47" y="3215576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688213CD-1010-F541-BEAA-6887CBAA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5" y="3363554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Прямая соединительная линия 139"/>
          <p:cNvCxnSpPr>
            <a:stCxn id="15" idx="3"/>
          </p:cNvCxnSpPr>
          <p:nvPr/>
        </p:nvCxnSpPr>
        <p:spPr>
          <a:xfrm flipV="1">
            <a:off x="4221164" y="2794445"/>
            <a:ext cx="143431" cy="1718726"/>
          </a:xfrm>
          <a:prstGeom prst="bentConnector2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Picture 10">
            <a:extLst>
              <a:ext uri="{FF2B5EF4-FFF2-40B4-BE49-F238E27FC236}">
                <a16:creationId xmlns:a16="http://schemas.microsoft.com/office/drawing/2014/main" id="{5EA7E40D-7FD1-3643-9A3A-6B9C3ED4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1" y="5295935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>
            <a:extLst>
              <a:ext uri="{FF2B5EF4-FFF2-40B4-BE49-F238E27FC236}">
                <a16:creationId xmlns:a16="http://schemas.microsoft.com/office/drawing/2014/main" id="{FFEFA223-8EB1-3E4E-98B5-819F407A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9" y="5443913"/>
            <a:ext cx="340336" cy="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id="{CF600559-C124-494A-A25E-BA6257C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05" y="5195673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>
            <a:extLst>
              <a:ext uri="{FF2B5EF4-FFF2-40B4-BE49-F238E27FC236}">
                <a16:creationId xmlns:a16="http://schemas.microsoft.com/office/drawing/2014/main" id="{688213CD-1010-F541-BEAA-6887CBAA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83" y="5343650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Соединительная линия уступом 44"/>
          <p:cNvCxnSpPr/>
          <p:nvPr/>
        </p:nvCxnSpPr>
        <p:spPr>
          <a:xfrm rot="16200000" flipV="1">
            <a:off x="3039437" y="3820871"/>
            <a:ext cx="596079" cy="575612"/>
          </a:xfrm>
          <a:prstGeom prst="bentConnector3">
            <a:avLst>
              <a:gd name="adj1" fmla="val 100167"/>
            </a:avLst>
          </a:prstGeom>
          <a:ln w="12700"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11" y="4642469"/>
            <a:ext cx="624894" cy="43992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22" y="5306694"/>
            <a:ext cx="624894" cy="43992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03193" y="2335162"/>
            <a:ext cx="1268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GB" sz="1000" b="0" dirty="0">
                <a:latin typeface="Calibri" panose="020F0502020204030204" pitchFamily="34" charset="0"/>
              </a:rPr>
              <a:t>Govt Procurement IS</a:t>
            </a:r>
            <a:endParaRPr lang="ru-RU" sz="1000" b="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0079" y="2339327"/>
            <a:ext cx="1471392" cy="245522"/>
          </a:xfrm>
          <a:prstGeom prst="rect">
            <a:avLst/>
          </a:prstGeom>
          <a:noFill/>
        </p:spPr>
        <p:txBody>
          <a:bodyPr wrap="square" lIns="90795" tIns="45374" rIns="90795" bIns="45374" rtlCol="0">
            <a:spAutoFit/>
          </a:bodyPr>
          <a:lstStyle/>
          <a:p>
            <a:pPr algn="ctr" defTabSz="773781"/>
            <a:r>
              <a:rPr lang="en-GB" sz="1000" dirty="0">
                <a:latin typeface="Calibri" panose="020F0502020204030204" pitchFamily="34" charset="0"/>
              </a:rPr>
              <a:t>Budget execution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87869" y="2335500"/>
            <a:ext cx="1765544" cy="399411"/>
          </a:xfrm>
          <a:prstGeom prst="rect">
            <a:avLst/>
          </a:prstGeom>
          <a:noFill/>
        </p:spPr>
        <p:txBody>
          <a:bodyPr wrap="square" lIns="90795" tIns="45374" rIns="90795" bIns="45374" rtlCol="0">
            <a:spAutoFit/>
          </a:bodyPr>
          <a:lstStyle/>
          <a:p>
            <a:pPr algn="ctr" defTabSz="773781"/>
            <a:r>
              <a:rPr lang="en-GB" sz="1000" dirty="0">
                <a:latin typeface="Calibri" panose="020F0502020204030204" pitchFamily="34" charset="0"/>
              </a:rPr>
              <a:t>Budget planning</a:t>
            </a:r>
            <a:endParaRPr lang="ru-RU" sz="1000" dirty="0">
              <a:latin typeface="Calibri" panose="020F0502020204030204" pitchFamily="34" charset="0"/>
            </a:endParaRPr>
          </a:p>
          <a:p>
            <a:pPr algn="ctr" defTabSz="773781"/>
            <a:endParaRPr lang="ru-RU" sz="1000" dirty="0">
              <a:latin typeface="Calibri" panose="020F050202020403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71" y="2601122"/>
            <a:ext cx="552844" cy="53810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0"/>
          <a:stretch/>
        </p:blipFill>
        <p:spPr>
          <a:xfrm>
            <a:off x="6532065" y="2870172"/>
            <a:ext cx="572566" cy="2285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76" y="2586646"/>
            <a:ext cx="594964" cy="517618"/>
          </a:xfrm>
          <a:prstGeom prst="rect">
            <a:avLst/>
          </a:prstGeom>
        </p:spPr>
      </p:pic>
      <p:cxnSp>
        <p:nvCxnSpPr>
          <p:cNvPr id="54" name="Прямая соединительная линия 53"/>
          <p:cNvCxnSpPr/>
          <p:nvPr/>
        </p:nvCxnSpPr>
        <p:spPr>
          <a:xfrm flipH="1" flipV="1">
            <a:off x="6881656" y="3228256"/>
            <a:ext cx="8405" cy="694448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5839147" y="3209143"/>
            <a:ext cx="874944" cy="753404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038127" y="3209143"/>
            <a:ext cx="997183" cy="718296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693032" y="4474602"/>
            <a:ext cx="1093067" cy="538555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9" idx="0"/>
          </p:cNvCxnSpPr>
          <p:nvPr/>
        </p:nvCxnSpPr>
        <p:spPr>
          <a:xfrm flipH="1" flipV="1">
            <a:off x="7006784" y="4472409"/>
            <a:ext cx="1327955" cy="589570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47" y="3877288"/>
            <a:ext cx="547441" cy="596711"/>
          </a:xfrm>
          <a:prstGeom prst="rect">
            <a:avLst/>
          </a:prstGeom>
        </p:spPr>
      </p:pic>
      <p:pic>
        <p:nvPicPr>
          <p:cNvPr id="60" name="Picture 4" descr="https://keysome.com/web/images/productpage/bag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83" y="3949296"/>
            <a:ext cx="506239" cy="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>
            <a:off x="4913891" y="2022365"/>
            <a:ext cx="0" cy="365623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D:\downloads\181px-Coat_of_arms_of_Belarus_(2020)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35" y="2607210"/>
            <a:ext cx="264423" cy="2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:\downloads\181px-Coat_of_arms_of_Belarus_(2020)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20" y="2597595"/>
            <a:ext cx="264423" cy="2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AEFDEDA-49F9-F54A-9EC6-02348E4D7BF5}"/>
              </a:ext>
            </a:extLst>
          </p:cNvPr>
          <p:cNvSpPr txBox="1"/>
          <p:nvPr/>
        </p:nvSpPr>
        <p:spPr>
          <a:xfrm>
            <a:off x="2147785" y="4328505"/>
            <a:ext cx="90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GB" sz="900" b="0" dirty="0">
                <a:latin typeface="Calibri" panose="020F0502020204030204" pitchFamily="34" charset="0"/>
              </a:rPr>
              <a:t>Accounting</a:t>
            </a:r>
            <a:r>
              <a:rPr lang="ru-RU" sz="900" b="0" dirty="0">
                <a:latin typeface="Calibri" panose="020F0502020204030204" pitchFamily="34" charset="0"/>
              </a:rPr>
              <a:t> </a:t>
            </a:r>
            <a:r>
              <a:rPr lang="en-GB" sz="900" b="0" dirty="0">
                <a:latin typeface="Calibri" panose="020F0502020204030204" pitchFamily="34" charset="0"/>
              </a:rPr>
              <a:t>systems</a:t>
            </a:r>
            <a:endParaRPr lang="ru-RU" sz="900" b="0" dirty="0">
              <a:latin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EFDEDA-49F9-F54A-9EC6-02348E4D7BF5}"/>
              </a:ext>
            </a:extLst>
          </p:cNvPr>
          <p:cNvSpPr txBox="1"/>
          <p:nvPr/>
        </p:nvSpPr>
        <p:spPr>
          <a:xfrm>
            <a:off x="2194728" y="3810637"/>
            <a:ext cx="83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GB" sz="900" i="1" dirty="0">
                <a:solidFill>
                  <a:srgbClr val="0033CC"/>
                </a:solidFill>
                <a:latin typeface="Calibri" panose="020F0502020204030204" pitchFamily="34" charset="0"/>
              </a:rPr>
              <a:t>Documents</a:t>
            </a:r>
            <a:r>
              <a:rPr lang="ru-RU" sz="900" i="1" dirty="0">
                <a:solidFill>
                  <a:srgbClr val="0033CC"/>
                </a:solidFill>
                <a:latin typeface="Calibri" panose="020F0502020204030204" pitchFamily="34" charset="0"/>
              </a:rPr>
              <a:t>, </a:t>
            </a:r>
            <a:r>
              <a:rPr lang="en-GB" sz="900" i="1" dirty="0">
                <a:solidFill>
                  <a:srgbClr val="0033CC"/>
                </a:solidFill>
                <a:latin typeface="Calibri" panose="020F0502020204030204" pitchFamily="34" charset="0"/>
              </a:rPr>
              <a:t>justifications</a:t>
            </a:r>
            <a:endParaRPr lang="ru-RU" sz="900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1644872" y="5023463"/>
            <a:ext cx="580796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955842" y="5013157"/>
            <a:ext cx="580796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0" name="Picture 10">
            <a:extLst>
              <a:ext uri="{FF2B5EF4-FFF2-40B4-BE49-F238E27FC236}">
                <a16:creationId xmlns:a16="http://schemas.microsoft.com/office/drawing/2014/main" id="{CF600559-C124-494A-A25E-BA6257C6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65" y="5221383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0">
            <a:extLst>
              <a:ext uri="{FF2B5EF4-FFF2-40B4-BE49-F238E27FC236}">
                <a16:creationId xmlns:a16="http://schemas.microsoft.com/office/drawing/2014/main" id="{688213CD-1010-F541-BEAA-6887CBAA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43" y="5369360"/>
            <a:ext cx="336423" cy="3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83" y="4718107"/>
            <a:ext cx="624894" cy="439926"/>
          </a:xfrm>
          <a:prstGeom prst="rect">
            <a:avLst/>
          </a:prstGeom>
        </p:spPr>
      </p:pic>
      <p:cxnSp>
        <p:nvCxnSpPr>
          <p:cNvPr id="73" name="Прямая соединительная линия 72"/>
          <p:cNvCxnSpPr/>
          <p:nvPr/>
        </p:nvCxnSpPr>
        <p:spPr>
          <a:xfrm flipH="1" flipV="1">
            <a:off x="6938499" y="4513171"/>
            <a:ext cx="16031" cy="499986"/>
          </a:xfrm>
          <a:prstGeom prst="line">
            <a:avLst/>
          </a:prstGeom>
          <a:ln w="12700">
            <a:solidFill>
              <a:srgbClr val="5BB94F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6" name="Рисунок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83" y="5075972"/>
            <a:ext cx="624894" cy="43992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449579" y="5592196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 b="1"/>
            </a:lvl1pPr>
          </a:lstStyle>
          <a:p>
            <a:r>
              <a:rPr lang="en-GB" sz="900" b="0" dirty="0">
                <a:latin typeface="Calibri" panose="020F0502020204030204" pitchFamily="34" charset="0"/>
              </a:rPr>
              <a:t>Accounting</a:t>
            </a:r>
            <a:r>
              <a:rPr lang="ru-RU" sz="900" b="0" dirty="0">
                <a:latin typeface="Calibri" panose="020F0502020204030204" pitchFamily="34" charset="0"/>
              </a:rPr>
              <a:t> </a:t>
            </a:r>
            <a:r>
              <a:rPr lang="en-GB" sz="900" b="0" dirty="0">
                <a:latin typeface="Calibri" panose="020F0502020204030204" pitchFamily="34" charset="0"/>
              </a:rPr>
              <a:t>systems</a:t>
            </a:r>
            <a:endParaRPr lang="ru-RU" sz="900" b="0" dirty="0">
              <a:latin typeface="Calibri" panose="020F0502020204030204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6807668" y="2687871"/>
            <a:ext cx="147977" cy="144016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6737225" y="2682935"/>
            <a:ext cx="2888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4829"/>
          <a:stretch/>
        </p:blipFill>
        <p:spPr>
          <a:xfrm>
            <a:off x="2315498" y="2692425"/>
            <a:ext cx="572566" cy="25860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0"/>
          <a:stretch/>
        </p:blipFill>
        <p:spPr>
          <a:xfrm>
            <a:off x="2319765" y="2922148"/>
            <a:ext cx="572566" cy="228561"/>
          </a:xfrm>
          <a:prstGeom prst="rect">
            <a:avLst/>
          </a:prstGeom>
        </p:spPr>
      </p:pic>
      <p:sp>
        <p:nvSpPr>
          <p:cNvPr id="85" name="Овал 84"/>
          <p:cNvSpPr/>
          <p:nvPr/>
        </p:nvSpPr>
        <p:spPr>
          <a:xfrm>
            <a:off x="2596379" y="2738598"/>
            <a:ext cx="147977" cy="144016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2525936" y="2730758"/>
            <a:ext cx="2888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88" name="Овал 87"/>
          <p:cNvSpPr/>
          <p:nvPr/>
        </p:nvSpPr>
        <p:spPr>
          <a:xfrm>
            <a:off x="3975570" y="2800199"/>
            <a:ext cx="147977" cy="144016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3905127" y="2792359"/>
            <a:ext cx="2888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90" name="Овал 89"/>
          <p:cNvSpPr/>
          <p:nvPr/>
        </p:nvSpPr>
        <p:spPr>
          <a:xfrm>
            <a:off x="8214263" y="2798167"/>
            <a:ext cx="147977" cy="144016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8143820" y="2790327"/>
            <a:ext cx="28886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92" name="Овал 91"/>
          <p:cNvSpPr/>
          <p:nvPr/>
        </p:nvSpPr>
        <p:spPr>
          <a:xfrm>
            <a:off x="1354387" y="4917262"/>
            <a:ext cx="225639" cy="212402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1334028" y="4946519"/>
            <a:ext cx="32284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94" name="Овал 93"/>
          <p:cNvSpPr/>
          <p:nvPr/>
        </p:nvSpPr>
        <p:spPr>
          <a:xfrm>
            <a:off x="5778573" y="5616040"/>
            <a:ext cx="225639" cy="212402"/>
          </a:xfrm>
          <a:prstGeom prst="ellipse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758214" y="5645297"/>
            <a:ext cx="32284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BYN</a:t>
            </a:r>
            <a:endParaRPr lang="ru-RU" sz="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4168" y="1651097"/>
            <a:ext cx="4860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defTabSz="773781">
              <a:buNone/>
            </a:pPr>
            <a:r>
              <a:rPr lang="en-GB" sz="1600" b="1" i="1" kern="0" dirty="0">
                <a:solidFill>
                  <a:srgbClr val="0033CC"/>
                </a:solidFill>
                <a:latin typeface="Franklin Gothic Book" panose="020B0503020102020204" pitchFamily="34" charset="0"/>
              </a:rPr>
              <a:t>“To Be”</a:t>
            </a:r>
            <a:endParaRPr lang="ru-RU" sz="1600" b="1" i="1" kern="0" dirty="0">
              <a:solidFill>
                <a:srgbClr val="0033C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6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8146393" cy="563562"/>
          </a:xfrm>
        </p:spPr>
        <p:txBody>
          <a:bodyPr/>
          <a:lstStyle/>
          <a:p>
            <a:pPr hangingPunct="0"/>
            <a:r>
              <a:rPr lang="en-GB" dirty="0"/>
              <a:t>IS – E-Storage Interaction Principles</a:t>
            </a:r>
            <a:endParaRPr lang="en-US" alt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6706615" y="1753217"/>
            <a:ext cx="176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</a:t>
            </a:r>
            <a:r>
              <a:rPr lang="ru-RU" sz="14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-</a:t>
            </a:r>
            <a:r>
              <a:rPr lang="en-GB" sz="14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Storage</a:t>
            </a:r>
            <a:endParaRPr lang="ru-RU" sz="1400" b="1" i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18710" y="3575916"/>
            <a:ext cx="247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Info on ED</a:t>
            </a: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 + </a:t>
            </a: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files and EDS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ED</a:t>
            </a: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, </a:t>
            </a: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signed data</a:t>
            </a: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, </a:t>
            </a: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EDS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24031" y="4405896"/>
            <a:ext cx="2529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ID cards or links to documents or files</a:t>
            </a: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 </a:t>
            </a:r>
            <a:r>
              <a:rPr lang="en-US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(ID)</a:t>
            </a:r>
            <a:endParaRPr lang="ru-RU" sz="1200" b="1" i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652B115-EE53-3A48-8236-4C120E577C18}"/>
              </a:ext>
            </a:extLst>
          </p:cNvPr>
          <p:cNvSpPr txBox="1"/>
          <p:nvPr/>
        </p:nvSpPr>
        <p:spPr>
          <a:xfrm>
            <a:off x="3362839" y="1749584"/>
            <a:ext cx="2387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Exchanged Information</a:t>
            </a:r>
            <a:endParaRPr lang="ru-RU" sz="1400" b="1" i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B9F05D0-52AA-2B49-86B4-8D35EA99A391}"/>
              </a:ext>
            </a:extLst>
          </p:cNvPr>
          <p:cNvSpPr txBox="1"/>
          <p:nvPr/>
        </p:nvSpPr>
        <p:spPr>
          <a:xfrm>
            <a:off x="416688" y="3806748"/>
            <a:ext cx="24963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171450">
              <a:buClr>
                <a:schemeClr val="bg2"/>
              </a:buClr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Transfer of document info, files and related EDS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352425" indent="-171450">
              <a:buClr>
                <a:schemeClr val="bg2"/>
              </a:buClr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Transfer of ED</a:t>
            </a: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, </a:t>
            </a: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signed data file and EDS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352425" indent="-171450">
              <a:buClr>
                <a:schemeClr val="bg2"/>
              </a:buClr>
              <a:buFont typeface="Wingdings" panose="05000000000000000000" pitchFamily="2" charset="2"/>
              <a:buChar char="ü"/>
              <a:tabLst>
                <a:tab pos="87313" algn="l"/>
              </a:tabLst>
            </a:pP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352425" indent="-171450"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  <a:tabLst>
                <a:tab pos="87313" algn="l"/>
              </a:tabLst>
            </a:pP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Receipt of files, ED using ID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Calibri" panose="020F0502020204030204" pitchFamily="34" charset="0"/>
            </a:endParaRPr>
          </a:p>
        </p:txBody>
      </p:sp>
      <p:cxnSp>
        <p:nvCxnSpPr>
          <p:cNvPr id="98" name="Прямая соединительная линия 97"/>
          <p:cNvCxnSpPr>
            <a:cxnSpLocks/>
          </p:cNvCxnSpPr>
          <p:nvPr/>
        </p:nvCxnSpPr>
        <p:spPr>
          <a:xfrm>
            <a:off x="6195349" y="2057361"/>
            <a:ext cx="5991" cy="39604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EB6FB14-CD3D-CB43-A507-E2EA603E59E6}"/>
              </a:ext>
            </a:extLst>
          </p:cNvPr>
          <p:cNvSpPr/>
          <p:nvPr/>
        </p:nvSpPr>
        <p:spPr>
          <a:xfrm>
            <a:off x="6219932" y="2982516"/>
            <a:ext cx="313283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Storing document files with reference to document RCC</a:t>
            </a: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Storing ED with reference to RCC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Storing RCC/document file metadata</a:t>
            </a:r>
            <a:endParaRPr lang="ru-RU" sz="1200" b="1" i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Provision of a unique ID for RCC, file or ED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Storing document RCC change records</a:t>
            </a:r>
            <a:endParaRPr lang="ru-RU" sz="1200" i="1" dirty="0">
              <a:solidFill>
                <a:srgbClr val="1D1F6F"/>
              </a:solidFill>
              <a:latin typeface="Franklin Gothic Book" panose="020B0503020102020204" pitchFamily="34" charset="0"/>
            </a:endParaRPr>
          </a:p>
          <a:p>
            <a:pPr marL="354012" indent="-17145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API</a:t>
            </a: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 </a:t>
            </a:r>
            <a:r>
              <a:rPr lang="en-GB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for obtaining document RCC, ED, files, ED, files , EDS</a:t>
            </a:r>
            <a:r>
              <a:rPr lang="ru-RU" sz="1200" i="1" dirty="0">
                <a:solidFill>
                  <a:srgbClr val="1D1F6F"/>
                </a:solidFill>
                <a:latin typeface="Franklin Gothic Book" panose="020B0503020102020204" pitchFamily="34" charset="0"/>
              </a:rPr>
              <a:t>, </a:t>
            </a:r>
            <a:r>
              <a:rPr lang="en-GB" sz="12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metadata</a:t>
            </a:r>
            <a:r>
              <a:rPr lang="ru-RU" sz="12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,</a:t>
            </a:r>
            <a:r>
              <a:rPr lang="en-GB" sz="12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and</a:t>
            </a:r>
            <a:r>
              <a:rPr lang="ru-RU" sz="12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n-GB" sz="12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control total</a:t>
            </a:r>
            <a:endParaRPr lang="ru-RU" sz="1200" b="1" i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36" y="2237381"/>
            <a:ext cx="595184" cy="648750"/>
          </a:xfrm>
          <a:prstGeom prst="rect">
            <a:avLst/>
          </a:prstGeom>
        </p:spPr>
      </p:pic>
      <p:grpSp>
        <p:nvGrpSpPr>
          <p:cNvPr id="101" name="Группа 100"/>
          <p:cNvGrpSpPr/>
          <p:nvPr/>
        </p:nvGrpSpPr>
        <p:grpSpPr>
          <a:xfrm>
            <a:off x="1184677" y="2639241"/>
            <a:ext cx="897247" cy="656521"/>
            <a:chOff x="739434" y="1483181"/>
            <a:chExt cx="1152128" cy="968302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15" y="1483181"/>
              <a:ext cx="897247" cy="75009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7" y="1593372"/>
              <a:ext cx="897247" cy="75009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34" y="1701384"/>
              <a:ext cx="897247" cy="750099"/>
            </a:xfrm>
            <a:prstGeom prst="rect">
              <a:avLst/>
            </a:prstGeom>
          </p:spPr>
        </p:pic>
      </p:grpSp>
      <p:cxnSp>
        <p:nvCxnSpPr>
          <p:cNvPr id="105" name="Прямая со стрелкой 104"/>
          <p:cNvCxnSpPr/>
          <p:nvPr/>
        </p:nvCxnSpPr>
        <p:spPr>
          <a:xfrm>
            <a:off x="3554075" y="4181597"/>
            <a:ext cx="1964369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3557641" y="5069498"/>
            <a:ext cx="1964369" cy="0"/>
          </a:xfrm>
          <a:prstGeom prst="straightConnector1">
            <a:avLst/>
          </a:prstGeom>
          <a:ln w="12700">
            <a:solidFill>
              <a:srgbClr val="ED2228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Рисунок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73" y="2544545"/>
            <a:ext cx="677372" cy="53715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4652B115-EE53-3A48-8236-4C120E577C18}"/>
              </a:ext>
            </a:extLst>
          </p:cNvPr>
          <p:cNvSpPr txBox="1"/>
          <p:nvPr/>
        </p:nvSpPr>
        <p:spPr>
          <a:xfrm>
            <a:off x="611453" y="1703659"/>
            <a:ext cx="2387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IS interacting with E-Storage</a:t>
            </a:r>
            <a:endParaRPr lang="ru-RU" sz="1400" b="1" i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09" name="Прямая соединительная линия 108"/>
          <p:cNvCxnSpPr>
            <a:cxnSpLocks/>
          </p:cNvCxnSpPr>
          <p:nvPr/>
        </p:nvCxnSpPr>
        <p:spPr>
          <a:xfrm>
            <a:off x="3096895" y="1891777"/>
            <a:ext cx="5991" cy="39604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Logo IV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6" y="332657"/>
            <a:ext cx="85113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10372" y="6477000"/>
            <a:ext cx="2025385" cy="228600"/>
          </a:xfrm>
        </p:spPr>
        <p:txBody>
          <a:bodyPr/>
          <a:lstStyle/>
          <a:p>
            <a:r>
              <a:rPr lang="en-US" altLang="ru-RU" dirty="0"/>
              <a:t>www.ivcmf.by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117" y="503238"/>
            <a:ext cx="8146393" cy="563562"/>
          </a:xfrm>
        </p:spPr>
        <p:txBody>
          <a:bodyPr/>
          <a:lstStyle/>
          <a:p>
            <a:pPr hangingPunct="0"/>
            <a:r>
              <a:rPr lang="en-GB" dirty="0"/>
              <a:t>Advantages of E-Storage</a:t>
            </a:r>
            <a:endParaRPr lang="en-US" alt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8303" y="4323631"/>
            <a:ext cx="2239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b="1" i="1" dirty="0">
                <a:solidFill>
                  <a:srgbClr val="0033CC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Providing an open API to connect information systems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Oval 12"/>
          <p:cNvSpPr/>
          <p:nvPr/>
        </p:nvSpPr>
        <p:spPr bwMode="auto">
          <a:xfrm>
            <a:off x="2823679" y="438682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4421" y="2240480"/>
            <a:ext cx="24563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b="1" i="1" dirty="0">
                <a:solidFill>
                  <a:srgbClr val="0033CC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Dedicated solution for information systems to store files and documents and ensure prompt access.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51207" y="3344352"/>
            <a:ext cx="1908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b="1" i="1" dirty="0">
                <a:solidFill>
                  <a:srgbClr val="FF0000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Heavy-duty, scalable solution</a:t>
            </a:r>
            <a:endParaRPr lang="ru-RU" sz="1400" b="1" i="1" dirty="0">
              <a:solidFill>
                <a:srgbClr val="FF0000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Oval 12"/>
          <p:cNvSpPr/>
          <p:nvPr/>
        </p:nvSpPr>
        <p:spPr bwMode="auto">
          <a:xfrm>
            <a:off x="2823679" y="245586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Oval 12"/>
          <p:cNvSpPr/>
          <p:nvPr/>
        </p:nvSpPr>
        <p:spPr bwMode="auto">
          <a:xfrm>
            <a:off x="2823679" y="342134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8" name="Straight Connector 11"/>
          <p:cNvCxnSpPr/>
          <p:nvPr/>
        </p:nvCxnSpPr>
        <p:spPr>
          <a:xfrm>
            <a:off x="3122840" y="308041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/>
          <p:cNvCxnSpPr/>
          <p:nvPr/>
        </p:nvCxnSpPr>
        <p:spPr>
          <a:xfrm>
            <a:off x="3122840" y="213806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/>
          <p:cNvCxnSpPr/>
          <p:nvPr/>
        </p:nvCxnSpPr>
        <p:spPr>
          <a:xfrm flipV="1">
            <a:off x="3122840" y="5007509"/>
            <a:ext cx="0" cy="1106464"/>
          </a:xfrm>
          <a:prstGeom prst="line">
            <a:avLst/>
          </a:prstGeom>
          <a:ln w="6350">
            <a:solidFill>
              <a:schemeClr val="accent3"/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1"/>
          <p:cNvCxnSpPr/>
          <p:nvPr/>
        </p:nvCxnSpPr>
        <p:spPr>
          <a:xfrm>
            <a:off x="3122840" y="404053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76159" y="4233660"/>
            <a:ext cx="22404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b="1" i="1" dirty="0">
                <a:solidFill>
                  <a:srgbClr val="0033CC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Using object storage for reliable file storage and storage system scaling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33" name="Oval 12"/>
          <p:cNvSpPr/>
          <p:nvPr/>
        </p:nvSpPr>
        <p:spPr bwMode="auto">
          <a:xfrm>
            <a:off x="6325079" y="4379446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195" y="2343928"/>
            <a:ext cx="2407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b="1" i="1" dirty="0">
                <a:solidFill>
                  <a:srgbClr val="FF0000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Ensuring legal </a:t>
            </a:r>
            <a:r>
              <a:rPr lang="en-US" sz="1400" b="1" i="1">
                <a:solidFill>
                  <a:srgbClr val="FF0000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relevance for </a:t>
            </a:r>
            <a:r>
              <a:rPr lang="en-US" sz="1400" b="1" i="1" dirty="0">
                <a:solidFill>
                  <a:srgbClr val="FF0000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long-term storage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FF0000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FF0000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75267" y="3155821"/>
            <a:ext cx="25661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i="1" dirty="0">
                <a:solidFill>
                  <a:srgbClr val="0033CC"/>
                </a:solidFill>
                <a:latin typeface="Franklin Gothic Book" panose="020B0503020102020204" pitchFamily="34" charset="0"/>
                <a:ea typeface="Montserrat Light" charset="0"/>
                <a:cs typeface="Montserrat Light" charset="0"/>
              </a:rPr>
              <a:t>Possibility to search files and documents stored by different information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i="1" dirty="0">
              <a:solidFill>
                <a:srgbClr val="0033CC"/>
              </a:solidFill>
              <a:latin typeface="Franklin Gothic Book" panose="020B0503020102020204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Oval 12"/>
          <p:cNvSpPr/>
          <p:nvPr/>
        </p:nvSpPr>
        <p:spPr bwMode="auto">
          <a:xfrm>
            <a:off x="6290779" y="342134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0" tIns="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7" name="Straight Connector 11"/>
          <p:cNvCxnSpPr/>
          <p:nvPr/>
        </p:nvCxnSpPr>
        <p:spPr>
          <a:xfrm>
            <a:off x="6589940" y="308041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/>
          <p:cNvCxnSpPr/>
          <p:nvPr/>
        </p:nvCxnSpPr>
        <p:spPr>
          <a:xfrm>
            <a:off x="6589940" y="4040537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1"/>
          <p:cNvCxnSpPr/>
          <p:nvPr/>
        </p:nvCxnSpPr>
        <p:spPr>
          <a:xfrm flipV="1">
            <a:off x="6595373" y="5007508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823679" y="2540498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01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23679" y="3502790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02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23679" y="4465334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03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91192" y="2540498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04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91192" y="3502790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05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02220" y="4465334"/>
            <a:ext cx="62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3"/>
                </a:solidFill>
                <a:latin typeface="+mj-lt"/>
                <a:ea typeface="Montserrat Light" charset="0"/>
                <a:cs typeface="Montserrat Light" charset="0"/>
              </a:rPr>
              <a:t>06</a:t>
            </a:r>
            <a:endParaRPr lang="en-US" sz="2400" dirty="0">
              <a:solidFill>
                <a:schemeClr val="accent3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0" y="1652729"/>
            <a:ext cx="1007593" cy="1098276"/>
          </a:xfrm>
          <a:prstGeom prst="rect">
            <a:avLst/>
          </a:prstGeom>
        </p:spPr>
      </p:pic>
      <p:sp>
        <p:nvSpPr>
          <p:cNvPr id="48" name="Oval 12"/>
          <p:cNvSpPr/>
          <p:nvPr/>
        </p:nvSpPr>
        <p:spPr bwMode="auto">
          <a:xfrm>
            <a:off x="2877395" y="3449748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02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49" name="Oval 12"/>
          <p:cNvSpPr/>
          <p:nvPr/>
        </p:nvSpPr>
        <p:spPr bwMode="auto">
          <a:xfrm>
            <a:off x="2877395" y="2500758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01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0" name="Oval 12"/>
          <p:cNvSpPr/>
          <p:nvPr/>
        </p:nvSpPr>
        <p:spPr bwMode="auto">
          <a:xfrm>
            <a:off x="2877395" y="4465334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03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cxnSp>
        <p:nvCxnSpPr>
          <p:cNvPr id="51" name="Straight Connector 11"/>
          <p:cNvCxnSpPr/>
          <p:nvPr/>
        </p:nvCxnSpPr>
        <p:spPr>
          <a:xfrm>
            <a:off x="6560770" y="2980645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1"/>
          <p:cNvCxnSpPr/>
          <p:nvPr/>
        </p:nvCxnSpPr>
        <p:spPr>
          <a:xfrm>
            <a:off x="6560770" y="3940765"/>
            <a:ext cx="0" cy="317802"/>
          </a:xfrm>
          <a:prstGeom prst="line">
            <a:avLst/>
          </a:prstGeom>
          <a:ln w="635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12"/>
          <p:cNvSpPr/>
          <p:nvPr/>
        </p:nvSpPr>
        <p:spPr bwMode="auto">
          <a:xfrm>
            <a:off x="6300525" y="3349976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05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4" name="Oval 12"/>
          <p:cNvSpPr/>
          <p:nvPr/>
        </p:nvSpPr>
        <p:spPr bwMode="auto">
          <a:xfrm>
            <a:off x="6302221" y="2400986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04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5" name="Oval 12"/>
          <p:cNvSpPr/>
          <p:nvPr/>
        </p:nvSpPr>
        <p:spPr bwMode="auto">
          <a:xfrm>
            <a:off x="6305958" y="4335459"/>
            <a:ext cx="624548" cy="6245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+mj-lt"/>
              </a:rPr>
              <a:t>06</a:t>
            </a:r>
            <a:endParaRPr lang="en-US" sz="2400" dirty="0">
              <a:solidFill>
                <a:srgbClr val="0033CC"/>
              </a:solidFill>
              <a:latin typeface="+mj-lt"/>
            </a:endParaRPr>
          </a:p>
        </p:txBody>
      </p:sp>
      <p:cxnSp>
        <p:nvCxnSpPr>
          <p:cNvPr id="56" name="Прямая соединительная линия 55"/>
          <p:cNvCxnSpPr>
            <a:stCxn id="48" idx="4"/>
            <a:endCxn id="50" idx="0"/>
          </p:cNvCxnSpPr>
          <p:nvPr/>
        </p:nvCxnSpPr>
        <p:spPr>
          <a:xfrm>
            <a:off x="3189669" y="4074296"/>
            <a:ext cx="0" cy="39103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9" idx="4"/>
            <a:endCxn id="48" idx="0"/>
          </p:cNvCxnSpPr>
          <p:nvPr/>
        </p:nvCxnSpPr>
        <p:spPr>
          <a:xfrm>
            <a:off x="3189669" y="3125306"/>
            <a:ext cx="0" cy="324442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3166809" y="3102446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3166808" y="3420305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168638" y="4052903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168638" y="4442474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166807" y="5067022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6591634" y="3000519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615069" y="3037101"/>
            <a:ext cx="0" cy="324442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6598035" y="3331760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6594723" y="3979828"/>
            <a:ext cx="6623" cy="361555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6572856" y="3956968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6580193" y="4324744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cxnSp>
        <p:nvCxnSpPr>
          <p:cNvPr id="69" name="Прямая соединительная линия 68"/>
          <p:cNvCxnSpPr>
            <a:endCxn id="54" idx="0"/>
          </p:cNvCxnSpPr>
          <p:nvPr/>
        </p:nvCxnSpPr>
        <p:spPr>
          <a:xfrm flipH="1">
            <a:off x="6614495" y="1340768"/>
            <a:ext cx="574" cy="1060218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6590632" y="2378126"/>
            <a:ext cx="45719" cy="45719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73157"/>
      </p:ext>
    </p:extLst>
  </p:cSld>
  <p:clrMapOvr>
    <a:masterClrMapping/>
  </p:clrMapOvr>
</p:sld>
</file>

<file path=ppt/theme/theme1.xml><?xml version="1.0" encoding="utf-8"?>
<a:theme xmlns:a="http://schemas.openxmlformats.org/drawingml/2006/main" name="39">
  <a:themeElements>
    <a:clrScheme name="Тема Office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07f6c13289e6a974ad252321a78791d9">
  <xsd:schema xmlns:xsd="http://www.w3.org/2001/XMLSchema" xmlns:xs="http://www.w3.org/2001/XMLSchema" xmlns:p="http://schemas.microsoft.com/office/2006/metadata/properties" xmlns:ns3="eda4fd43-f936-4ced-9b4a-46c1ef7d5473" xmlns:ns4="aa3449fd-d373-417f-9c8d-cf261ce8b785" targetNamespace="http://schemas.microsoft.com/office/2006/metadata/properties" ma:root="true" ma:fieldsID="1eec4ee8aa0ed6b35ca5b4e459ed30d7" ns3:_="" ns4:_="">
    <xsd:import namespace="eda4fd43-f936-4ced-9b4a-46c1ef7d5473"/>
    <xsd:import namespace="aa3449fd-d373-417f-9c8d-cf261ce8b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FED0F-0240-479E-887E-FFDB16D08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a4fd43-f936-4ced-9b4a-46c1ef7d5473"/>
    <ds:schemaRef ds:uri="aa3449fd-d373-417f-9c8d-cf261ce8b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232CFC-FCDA-44F6-9B42-6F5EEAA3D3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832780-CD53-46B7-B3B5-146271A6106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46022</TotalTime>
  <Words>838</Words>
  <Application>Microsoft Office PowerPoint</Application>
  <PresentationFormat>Custom</PresentationFormat>
  <Paragraphs>175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Astigma</vt:lpstr>
      <vt:lpstr>Calibri</vt:lpstr>
      <vt:lpstr>Franklin Gothic Book</vt:lpstr>
      <vt:lpstr>Times New Roman</vt:lpstr>
      <vt:lpstr>Wingdings</vt:lpstr>
      <vt:lpstr>39</vt:lpstr>
      <vt:lpstr>Image</vt:lpstr>
      <vt:lpstr>ELECTRONIC DOCUMENT management as part of the PUBLIC FINANCE MANAGEMENT PROCESSES</vt:lpstr>
      <vt:lpstr>Electronic Document Management in the Republic of Belarus</vt:lpstr>
      <vt:lpstr>DoXlogic-Fly Document Management System</vt:lpstr>
      <vt:lpstr>DoXlogic-Fly Document Management System </vt:lpstr>
      <vt:lpstr>Workflow Document Exchange Platform</vt:lpstr>
      <vt:lpstr>Е-Storage</vt:lpstr>
      <vt:lpstr>Data Storage and Analysis System. Е-Storage</vt:lpstr>
      <vt:lpstr>IS – E-Storage Interaction Principles</vt:lpstr>
      <vt:lpstr>Advantages of E-Storage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Грушакевич Светлана</dc:creator>
  <cp:lastModifiedBy>Yelena Slizhevskaya</cp:lastModifiedBy>
  <cp:revision>356</cp:revision>
  <cp:lastPrinted>2020-10-12T13:52:58Z</cp:lastPrinted>
  <dcterms:created xsi:type="dcterms:W3CDTF">2019-07-17T12:28:25Z</dcterms:created>
  <dcterms:modified xsi:type="dcterms:W3CDTF">2020-10-26T10:16:26Z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