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7" r:id="rId5"/>
    <p:sldId id="338" r:id="rId6"/>
    <p:sldId id="300" r:id="rId7"/>
    <p:sldId id="317" r:id="rId8"/>
    <p:sldId id="323" r:id="rId9"/>
    <p:sldId id="334" r:id="rId10"/>
    <p:sldId id="335" r:id="rId11"/>
    <p:sldId id="336" r:id="rId12"/>
    <p:sldId id="337" r:id="rId13"/>
    <p:sldId id="324" r:id="rId14"/>
  </p:sldIdLst>
  <p:sldSz cx="9721850" cy="68580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рчук Андрей" initials="НА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1D1F6F"/>
    <a:srgbClr val="29C7FF"/>
    <a:srgbClr val="00B9FA"/>
    <a:srgbClr val="00BC4C"/>
    <a:srgbClr val="C5FFDC"/>
    <a:srgbClr val="F8F8FE"/>
    <a:srgbClr val="F1EEFC"/>
    <a:srgbClr val="D7D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1" autoAdjust="0"/>
    <p:restoredTop sz="88033" autoAdjust="0"/>
  </p:normalViewPr>
  <p:slideViewPr>
    <p:cSldViewPr>
      <p:cViewPr varScale="1">
        <p:scale>
          <a:sx n="55" d="100"/>
          <a:sy n="55" d="100"/>
        </p:scale>
        <p:origin x="1620" y="28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BB260-EEA0-4087-8438-B004055667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540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F1464-350B-4C55-A07B-2F36CE15C59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39775"/>
            <a:ext cx="52435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5E93-44D3-4CDA-B5DD-9A809AD13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endParaRPr lang="ru-RU" alt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В рамках создания электронного правительства в Республике Беларусь ключевым принципом является применение обмена электронными документами, как при работе с юридическими лицами, так и при работе с гражданами. </a:t>
            </a:r>
          </a:p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r>
              <a:rPr lang="ru-RU" sz="1200" i="1" dirty="0"/>
              <a:t>Электронный документооборот во всем мире развивается ускоренными темпами, и сегодня можно с уверенностью сказать, что в скором времени переход всех предприятий Республики Беларусь на электронный документооборот неизбежен</a:t>
            </a:r>
            <a:endParaRPr lang="en-US" sz="1200" i="1" dirty="0"/>
          </a:p>
          <a:p>
            <a:pPr>
              <a:buNone/>
            </a:pPr>
            <a:r>
              <a:rPr lang="ru-RU" sz="1200" i="1" dirty="0"/>
              <a:t>Внедрение технологий электронного документооборота во многом обосновано:</a:t>
            </a:r>
            <a:endParaRPr lang="ru-RU" sz="1200" dirty="0"/>
          </a:p>
          <a:p>
            <a:r>
              <a:rPr lang="en-US" sz="1200" i="1" dirty="0"/>
              <a:t> </a:t>
            </a:r>
            <a:r>
              <a:rPr lang="ru-RU" sz="1200" i="1" dirty="0"/>
              <a:t>Повышением эффективности работы;</a:t>
            </a:r>
            <a:endParaRPr lang="ru-RU" sz="1200" dirty="0"/>
          </a:p>
          <a:p>
            <a:r>
              <a:rPr lang="en-US" sz="1200" i="1" dirty="0"/>
              <a:t> </a:t>
            </a:r>
            <a:r>
              <a:rPr lang="ru-RU" sz="1200" i="1" dirty="0"/>
              <a:t>Экономией ресурсов компаний (что позволит направлять их в более продуктивное русло);</a:t>
            </a:r>
            <a:endParaRPr lang="ru-RU" sz="1200" dirty="0"/>
          </a:p>
          <a:p>
            <a:pPr algn="just">
              <a:buNone/>
            </a:pPr>
            <a:r>
              <a:rPr lang="ru-RU" sz="1200" i="1" dirty="0"/>
              <a:t> Таким образом, переход от передачи документов обычным способом к электронному документообороту — процесс нужный, важный и необратимый</a:t>
            </a:r>
            <a:endParaRPr lang="ru-RU" altLang="ru-RU" sz="1200" b="1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endParaRPr lang="ru-RU" alt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2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Тоже быстро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Очень быстро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Group 57"/>
          <p:cNvGrpSpPr>
            <a:grpSpLocks/>
          </p:cNvGrpSpPr>
          <p:nvPr/>
        </p:nvGrpSpPr>
        <p:grpSpPr bwMode="auto">
          <a:xfrm>
            <a:off x="0" y="6245226"/>
            <a:ext cx="9721850" cy="612775"/>
            <a:chOff x="0" y="3934"/>
            <a:chExt cx="5760" cy="386"/>
          </a:xfrm>
        </p:grpSpPr>
        <p:sp>
          <p:nvSpPr>
            <p:cNvPr id="3127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86092" y="6477001"/>
            <a:ext cx="2268432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238187" y="6477001"/>
            <a:ext cx="3078586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45694" y="6477001"/>
            <a:ext cx="2268432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754864E5-38F9-4BB4-96EC-45F8A88E3B6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24062" y="471488"/>
            <a:ext cx="147178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458277" y="5638800"/>
            <a:ext cx="7129357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185" y="4953000"/>
            <a:ext cx="7858495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gray">
          <a:xfrm>
            <a:off x="1782339" y="1905000"/>
            <a:ext cx="3483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600" b="1"/>
              <a:t>“ Add your company slogan ”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CE811-AADA-4526-B0B2-1FAE8BBE98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171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503238"/>
            <a:ext cx="2187416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503238"/>
            <a:ext cx="6400218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FCADE-AED0-444D-A656-1EEDD0589E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115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54" y="503238"/>
            <a:ext cx="8344588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86093" y="1371600"/>
            <a:ext cx="8749665" cy="50292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6093" y="6562725"/>
            <a:ext cx="194437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93385" y="6551613"/>
            <a:ext cx="2268432" cy="228600"/>
          </a:xfrm>
        </p:spPr>
        <p:txBody>
          <a:bodyPr/>
          <a:lstStyle>
            <a:lvl1pPr>
              <a:defRPr/>
            </a:lvl1pPr>
          </a:lstStyle>
          <a:p>
            <a:fld id="{01787DAF-4215-4D8B-AB4F-730A9C7F41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121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05F59-4076-431F-8FCA-400F6ED1B2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593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59" y="440690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59" y="2906713"/>
            <a:ext cx="826357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45C38-A0F4-4E77-AE2A-AEEBB5956E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544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93" y="1371600"/>
            <a:ext cx="429381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1940" y="1371600"/>
            <a:ext cx="429381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9959-508E-4B79-AF47-C14BB31BA7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209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93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856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114E4-3107-4576-9236-E442404F6B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984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9F838-F91F-4663-BE0F-8A25E74BC8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739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63D71-E45A-4D64-AA81-5AAD53C79D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312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973" y="273051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3" y="1435101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E7EA9-080A-4A11-92B5-97FEBD5365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213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289EC-1CB2-4558-BB75-CF57701D2E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124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0" y="6400800"/>
            <a:ext cx="9721850" cy="457200"/>
            <a:chOff x="0" y="4032"/>
            <a:chExt cx="5760" cy="288"/>
          </a:xfrm>
        </p:grpSpPr>
        <p:sp>
          <p:nvSpPr>
            <p:cNvPr id="1110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109" name="Object 85"/>
          <p:cNvGraphicFramePr>
            <a:graphicFrameLocks noChangeAspect="1"/>
          </p:cNvGraphicFramePr>
          <p:nvPr/>
        </p:nvGraphicFramePr>
        <p:xfrm>
          <a:off x="0" y="228600"/>
          <a:ext cx="9721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Image" r:id="rId15" imgW="12977778" imgH="1955556" progId="Photoshop.Image.7">
                  <p:embed/>
                </p:oleObj>
              </mc:Choice>
              <mc:Fallback>
                <p:oleObj name="Image" r:id="rId15" imgW="12977778" imgH="1955556" progId="Photoshop.Image.7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7218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093" y="1371600"/>
            <a:ext cx="874966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86093" y="6562725"/>
            <a:ext cx="194437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210372" y="6477000"/>
            <a:ext cx="202538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93385" y="6551613"/>
            <a:ext cx="226843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D469E5A-B16A-42CE-9169-C8630531D6C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10154" y="503238"/>
            <a:ext cx="834458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vcmf.b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https://digital.report/wp-content/uploads/2017/04/Edinyiy-portal-e%60lektronnyih-uslug-1078x51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" y="1268760"/>
            <a:ext cx="9750298" cy="439248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blurRad="927100" endPos="0" dist="508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Logo IVC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1" y="332657"/>
            <a:ext cx="1145480" cy="12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540473" y="6381328"/>
            <a:ext cx="19364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900" kern="0" dirty="0">
                <a:solidFill>
                  <a:schemeClr val="bg1"/>
                </a:solidFill>
              </a:rPr>
              <a:t>www.ivcmf.by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33" y="4980210"/>
            <a:ext cx="9296310" cy="1362075"/>
          </a:xfrm>
          <a:effectLst/>
        </p:spPr>
        <p:txBody>
          <a:bodyPr/>
          <a:lstStyle/>
          <a:p>
            <a:r>
              <a:rPr lang="ru-RU" altLang="ru-RU" sz="2800" dirty="0"/>
              <a:t>Электронный документооборот в процессах управления госфинансами</a:t>
            </a:r>
            <a:endParaRPr lang="en-US" alt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8637" y="2857897"/>
            <a:ext cx="471199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ru-RU" sz="3200" b="1" dirty="0"/>
              <a:t>Спасибо за внимание</a:t>
            </a:r>
            <a:r>
              <a:rPr lang="ru-RU" sz="3200" dirty="0"/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4724" y="3861048"/>
            <a:ext cx="2619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РУП «ИВЦ Минфина»</a:t>
            </a:r>
            <a:endParaRPr lang="en-US" b="1" dirty="0">
              <a:solidFill>
                <a:schemeClr val="accent1">
                  <a:lumMod val="50000"/>
                </a:schemeClr>
              </a:solidFill>
              <a:hlinkClick r:id="rId4"/>
            </a:endParaRP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https://ivcmf.by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sed@ivcmf.by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46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87815" cy="563562"/>
          </a:xfrm>
        </p:spPr>
        <p:txBody>
          <a:bodyPr/>
          <a:lstStyle/>
          <a:p>
            <a:r>
              <a:rPr lang="ru-RU" dirty="0"/>
              <a:t>Электронный документооборот в РБ</a:t>
            </a:r>
            <a:endParaRPr lang="en-US" alt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3" y="1264711"/>
            <a:ext cx="9068842" cy="511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10"/>
          <p:cNvSpPr>
            <a:spLocks noChangeArrowheads="1"/>
          </p:cNvSpPr>
          <p:nvPr/>
        </p:nvSpPr>
        <p:spPr bwMode="gray">
          <a:xfrm flipH="1">
            <a:off x="832825" y="5181244"/>
            <a:ext cx="3664865" cy="119627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3"/>
          <p:cNvSpPr/>
          <p:nvPr/>
        </p:nvSpPr>
        <p:spPr>
          <a:xfrm flipH="1">
            <a:off x="1415158" y="5299472"/>
            <a:ext cx="4026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ru-RU" altLang="ru-RU" sz="1600" b="1" dirty="0">
                <a:cs typeface="Arial" charset="0"/>
              </a:rPr>
              <a:t>Общее количество абонентов СМДО в РБ более 15 000 </a:t>
            </a:r>
            <a:endParaRPr lang="en-US" altLang="ru-RU" sz="1600" b="1" dirty="0">
              <a:cs typeface="Arial" charset="0"/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ru-RU" altLang="ru-RU" sz="1600" b="1" dirty="0">
                <a:cs typeface="Arial" charset="0"/>
              </a:rPr>
              <a:t>Пользователей системы </a:t>
            </a:r>
            <a:r>
              <a:rPr lang="en-US" altLang="ru-RU" sz="1600" b="1" dirty="0" err="1">
                <a:cs typeface="Arial" charset="0"/>
              </a:rPr>
              <a:t>DoXlogic</a:t>
            </a:r>
            <a:r>
              <a:rPr lang="en-US" altLang="ru-RU" sz="1600" b="1" dirty="0">
                <a:cs typeface="Arial" charset="0"/>
              </a:rPr>
              <a:t>-Fly </a:t>
            </a:r>
            <a:r>
              <a:rPr lang="ru-RU" altLang="ru-RU" sz="1600" b="1" dirty="0">
                <a:cs typeface="Arial" charset="0"/>
              </a:rPr>
              <a:t>– </a:t>
            </a:r>
            <a:r>
              <a:rPr lang="ru-RU" altLang="ru-RU" sz="1600" b="1" dirty="0">
                <a:solidFill>
                  <a:srgbClr val="FF0000"/>
                </a:solidFill>
                <a:cs typeface="Arial" charset="0"/>
              </a:rPr>
              <a:t>более 6500</a:t>
            </a:r>
            <a:endParaRPr lang="ru-RU" altLang="ru-RU" sz="16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67" name="Group 12"/>
          <p:cNvGrpSpPr>
            <a:grpSpLocks/>
          </p:cNvGrpSpPr>
          <p:nvPr/>
        </p:nvGrpSpPr>
        <p:grpSpPr bwMode="auto">
          <a:xfrm flipH="1">
            <a:off x="184752" y="5181244"/>
            <a:ext cx="1230405" cy="1196277"/>
            <a:chOff x="2016" y="1920"/>
            <a:chExt cx="1680" cy="1680"/>
          </a:xfrm>
        </p:grpSpPr>
        <p:sp>
          <p:nvSpPr>
            <p:cNvPr id="68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" name="Picture 2" descr="D:\Download\27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5" y="5487751"/>
            <a:ext cx="574328" cy="5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0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0"/>
          <p:cNvSpPr>
            <a:spLocks noChangeArrowheads="1"/>
          </p:cNvSpPr>
          <p:nvPr/>
        </p:nvSpPr>
        <p:spPr bwMode="gray">
          <a:xfrm flipH="1">
            <a:off x="385676" y="3261702"/>
            <a:ext cx="8374435" cy="40595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87815" cy="563562"/>
          </a:xfrm>
        </p:spPr>
        <p:txBody>
          <a:bodyPr/>
          <a:lstStyle/>
          <a:p>
            <a:r>
              <a:rPr lang="ru-RU" altLang="ru-RU" dirty="0"/>
              <a:t>СЭД </a:t>
            </a:r>
            <a:r>
              <a:rPr lang="en-US" altLang="ru-RU" dirty="0" err="1">
                <a:cs typeface="Arial" charset="0"/>
              </a:rPr>
              <a:t>DoXlogic</a:t>
            </a:r>
            <a:r>
              <a:rPr lang="en-US" altLang="ru-RU" dirty="0">
                <a:cs typeface="Arial" charset="0"/>
              </a:rPr>
              <a:t>-Fly </a:t>
            </a:r>
            <a:endParaRPr lang="en-US" altLang="ru-RU" dirty="0"/>
          </a:p>
        </p:txBody>
      </p:sp>
      <p:sp>
        <p:nvSpPr>
          <p:cNvPr id="57" name="Текст 3"/>
          <p:cNvSpPr txBox="1">
            <a:spLocks/>
          </p:cNvSpPr>
          <p:nvPr/>
        </p:nvSpPr>
        <p:spPr bwMode="auto">
          <a:xfrm>
            <a:off x="4572894" y="1412776"/>
            <a:ext cx="482453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endParaRPr lang="ru-RU" altLang="ru-RU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8997" y="1663566"/>
            <a:ext cx="3888433" cy="181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Сегодня СЭД </a:t>
            </a:r>
            <a:r>
              <a:rPr lang="x-none" sz="1600" b="1" i="1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«DoXLogic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-Fly</a:t>
            </a:r>
            <a:r>
              <a:rPr lang="x-none" sz="1600" b="1" i="1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»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>
                <a:solidFill>
                  <a:srgbClr val="1D1F6F"/>
                </a:solidFill>
                <a:latin typeface="Franklin Gothic Book" panose="020B0503020102020204" pitchFamily="34" charset="0"/>
              </a:rPr>
              <a:t>– это не только система, регулирующая поток электронного документооборота на предприятии, но и мощнейший многопользовательский </a:t>
            </a:r>
            <a:r>
              <a:rPr lang="ru-RU" sz="1600" b="1" u="sng" dirty="0">
                <a:solidFill>
                  <a:srgbClr val="1D1F6F"/>
                </a:solidFill>
                <a:latin typeface="Franklin Gothic Book" panose="020B0503020102020204" pitchFamily="34" charset="0"/>
              </a:rPr>
              <a:t>инструмент для управления целым комплексом бизнес-процессов, в числе которых</a:t>
            </a:r>
            <a:r>
              <a:rPr lang="ru-RU" sz="1600" dirty="0">
                <a:solidFill>
                  <a:srgbClr val="1D1F6F"/>
                </a:solidFill>
                <a:latin typeface="Franklin Gothic Book" panose="020B0503020102020204" pitchFamily="34" charset="0"/>
              </a:rPr>
              <a:t>:</a:t>
            </a: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596341" y="373700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>
              <a:latin typeface="Franklin Gothic Book" panose="020B0503020102020204" pitchFamily="34" charset="0"/>
            </a:endParaRP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gray">
          <a:xfrm flipH="1">
            <a:off x="281282" y="2577022"/>
            <a:ext cx="8374435" cy="40595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 flipH="1">
            <a:off x="688706" y="2595333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latin typeface="Franklin Gothic Book" panose="020B0503020102020204" pitchFamily="34" charset="0"/>
              </a:rPr>
              <a:t>    </a:t>
            </a:r>
            <a:r>
              <a:rPr lang="ru-RU" b="1" i="1" dirty="0">
                <a:latin typeface="Franklin Gothic Book" panose="020B0503020102020204" pitchFamily="34" charset="0"/>
              </a:rPr>
              <a:t>Управление делопроизводством</a:t>
            </a:r>
          </a:p>
        </p:txBody>
      </p:sp>
      <p:grpSp>
        <p:nvGrpSpPr>
          <p:cNvPr id="80" name="Group 12"/>
          <p:cNvGrpSpPr>
            <a:grpSpLocks/>
          </p:cNvGrpSpPr>
          <p:nvPr/>
        </p:nvGrpSpPr>
        <p:grpSpPr bwMode="auto">
          <a:xfrm flipH="1">
            <a:off x="158035" y="2471846"/>
            <a:ext cx="617506" cy="576064"/>
            <a:chOff x="2016" y="1920"/>
            <a:chExt cx="1680" cy="1680"/>
          </a:xfrm>
        </p:grpSpPr>
        <p:sp>
          <p:nvSpPr>
            <p:cNvPr id="81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2" y="2577022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10"/>
          <p:cNvSpPr>
            <a:spLocks noChangeArrowheads="1"/>
          </p:cNvSpPr>
          <p:nvPr/>
        </p:nvSpPr>
        <p:spPr bwMode="gray">
          <a:xfrm flipH="1">
            <a:off x="412576" y="3896548"/>
            <a:ext cx="7422042" cy="40595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12"/>
          <p:cNvGrpSpPr>
            <a:grpSpLocks/>
          </p:cNvGrpSpPr>
          <p:nvPr/>
        </p:nvGrpSpPr>
        <p:grpSpPr bwMode="auto">
          <a:xfrm flipH="1">
            <a:off x="164286" y="3160200"/>
            <a:ext cx="617506" cy="576064"/>
            <a:chOff x="2016" y="1920"/>
            <a:chExt cx="1680" cy="1680"/>
          </a:xfrm>
        </p:grpSpPr>
        <p:sp>
          <p:nvSpPr>
            <p:cNvPr id="9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3" y="3265376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 Box 31"/>
          <p:cNvSpPr txBox="1">
            <a:spLocks noChangeArrowheads="1"/>
          </p:cNvSpPr>
          <p:nvPr/>
        </p:nvSpPr>
        <p:spPr bwMode="auto">
          <a:xfrm flipH="1">
            <a:off x="884368" y="3256874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latin typeface="Franklin Gothic Book" panose="020B0503020102020204" pitchFamily="34" charset="0"/>
              </a:rPr>
              <a:t> </a:t>
            </a:r>
            <a:r>
              <a:rPr lang="ru-RU" b="1" i="1" dirty="0">
                <a:latin typeface="Franklin Gothic Book" panose="020B0503020102020204" pitchFamily="34" charset="0"/>
              </a:rPr>
              <a:t>Обращения граждан и организаций</a:t>
            </a:r>
          </a:p>
        </p:txBody>
      </p:sp>
      <p:grpSp>
        <p:nvGrpSpPr>
          <p:cNvPr id="97" name="Group 12"/>
          <p:cNvGrpSpPr>
            <a:grpSpLocks/>
          </p:cNvGrpSpPr>
          <p:nvPr/>
        </p:nvGrpSpPr>
        <p:grpSpPr bwMode="auto">
          <a:xfrm flipH="1">
            <a:off x="164286" y="3825000"/>
            <a:ext cx="617506" cy="576064"/>
            <a:chOff x="2016" y="1920"/>
            <a:chExt cx="1680" cy="1680"/>
          </a:xfrm>
        </p:grpSpPr>
        <p:sp>
          <p:nvSpPr>
            <p:cNvPr id="98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3" y="3930176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 Box 31"/>
          <p:cNvSpPr txBox="1">
            <a:spLocks noChangeArrowheads="1"/>
          </p:cNvSpPr>
          <p:nvPr/>
        </p:nvSpPr>
        <p:spPr bwMode="auto">
          <a:xfrm flipH="1">
            <a:off x="884368" y="3921674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latin typeface="Franklin Gothic Book" panose="020B0503020102020204" pitchFamily="34" charset="0"/>
              </a:rPr>
              <a:t> </a:t>
            </a:r>
            <a:r>
              <a:rPr lang="ru-RU" b="1" i="1" dirty="0">
                <a:latin typeface="Franklin Gothic Book" panose="020B0503020102020204" pitchFamily="34" charset="0"/>
              </a:rPr>
              <a:t>Ведомственный архив</a:t>
            </a:r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gray">
          <a:xfrm flipH="1">
            <a:off x="441723" y="4515428"/>
            <a:ext cx="7528489" cy="587683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" name="Group 12"/>
          <p:cNvGrpSpPr>
            <a:grpSpLocks/>
          </p:cNvGrpSpPr>
          <p:nvPr/>
        </p:nvGrpSpPr>
        <p:grpSpPr bwMode="auto">
          <a:xfrm flipH="1">
            <a:off x="164286" y="4496572"/>
            <a:ext cx="617506" cy="576064"/>
            <a:chOff x="2016" y="1920"/>
            <a:chExt cx="1680" cy="1680"/>
          </a:xfrm>
        </p:grpSpPr>
        <p:sp>
          <p:nvSpPr>
            <p:cNvPr id="104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6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3" y="4601748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 Box 31"/>
          <p:cNvSpPr txBox="1">
            <a:spLocks noChangeArrowheads="1"/>
          </p:cNvSpPr>
          <p:nvPr/>
        </p:nvSpPr>
        <p:spPr bwMode="auto">
          <a:xfrm flipH="1">
            <a:off x="884368" y="4486103"/>
            <a:ext cx="5616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latin typeface="Franklin Gothic Book" panose="020B0503020102020204" pitchFamily="34" charset="0"/>
              </a:rPr>
              <a:t> </a:t>
            </a:r>
            <a:r>
              <a:rPr lang="ru-RU" b="1" i="1" dirty="0">
                <a:latin typeface="Franklin Gothic Book" panose="020B0503020102020204" pitchFamily="34" charset="0"/>
              </a:rPr>
              <a:t>Управление встречами и залами</a:t>
            </a:r>
            <a:br>
              <a:rPr lang="ru-RU" b="1" i="1" dirty="0">
                <a:latin typeface="Franklin Gothic Book" panose="020B0503020102020204" pitchFamily="34" charset="0"/>
              </a:rPr>
            </a:br>
            <a:r>
              <a:rPr lang="ru-RU" b="1" i="1" dirty="0">
                <a:latin typeface="Franklin Gothic Book" panose="020B0503020102020204" pitchFamily="34" charset="0"/>
              </a:rPr>
              <a:t> совещаний</a:t>
            </a:r>
          </a:p>
        </p:txBody>
      </p:sp>
      <p:grpSp>
        <p:nvGrpSpPr>
          <p:cNvPr id="108" name="Group 12"/>
          <p:cNvGrpSpPr>
            <a:grpSpLocks/>
          </p:cNvGrpSpPr>
          <p:nvPr/>
        </p:nvGrpSpPr>
        <p:grpSpPr bwMode="auto">
          <a:xfrm flipH="1">
            <a:off x="5320481" y="3792494"/>
            <a:ext cx="617506" cy="576064"/>
            <a:chOff x="2016" y="1920"/>
            <a:chExt cx="1680" cy="1680"/>
          </a:xfrm>
        </p:grpSpPr>
        <p:sp>
          <p:nvSpPr>
            <p:cNvPr id="10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1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18" y="3897670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31"/>
          <p:cNvSpPr txBox="1">
            <a:spLocks noChangeArrowheads="1"/>
          </p:cNvSpPr>
          <p:nvPr/>
        </p:nvSpPr>
        <p:spPr bwMode="auto">
          <a:xfrm flipH="1">
            <a:off x="6011500" y="3764386"/>
            <a:ext cx="3672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i="1" dirty="0">
                <a:latin typeface="Franklin Gothic Book" panose="020B0503020102020204" pitchFamily="34" charset="0"/>
              </a:rPr>
              <a:t>Административные процедуры и  </a:t>
            </a:r>
            <a:br>
              <a:rPr lang="ru-RU" b="1" i="1" dirty="0">
                <a:latin typeface="Franklin Gothic Book" panose="020B0503020102020204" pitchFamily="34" charset="0"/>
              </a:rPr>
            </a:br>
            <a:r>
              <a:rPr lang="ru-RU" b="1" i="1" dirty="0">
                <a:latin typeface="Franklin Gothic Book" panose="020B0503020102020204" pitchFamily="34" charset="0"/>
              </a:rPr>
              <a:t>нормативно-правовые акты</a:t>
            </a:r>
          </a:p>
        </p:txBody>
      </p:sp>
      <p:grpSp>
        <p:nvGrpSpPr>
          <p:cNvPr id="121" name="Group 12"/>
          <p:cNvGrpSpPr>
            <a:grpSpLocks/>
          </p:cNvGrpSpPr>
          <p:nvPr/>
        </p:nvGrpSpPr>
        <p:grpSpPr bwMode="auto">
          <a:xfrm flipH="1">
            <a:off x="5320481" y="4469228"/>
            <a:ext cx="617506" cy="576064"/>
            <a:chOff x="2016" y="1920"/>
            <a:chExt cx="1680" cy="1680"/>
          </a:xfrm>
        </p:grpSpPr>
        <p:sp>
          <p:nvSpPr>
            <p:cNvPr id="12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4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18" y="4574404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Прямоугольник 133"/>
          <p:cNvSpPr/>
          <p:nvPr/>
        </p:nvSpPr>
        <p:spPr>
          <a:xfrm>
            <a:off x="6021227" y="4624603"/>
            <a:ext cx="3358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Franklin Gothic Book" panose="020B0503020102020204" pitchFamily="34" charset="0"/>
              </a:rPr>
              <a:t>Мобильное место руководителя</a:t>
            </a:r>
          </a:p>
        </p:txBody>
      </p:sp>
      <p:pic>
        <p:nvPicPr>
          <p:cNvPr id="135" name="Picture 2" descr="http://minfin.hosterby.com/upload/ministerstvo/geral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1" y="1477403"/>
            <a:ext cx="848818" cy="87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3" descr="D:\WORK\СЭД\Документация по СЭД\Логотипы клиентов\Lif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55" y="1760990"/>
            <a:ext cx="850832" cy="4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5" descr="http://www.conplus.su/upload/foto/symbology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8" b="-9035"/>
          <a:stretch>
            <a:fillRect/>
          </a:stretch>
        </p:blipFill>
        <p:spPr bwMode="auto">
          <a:xfrm>
            <a:off x="2169151" y="1556568"/>
            <a:ext cx="543832" cy="56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5" descr="http://www.conplus.su/upload/foto/symbology_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t="20161" b="12070"/>
          <a:stretch>
            <a:fillRect/>
          </a:stretch>
        </p:blipFill>
        <p:spPr bwMode="auto">
          <a:xfrm>
            <a:off x="2029995" y="2157991"/>
            <a:ext cx="859236" cy="1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2" descr="D:\Download\1531222389_8329380515b449975e2d201.6452178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17" y="1617243"/>
            <a:ext cx="1126810" cy="6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D:\WORK\СЭД\Документация по СЭД\Логотипы клиентов\Департамент по труду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6" y="1413850"/>
            <a:ext cx="959731" cy="10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0"/>
          <p:cNvSpPr>
            <a:spLocks noChangeArrowheads="1"/>
          </p:cNvSpPr>
          <p:nvPr/>
        </p:nvSpPr>
        <p:spPr bwMode="gray">
          <a:xfrm flipH="1">
            <a:off x="388040" y="5318039"/>
            <a:ext cx="7257591" cy="40595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" name="Group 12"/>
          <p:cNvGrpSpPr>
            <a:grpSpLocks/>
          </p:cNvGrpSpPr>
          <p:nvPr/>
        </p:nvGrpSpPr>
        <p:grpSpPr bwMode="auto">
          <a:xfrm flipH="1">
            <a:off x="181933" y="5180693"/>
            <a:ext cx="617506" cy="576064"/>
            <a:chOff x="2016" y="1920"/>
            <a:chExt cx="1680" cy="1680"/>
          </a:xfrm>
        </p:grpSpPr>
        <p:sp>
          <p:nvSpPr>
            <p:cNvPr id="66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8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2" y="5290812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31"/>
          <p:cNvSpPr txBox="1">
            <a:spLocks noChangeArrowheads="1"/>
          </p:cNvSpPr>
          <p:nvPr/>
        </p:nvSpPr>
        <p:spPr bwMode="auto">
          <a:xfrm flipH="1">
            <a:off x="878117" y="5336350"/>
            <a:ext cx="7223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i="1" dirty="0">
                <a:latin typeface="Franklin Gothic Book" panose="020B0503020102020204" pitchFamily="34" charset="0"/>
              </a:rPr>
              <a:t>Уникальное контурное решение</a:t>
            </a:r>
          </a:p>
        </p:txBody>
      </p:sp>
      <p:sp>
        <p:nvSpPr>
          <p:cNvPr id="70" name="Rectangle 10"/>
          <p:cNvSpPr>
            <a:spLocks noChangeArrowheads="1"/>
          </p:cNvSpPr>
          <p:nvPr/>
        </p:nvSpPr>
        <p:spPr bwMode="gray">
          <a:xfrm flipH="1">
            <a:off x="339075" y="5880103"/>
            <a:ext cx="6155665" cy="58478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" name="Group 12"/>
          <p:cNvGrpSpPr>
            <a:grpSpLocks/>
          </p:cNvGrpSpPr>
          <p:nvPr/>
        </p:nvGrpSpPr>
        <p:grpSpPr bwMode="auto">
          <a:xfrm flipH="1">
            <a:off x="194775" y="5888825"/>
            <a:ext cx="617506" cy="576064"/>
            <a:chOff x="2016" y="1920"/>
            <a:chExt cx="1680" cy="1680"/>
          </a:xfrm>
        </p:grpSpPr>
        <p:sp>
          <p:nvSpPr>
            <p:cNvPr id="7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2" y="5994001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31"/>
          <p:cNvSpPr txBox="1">
            <a:spLocks noChangeArrowheads="1"/>
          </p:cNvSpPr>
          <p:nvPr/>
        </p:nvSpPr>
        <p:spPr bwMode="auto">
          <a:xfrm flipH="1">
            <a:off x="873229" y="5818558"/>
            <a:ext cx="7372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i="1" dirty="0">
                <a:latin typeface="Franklin Gothic Book" panose="020B0503020102020204" pitchFamily="34" charset="0"/>
              </a:rPr>
              <a:t>Взаимодействие с другими </a:t>
            </a:r>
            <a:endParaRPr lang="en-US" b="1" i="1" dirty="0">
              <a:latin typeface="Franklin Gothic Book" panose="020B0503020102020204" pitchFamily="34" charset="0"/>
            </a:endParaRPr>
          </a:p>
          <a:p>
            <a:r>
              <a:rPr lang="ru-RU" b="1" i="1" dirty="0">
                <a:latin typeface="Franklin Gothic Book" panose="020B0503020102020204" pitchFamily="34" charset="0"/>
              </a:rPr>
              <a:t>информационными системами</a:t>
            </a:r>
          </a:p>
        </p:txBody>
      </p:sp>
    </p:spTree>
    <p:extLst>
      <p:ext uri="{BB962C8B-B14F-4D97-AF65-F5344CB8AC3E}">
        <p14:creationId xmlns:p14="http://schemas.microsoft.com/office/powerpoint/2010/main" val="339141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87815" cy="563562"/>
          </a:xfrm>
        </p:spPr>
        <p:txBody>
          <a:bodyPr/>
          <a:lstStyle/>
          <a:p>
            <a:r>
              <a:rPr lang="ru-RU" altLang="ru-RU" dirty="0"/>
              <a:t>СЭД </a:t>
            </a:r>
            <a:r>
              <a:rPr lang="en-US" altLang="ru-RU" dirty="0" err="1">
                <a:cs typeface="Arial" charset="0"/>
              </a:rPr>
              <a:t>DoXlogic</a:t>
            </a:r>
            <a:r>
              <a:rPr lang="en-US" altLang="ru-RU" dirty="0">
                <a:cs typeface="Arial" charset="0"/>
              </a:rPr>
              <a:t>-Fly </a:t>
            </a:r>
            <a:endParaRPr lang="en-US" altLang="ru-RU" dirty="0"/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ltGray">
          <a:xfrm rot="-998297">
            <a:off x="1576233" y="2478677"/>
            <a:ext cx="6025185" cy="2922588"/>
          </a:xfrm>
          <a:prstGeom prst="ellipse">
            <a:avLst/>
          </a:prstGeom>
          <a:gradFill rotWithShape="1">
            <a:gsLst>
              <a:gs pos="0">
                <a:srgbClr val="2791BB"/>
              </a:gs>
              <a:gs pos="100000">
                <a:srgbClr val="2791BB">
                  <a:gamma/>
                  <a:shade val="0"/>
                  <a:invGamma/>
                </a:srgb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" name="Group 3"/>
          <p:cNvGrpSpPr>
            <a:grpSpLocks/>
          </p:cNvGrpSpPr>
          <p:nvPr/>
        </p:nvGrpSpPr>
        <p:grpSpPr bwMode="auto">
          <a:xfrm>
            <a:off x="1469623" y="2367553"/>
            <a:ext cx="6855713" cy="3711575"/>
            <a:chOff x="864" y="1310"/>
            <a:chExt cx="3987" cy="2338"/>
          </a:xfrm>
        </p:grpSpPr>
        <p:sp>
          <p:nvSpPr>
            <p:cNvPr id="50" name="Oval 4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1F5FD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rc 6"/>
            <p:cNvSpPr>
              <a:spLocks/>
            </p:cNvSpPr>
            <p:nvPr/>
          </p:nvSpPr>
          <p:spPr bwMode="gray">
            <a:xfrm rot="20601703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CC66"/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339966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gray">
            <a:xfrm>
              <a:off x="3442" y="2282"/>
              <a:ext cx="1105" cy="233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3" name="Arc 11"/>
            <p:cNvSpPr>
              <a:spLocks/>
            </p:cNvSpPr>
            <p:nvPr/>
          </p:nvSpPr>
          <p:spPr bwMode="gray">
            <a:xfrm rot="20539205">
              <a:off x="3008" y="2046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gray">
            <a:xfrm>
              <a:off x="2819" y="2496"/>
              <a:ext cx="648" cy="233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7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Text Box 15"/>
            <p:cNvSpPr txBox="1">
              <a:spLocks noChangeArrowheads="1"/>
            </p:cNvSpPr>
            <p:nvPr/>
          </p:nvSpPr>
          <p:spPr bwMode="gray">
            <a:xfrm>
              <a:off x="2125" y="1449"/>
              <a:ext cx="1159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>
                  <a:solidFill>
                    <a:srgbClr val="FFFFFF"/>
                  </a:solidFill>
                  <a:latin typeface="Astigma"/>
                </a:rPr>
                <a:t>Защищенная работа</a:t>
              </a:r>
            </a:p>
            <a:p>
              <a:pPr algn="ctr" eaLnBrk="0" hangingPunct="0"/>
              <a:r>
                <a:rPr lang="ru-RU" sz="1400" b="1" dirty="0">
                  <a:solidFill>
                    <a:srgbClr val="FFFFFF"/>
                  </a:solidFill>
                  <a:latin typeface="Astigma"/>
                </a:rPr>
                <a:t> с документами </a:t>
              </a:r>
            </a:p>
            <a:p>
              <a:pPr algn="ctr" eaLnBrk="0" hangingPunct="0"/>
              <a:r>
                <a:rPr lang="ru-RU" sz="1400" b="1" dirty="0">
                  <a:solidFill>
                    <a:srgbClr val="FFFFFF"/>
                  </a:solidFill>
                  <a:latin typeface="Astigma"/>
                </a:rPr>
                <a:t>и поручениями</a:t>
              </a:r>
              <a:endParaRPr lang="en-US" sz="1400" b="1" dirty="0">
                <a:solidFill>
                  <a:srgbClr val="FFFFFF"/>
                </a:solidFill>
                <a:latin typeface="Astigma"/>
              </a:endParaRPr>
            </a:p>
          </p:txBody>
        </p:sp>
        <p:sp>
          <p:nvSpPr>
            <p:cNvPr id="69" name="Text Box 16"/>
            <p:cNvSpPr txBox="1">
              <a:spLocks noChangeArrowheads="1"/>
            </p:cNvSpPr>
            <p:nvPr/>
          </p:nvSpPr>
          <p:spPr bwMode="gray">
            <a:xfrm>
              <a:off x="3467" y="1751"/>
              <a:ext cx="100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>
                  <a:solidFill>
                    <a:srgbClr val="FFFFFF"/>
                  </a:solidFill>
                  <a:latin typeface="Astigma"/>
                </a:rPr>
                <a:t>Увеличение</a:t>
              </a:r>
            </a:p>
            <a:p>
              <a:pPr algn="ctr" eaLnBrk="0" hangingPunct="0"/>
              <a:r>
                <a:rPr lang="ru-RU" sz="1600" b="1" dirty="0">
                  <a:solidFill>
                    <a:srgbClr val="FFFFFF"/>
                  </a:solidFill>
                  <a:latin typeface="Astigma"/>
                </a:rPr>
                <a:t>пользователей</a:t>
              </a:r>
              <a:endParaRPr lang="en-US" sz="1600" b="1" dirty="0">
                <a:solidFill>
                  <a:srgbClr val="FFFFFF"/>
                </a:solidFill>
                <a:latin typeface="Astigma"/>
              </a:endParaRPr>
            </a:p>
          </p:txBody>
        </p:sp>
        <p:sp>
          <p:nvSpPr>
            <p:cNvPr id="74" name="Text Box 17"/>
            <p:cNvSpPr txBox="1">
              <a:spLocks noChangeArrowheads="1"/>
            </p:cNvSpPr>
            <p:nvPr/>
          </p:nvSpPr>
          <p:spPr bwMode="gray">
            <a:xfrm>
              <a:off x="3225" y="2559"/>
              <a:ext cx="128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>
                  <a:solidFill>
                    <a:srgbClr val="FFFFFF"/>
                  </a:solidFill>
                  <a:latin typeface="Astigma"/>
                </a:rPr>
                <a:t>Контурное решение</a:t>
              </a:r>
              <a:endParaRPr lang="en-US" sz="1600" b="1" dirty="0">
                <a:solidFill>
                  <a:srgbClr val="FFFFFF"/>
                </a:solidFill>
                <a:latin typeface="Astigma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gray">
            <a:xfrm>
              <a:off x="1575" y="2850"/>
              <a:ext cx="1419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rgbClr val="FFFFFF"/>
                  </a:solidFill>
                  <a:latin typeface="Astigma"/>
                </a:rPr>
                <a:t>Протоколирование/</a:t>
              </a:r>
            </a:p>
            <a:p>
              <a:pPr algn="ctr" eaLnBrk="0" hangingPunct="0"/>
              <a:r>
                <a:rPr lang="ru-RU" b="1" dirty="0">
                  <a:solidFill>
                    <a:srgbClr val="FFFFFF"/>
                  </a:solidFill>
                  <a:latin typeface="Astigma"/>
                </a:rPr>
                <a:t>аудит </a:t>
              </a:r>
              <a:endParaRPr lang="en-US" b="1" dirty="0">
                <a:solidFill>
                  <a:srgbClr val="FFFFFF"/>
                </a:solidFill>
                <a:latin typeface="Astigma"/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gray">
            <a:xfrm>
              <a:off x="1014" y="2394"/>
              <a:ext cx="901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Astigma"/>
                </a:rPr>
                <a:t>Управление</a:t>
              </a:r>
            </a:p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  <a:latin typeface="Astigma"/>
                </a:rPr>
                <a:t> доступом</a:t>
              </a:r>
              <a:endParaRPr lang="en-US" b="1" dirty="0">
                <a:solidFill>
                  <a:schemeClr val="bg1"/>
                </a:solidFill>
                <a:latin typeface="Astigma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10100" y="2634785"/>
            <a:ext cx="2712851" cy="1383540"/>
          </a:xfrm>
          <a:prstGeom prst="rect">
            <a:avLst/>
          </a:prstGeom>
          <a:gradFill flip="none" rotWithShape="1">
            <a:gsLst>
              <a:gs pos="0">
                <a:srgbClr val="FF2D2D">
                  <a:shade val="30000"/>
                  <a:satMod val="115000"/>
                </a:srgbClr>
              </a:gs>
              <a:gs pos="50000">
                <a:srgbClr val="FF2D2D">
                  <a:shade val="67500"/>
                  <a:satMod val="115000"/>
                </a:srgbClr>
              </a:gs>
              <a:gs pos="100000">
                <a:srgbClr val="FF2D2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480">
            <a:noFill/>
            <a:round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pPr marL="171450" indent="-171450" defTabSz="449263"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</a:tabLst>
              <a:defRPr/>
            </a:pPr>
            <a:r>
              <a:rPr lang="ru-RU" sz="1400" b="1" i="1" dirty="0">
                <a:solidFill>
                  <a:schemeClr val="bg1"/>
                </a:solidFill>
                <a:ea typeface="SimSun" charset="-122"/>
              </a:rPr>
              <a:t>доступ к бизнес-функциям</a:t>
            </a:r>
          </a:p>
          <a:p>
            <a:pPr marL="171450" indent="-171450" defTabSz="449263"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</a:tabLst>
              <a:defRPr/>
            </a:pPr>
            <a:r>
              <a:rPr lang="ru-RU" sz="1400" b="1" i="1" dirty="0">
                <a:solidFill>
                  <a:schemeClr val="bg1"/>
                </a:solidFill>
                <a:ea typeface="SimSun" charset="-122"/>
              </a:rPr>
              <a:t>ролевой доступ</a:t>
            </a:r>
          </a:p>
          <a:p>
            <a:pPr marL="171450" indent="-171450" defTabSz="449263"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</a:tabLst>
              <a:defRPr/>
            </a:pPr>
            <a:r>
              <a:rPr lang="ru-RU" sz="1400" b="1" i="1" dirty="0">
                <a:solidFill>
                  <a:schemeClr val="bg1"/>
                </a:solidFill>
                <a:ea typeface="SimSun" charset="-122"/>
              </a:rPr>
              <a:t>доступ к объектам</a:t>
            </a:r>
          </a:p>
          <a:p>
            <a:pPr marL="171450" indent="-171450" defTabSz="449263"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</a:tabLst>
              <a:defRPr/>
            </a:pPr>
            <a:r>
              <a:rPr lang="ru-RU" sz="1400" b="1" i="1" dirty="0">
                <a:solidFill>
                  <a:schemeClr val="bg1"/>
                </a:solidFill>
                <a:ea typeface="SimSun" charset="-122"/>
              </a:rPr>
              <a:t>механизм замещения сотрудников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678551" y="1517300"/>
            <a:ext cx="2819400" cy="1060375"/>
          </a:xfrm>
          <a:prstGeom prst="rect">
            <a:avLst/>
          </a:prstGeom>
          <a:gradFill flip="none" rotWithShape="1">
            <a:gsLst>
              <a:gs pos="0">
                <a:srgbClr val="00FFCC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FFCC"/>
              </a:gs>
            </a:gsLst>
            <a:path path="circle">
              <a:fillToRect t="100000" r="100000"/>
            </a:path>
            <a:tileRect l="-100000" b="-100000"/>
          </a:gra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marL="285750" indent="-285750">
              <a:buClrTx/>
              <a:buFont typeface="Wingdings" pitchFamily="2" charset="2"/>
              <a:buChar char="ü"/>
              <a:defRPr/>
            </a:pPr>
            <a:r>
              <a:rPr lang="en-US" sz="1500" i="1" dirty="0">
                <a:latin typeface="Astigma"/>
              </a:rPr>
              <a:t>Web-</a:t>
            </a:r>
            <a:r>
              <a:rPr lang="ru-RU" sz="1500" i="1" dirty="0">
                <a:latin typeface="Astigma"/>
              </a:rPr>
              <a:t>интерфейс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i="1" dirty="0">
                <a:latin typeface="Astigma"/>
              </a:rPr>
              <a:t>Электронная подпись на всех этапах</a:t>
            </a:r>
            <a:br>
              <a:rPr lang="ru-RU" sz="1600" i="1" dirty="0">
                <a:latin typeface="Astigma"/>
              </a:rPr>
            </a:br>
            <a:r>
              <a:rPr lang="ru-RU" sz="1600" i="1" dirty="0">
                <a:latin typeface="Astigma"/>
              </a:rPr>
              <a:t>работы с документом</a:t>
            </a:r>
            <a:endParaRPr lang="ru-RU" sz="1500" i="1" dirty="0">
              <a:latin typeface="Astigma"/>
            </a:endParaRPr>
          </a:p>
        </p:txBody>
      </p:sp>
      <p:sp>
        <p:nvSpPr>
          <p:cNvPr id="93" name="Прямоугольник 6"/>
          <p:cNvSpPr>
            <a:spLocks noChangeArrowheads="1"/>
          </p:cNvSpPr>
          <p:nvPr/>
        </p:nvSpPr>
        <p:spPr bwMode="auto">
          <a:xfrm>
            <a:off x="1195622" y="5419299"/>
            <a:ext cx="3375646" cy="78337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648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 anchor="ctr">
            <a:spAutoFit/>
          </a:bodyPr>
          <a:lstStyle>
            <a:lvl1pPr marL="171450" indent="-171450" defTabSz="4492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tabLst>
                <a:tab pos="723900" algn="l"/>
              </a:tabLst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23900" algn="l"/>
              </a:tabLst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tabLst>
                <a:tab pos="723900" algn="l"/>
              </a:tabLst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tabLst>
                <a:tab pos="723900" algn="l"/>
              </a:tabLst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altLang="ru-RU" sz="1500" b="1" i="1" dirty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ввод и изменение данных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altLang="ru-RU" sz="1500" b="1" i="1" dirty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выполнение бизнес-операций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altLang="ru-RU" sz="1500" b="1" i="1" dirty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формирование отчетов</a:t>
            </a:r>
          </a:p>
        </p:txBody>
      </p:sp>
      <p:sp>
        <p:nvSpPr>
          <p:cNvPr id="94" name="Прямоугольник 4"/>
          <p:cNvSpPr>
            <a:spLocks noChangeArrowheads="1"/>
          </p:cNvSpPr>
          <p:nvPr/>
        </p:nvSpPr>
        <p:spPr bwMode="auto">
          <a:xfrm>
            <a:off x="6345309" y="2212964"/>
            <a:ext cx="3019085" cy="7372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48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 anchor="ctr">
            <a:spAutoFit/>
          </a:bodyPr>
          <a:lstStyle>
            <a:lvl1pPr marL="285750" indent="-285750" defTabSz="4492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tabLst>
                <a:tab pos="723900" algn="l"/>
              </a:tabLst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23900" algn="l"/>
              </a:tabLst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tabLst>
                <a:tab pos="723900" algn="l"/>
              </a:tabLst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tabLst>
                <a:tab pos="723900" algn="l"/>
              </a:tabLst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buClrTx/>
              <a:buFont typeface="Wingdings" pitchFamily="2" charset="2"/>
              <a:buChar char="ü"/>
              <a:defRPr/>
            </a:pPr>
            <a:r>
              <a:rPr lang="ru-RU" sz="1400" i="1" dirty="0">
                <a:solidFill>
                  <a:srgbClr val="4B546F"/>
                </a:solidFill>
                <a:latin typeface="Astigma"/>
              </a:rPr>
              <a:t>Масштабируемость: тысячи пользователей могут работать с единой системой</a:t>
            </a:r>
            <a:endParaRPr lang="ru-RU" sz="1400" i="1" dirty="0">
              <a:solidFill>
                <a:schemeClr val="tx1"/>
              </a:solidFill>
              <a:latin typeface="Astigma"/>
            </a:endParaRPr>
          </a:p>
        </p:txBody>
      </p:sp>
      <p:sp>
        <p:nvSpPr>
          <p:cNvPr id="95" name="Прямоугольник 4"/>
          <p:cNvSpPr>
            <a:spLocks noChangeArrowheads="1"/>
          </p:cNvSpPr>
          <p:nvPr/>
        </p:nvSpPr>
        <p:spPr bwMode="auto">
          <a:xfrm>
            <a:off x="6004099" y="4724577"/>
            <a:ext cx="3335641" cy="1383540"/>
          </a:xfrm>
          <a:prstGeom prst="rect">
            <a:avLst/>
          </a:prstGeom>
          <a:gradFill>
            <a:gsLst>
              <a:gs pos="0">
                <a:srgbClr val="7CBE92"/>
              </a:gs>
              <a:gs pos="50000">
                <a:srgbClr val="007000"/>
              </a:gs>
              <a:gs pos="100000">
                <a:srgbClr val="7CBE92"/>
              </a:gs>
            </a:gsLst>
            <a:path path="circle">
              <a:fillToRect t="100000" r="100000"/>
            </a:path>
          </a:gradFill>
          <a:ln>
            <a:noFill/>
          </a:ln>
        </p:spPr>
        <p:txBody>
          <a:bodyPr wrap="square" lIns="90000" tIns="45000" rIns="90000" bIns="45000" anchor="ctr">
            <a:spAutoFit/>
          </a:bodyPr>
          <a:lstStyle>
            <a:lvl1pPr marL="285750" indent="-285750" defTabSz="4492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tabLst>
                <a:tab pos="723900" algn="l"/>
              </a:tabLst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23900" algn="l"/>
              </a:tabLst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tabLst>
                <a:tab pos="723900" algn="l"/>
              </a:tabLst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tabLst>
                <a:tab pos="723900" algn="l"/>
              </a:tabLst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buClrTx/>
              <a:buFont typeface="Wingdings" pitchFamily="2" charset="2"/>
              <a:buChar char="ü"/>
              <a:defRPr/>
            </a:pPr>
            <a:r>
              <a:rPr lang="ru-RU" sz="1400" i="1" dirty="0">
                <a:solidFill>
                  <a:schemeClr val="bg1"/>
                </a:solidFill>
                <a:latin typeface="Astigma"/>
              </a:rPr>
              <a:t>Автоматизация «сквозных» процессов среди нескольких юридических лиц. Разграничение  рабочей области. Обмен документами, как по СМДО, так и внутри контура</a:t>
            </a:r>
          </a:p>
        </p:txBody>
      </p:sp>
    </p:spTree>
    <p:extLst>
      <p:ext uri="{BB962C8B-B14F-4D97-AF65-F5344CB8AC3E}">
        <p14:creationId xmlns:p14="http://schemas.microsoft.com/office/powerpoint/2010/main" val="427981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01413" cy="563562"/>
          </a:xfrm>
        </p:spPr>
        <p:txBody>
          <a:bodyPr/>
          <a:lstStyle/>
          <a:p>
            <a:pPr hangingPunct="0"/>
            <a:r>
              <a:rPr lang="ru-RU" dirty="0"/>
              <a:t>Площадка по обмену документами</a:t>
            </a:r>
            <a:br>
              <a:rPr lang="ru-RU" dirty="0"/>
            </a:br>
            <a:r>
              <a:rPr lang="en-US" dirty="0"/>
              <a:t>Workflow</a:t>
            </a:r>
            <a:r>
              <a:rPr lang="ru-RU" dirty="0"/>
              <a:t> </a:t>
            </a:r>
            <a:endParaRPr lang="en-US" altLang="ru-RU" dirty="0"/>
          </a:p>
        </p:txBody>
      </p:sp>
      <p:pic>
        <p:nvPicPr>
          <p:cNvPr id="8" name="Picture 3" descr="D:\downloads\Workflo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2"/>
          <a:stretch/>
        </p:blipFill>
        <p:spPr bwMode="auto">
          <a:xfrm>
            <a:off x="468437" y="1412776"/>
            <a:ext cx="8928992" cy="44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6469" y="4543112"/>
            <a:ext cx="1516347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700" dirty="0"/>
              <a:t>Контрагент</a:t>
            </a:r>
            <a:r>
              <a:rPr lang="en-US" sz="1700" dirty="0"/>
              <a:t> 1</a:t>
            </a:r>
            <a:endParaRPr lang="ru-RU" sz="1700" dirty="0"/>
          </a:p>
        </p:txBody>
      </p:sp>
      <p:sp>
        <p:nvSpPr>
          <p:cNvPr id="36" name="TextBox 35"/>
          <p:cNvSpPr txBox="1"/>
          <p:nvPr/>
        </p:nvSpPr>
        <p:spPr>
          <a:xfrm>
            <a:off x="7453213" y="4543112"/>
            <a:ext cx="1634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Контрагент</a:t>
            </a:r>
            <a:r>
              <a:rPr lang="en-US" dirty="0"/>
              <a:t> </a:t>
            </a:r>
            <a:r>
              <a:rPr lang="ru-RU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32733" y="3140968"/>
            <a:ext cx="16343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Отправка бумажного ЮЗЭД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59184" y="4096809"/>
            <a:ext cx="16343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Отправка электронного ЮЗЭД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24521" y="580526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i="1" dirty="0"/>
              <a:t>Площадка по обмену документами «</a:t>
            </a:r>
            <a:r>
              <a:rPr lang="en-US" b="1" i="1" dirty="0"/>
              <a:t>Workflow</a:t>
            </a:r>
            <a:r>
              <a:rPr lang="ru-RU" b="1" i="1" dirty="0"/>
              <a:t>»</a:t>
            </a:r>
            <a:r>
              <a:rPr lang="en-US" b="1" i="1" dirty="0"/>
              <a:t> </a:t>
            </a:r>
            <a:endParaRPr lang="ru-RU" b="1" i="1" dirty="0"/>
          </a:p>
          <a:p>
            <a:pPr algn="ctr" hangingPunct="0"/>
            <a:r>
              <a:rPr lang="ru-RU" b="1" i="1" dirty="0"/>
              <a:t>с использованием ЭЦП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4518887" y="4941168"/>
            <a:ext cx="828092" cy="8640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62" y="5100407"/>
            <a:ext cx="583941" cy="52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992472" y="5375200"/>
            <a:ext cx="225639" cy="212402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32931" y="5404457"/>
            <a:ext cx="41404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workflow</a:t>
            </a:r>
            <a:endParaRPr lang="ru-RU" sz="400" dirty="0"/>
          </a:p>
        </p:txBody>
      </p:sp>
    </p:spTree>
    <p:extLst>
      <p:ext uri="{BB962C8B-B14F-4D97-AF65-F5344CB8AC3E}">
        <p14:creationId xmlns:p14="http://schemas.microsoft.com/office/powerpoint/2010/main" val="402130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01413" cy="563562"/>
          </a:xfrm>
        </p:spPr>
        <p:txBody>
          <a:bodyPr/>
          <a:lstStyle/>
          <a:p>
            <a:pPr hangingPunct="0"/>
            <a:r>
              <a:rPr lang="ru-RU" dirty="0"/>
              <a:t>Е-хранилище</a:t>
            </a:r>
            <a:endParaRPr lang="en-US" alt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980576" y="3578254"/>
            <a:ext cx="576000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D:\дизе\new! ФС_2017\все\Презентация\О КОМПАНИИ 2018\Ресурс 8-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05" y="3460131"/>
            <a:ext cx="254167" cy="2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дизе\new! ФС_2017\все\Презентация\О КОМПАНИИ 2018\Ресурс 8-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92" y="3460131"/>
            <a:ext cx="254167" cy="2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дизе\new! ФС_2017\все\Презентация\О КОМПАНИИ 2018\Ресурс 8-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25" y="3460131"/>
            <a:ext cx="254167" cy="2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619896" y="3747118"/>
            <a:ext cx="828092" cy="882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2pPr>
            <a:lvl3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3pPr>
            <a:lvl4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4pPr>
            <a:lvl5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5pPr>
            <a:lvl6pPr marL="4572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6pPr>
            <a:lvl7pPr marL="9144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7pPr>
            <a:lvl8pPr marL="13716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8pPr>
            <a:lvl9pPr marL="18288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779252" fontAlgn="auto">
              <a:defRPr/>
            </a:pPr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01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429106" y="3747118"/>
            <a:ext cx="828092" cy="882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2pPr>
            <a:lvl3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3pPr>
            <a:lvl4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4pPr>
            <a:lvl5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5pPr>
            <a:lvl6pPr marL="4572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6pPr>
            <a:lvl7pPr marL="9144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7pPr>
            <a:lvl8pPr marL="13716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8pPr>
            <a:lvl9pPr marL="18288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779252" fontAlgn="auto">
              <a:defRPr/>
            </a:pPr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02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78458" y="3747118"/>
            <a:ext cx="828092" cy="882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2pPr>
            <a:lvl3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3pPr>
            <a:lvl4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4pPr>
            <a:lvl5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5pPr>
            <a:lvl6pPr marL="4572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6pPr>
            <a:lvl7pPr marL="9144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7pPr>
            <a:lvl8pPr marL="13716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8pPr>
            <a:lvl9pPr marL="18288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779252" fontAlgn="auto">
              <a:defRPr/>
            </a:pPr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04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1210830" y="4788001"/>
            <a:ext cx="1561518" cy="9160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ru-RU" sz="1200" dirty="0">
                <a:latin typeface="Franklin Gothic Book" panose="020B0503020102020204" pitchFamily="34" charset="0"/>
              </a:rPr>
              <a:t>Обеспечение однократного ввода  данных в ИС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85046" y="4778809"/>
            <a:ext cx="1636838" cy="9160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spcBef>
                <a:spcPts val="4000"/>
              </a:spcBef>
            </a:pPr>
            <a:r>
              <a:rPr lang="ru-RU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Увеличение количества ИС, использующих одни и те же файлы и документы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92078" y="4778809"/>
            <a:ext cx="1488034" cy="9160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700"/>
              </a:spcAft>
              <a:buClr>
                <a:schemeClr val="bg2"/>
              </a:buClr>
              <a:buSzPct val="130000"/>
            </a:pPr>
            <a:r>
              <a:rPr lang="ru-RU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Необходимость использования одной версии файлов и документов для ИС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95826" y="4778809"/>
            <a:ext cx="1636838" cy="9160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700"/>
              </a:spcAft>
              <a:buClr>
                <a:schemeClr val="bg2"/>
              </a:buClr>
              <a:buSzPct val="130000"/>
            </a:pPr>
            <a:r>
              <a:rPr lang="ru-RU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Необходимость снижения совокупных объемов хранимых файлов в ИС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384030" y="3747118"/>
            <a:ext cx="828092" cy="882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2pPr>
            <a:lvl3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3pPr>
            <a:lvl4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4pPr>
            <a:lvl5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5pPr>
            <a:lvl6pPr marL="4572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6pPr>
            <a:lvl7pPr marL="9144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7pPr>
            <a:lvl8pPr marL="13716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8pPr>
            <a:lvl9pPr marL="18288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779252" fontAlgn="auto">
              <a:defRPr/>
            </a:pPr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03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3" descr="D:\дизе\new! ФС_2017\все\Презентация\О КОМПАНИИ 2018\Ресурс 8-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11" y="3460131"/>
            <a:ext cx="254167" cy="2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rot="5400000" flipV="1">
            <a:off x="4632385" y="3382186"/>
            <a:ext cx="36000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81342" y="4659936"/>
            <a:ext cx="6204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81542" y="4659936"/>
            <a:ext cx="6204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87827" y="4659936"/>
            <a:ext cx="6204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382256" y="4659936"/>
            <a:ext cx="6204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4"/>
          <p:cNvGrpSpPr/>
          <p:nvPr/>
        </p:nvGrpSpPr>
        <p:grpSpPr>
          <a:xfrm>
            <a:off x="4380336" y="2336877"/>
            <a:ext cx="864096" cy="834071"/>
            <a:chOff x="3374014" y="1920698"/>
            <a:chExt cx="2471615" cy="26670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3374014" y="1920698"/>
              <a:ext cx="1988949" cy="2667092"/>
            </a:xfrm>
            <a:custGeom>
              <a:avLst/>
              <a:gdLst/>
              <a:ahLst/>
              <a:cxnLst>
                <a:cxn ang="0">
                  <a:pos x="502" y="620"/>
                </a:cxn>
                <a:cxn ang="0">
                  <a:pos x="86" y="179"/>
                </a:cxn>
                <a:cxn ang="0">
                  <a:pos x="121" y="0"/>
                </a:cxn>
                <a:cxn ang="0">
                  <a:pos x="68" y="0"/>
                </a:cxn>
                <a:cxn ang="0">
                  <a:pos x="0" y="68"/>
                </a:cxn>
                <a:cxn ang="0">
                  <a:pos x="0" y="1049"/>
                </a:cxn>
                <a:cxn ang="0">
                  <a:pos x="68" y="1117"/>
                </a:cxn>
                <a:cxn ang="0">
                  <a:pos x="796" y="1117"/>
                </a:cxn>
                <a:cxn ang="0">
                  <a:pos x="833" y="966"/>
                </a:cxn>
                <a:cxn ang="0">
                  <a:pos x="502" y="620"/>
                </a:cxn>
              </a:cxnLst>
              <a:rect l="0" t="0" r="r" b="b"/>
              <a:pathLst>
                <a:path w="833" h="1117">
                  <a:moveTo>
                    <a:pt x="502" y="620"/>
                  </a:moveTo>
                  <a:cubicBezTo>
                    <a:pt x="205" y="526"/>
                    <a:pt x="86" y="326"/>
                    <a:pt x="86" y="179"/>
                  </a:cubicBezTo>
                  <a:cubicBezTo>
                    <a:pt x="86" y="97"/>
                    <a:pt x="98" y="43"/>
                    <a:pt x="12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1049"/>
                    <a:pt x="0" y="1049"/>
                    <a:pt x="0" y="1049"/>
                  </a:cubicBezTo>
                  <a:cubicBezTo>
                    <a:pt x="0" y="1087"/>
                    <a:pt x="30" y="1117"/>
                    <a:pt x="68" y="1117"/>
                  </a:cubicBezTo>
                  <a:cubicBezTo>
                    <a:pt x="796" y="1117"/>
                    <a:pt x="796" y="1117"/>
                    <a:pt x="796" y="1117"/>
                  </a:cubicBezTo>
                  <a:cubicBezTo>
                    <a:pt x="823" y="1065"/>
                    <a:pt x="833" y="1011"/>
                    <a:pt x="833" y="966"/>
                  </a:cubicBezTo>
                  <a:cubicBezTo>
                    <a:pt x="833" y="899"/>
                    <a:pt x="799" y="714"/>
                    <a:pt x="502" y="6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  <a:scene3d>
              <a:camera prst="perspectiveFront" fov="3900000"/>
              <a:lightRig rig="balanced" dir="t"/>
            </a:scene3d>
            <a:sp3d extrusionH="1143000" prstMaterial="plastic">
              <a:bevelT w="25400" h="317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>
              <a:off x="3856680" y="1920698"/>
              <a:ext cx="1988949" cy="2667092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27" y="0"/>
                </a:cxn>
                <a:cxn ang="0">
                  <a:pos x="0" y="131"/>
                </a:cxn>
                <a:cxn ang="0">
                  <a:pos x="331" y="476"/>
                </a:cxn>
                <a:cxn ang="0">
                  <a:pos x="747" y="917"/>
                </a:cxn>
                <a:cxn ang="0">
                  <a:pos x="700" y="1117"/>
                </a:cxn>
                <a:cxn ang="0">
                  <a:pos x="765" y="1117"/>
                </a:cxn>
                <a:cxn ang="0">
                  <a:pos x="833" y="1049"/>
                </a:cxn>
                <a:cxn ang="0">
                  <a:pos x="833" y="68"/>
                </a:cxn>
                <a:cxn ang="0">
                  <a:pos x="765" y="0"/>
                </a:cxn>
              </a:cxnLst>
              <a:rect l="0" t="0" r="r" b="b"/>
              <a:pathLst>
                <a:path w="833" h="1117">
                  <a:moveTo>
                    <a:pt x="765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7" y="45"/>
                    <a:pt x="0" y="91"/>
                    <a:pt x="0" y="131"/>
                  </a:cubicBezTo>
                  <a:cubicBezTo>
                    <a:pt x="0" y="197"/>
                    <a:pt x="34" y="383"/>
                    <a:pt x="331" y="476"/>
                  </a:cubicBezTo>
                  <a:cubicBezTo>
                    <a:pt x="628" y="570"/>
                    <a:pt x="747" y="770"/>
                    <a:pt x="747" y="917"/>
                  </a:cubicBezTo>
                  <a:cubicBezTo>
                    <a:pt x="747" y="1013"/>
                    <a:pt x="731" y="1070"/>
                    <a:pt x="700" y="1117"/>
                  </a:cubicBezTo>
                  <a:cubicBezTo>
                    <a:pt x="765" y="1117"/>
                    <a:pt x="765" y="1117"/>
                    <a:pt x="765" y="1117"/>
                  </a:cubicBezTo>
                  <a:cubicBezTo>
                    <a:pt x="803" y="1117"/>
                    <a:pt x="833" y="1087"/>
                    <a:pt x="833" y="1049"/>
                  </a:cubicBezTo>
                  <a:cubicBezTo>
                    <a:pt x="833" y="68"/>
                    <a:pt x="833" y="68"/>
                    <a:pt x="833" y="68"/>
                  </a:cubicBezTo>
                  <a:cubicBezTo>
                    <a:pt x="833" y="30"/>
                    <a:pt x="803" y="0"/>
                    <a:pt x="76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AFAFAF"/>
                </a:gs>
              </a:gsLst>
              <a:path path="circl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  <a:scene3d>
              <a:camera prst="perspectiveFront" fov="3900000"/>
              <a:lightRig rig="balanced" dir="t"/>
            </a:scene3d>
            <a:sp3d extrusionH="1143000" prstMaterial="plastic">
              <a:bevelT w="25400" h="317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484914" y="1628800"/>
            <a:ext cx="5181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ПРЕДПОСЫЛКИ для СОЗДАНИЯ Е-хранилища</a:t>
            </a:r>
          </a:p>
        </p:txBody>
      </p:sp>
    </p:spTree>
    <p:extLst>
      <p:ext uri="{BB962C8B-B14F-4D97-AF65-F5344CB8AC3E}">
        <p14:creationId xmlns:p14="http://schemas.microsoft.com/office/powerpoint/2010/main" val="393957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01413" cy="563562"/>
          </a:xfrm>
        </p:spPr>
        <p:txBody>
          <a:bodyPr/>
          <a:lstStyle/>
          <a:p>
            <a:pPr hangingPunct="0"/>
            <a:r>
              <a:rPr lang="ru-RU" dirty="0"/>
              <a:t>Система хранения и анализа данных.</a:t>
            </a:r>
            <a:br>
              <a:rPr lang="ru-RU" dirty="0"/>
            </a:br>
            <a:r>
              <a:rPr lang="ru-RU" dirty="0"/>
              <a:t>Е-хранилище </a:t>
            </a:r>
            <a:endParaRPr lang="en-US" alt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94888" y="1627558"/>
            <a:ext cx="3550957" cy="29908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600" b="1" i="1" kern="0" dirty="0">
                <a:solidFill>
                  <a:srgbClr val="FF0000"/>
                </a:solidFill>
                <a:latin typeface="Franklin Gothic Book" panose="020B0503020102020204" pitchFamily="34" charset="0"/>
              </a:rPr>
              <a:t>«Как есть»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607360" y="3098733"/>
            <a:ext cx="2002119" cy="1746186"/>
          </a:xfrm>
          <a:prstGeom prst="line">
            <a:avLst/>
          </a:prstGeom>
          <a:ln w="12700">
            <a:solidFill>
              <a:srgbClr val="ED2228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650342" y="3098733"/>
            <a:ext cx="1959138" cy="1751177"/>
          </a:xfrm>
          <a:prstGeom prst="line">
            <a:avLst/>
          </a:prstGeom>
          <a:ln w="12700">
            <a:solidFill>
              <a:srgbClr val="ED2228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9686" y="2335162"/>
            <a:ext cx="675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ru-RU" sz="1000" b="0" dirty="0">
                <a:latin typeface="Calibri" panose="020F0502020204030204" pitchFamily="34" charset="0"/>
              </a:rPr>
              <a:t>ГИАС УГЗ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6085" y="2335162"/>
            <a:ext cx="1471392" cy="245522"/>
          </a:xfrm>
          <a:prstGeom prst="rect">
            <a:avLst/>
          </a:prstGeom>
          <a:noFill/>
        </p:spPr>
        <p:txBody>
          <a:bodyPr wrap="square" lIns="90795" tIns="45374" rIns="90795" bIns="45374" rtlCol="0">
            <a:spAutoFit/>
          </a:bodyPr>
          <a:lstStyle/>
          <a:p>
            <a:pPr algn="ctr" defTabSz="773781"/>
            <a:r>
              <a:rPr lang="ru-RU" sz="1000" dirty="0">
                <a:latin typeface="Calibri" panose="020F0502020204030204" pitchFamily="34" charset="0"/>
              </a:rPr>
              <a:t>Исполнение бюджета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985" y="4411637"/>
            <a:ext cx="15311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ru-RU" sz="900" b="0" dirty="0">
                <a:latin typeface="Calibri" panose="020F0502020204030204" pitchFamily="34" charset="0"/>
              </a:rPr>
              <a:t>Облачный сервис </a:t>
            </a:r>
            <a:r>
              <a:rPr lang="en-US" sz="900" b="0" dirty="0">
                <a:latin typeface="Calibri" panose="020F0502020204030204" pitchFamily="34" charset="0"/>
              </a:rPr>
              <a:t>Workflow</a:t>
            </a:r>
            <a:endParaRPr lang="ru-RU" sz="900" b="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1266" y="2335162"/>
            <a:ext cx="1510617" cy="245522"/>
          </a:xfrm>
          <a:prstGeom prst="rect">
            <a:avLst/>
          </a:prstGeom>
          <a:noFill/>
        </p:spPr>
        <p:txBody>
          <a:bodyPr wrap="square" lIns="90795" tIns="45374" rIns="90795" bIns="45374" rtlCol="0">
            <a:spAutoFit/>
          </a:bodyPr>
          <a:lstStyle/>
          <a:p>
            <a:pPr algn="ctr" defTabSz="773781"/>
            <a:r>
              <a:rPr lang="ru-RU" sz="1000" dirty="0">
                <a:latin typeface="Calibri" panose="020F0502020204030204" pitchFamily="34" charset="0"/>
              </a:rPr>
              <a:t>Планирование бюджета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6848" y="4397755"/>
            <a:ext cx="381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ru-RU" sz="900" b="0" dirty="0">
                <a:latin typeface="Calibri" panose="020F0502020204030204" pitchFamily="34" charset="0"/>
              </a:rPr>
              <a:t>СЭД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5650" y="4459159"/>
            <a:ext cx="152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Calibri" panose="020F0502020204030204" pitchFamily="34" charset="0"/>
              </a:rPr>
              <a:t>Е-хранилище</a:t>
            </a:r>
          </a:p>
          <a:p>
            <a:pPr algn="ctr"/>
            <a:r>
              <a:rPr lang="ru-RU" sz="1000" dirty="0">
                <a:latin typeface="Calibri" panose="020F0502020204030204" pitchFamily="34" charset="0"/>
              </a:rPr>
              <a:t>(файлы и документы обмена) 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77" y="4642469"/>
            <a:ext cx="583941" cy="52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11565" y="5061979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ru-RU" sz="900" b="0" dirty="0">
                <a:latin typeface="Calibri" panose="020F0502020204030204" pitchFamily="34" charset="0"/>
              </a:rPr>
              <a:t>Облачный сервис </a:t>
            </a:r>
            <a:r>
              <a:rPr lang="en-US" sz="900" b="0" dirty="0">
                <a:latin typeface="Calibri" panose="020F0502020204030204" pitchFamily="34" charset="0"/>
              </a:rPr>
              <a:t>Workflow</a:t>
            </a:r>
            <a:endParaRPr lang="ru-RU" sz="900" b="0" dirty="0">
              <a:latin typeface="Calibri" panose="020F0502020204030204" pitchFamily="34" charset="0"/>
            </a:endParaRPr>
          </a:p>
          <a:p>
            <a:endParaRPr lang="ru-RU" sz="900" b="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3820" y="5061979"/>
            <a:ext cx="381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ru-RU" sz="900" b="0" dirty="0">
                <a:latin typeface="Calibri" panose="020F0502020204030204" pitchFamily="34" charset="0"/>
              </a:rPr>
              <a:t>СЭД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35" y="5318351"/>
            <a:ext cx="608795" cy="54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5EA7E40D-7FD1-3643-9A3A-6B9C3ED4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22" y="3216909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CF600559-C124-494A-A25E-BA6257C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10" y="3215576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FFEFA223-8EB1-3E4E-98B5-819F407A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00" y="3364886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F3EF8E6-0059-494D-98BC-2767A0DD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77" y="3512864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688213CD-1010-F541-BEAA-6887CBAA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87" y="3363554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06" y="2601122"/>
            <a:ext cx="552844" cy="5381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4829"/>
          <a:stretch/>
        </p:blipFill>
        <p:spPr>
          <a:xfrm>
            <a:off x="6533475" y="2640449"/>
            <a:ext cx="572566" cy="2586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11" y="2586646"/>
            <a:ext cx="594964" cy="517618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1607360" y="2888597"/>
            <a:ext cx="580796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001184" y="2888597"/>
            <a:ext cx="580796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02000" y="3724542"/>
            <a:ext cx="699184" cy="198162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179786" y="3927439"/>
            <a:ext cx="0" cy="470315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5400000" flipH="1" flipV="1">
            <a:off x="1646635" y="3820871"/>
            <a:ext cx="596079" cy="575612"/>
          </a:xfrm>
          <a:prstGeom prst="bentConnector3">
            <a:avLst>
              <a:gd name="adj1" fmla="val 100167"/>
            </a:avLst>
          </a:prstGeom>
          <a:ln w="12700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0">
            <a:extLst>
              <a:ext uri="{FF2B5EF4-FFF2-40B4-BE49-F238E27FC236}">
                <a16:creationId xmlns:a16="http://schemas.microsoft.com/office/drawing/2014/main" id="{CF600559-C124-494A-A25E-BA6257C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47" y="3215576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688213CD-1010-F541-BEAA-6887CBAA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5" y="3363554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Прямая соединительная линия 139"/>
          <p:cNvCxnSpPr>
            <a:stCxn id="15" idx="3"/>
          </p:cNvCxnSpPr>
          <p:nvPr/>
        </p:nvCxnSpPr>
        <p:spPr>
          <a:xfrm flipV="1">
            <a:off x="4178684" y="2794445"/>
            <a:ext cx="185911" cy="1718726"/>
          </a:xfrm>
          <a:prstGeom prst="bentConnector2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Picture 10">
            <a:extLst>
              <a:ext uri="{FF2B5EF4-FFF2-40B4-BE49-F238E27FC236}">
                <a16:creationId xmlns:a16="http://schemas.microsoft.com/office/drawing/2014/main" id="{5EA7E40D-7FD1-3643-9A3A-6B9C3ED4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1" y="5295935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>
            <a:extLst>
              <a:ext uri="{FF2B5EF4-FFF2-40B4-BE49-F238E27FC236}">
                <a16:creationId xmlns:a16="http://schemas.microsoft.com/office/drawing/2014/main" id="{FFEFA223-8EB1-3E4E-98B5-819F407A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9" y="5443913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id="{CF600559-C124-494A-A25E-BA6257C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05" y="5195673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>
            <a:extLst>
              <a:ext uri="{FF2B5EF4-FFF2-40B4-BE49-F238E27FC236}">
                <a16:creationId xmlns:a16="http://schemas.microsoft.com/office/drawing/2014/main" id="{688213CD-1010-F541-BEAA-6887CBAA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83" y="5343650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Соединительная линия уступом 44"/>
          <p:cNvCxnSpPr/>
          <p:nvPr/>
        </p:nvCxnSpPr>
        <p:spPr>
          <a:xfrm rot="16200000" flipV="1">
            <a:off x="3039437" y="3820871"/>
            <a:ext cx="596079" cy="575612"/>
          </a:xfrm>
          <a:prstGeom prst="bentConnector3">
            <a:avLst>
              <a:gd name="adj1" fmla="val 100167"/>
            </a:avLst>
          </a:prstGeom>
          <a:ln w="12700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11" y="4642469"/>
            <a:ext cx="624894" cy="43992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22" y="5306694"/>
            <a:ext cx="624894" cy="43992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199749" y="2335162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ru-RU" sz="1000" b="0" dirty="0">
                <a:latin typeface="Calibri" panose="020F0502020204030204" pitchFamily="34" charset="0"/>
              </a:rPr>
              <a:t>ГИАС УГЗ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90079" y="2339327"/>
            <a:ext cx="1471392" cy="245522"/>
          </a:xfrm>
          <a:prstGeom prst="rect">
            <a:avLst/>
          </a:prstGeom>
          <a:noFill/>
        </p:spPr>
        <p:txBody>
          <a:bodyPr wrap="square" lIns="90795" tIns="45374" rIns="90795" bIns="45374" rtlCol="0">
            <a:spAutoFit/>
          </a:bodyPr>
          <a:lstStyle/>
          <a:p>
            <a:pPr algn="ctr" defTabSz="773781"/>
            <a:r>
              <a:rPr lang="ru-RU" sz="1000" dirty="0">
                <a:latin typeface="Calibri" panose="020F0502020204030204" pitchFamily="34" charset="0"/>
              </a:rPr>
              <a:t>Исполнение бюджета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87869" y="2335500"/>
            <a:ext cx="1765544" cy="399411"/>
          </a:xfrm>
          <a:prstGeom prst="rect">
            <a:avLst/>
          </a:prstGeom>
          <a:noFill/>
        </p:spPr>
        <p:txBody>
          <a:bodyPr wrap="square" lIns="90795" tIns="45374" rIns="90795" bIns="45374" rtlCol="0">
            <a:spAutoFit/>
          </a:bodyPr>
          <a:lstStyle/>
          <a:p>
            <a:pPr algn="ctr" defTabSz="773781"/>
            <a:r>
              <a:rPr lang="ru-RU" sz="1000" dirty="0">
                <a:latin typeface="Calibri" panose="020F0502020204030204" pitchFamily="34" charset="0"/>
              </a:rPr>
              <a:t>Планирование бюджета</a:t>
            </a:r>
          </a:p>
          <a:p>
            <a:pPr algn="ctr" defTabSz="773781"/>
            <a:endParaRPr lang="ru-RU" sz="1000" dirty="0">
              <a:latin typeface="Calibri" panose="020F050202020403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71" y="2601122"/>
            <a:ext cx="552844" cy="53810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0"/>
          <a:stretch/>
        </p:blipFill>
        <p:spPr>
          <a:xfrm>
            <a:off x="6532065" y="2870172"/>
            <a:ext cx="572566" cy="2285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76" y="2586646"/>
            <a:ext cx="594964" cy="517618"/>
          </a:xfrm>
          <a:prstGeom prst="rect">
            <a:avLst/>
          </a:prstGeom>
        </p:spPr>
      </p:pic>
      <p:cxnSp>
        <p:nvCxnSpPr>
          <p:cNvPr id="54" name="Прямая соединительная линия 53"/>
          <p:cNvCxnSpPr/>
          <p:nvPr/>
        </p:nvCxnSpPr>
        <p:spPr>
          <a:xfrm flipH="1" flipV="1">
            <a:off x="6881656" y="3228256"/>
            <a:ext cx="8405" cy="694448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5839147" y="3209143"/>
            <a:ext cx="874944" cy="753404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038127" y="3209143"/>
            <a:ext cx="997183" cy="718296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693032" y="4474602"/>
            <a:ext cx="1093067" cy="538555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9" idx="0"/>
          </p:cNvCxnSpPr>
          <p:nvPr/>
        </p:nvCxnSpPr>
        <p:spPr>
          <a:xfrm flipH="1" flipV="1">
            <a:off x="7006783" y="4472408"/>
            <a:ext cx="1327955" cy="589571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47" y="3877288"/>
            <a:ext cx="547441" cy="596711"/>
          </a:xfrm>
          <a:prstGeom prst="rect">
            <a:avLst/>
          </a:prstGeom>
        </p:spPr>
      </p:pic>
      <p:pic>
        <p:nvPicPr>
          <p:cNvPr id="60" name="Picture 4" descr="https://keysome.com/web/images/productpage/bag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83" y="3949296"/>
            <a:ext cx="506239" cy="5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>
            <a:off x="4913891" y="2022365"/>
            <a:ext cx="0" cy="365623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D:\downloads\181px-Coat_of_arms_of_Belarus_(2020)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35" y="2607210"/>
            <a:ext cx="264423" cy="2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D:\downloads\181px-Coat_of_arms_of_Belarus_(2020)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20" y="2597595"/>
            <a:ext cx="264423" cy="2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AEFDEDA-49F9-F54A-9EC6-02348E4D7BF5}"/>
              </a:ext>
            </a:extLst>
          </p:cNvPr>
          <p:cNvSpPr txBox="1"/>
          <p:nvPr/>
        </p:nvSpPr>
        <p:spPr>
          <a:xfrm>
            <a:off x="2147785" y="4328505"/>
            <a:ext cx="90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ru-RU" sz="900" b="0" dirty="0">
                <a:latin typeface="Calibri" panose="020F0502020204030204" pitchFamily="34" charset="0"/>
              </a:rPr>
              <a:t>Бухгалтерские системы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EFDEDA-49F9-F54A-9EC6-02348E4D7BF5}"/>
              </a:ext>
            </a:extLst>
          </p:cNvPr>
          <p:cNvSpPr txBox="1"/>
          <p:nvPr/>
        </p:nvSpPr>
        <p:spPr>
          <a:xfrm>
            <a:off x="2194728" y="3810637"/>
            <a:ext cx="83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ru-RU" sz="900" i="1" dirty="0">
                <a:solidFill>
                  <a:srgbClr val="0033CC"/>
                </a:solidFill>
                <a:latin typeface="Calibri" panose="020F0502020204030204" pitchFamily="34" charset="0"/>
              </a:rPr>
              <a:t>Документы, основания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1644872" y="5023463"/>
            <a:ext cx="580796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955842" y="5013157"/>
            <a:ext cx="580796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0" name="Picture 10">
            <a:extLst>
              <a:ext uri="{FF2B5EF4-FFF2-40B4-BE49-F238E27FC236}">
                <a16:creationId xmlns:a16="http://schemas.microsoft.com/office/drawing/2014/main" id="{CF600559-C124-494A-A25E-BA6257C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65" y="5221383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0">
            <a:extLst>
              <a:ext uri="{FF2B5EF4-FFF2-40B4-BE49-F238E27FC236}">
                <a16:creationId xmlns:a16="http://schemas.microsoft.com/office/drawing/2014/main" id="{688213CD-1010-F541-BEAA-6887CBAA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43" y="5369360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83" y="4718107"/>
            <a:ext cx="624894" cy="439926"/>
          </a:xfrm>
          <a:prstGeom prst="rect">
            <a:avLst/>
          </a:prstGeom>
        </p:spPr>
      </p:pic>
      <p:cxnSp>
        <p:nvCxnSpPr>
          <p:cNvPr id="73" name="Прямая соединительная линия 72"/>
          <p:cNvCxnSpPr/>
          <p:nvPr/>
        </p:nvCxnSpPr>
        <p:spPr>
          <a:xfrm flipH="1" flipV="1">
            <a:off x="6938499" y="4513171"/>
            <a:ext cx="16031" cy="499986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6" name="Рисунок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83" y="5075972"/>
            <a:ext cx="624894" cy="43992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562590" y="559219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ru-RU" sz="900" b="0" dirty="0">
                <a:latin typeface="Calibri" panose="020F0502020204030204" pitchFamily="34" charset="0"/>
              </a:rPr>
              <a:t>Бухгалтерские</a:t>
            </a:r>
          </a:p>
          <a:p>
            <a:r>
              <a:rPr lang="ru-RU" sz="900" b="0" dirty="0">
                <a:latin typeface="Calibri" panose="020F0502020204030204" pitchFamily="34" charset="0"/>
              </a:rPr>
              <a:t>системы</a:t>
            </a:r>
          </a:p>
        </p:txBody>
      </p:sp>
      <p:sp>
        <p:nvSpPr>
          <p:cNvPr id="78" name="Овал 77"/>
          <p:cNvSpPr/>
          <p:nvPr/>
        </p:nvSpPr>
        <p:spPr>
          <a:xfrm>
            <a:off x="6807668" y="2687871"/>
            <a:ext cx="147977" cy="144016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6737225" y="2682935"/>
            <a:ext cx="2888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4829"/>
          <a:stretch/>
        </p:blipFill>
        <p:spPr>
          <a:xfrm>
            <a:off x="2315498" y="2692425"/>
            <a:ext cx="572566" cy="25860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0"/>
          <a:stretch/>
        </p:blipFill>
        <p:spPr>
          <a:xfrm>
            <a:off x="2319765" y="2922148"/>
            <a:ext cx="572566" cy="228561"/>
          </a:xfrm>
          <a:prstGeom prst="rect">
            <a:avLst/>
          </a:prstGeom>
        </p:spPr>
      </p:pic>
      <p:sp>
        <p:nvSpPr>
          <p:cNvPr id="85" name="Овал 84"/>
          <p:cNvSpPr/>
          <p:nvPr/>
        </p:nvSpPr>
        <p:spPr>
          <a:xfrm>
            <a:off x="2596379" y="2738598"/>
            <a:ext cx="147977" cy="144016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2525936" y="2730758"/>
            <a:ext cx="2888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88" name="Овал 87"/>
          <p:cNvSpPr/>
          <p:nvPr/>
        </p:nvSpPr>
        <p:spPr>
          <a:xfrm>
            <a:off x="3975570" y="2800199"/>
            <a:ext cx="147977" cy="144016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3905127" y="2792359"/>
            <a:ext cx="2888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90" name="Овал 89"/>
          <p:cNvSpPr/>
          <p:nvPr/>
        </p:nvSpPr>
        <p:spPr>
          <a:xfrm>
            <a:off x="8214263" y="2798167"/>
            <a:ext cx="147977" cy="144016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8143820" y="2790327"/>
            <a:ext cx="2888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92" name="Овал 91"/>
          <p:cNvSpPr/>
          <p:nvPr/>
        </p:nvSpPr>
        <p:spPr>
          <a:xfrm>
            <a:off x="1354387" y="4917262"/>
            <a:ext cx="225639" cy="212402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1334028" y="4946519"/>
            <a:ext cx="32284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94" name="Овал 93"/>
          <p:cNvSpPr/>
          <p:nvPr/>
        </p:nvSpPr>
        <p:spPr>
          <a:xfrm>
            <a:off x="5778573" y="5616040"/>
            <a:ext cx="225639" cy="212402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5758214" y="5645297"/>
            <a:ext cx="32284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4168" y="1651097"/>
            <a:ext cx="4860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defTabSz="773781">
              <a:buNone/>
            </a:pPr>
            <a:r>
              <a:rPr lang="ru-RU" sz="1600" b="1" i="1" kern="0" dirty="0">
                <a:solidFill>
                  <a:srgbClr val="0033CC"/>
                </a:solidFill>
                <a:latin typeface="Franklin Gothic Book" panose="020B0503020102020204" pitchFamily="34" charset="0"/>
              </a:rPr>
              <a:t>«Как будет»</a:t>
            </a:r>
          </a:p>
        </p:txBody>
      </p:sp>
    </p:spTree>
    <p:extLst>
      <p:ext uri="{BB962C8B-B14F-4D97-AF65-F5344CB8AC3E}">
        <p14:creationId xmlns:p14="http://schemas.microsoft.com/office/powerpoint/2010/main" val="241306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8146393" cy="563562"/>
          </a:xfrm>
        </p:spPr>
        <p:txBody>
          <a:bodyPr/>
          <a:lstStyle/>
          <a:p>
            <a:pPr hangingPunct="0"/>
            <a:r>
              <a:rPr lang="ru-RU" dirty="0"/>
              <a:t>Принципы взаимодействия</a:t>
            </a:r>
            <a:br>
              <a:rPr lang="ru-RU" dirty="0"/>
            </a:br>
            <a:r>
              <a:rPr lang="ru-RU" dirty="0"/>
              <a:t>ИС с Е-хранилищем</a:t>
            </a:r>
            <a:endParaRPr lang="en-US" alt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6706615" y="1753217"/>
            <a:ext cx="176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Е-хранилище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18710" y="3575916"/>
            <a:ext cx="247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Информация об ЭД + файлы, ЭЦП</a:t>
            </a:r>
          </a:p>
          <a:p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ЭД, подписанные данные, ЭП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3324031" y="4405896"/>
            <a:ext cx="2529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Идентификаторы карточки или ссылки на документы , файлы </a:t>
            </a:r>
            <a:r>
              <a:rPr lang="en-US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(ID)</a:t>
            </a:r>
            <a:endParaRPr lang="ru-RU" sz="1200" b="1" i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652B115-EE53-3A48-8236-4C120E577C18}"/>
              </a:ext>
            </a:extLst>
          </p:cNvPr>
          <p:cNvSpPr txBox="1"/>
          <p:nvPr/>
        </p:nvSpPr>
        <p:spPr>
          <a:xfrm>
            <a:off x="3362839" y="1749584"/>
            <a:ext cx="2387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Информация обмена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B9F05D0-52AA-2B49-86B4-8D35EA99A391}"/>
              </a:ext>
            </a:extLst>
          </p:cNvPr>
          <p:cNvSpPr txBox="1"/>
          <p:nvPr/>
        </p:nvSpPr>
        <p:spPr>
          <a:xfrm>
            <a:off x="416688" y="3806748"/>
            <a:ext cx="249637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171450">
              <a:buClr>
                <a:schemeClr val="bg2"/>
              </a:buClr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Передача информации </a:t>
            </a:r>
            <a:b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</a:b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о документе, файлов и ЭЦП к ним</a:t>
            </a:r>
          </a:p>
          <a:p>
            <a:pPr marL="352425" indent="-171450">
              <a:buClr>
                <a:schemeClr val="bg2"/>
              </a:buClr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Передача ЭД, файла подписанных данных и ЭЦП</a:t>
            </a:r>
          </a:p>
          <a:p>
            <a:pPr marL="352425" indent="-171450">
              <a:buClr>
                <a:schemeClr val="bg2"/>
              </a:buClr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352425" indent="-171450"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получение файлов, ЭД по </a:t>
            </a:r>
            <a:r>
              <a:rPr lang="en-US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ID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Calibri" panose="020F0502020204030204" pitchFamily="34" charset="0"/>
            </a:endParaRPr>
          </a:p>
        </p:txBody>
      </p:sp>
      <p:cxnSp>
        <p:nvCxnSpPr>
          <p:cNvPr id="98" name="Прямая соединительная линия 97"/>
          <p:cNvCxnSpPr>
            <a:cxnSpLocks/>
          </p:cNvCxnSpPr>
          <p:nvPr/>
        </p:nvCxnSpPr>
        <p:spPr>
          <a:xfrm>
            <a:off x="6195349" y="2057361"/>
            <a:ext cx="5991" cy="39604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EB6FB14-CD3D-CB43-A507-E2EA603E59E6}"/>
              </a:ext>
            </a:extLst>
          </p:cNvPr>
          <p:cNvSpPr/>
          <p:nvPr/>
        </p:nvSpPr>
        <p:spPr>
          <a:xfrm>
            <a:off x="6219932" y="2982516"/>
            <a:ext cx="313283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сохранение файлов документа в привязке к РКК-документа</a:t>
            </a: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Сохранение ЭД в привязке к РКК</a:t>
            </a: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00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Сохранение метаданных РКК / файла документа </a:t>
            </a: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предоставление уникального идентификатора  РКК, файла, ЭД</a:t>
            </a:r>
            <a:r>
              <a:rPr lang="en-US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 (ID)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сохранение истории изменения РКК-документа</a:t>
            </a: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API</a:t>
            </a: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 для получения РКК-документа, ЭД, файлов, ЭП, </a:t>
            </a:r>
            <a:r>
              <a:rPr lang="ru-RU" sz="1200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метаданных, контрольной суммы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36" y="2237381"/>
            <a:ext cx="595184" cy="648750"/>
          </a:xfrm>
          <a:prstGeom prst="rect">
            <a:avLst/>
          </a:prstGeom>
        </p:spPr>
      </p:pic>
      <p:grpSp>
        <p:nvGrpSpPr>
          <p:cNvPr id="101" name="Группа 100"/>
          <p:cNvGrpSpPr/>
          <p:nvPr/>
        </p:nvGrpSpPr>
        <p:grpSpPr>
          <a:xfrm>
            <a:off x="1184677" y="2639241"/>
            <a:ext cx="897247" cy="656521"/>
            <a:chOff x="739434" y="1483181"/>
            <a:chExt cx="1152128" cy="968302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15" y="1483181"/>
              <a:ext cx="897247" cy="75009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77" y="1593372"/>
              <a:ext cx="897247" cy="75009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34" y="1701384"/>
              <a:ext cx="897247" cy="750099"/>
            </a:xfrm>
            <a:prstGeom prst="rect">
              <a:avLst/>
            </a:prstGeom>
          </p:spPr>
        </p:pic>
      </p:grpSp>
      <p:cxnSp>
        <p:nvCxnSpPr>
          <p:cNvPr id="105" name="Прямая со стрелкой 104"/>
          <p:cNvCxnSpPr/>
          <p:nvPr/>
        </p:nvCxnSpPr>
        <p:spPr>
          <a:xfrm>
            <a:off x="3554075" y="4181597"/>
            <a:ext cx="1964369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3557641" y="5069498"/>
            <a:ext cx="1964369" cy="0"/>
          </a:xfrm>
          <a:prstGeom prst="straightConnector1">
            <a:avLst/>
          </a:prstGeom>
          <a:ln w="12700">
            <a:solidFill>
              <a:srgbClr val="ED2228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Рисунок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73" y="2544545"/>
            <a:ext cx="677372" cy="53715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4652B115-EE53-3A48-8236-4C120E577C18}"/>
              </a:ext>
            </a:extLst>
          </p:cNvPr>
          <p:cNvSpPr txBox="1"/>
          <p:nvPr/>
        </p:nvSpPr>
        <p:spPr>
          <a:xfrm>
            <a:off x="611453" y="1703659"/>
            <a:ext cx="238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ИС, взаимодействующие с Е-хранилищем </a:t>
            </a:r>
          </a:p>
        </p:txBody>
      </p:sp>
      <p:cxnSp>
        <p:nvCxnSpPr>
          <p:cNvPr id="109" name="Прямая соединительная линия 108"/>
          <p:cNvCxnSpPr>
            <a:cxnSpLocks/>
          </p:cNvCxnSpPr>
          <p:nvPr/>
        </p:nvCxnSpPr>
        <p:spPr>
          <a:xfrm>
            <a:off x="3096895" y="1891777"/>
            <a:ext cx="5991" cy="39604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8146393" cy="563562"/>
          </a:xfrm>
        </p:spPr>
        <p:txBody>
          <a:bodyPr/>
          <a:lstStyle/>
          <a:p>
            <a:pPr hangingPunct="0"/>
            <a:r>
              <a:rPr lang="ru-RU" dirty="0"/>
              <a:t>Преимущества Е-хранилище</a:t>
            </a:r>
            <a:endParaRPr lang="en-US" alt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8303" y="4323631"/>
            <a:ext cx="2239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solidFill>
                  <a:srgbClr val="0033CC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Предоставление открытого API для подключения информационных систем</a:t>
            </a:r>
          </a:p>
        </p:txBody>
      </p:sp>
      <p:sp>
        <p:nvSpPr>
          <p:cNvPr id="23" name="Oval 12"/>
          <p:cNvSpPr/>
          <p:nvPr/>
        </p:nvSpPr>
        <p:spPr bwMode="auto">
          <a:xfrm>
            <a:off x="2823679" y="438682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4421" y="2240480"/>
            <a:ext cx="24563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solidFill>
                  <a:srgbClr val="0033CC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Отдельное решение для информационных систем для хранения файлов и документов и организации оперативного доступа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51207" y="3344352"/>
            <a:ext cx="1908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solidFill>
                  <a:srgbClr val="FF0000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Высоконагруженное, масштабируемое решение</a:t>
            </a:r>
          </a:p>
        </p:txBody>
      </p:sp>
      <p:sp>
        <p:nvSpPr>
          <p:cNvPr id="26" name="Oval 12"/>
          <p:cNvSpPr/>
          <p:nvPr/>
        </p:nvSpPr>
        <p:spPr bwMode="auto">
          <a:xfrm>
            <a:off x="2823679" y="245586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Oval 12"/>
          <p:cNvSpPr/>
          <p:nvPr/>
        </p:nvSpPr>
        <p:spPr bwMode="auto">
          <a:xfrm>
            <a:off x="2823679" y="342134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8" name="Straight Connector 11"/>
          <p:cNvCxnSpPr/>
          <p:nvPr/>
        </p:nvCxnSpPr>
        <p:spPr>
          <a:xfrm>
            <a:off x="3122840" y="308041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/>
          <p:cNvCxnSpPr/>
          <p:nvPr/>
        </p:nvCxnSpPr>
        <p:spPr>
          <a:xfrm>
            <a:off x="3122840" y="213806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/>
          <p:cNvCxnSpPr/>
          <p:nvPr/>
        </p:nvCxnSpPr>
        <p:spPr>
          <a:xfrm flipV="1">
            <a:off x="3122840" y="5007509"/>
            <a:ext cx="0" cy="1106464"/>
          </a:xfrm>
          <a:prstGeom prst="line">
            <a:avLst/>
          </a:prstGeom>
          <a:ln w="6350">
            <a:solidFill>
              <a:schemeClr val="accent3"/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1"/>
          <p:cNvCxnSpPr/>
          <p:nvPr/>
        </p:nvCxnSpPr>
        <p:spPr>
          <a:xfrm>
            <a:off x="3122840" y="404053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76159" y="4233660"/>
            <a:ext cx="22404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solidFill>
                  <a:srgbClr val="0033CC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Использование объектных хранилищ для надежного хранения файлов и масштабирования системы хранения</a:t>
            </a:r>
          </a:p>
        </p:txBody>
      </p:sp>
      <p:sp>
        <p:nvSpPr>
          <p:cNvPr id="33" name="Oval 12"/>
          <p:cNvSpPr/>
          <p:nvPr/>
        </p:nvSpPr>
        <p:spPr bwMode="auto">
          <a:xfrm>
            <a:off x="6325079" y="4379446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195" y="2343928"/>
            <a:ext cx="24074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solidFill>
                  <a:srgbClr val="FF0000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Обеспечение юридической значимости при долгосрочном хранении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975267" y="3155821"/>
            <a:ext cx="2566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solidFill>
                  <a:srgbClr val="0033CC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Возможность поиска файлов и документов, размещенных разными информационными системами</a:t>
            </a:r>
          </a:p>
        </p:txBody>
      </p:sp>
      <p:sp>
        <p:nvSpPr>
          <p:cNvPr id="36" name="Oval 12"/>
          <p:cNvSpPr/>
          <p:nvPr/>
        </p:nvSpPr>
        <p:spPr bwMode="auto">
          <a:xfrm>
            <a:off x="6290779" y="342134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7" name="Straight Connector 11"/>
          <p:cNvCxnSpPr/>
          <p:nvPr/>
        </p:nvCxnSpPr>
        <p:spPr>
          <a:xfrm>
            <a:off x="6589940" y="308041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/>
          <p:cNvCxnSpPr/>
          <p:nvPr/>
        </p:nvCxnSpPr>
        <p:spPr>
          <a:xfrm>
            <a:off x="6589940" y="404053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1"/>
          <p:cNvCxnSpPr/>
          <p:nvPr/>
        </p:nvCxnSpPr>
        <p:spPr>
          <a:xfrm flipV="1">
            <a:off x="6595373" y="5007508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823679" y="2540498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01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23679" y="3502790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02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23679" y="4465334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03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91192" y="2540498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04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91192" y="3502790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05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02220" y="4465334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06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0" y="1652729"/>
            <a:ext cx="1007593" cy="1098276"/>
          </a:xfrm>
          <a:prstGeom prst="rect">
            <a:avLst/>
          </a:prstGeom>
        </p:spPr>
      </p:pic>
      <p:sp>
        <p:nvSpPr>
          <p:cNvPr id="48" name="Oval 12"/>
          <p:cNvSpPr/>
          <p:nvPr/>
        </p:nvSpPr>
        <p:spPr bwMode="auto">
          <a:xfrm>
            <a:off x="2877395" y="3449748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02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49" name="Oval 12"/>
          <p:cNvSpPr/>
          <p:nvPr/>
        </p:nvSpPr>
        <p:spPr bwMode="auto">
          <a:xfrm>
            <a:off x="2877395" y="2500758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01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0" name="Oval 12"/>
          <p:cNvSpPr/>
          <p:nvPr/>
        </p:nvSpPr>
        <p:spPr bwMode="auto">
          <a:xfrm>
            <a:off x="2877395" y="4465334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03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cxnSp>
        <p:nvCxnSpPr>
          <p:cNvPr id="51" name="Straight Connector 11"/>
          <p:cNvCxnSpPr/>
          <p:nvPr/>
        </p:nvCxnSpPr>
        <p:spPr>
          <a:xfrm>
            <a:off x="6560770" y="2980645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1"/>
          <p:cNvCxnSpPr/>
          <p:nvPr/>
        </p:nvCxnSpPr>
        <p:spPr>
          <a:xfrm>
            <a:off x="6560770" y="3940765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12"/>
          <p:cNvSpPr/>
          <p:nvPr/>
        </p:nvSpPr>
        <p:spPr bwMode="auto">
          <a:xfrm>
            <a:off x="6300525" y="3349976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05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4" name="Oval 12"/>
          <p:cNvSpPr/>
          <p:nvPr/>
        </p:nvSpPr>
        <p:spPr bwMode="auto">
          <a:xfrm>
            <a:off x="6302221" y="2400986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04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5" name="Oval 12"/>
          <p:cNvSpPr/>
          <p:nvPr/>
        </p:nvSpPr>
        <p:spPr bwMode="auto">
          <a:xfrm>
            <a:off x="6305958" y="433545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06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cxnSp>
        <p:nvCxnSpPr>
          <p:cNvPr id="56" name="Прямая соединительная линия 55"/>
          <p:cNvCxnSpPr>
            <a:stCxn id="48" idx="4"/>
            <a:endCxn id="50" idx="0"/>
          </p:cNvCxnSpPr>
          <p:nvPr/>
        </p:nvCxnSpPr>
        <p:spPr>
          <a:xfrm>
            <a:off x="3189669" y="4074296"/>
            <a:ext cx="0" cy="39103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49" idx="4"/>
            <a:endCxn id="48" idx="0"/>
          </p:cNvCxnSpPr>
          <p:nvPr/>
        </p:nvCxnSpPr>
        <p:spPr>
          <a:xfrm>
            <a:off x="3189669" y="3125306"/>
            <a:ext cx="0" cy="324442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3166809" y="3102446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3166808" y="3420305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3168638" y="4052903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168638" y="4442474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166807" y="5067022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6591634" y="3000519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615069" y="3037101"/>
            <a:ext cx="0" cy="324442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6598035" y="3331760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6594723" y="3979828"/>
            <a:ext cx="6623" cy="361555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6572856" y="3956968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6580193" y="4324744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cxnSp>
        <p:nvCxnSpPr>
          <p:cNvPr id="69" name="Прямая соединительная линия 68"/>
          <p:cNvCxnSpPr>
            <a:endCxn id="54" idx="0"/>
          </p:cNvCxnSpPr>
          <p:nvPr/>
        </p:nvCxnSpPr>
        <p:spPr>
          <a:xfrm flipH="1">
            <a:off x="6614495" y="1340768"/>
            <a:ext cx="574" cy="106021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6590632" y="2378126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73157"/>
      </p:ext>
    </p:extLst>
  </p:cSld>
  <p:clrMapOvr>
    <a:masterClrMapping/>
  </p:clrMapOvr>
</p:sld>
</file>

<file path=ppt/theme/theme1.xml><?xml version="1.0" encoding="utf-8"?>
<a:theme xmlns:a="http://schemas.openxmlformats.org/drawingml/2006/main" name="39">
  <a:themeElements>
    <a:clrScheme name="Тема Office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3" ma:contentTypeDescription="Create a new document." ma:contentTypeScope="" ma:versionID="07f6c13289e6a974ad252321a78791d9">
  <xsd:schema xmlns:xsd="http://www.w3.org/2001/XMLSchema" xmlns:xs="http://www.w3.org/2001/XMLSchema" xmlns:p="http://schemas.microsoft.com/office/2006/metadata/properties" xmlns:ns3="eda4fd43-f936-4ced-9b4a-46c1ef7d5473" xmlns:ns4="aa3449fd-d373-417f-9c8d-cf261ce8b785" targetNamespace="http://schemas.microsoft.com/office/2006/metadata/properties" ma:root="true" ma:fieldsID="1eec4ee8aa0ed6b35ca5b4e459ed30d7" ns3:_="" ns4:_="">
    <xsd:import namespace="eda4fd43-f936-4ced-9b4a-46c1ef7d5473"/>
    <xsd:import namespace="aa3449fd-d373-417f-9c8d-cf261ce8b7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FED0F-0240-479E-887E-FFDB16D08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a4fd43-f936-4ced-9b4a-46c1ef7d5473"/>
    <ds:schemaRef ds:uri="aa3449fd-d373-417f-9c8d-cf261ce8b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232CFC-FCDA-44F6-9B42-6F5EEAA3D3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832780-CD53-46B7-B3B5-146271A6106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45827</TotalTime>
  <Words>708</Words>
  <Application>Microsoft Office PowerPoint</Application>
  <PresentationFormat>Custom</PresentationFormat>
  <Paragraphs>152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Astigma</vt:lpstr>
      <vt:lpstr>Calibri</vt:lpstr>
      <vt:lpstr>Franklin Gothic Book</vt:lpstr>
      <vt:lpstr>Times New Roman</vt:lpstr>
      <vt:lpstr>Wingdings</vt:lpstr>
      <vt:lpstr>39</vt:lpstr>
      <vt:lpstr>Image</vt:lpstr>
      <vt:lpstr>Электронный документооборот в процессах управления госфинансами</vt:lpstr>
      <vt:lpstr>Электронный документооборот в РБ</vt:lpstr>
      <vt:lpstr>СЭД DoXlogic-Fly </vt:lpstr>
      <vt:lpstr>СЭД DoXlogic-Fly </vt:lpstr>
      <vt:lpstr>Площадка по обмену документами Workflow </vt:lpstr>
      <vt:lpstr>Е-хранилище</vt:lpstr>
      <vt:lpstr>Система хранения и анализа данных. Е-хранилище </vt:lpstr>
      <vt:lpstr>Принципы взаимодействия ИС с Е-хранилищем</vt:lpstr>
      <vt:lpstr>Преимущества Е-хранилище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Грушакевич Светлана</dc:creator>
  <cp:lastModifiedBy>Ekaterina A Zaleeva</cp:lastModifiedBy>
  <cp:revision>340</cp:revision>
  <cp:lastPrinted>2020-10-12T13:52:58Z</cp:lastPrinted>
  <dcterms:created xsi:type="dcterms:W3CDTF">2019-07-17T12:28:25Z</dcterms:created>
  <dcterms:modified xsi:type="dcterms:W3CDTF">2020-10-13T11:43:46Z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