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64" r:id="rId3"/>
    <p:sldId id="309" r:id="rId4"/>
    <p:sldId id="310" r:id="rId5"/>
    <p:sldId id="311" r:id="rId6"/>
    <p:sldId id="305" r:id="rId7"/>
    <p:sldId id="306" r:id="rId8"/>
    <p:sldId id="30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24F61"/>
    <a:srgbClr val="4C4959"/>
    <a:srgbClr val="305480"/>
    <a:srgbClr val="47375B"/>
    <a:srgbClr val="FFCC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Светлый стиль 2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>
      <p:cViewPr varScale="1">
        <p:scale>
          <a:sx n="72" d="100"/>
          <a:sy n="72" d="100"/>
        </p:scale>
        <p:origin x="53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C:\Users\u0022\Desktop\&#1055;&#1088;&#1077;&#1079;&#1077;&#1085;&#1090;&#1072;&#1094;&#1080;&#1103;%20&#1074;%20&#1058;&#1080;&#1088;&#1072;&#1085;&#1091;\&#1043;&#1088;&#1072;&#1092;&#1080;&#1082;&#1080;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C:\Users\u0022\Desktop\&#1055;&#1088;&#1077;&#1079;&#1077;&#1085;&#1090;&#1072;&#1094;&#1080;&#1103;%20&#1074;%20&#1058;&#1080;&#1088;&#1072;&#1085;&#1091;\&#1043;&#1088;&#1072;&#1092;&#1080;&#1082;&#1080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1800" b="1" i="0" baseline="0" dirty="0">
                <a:effectLst/>
              </a:rPr>
              <a:t>Public funds invested in bank deposits, trend, USD million</a:t>
            </a:r>
            <a:endParaRPr lang="ru-RU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6.9265878178053811E-2"/>
          <c:y val="0.27700976175566167"/>
          <c:w val="0.91201821270972339"/>
          <c:h val="0.62269390563179505"/>
        </c:manualLayout>
      </c:layout>
      <c:lineChart>
        <c:grouping val="standard"/>
        <c:varyColors val="0"/>
        <c:ser>
          <c:idx val="0"/>
          <c:order val="0"/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9525">
                <a:solidFill>
                  <a:schemeClr val="accent2"/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marker>
          <c:dLbls>
            <c:dLbl>
              <c:idx val="0"/>
              <c:layout>
                <c:manualLayout>
                  <c:x val="-9.1452131231547551E-2"/>
                  <c:y val="-3.479942693711716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669-4307-8301-D1FB60E98A37}"/>
                </c:ext>
              </c:extLst>
            </c:dLbl>
            <c:dLbl>
              <c:idx val="1"/>
              <c:layout>
                <c:manualLayout>
                  <c:x val="-8.5071749982835714E-3"/>
                  <c:y val="1.87381529661399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669-4307-8301-D1FB60E98A37}"/>
                </c:ext>
              </c:extLst>
            </c:dLbl>
            <c:dLbl>
              <c:idx val="2"/>
              <c:layout>
                <c:manualLayout>
                  <c:x val="-1.0633968747854522E-2"/>
                  <c:y val="-2.94456689467914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669-4307-8301-D1FB60E98A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Графики!$A$147:$A$149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Графики!$D$147:$D$149</c:f>
              <c:numCache>
                <c:formatCode>0.00</c:formatCode>
                <c:ptCount val="3"/>
                <c:pt idx="0">
                  <c:v>974.53324573012969</c:v>
                </c:pt>
                <c:pt idx="1">
                  <c:v>1408.7341517407929</c:v>
                </c:pt>
                <c:pt idx="2">
                  <c:v>3161.871248188781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669-4307-8301-D1FB60E98A3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12648168"/>
        <c:axId val="512650128"/>
      </c:lineChart>
      <c:catAx>
        <c:axId val="512648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512650128"/>
        <c:crosses val="autoZero"/>
        <c:auto val="1"/>
        <c:lblAlgn val="ctr"/>
        <c:lblOffset val="100"/>
        <c:noMultiLvlLbl val="0"/>
      </c:catAx>
      <c:valAx>
        <c:axId val="512650128"/>
        <c:scaling>
          <c:orientation val="minMax"/>
          <c:max val="33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1" u="none" strike="noStrike" kern="1200" baseline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512648168"/>
        <c:crosses val="autoZero"/>
        <c:crossBetween val="between"/>
        <c:majorUnit val="3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en-US" sz="1600" b="1" i="0" u="none" strike="noStrike" baseline="0" dirty="0">
                <a:effectLst/>
              </a:rPr>
              <a:t>Public finance management revenues trend</a:t>
            </a:r>
            <a:r>
              <a:rPr lang="ru-RU" sz="1600" b="1" i="0" u="none" strike="noStrike" baseline="0" dirty="0">
                <a:effectLst/>
              </a:rPr>
              <a:t>, </a:t>
            </a:r>
            <a:r>
              <a:rPr lang="en-US" sz="1600" b="1" i="0" u="none" strike="noStrike" baseline="0" dirty="0">
                <a:effectLst/>
              </a:rPr>
              <a:t>USD million</a:t>
            </a:r>
            <a:endParaRPr lang="ru-RU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7981735541306311E-2"/>
          <c:y val="0.23172143601175665"/>
          <c:w val="0.91201821270972339"/>
          <c:h val="0.5314806573879417"/>
        </c:manualLayout>
      </c:layout>
      <c:lineChart>
        <c:grouping val="standard"/>
        <c:varyColors val="0"/>
        <c:ser>
          <c:idx val="0"/>
          <c:order val="0"/>
          <c:tx>
            <c:strRef>
              <c:f>Графики!$E$175</c:f>
              <c:strCache>
                <c:ptCount val="1"/>
                <c:pt idx="0">
                  <c:v>доходы от размещения средств в депозиты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9525">
                <a:solidFill>
                  <a:schemeClr val="accent2"/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marker>
          <c:dLbls>
            <c:dLbl>
              <c:idx val="0"/>
              <c:layout>
                <c:manualLayout>
                  <c:x val="-6.7304927843940668E-2"/>
                  <c:y val="-3.285420236291562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D43-43E4-9FD3-45EFAC5F047D}"/>
                </c:ext>
              </c:extLst>
            </c:dLbl>
            <c:dLbl>
              <c:idx val="1"/>
              <c:layout>
                <c:manualLayout>
                  <c:x val="-7.9967975297679475E-2"/>
                  <c:y val="-4.380560315055426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D43-43E4-9FD3-45EFAC5F047D}"/>
                </c:ext>
              </c:extLst>
            </c:dLbl>
            <c:dLbl>
              <c:idx val="2"/>
              <c:layout>
                <c:manualLayout>
                  <c:x val="-5.1043388487880476E-3"/>
                  <c:y val="1.91649513783674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D43-43E4-9FD3-45EFAC5F04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Графики!$A$177:$A$179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Графики!$E$177:$E$179</c:f>
              <c:numCache>
                <c:formatCode>0.00</c:formatCode>
                <c:ptCount val="3"/>
                <c:pt idx="0">
                  <c:v>11.330940681167302</c:v>
                </c:pt>
                <c:pt idx="1">
                  <c:v>13.251558563091164</c:v>
                </c:pt>
                <c:pt idx="2">
                  <c:v>54.802034806458295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D43-43E4-9FD3-45EFAC5F047D}"/>
            </c:ext>
          </c:extLst>
        </c:ser>
        <c:ser>
          <c:idx val="1"/>
          <c:order val="1"/>
          <c:tx>
            <c:strRef>
              <c:f>Графики!$F$175</c:f>
              <c:strCache>
                <c:ptCount val="1"/>
                <c:pt idx="0">
                  <c:v>проценты по договору текущего банковского счета</c:v>
                </c:pt>
              </c:strCache>
            </c:strRef>
          </c:tx>
          <c:spPr>
            <a:ln w="34925" cap="rnd">
              <a:solidFill>
                <a:schemeClr val="accent4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4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4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4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9525">
                <a:solidFill>
                  <a:schemeClr val="accent4"/>
                </a:solidFill>
                <a:round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</c:marker>
          <c:dLbls>
            <c:dLbl>
              <c:idx val="0"/>
              <c:layout>
                <c:manualLayout>
                  <c:x val="-5.10433884878811E-3"/>
                  <c:y val="-2.737850196909635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D43-43E4-9FD3-45EFAC5F047D}"/>
                </c:ext>
              </c:extLst>
            </c:dLbl>
            <c:dLbl>
              <c:idx val="1"/>
              <c:layout>
                <c:manualLayout>
                  <c:x val="-2.55216942439403E-2"/>
                  <c:y val="-4.1067752953644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D43-43E4-9FD3-45EFAC5F047D}"/>
                </c:ext>
              </c:extLst>
            </c:dLbl>
            <c:dLbl>
              <c:idx val="2"/>
              <c:layout>
                <c:manualLayout>
                  <c:x val="-2.8924586809799063E-2"/>
                  <c:y val="-4.380560315055416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D43-43E4-9FD3-45EFAC5F04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Графики!$A$177:$A$179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Графики!$F$177:$F$179</c:f>
              <c:numCache>
                <c:formatCode>0.00</c:formatCode>
                <c:ptCount val="3"/>
                <c:pt idx="0">
                  <c:v>2.3535982911087987</c:v>
                </c:pt>
                <c:pt idx="1">
                  <c:v>1.7161455272690682</c:v>
                </c:pt>
                <c:pt idx="2">
                  <c:v>0.48733083212585387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AD43-43E4-9FD3-45EFAC5F047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12646208"/>
        <c:axId val="512652480"/>
      </c:lineChart>
      <c:catAx>
        <c:axId val="5126462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512652480"/>
        <c:crosses val="autoZero"/>
        <c:auto val="1"/>
        <c:lblAlgn val="ctr"/>
        <c:lblOffset val="100"/>
        <c:noMultiLvlLbl val="0"/>
      </c:catAx>
      <c:valAx>
        <c:axId val="512652480"/>
        <c:scaling>
          <c:orientation val="minMax"/>
          <c:max val="5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1" u="none" strike="noStrike" kern="1200" baseline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512646208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8623329918291562E-4"/>
          <c:y val="0.88726421979392656"/>
          <c:w val="0.99951376670081704"/>
          <c:h val="9.69369306608812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604257-5F24-407C-9FA1-C3F99F0A4EEC}" type="doc">
      <dgm:prSet loTypeId="urn:microsoft.com/office/officeart/2008/layout/VerticalCurvedList" loCatId="list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6D94F855-010C-4A86-8F63-B233B4DAAD0B}">
      <dgm:prSet phldrT="[Текст]" custT="1"/>
      <dgm:spPr>
        <a:xfrm rot="5400000">
          <a:off x="-272758" y="273987"/>
          <a:ext cx="1818388" cy="1272871"/>
        </a:xfrm>
        <a:noFill/>
        <a:ln>
          <a:solidFill>
            <a:schemeClr val="tx2">
              <a:lumMod val="50000"/>
            </a:schemeClr>
          </a:solidFill>
        </a:ln>
      </dgm:spPr>
      <dgm:t>
        <a:bodyPr/>
        <a:lstStyle/>
        <a:p>
          <a:pPr algn="ctr"/>
          <a:r>
            <a:rPr lang="en-US" sz="2000" b="1" i="1" dirty="0">
              <a:solidFill>
                <a:schemeClr val="tx2">
                  <a:lumMod val="50000"/>
                </a:schemeClr>
              </a:solidFill>
              <a:effectLst/>
              <a:latin typeface="Times New Roman" pitchFamily="18" charset="0"/>
              <a:ea typeface="+mn-ea"/>
              <a:cs typeface="Times New Roman" pitchFamily="18" charset="0"/>
            </a:rPr>
            <a:t>Head Treasury </a:t>
          </a:r>
          <a:r>
            <a:rPr lang="ru-RU" sz="2000" b="1" i="1" dirty="0">
              <a:solidFill>
                <a:schemeClr val="tx2">
                  <a:lumMod val="50000"/>
                </a:schemeClr>
              </a:solidFill>
              <a:effectLst/>
              <a:latin typeface="Times New Roman" pitchFamily="18" charset="0"/>
              <a:ea typeface="+mn-ea"/>
              <a:cs typeface="Times New Roman" pitchFamily="18" charset="0"/>
            </a:rPr>
            <a:t>(</a:t>
          </a:r>
          <a:r>
            <a:rPr lang="en-US" sz="2000" b="1" i="1" dirty="0">
              <a:solidFill>
                <a:schemeClr val="tx2">
                  <a:lumMod val="50000"/>
                </a:schemeClr>
              </a:solidFill>
              <a:effectLst/>
              <a:latin typeface="Times New Roman" pitchFamily="18" charset="0"/>
              <a:ea typeface="+mn-ea"/>
              <a:cs typeface="Times New Roman" pitchFamily="18" charset="0"/>
            </a:rPr>
            <a:t>structural department</a:t>
          </a:r>
          <a:r>
            <a:rPr lang="ru-RU" sz="2000" b="1" i="1" dirty="0">
              <a:solidFill>
                <a:schemeClr val="tx2">
                  <a:lumMod val="50000"/>
                </a:schemeClr>
              </a:solidFill>
              <a:effectLst/>
              <a:latin typeface="Times New Roman" pitchFamily="18" charset="0"/>
              <a:ea typeface="+mn-ea"/>
              <a:cs typeface="Times New Roman" pitchFamily="18" charset="0"/>
            </a:rPr>
            <a:t>)</a:t>
          </a:r>
          <a:endParaRPr lang="ru-RU" sz="2000" b="1" i="1" dirty="0">
            <a:solidFill>
              <a:schemeClr val="tx2">
                <a:lumMod val="50000"/>
              </a:schemeClr>
            </a:solidFill>
            <a:effectLst/>
            <a:latin typeface="Calibri"/>
            <a:ea typeface="+mn-ea"/>
            <a:cs typeface="+mn-cs"/>
          </a:endParaRPr>
        </a:p>
      </dgm:t>
    </dgm:pt>
    <dgm:pt modelId="{E1747073-8141-4934-B885-1E6878A92DA6}" type="parTrans" cxnId="{945C1708-E7AE-4876-AC46-364FA4F6ABF5}">
      <dgm:prSet/>
      <dgm:spPr/>
      <dgm:t>
        <a:bodyPr/>
        <a:lstStyle/>
        <a:p>
          <a:endParaRPr lang="ru-RU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CC286464-FB13-447D-95C3-90197F8C32D0}" type="sibTrans" cxnId="{945C1708-E7AE-4876-AC46-364FA4F6ABF5}">
      <dgm:prSet/>
      <dgm:spPr/>
      <dgm:t>
        <a:bodyPr/>
        <a:lstStyle/>
        <a:p>
          <a:endParaRPr lang="ru-RU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7AB3F614-1B1A-48CC-9DC1-492C22716E09}">
      <dgm:prSet phldrT="[Текст]" custT="1"/>
      <dgm:spPr>
        <a:xfrm rot="5400000">
          <a:off x="-272758" y="1900389"/>
          <a:ext cx="1818388" cy="1272871"/>
        </a:xfrm>
        <a:noFill/>
        <a:ln>
          <a:solidFill>
            <a:schemeClr val="tx2">
              <a:lumMod val="50000"/>
            </a:schemeClr>
          </a:solidFill>
        </a:ln>
      </dgm:spPr>
      <dgm:t>
        <a:bodyPr/>
        <a:lstStyle/>
        <a:p>
          <a:pPr algn="ctr"/>
          <a:r>
            <a:rPr lang="en-US" sz="2000" b="1" i="1" dirty="0">
              <a:solidFill>
                <a:schemeClr val="tx2">
                  <a:lumMod val="50000"/>
                </a:schemeClr>
              </a:solidFill>
              <a:effectLst/>
              <a:latin typeface="Times New Roman" pitchFamily="18" charset="0"/>
              <a:ea typeface="+mn-ea"/>
              <a:cs typeface="Times New Roman" pitchFamily="18" charset="0"/>
            </a:rPr>
            <a:t>Treasury territorial branches in regions and the city of Minsk</a:t>
          </a:r>
          <a:endParaRPr lang="ru-RU" sz="2000" b="1" i="1" dirty="0">
            <a:solidFill>
              <a:schemeClr val="tx2">
                <a:lumMod val="50000"/>
              </a:schemeClr>
            </a:solidFill>
            <a:effectLst/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CA2C10EC-DEE5-4092-9552-0C4FFEAF1D2A}" type="parTrans" cxnId="{DD8EAE17-916F-483E-89CD-AA2C0DFAA5D0}">
      <dgm:prSet/>
      <dgm:spPr/>
      <dgm:t>
        <a:bodyPr/>
        <a:lstStyle/>
        <a:p>
          <a:endParaRPr lang="ru-RU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D663FD90-3795-4126-80A3-89E4B353DDBD}" type="sibTrans" cxnId="{DD8EAE17-916F-483E-89CD-AA2C0DFAA5D0}">
      <dgm:prSet/>
      <dgm:spPr/>
      <dgm:t>
        <a:bodyPr/>
        <a:lstStyle/>
        <a:p>
          <a:endParaRPr lang="ru-RU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22F12D85-B458-442D-BDE1-62C70A097ED4}">
      <dgm:prSet phldrT="[Текст]" custT="1"/>
      <dgm:spPr>
        <a:xfrm rot="5400000">
          <a:off x="-272758" y="3526790"/>
          <a:ext cx="1818388" cy="1272871"/>
        </a:xfrm>
        <a:noFill/>
        <a:ln>
          <a:solidFill>
            <a:schemeClr val="tx2">
              <a:lumMod val="50000"/>
            </a:schemeClr>
          </a:solidFill>
        </a:ln>
      </dgm:spPr>
      <dgm:t>
        <a:bodyPr/>
        <a:lstStyle/>
        <a:p>
          <a:pPr algn="ctr"/>
          <a:r>
            <a:rPr lang="en-US" sz="2000" b="1" i="1" dirty="0">
              <a:solidFill>
                <a:schemeClr val="tx2">
                  <a:lumMod val="50000"/>
                </a:schemeClr>
              </a:solidFill>
              <a:effectLst/>
              <a:latin typeface="Times New Roman" pitchFamily="18" charset="0"/>
              <a:ea typeface="+mn-ea"/>
              <a:cs typeface="Times New Roman" pitchFamily="18" charset="0"/>
            </a:rPr>
            <a:t>Subunits of Treasury territorial branches</a:t>
          </a:r>
          <a:endParaRPr lang="ru-RU" sz="2000" b="1" i="1" dirty="0">
            <a:solidFill>
              <a:schemeClr val="tx2">
                <a:lumMod val="50000"/>
              </a:schemeClr>
            </a:solidFill>
            <a:effectLst/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DEF6B4BE-241E-44E6-8CA5-22D9DB31AA6B}" type="parTrans" cxnId="{AE5593E3-2A76-4611-972A-684B86BE6849}">
      <dgm:prSet/>
      <dgm:spPr/>
      <dgm:t>
        <a:bodyPr/>
        <a:lstStyle/>
        <a:p>
          <a:endParaRPr lang="ru-RU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59CB0532-0DD3-4746-B29A-F7269F9F3060}" type="sibTrans" cxnId="{AE5593E3-2A76-4611-972A-684B86BE6849}">
      <dgm:prSet/>
      <dgm:spPr/>
      <dgm:t>
        <a:bodyPr/>
        <a:lstStyle/>
        <a:p>
          <a:endParaRPr lang="ru-RU">
            <a:solidFill>
              <a:schemeClr val="accent6">
                <a:lumMod val="60000"/>
                <a:lumOff val="40000"/>
              </a:schemeClr>
            </a:solidFill>
          </a:endParaRPr>
        </a:p>
      </dgm:t>
    </dgm:pt>
    <dgm:pt modelId="{F83E83FE-351F-425C-9601-C3283DD28788}" type="pres">
      <dgm:prSet presAssocID="{4D604257-5F24-407C-9FA1-C3F99F0A4EEC}" presName="Name0" presStyleCnt="0">
        <dgm:presLayoutVars>
          <dgm:chMax val="7"/>
          <dgm:chPref val="7"/>
          <dgm:dir/>
        </dgm:presLayoutVars>
      </dgm:prSet>
      <dgm:spPr/>
    </dgm:pt>
    <dgm:pt modelId="{79E97917-23A5-4312-BE08-F3523AF1CB07}" type="pres">
      <dgm:prSet presAssocID="{4D604257-5F24-407C-9FA1-C3F99F0A4EEC}" presName="Name1" presStyleCnt="0"/>
      <dgm:spPr/>
    </dgm:pt>
    <dgm:pt modelId="{76C3D55E-84B8-4479-AE0E-81D7A2B3A9F5}" type="pres">
      <dgm:prSet presAssocID="{4D604257-5F24-407C-9FA1-C3F99F0A4EEC}" presName="cycle" presStyleCnt="0"/>
      <dgm:spPr/>
    </dgm:pt>
    <dgm:pt modelId="{B4EB21F6-CD36-4E1F-84A9-D838815A621B}" type="pres">
      <dgm:prSet presAssocID="{4D604257-5F24-407C-9FA1-C3F99F0A4EEC}" presName="srcNode" presStyleLbl="node1" presStyleIdx="0" presStyleCnt="3"/>
      <dgm:spPr/>
    </dgm:pt>
    <dgm:pt modelId="{210E3508-4037-4C9C-BD7C-CC7A256C3D07}" type="pres">
      <dgm:prSet presAssocID="{4D604257-5F24-407C-9FA1-C3F99F0A4EEC}" presName="conn" presStyleLbl="parChTrans1D2" presStyleIdx="0" presStyleCnt="1"/>
      <dgm:spPr/>
    </dgm:pt>
    <dgm:pt modelId="{35A924C4-4732-408C-B1F8-0F60066A0CEE}" type="pres">
      <dgm:prSet presAssocID="{4D604257-5F24-407C-9FA1-C3F99F0A4EEC}" presName="extraNode" presStyleLbl="node1" presStyleIdx="0" presStyleCnt="3"/>
      <dgm:spPr/>
    </dgm:pt>
    <dgm:pt modelId="{3D7935F6-6599-41F3-B874-E9A8EF312E4E}" type="pres">
      <dgm:prSet presAssocID="{4D604257-5F24-407C-9FA1-C3F99F0A4EEC}" presName="dstNode" presStyleLbl="node1" presStyleIdx="0" presStyleCnt="3"/>
      <dgm:spPr/>
    </dgm:pt>
    <dgm:pt modelId="{35C9CCF3-FEE2-4BFD-872C-59371CBBCEBC}" type="pres">
      <dgm:prSet presAssocID="{6D94F855-010C-4A86-8F63-B233B4DAAD0B}" presName="text_1" presStyleLbl="node1" presStyleIdx="0" presStyleCnt="3" custScaleX="100056">
        <dgm:presLayoutVars>
          <dgm:bulletEnabled val="1"/>
        </dgm:presLayoutVars>
      </dgm:prSet>
      <dgm:spPr/>
    </dgm:pt>
    <dgm:pt modelId="{7730AA43-3D95-43CC-A827-4682FD20EA11}" type="pres">
      <dgm:prSet presAssocID="{6D94F855-010C-4A86-8F63-B233B4DAAD0B}" presName="accent_1" presStyleCnt="0"/>
      <dgm:spPr/>
    </dgm:pt>
    <dgm:pt modelId="{5E0F9C85-775B-4FEA-BD78-B6ADDCB0BC6E}" type="pres">
      <dgm:prSet presAssocID="{6D94F855-010C-4A86-8F63-B233B4DAAD0B}" presName="accentRepeatNode" presStyleLbl="solidFgAcc1" presStyleIdx="0" presStyleCnt="3"/>
      <dgm:spPr/>
    </dgm:pt>
    <dgm:pt modelId="{0A3DBBD3-1E6B-466D-93EF-95F3DCAFBC09}" type="pres">
      <dgm:prSet presAssocID="{7AB3F614-1B1A-48CC-9DC1-492C22716E09}" presName="text_2" presStyleLbl="node1" presStyleIdx="1" presStyleCnt="3">
        <dgm:presLayoutVars>
          <dgm:bulletEnabled val="1"/>
        </dgm:presLayoutVars>
      </dgm:prSet>
      <dgm:spPr/>
    </dgm:pt>
    <dgm:pt modelId="{166528AA-986F-49EF-A24A-48698F5D07CF}" type="pres">
      <dgm:prSet presAssocID="{7AB3F614-1B1A-48CC-9DC1-492C22716E09}" presName="accent_2" presStyleCnt="0"/>
      <dgm:spPr/>
    </dgm:pt>
    <dgm:pt modelId="{056A5DCF-48A8-47D4-9D21-C3E22670B5E1}" type="pres">
      <dgm:prSet presAssocID="{7AB3F614-1B1A-48CC-9DC1-492C22716E09}" presName="accentRepeatNode" presStyleLbl="solidFgAcc1" presStyleIdx="1" presStyleCnt="3"/>
      <dgm:spPr/>
    </dgm:pt>
    <dgm:pt modelId="{5398D47D-A8DA-4967-B812-932F35B30762}" type="pres">
      <dgm:prSet presAssocID="{22F12D85-B458-442D-BDE1-62C70A097ED4}" presName="text_3" presStyleLbl="node1" presStyleIdx="2" presStyleCnt="3">
        <dgm:presLayoutVars>
          <dgm:bulletEnabled val="1"/>
        </dgm:presLayoutVars>
      </dgm:prSet>
      <dgm:spPr/>
    </dgm:pt>
    <dgm:pt modelId="{9C3B9EBA-9201-4495-8311-EA9C1BE661AB}" type="pres">
      <dgm:prSet presAssocID="{22F12D85-B458-442D-BDE1-62C70A097ED4}" presName="accent_3" presStyleCnt="0"/>
      <dgm:spPr/>
    </dgm:pt>
    <dgm:pt modelId="{3562B211-6C01-48D1-BBBD-369E9E2D22D1}" type="pres">
      <dgm:prSet presAssocID="{22F12D85-B458-442D-BDE1-62C70A097ED4}" presName="accentRepeatNode" presStyleLbl="solidFgAcc1" presStyleIdx="2" presStyleCnt="3"/>
      <dgm:spPr/>
    </dgm:pt>
  </dgm:ptLst>
  <dgm:cxnLst>
    <dgm:cxn modelId="{945C1708-E7AE-4876-AC46-364FA4F6ABF5}" srcId="{4D604257-5F24-407C-9FA1-C3F99F0A4EEC}" destId="{6D94F855-010C-4A86-8F63-B233B4DAAD0B}" srcOrd="0" destOrd="0" parTransId="{E1747073-8141-4934-B885-1E6878A92DA6}" sibTransId="{CC286464-FB13-447D-95C3-90197F8C32D0}"/>
    <dgm:cxn modelId="{E5F1140B-3ABE-45E0-AF2B-51F51E9F2592}" type="presOf" srcId="{6D94F855-010C-4A86-8F63-B233B4DAAD0B}" destId="{35C9CCF3-FEE2-4BFD-872C-59371CBBCEBC}" srcOrd="0" destOrd="0" presId="urn:microsoft.com/office/officeart/2008/layout/VerticalCurvedList"/>
    <dgm:cxn modelId="{DD8EAE17-916F-483E-89CD-AA2C0DFAA5D0}" srcId="{4D604257-5F24-407C-9FA1-C3F99F0A4EEC}" destId="{7AB3F614-1B1A-48CC-9DC1-492C22716E09}" srcOrd="1" destOrd="0" parTransId="{CA2C10EC-DEE5-4092-9552-0C4FFEAF1D2A}" sibTransId="{D663FD90-3795-4126-80A3-89E4B353DDBD}"/>
    <dgm:cxn modelId="{A85E8B1B-1460-4A4E-A060-90283F083F58}" type="presOf" srcId="{7AB3F614-1B1A-48CC-9DC1-492C22716E09}" destId="{0A3DBBD3-1E6B-466D-93EF-95F3DCAFBC09}" srcOrd="0" destOrd="0" presId="urn:microsoft.com/office/officeart/2008/layout/VerticalCurvedList"/>
    <dgm:cxn modelId="{9BDDC48C-96BA-4EE2-9BD5-459B98A110D2}" type="presOf" srcId="{4D604257-5F24-407C-9FA1-C3F99F0A4EEC}" destId="{F83E83FE-351F-425C-9601-C3283DD28788}" srcOrd="0" destOrd="0" presId="urn:microsoft.com/office/officeart/2008/layout/VerticalCurvedList"/>
    <dgm:cxn modelId="{AE5593E3-2A76-4611-972A-684B86BE6849}" srcId="{4D604257-5F24-407C-9FA1-C3F99F0A4EEC}" destId="{22F12D85-B458-442D-BDE1-62C70A097ED4}" srcOrd="2" destOrd="0" parTransId="{DEF6B4BE-241E-44E6-8CA5-22D9DB31AA6B}" sibTransId="{59CB0532-0DD3-4746-B29A-F7269F9F3060}"/>
    <dgm:cxn modelId="{58865BEC-38B8-4041-BAFC-EF960E10A5A1}" type="presOf" srcId="{CC286464-FB13-447D-95C3-90197F8C32D0}" destId="{210E3508-4037-4C9C-BD7C-CC7A256C3D07}" srcOrd="0" destOrd="0" presId="urn:microsoft.com/office/officeart/2008/layout/VerticalCurvedList"/>
    <dgm:cxn modelId="{450EA5EF-E4C8-446F-BCD0-BB2C896D36E3}" type="presOf" srcId="{22F12D85-B458-442D-BDE1-62C70A097ED4}" destId="{5398D47D-A8DA-4967-B812-932F35B30762}" srcOrd="0" destOrd="0" presId="urn:microsoft.com/office/officeart/2008/layout/VerticalCurvedList"/>
    <dgm:cxn modelId="{0F28C18D-90DC-4A57-B0CA-8F60A4E463D8}" type="presParOf" srcId="{F83E83FE-351F-425C-9601-C3283DD28788}" destId="{79E97917-23A5-4312-BE08-F3523AF1CB07}" srcOrd="0" destOrd="0" presId="urn:microsoft.com/office/officeart/2008/layout/VerticalCurvedList"/>
    <dgm:cxn modelId="{967B7BD2-BC52-43B9-B801-6F0DB055D764}" type="presParOf" srcId="{79E97917-23A5-4312-BE08-F3523AF1CB07}" destId="{76C3D55E-84B8-4479-AE0E-81D7A2B3A9F5}" srcOrd="0" destOrd="0" presId="urn:microsoft.com/office/officeart/2008/layout/VerticalCurvedList"/>
    <dgm:cxn modelId="{743F74F7-E830-4630-B2A9-6BCBA443C6B7}" type="presParOf" srcId="{76C3D55E-84B8-4479-AE0E-81D7A2B3A9F5}" destId="{B4EB21F6-CD36-4E1F-84A9-D838815A621B}" srcOrd="0" destOrd="0" presId="urn:microsoft.com/office/officeart/2008/layout/VerticalCurvedList"/>
    <dgm:cxn modelId="{9723D81A-D2FA-4965-A756-4CCDE89EEB56}" type="presParOf" srcId="{76C3D55E-84B8-4479-AE0E-81D7A2B3A9F5}" destId="{210E3508-4037-4C9C-BD7C-CC7A256C3D07}" srcOrd="1" destOrd="0" presId="urn:microsoft.com/office/officeart/2008/layout/VerticalCurvedList"/>
    <dgm:cxn modelId="{19736A8D-11FC-41B2-AF21-59F631DC5D21}" type="presParOf" srcId="{76C3D55E-84B8-4479-AE0E-81D7A2B3A9F5}" destId="{35A924C4-4732-408C-B1F8-0F60066A0CEE}" srcOrd="2" destOrd="0" presId="urn:microsoft.com/office/officeart/2008/layout/VerticalCurvedList"/>
    <dgm:cxn modelId="{9E401824-637F-4116-8108-02925D209387}" type="presParOf" srcId="{76C3D55E-84B8-4479-AE0E-81D7A2B3A9F5}" destId="{3D7935F6-6599-41F3-B874-E9A8EF312E4E}" srcOrd="3" destOrd="0" presId="urn:microsoft.com/office/officeart/2008/layout/VerticalCurvedList"/>
    <dgm:cxn modelId="{6589B64B-319D-4E18-9610-18DE02EDFD3E}" type="presParOf" srcId="{79E97917-23A5-4312-BE08-F3523AF1CB07}" destId="{35C9CCF3-FEE2-4BFD-872C-59371CBBCEBC}" srcOrd="1" destOrd="0" presId="urn:microsoft.com/office/officeart/2008/layout/VerticalCurvedList"/>
    <dgm:cxn modelId="{8B3607DF-6901-4E7F-856C-1D017B93F077}" type="presParOf" srcId="{79E97917-23A5-4312-BE08-F3523AF1CB07}" destId="{7730AA43-3D95-43CC-A827-4682FD20EA11}" srcOrd="2" destOrd="0" presId="urn:microsoft.com/office/officeart/2008/layout/VerticalCurvedList"/>
    <dgm:cxn modelId="{AECB31A7-0C3A-492D-AE4A-6B165E5087E0}" type="presParOf" srcId="{7730AA43-3D95-43CC-A827-4682FD20EA11}" destId="{5E0F9C85-775B-4FEA-BD78-B6ADDCB0BC6E}" srcOrd="0" destOrd="0" presId="urn:microsoft.com/office/officeart/2008/layout/VerticalCurvedList"/>
    <dgm:cxn modelId="{975FCE0A-0EA4-4460-A5F2-A9F97E74A0CB}" type="presParOf" srcId="{79E97917-23A5-4312-BE08-F3523AF1CB07}" destId="{0A3DBBD3-1E6B-466D-93EF-95F3DCAFBC09}" srcOrd="3" destOrd="0" presId="urn:microsoft.com/office/officeart/2008/layout/VerticalCurvedList"/>
    <dgm:cxn modelId="{1E515C1F-8811-4E45-86FD-F357A84FFF45}" type="presParOf" srcId="{79E97917-23A5-4312-BE08-F3523AF1CB07}" destId="{166528AA-986F-49EF-A24A-48698F5D07CF}" srcOrd="4" destOrd="0" presId="urn:microsoft.com/office/officeart/2008/layout/VerticalCurvedList"/>
    <dgm:cxn modelId="{6D1985B4-FC36-476E-98A9-6147EAB7510D}" type="presParOf" srcId="{166528AA-986F-49EF-A24A-48698F5D07CF}" destId="{056A5DCF-48A8-47D4-9D21-C3E22670B5E1}" srcOrd="0" destOrd="0" presId="urn:microsoft.com/office/officeart/2008/layout/VerticalCurvedList"/>
    <dgm:cxn modelId="{6659CAA6-DB23-4188-8718-5E72A6CFF5D0}" type="presParOf" srcId="{79E97917-23A5-4312-BE08-F3523AF1CB07}" destId="{5398D47D-A8DA-4967-B812-932F35B30762}" srcOrd="5" destOrd="0" presId="urn:microsoft.com/office/officeart/2008/layout/VerticalCurvedList"/>
    <dgm:cxn modelId="{613376AE-C55F-421E-9122-2DBDEF22E99E}" type="presParOf" srcId="{79E97917-23A5-4312-BE08-F3523AF1CB07}" destId="{9C3B9EBA-9201-4495-8311-EA9C1BE661AB}" srcOrd="6" destOrd="0" presId="urn:microsoft.com/office/officeart/2008/layout/VerticalCurvedList"/>
    <dgm:cxn modelId="{2B03FA6D-461E-497A-9291-B342A513F8F5}" type="presParOf" srcId="{9C3B9EBA-9201-4495-8311-EA9C1BE661AB}" destId="{3562B211-6C01-48D1-BBBD-369E9E2D22D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20D325-62DB-47D1-A095-98748D7C9E49}" type="doc">
      <dgm:prSet loTypeId="urn:microsoft.com/office/officeart/2008/layout/VerticalCircleList" loCatId="list" qsTypeId="urn:microsoft.com/office/officeart/2005/8/quickstyle/simple2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B2EF527C-BC04-4440-9605-0AB2E78B03F3}">
      <dgm:prSet phldrT="[Текст]" custT="1"/>
      <dgm:spPr>
        <a:xfrm>
          <a:off x="0" y="781"/>
          <a:ext cx="2962274" cy="323491"/>
        </a:xfrm>
      </dgm:spPr>
      <dgm:t>
        <a:bodyPr/>
        <a:lstStyle/>
        <a:p>
          <a:r>
            <a:rPr lang="en-US" sz="2000" b="0" i="1" dirty="0">
              <a:effectLst/>
              <a:latin typeface="Times New Roman" pitchFamily="18" charset="0"/>
              <a:ea typeface="+mn-ea"/>
              <a:cs typeface="Times New Roman" pitchFamily="18" charset="0"/>
            </a:rPr>
            <a:t>Budget Execution Department</a:t>
          </a:r>
          <a:endParaRPr lang="ru-RU" sz="2000" b="0" i="1" dirty="0">
            <a:effectLst/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F8EE4281-C07B-42F0-BD84-D6FB7CF0C00C}" type="parTrans" cxnId="{8FF4D17A-CC67-4DF9-849C-439B6D7EE90E}">
      <dgm:prSet/>
      <dgm:spPr/>
      <dgm:t>
        <a:bodyPr/>
        <a:lstStyle/>
        <a:p>
          <a:endParaRPr lang="ru-RU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3AD85D72-3B4F-4551-84B1-A867EAAF7D7C}" type="sibTrans" cxnId="{8FF4D17A-CC67-4DF9-849C-439B6D7EE90E}">
      <dgm:prSet/>
      <dgm:spPr/>
      <dgm:t>
        <a:bodyPr/>
        <a:lstStyle/>
        <a:p>
          <a:endParaRPr lang="ru-RU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587AEE22-48B8-4967-8B8F-DB2A9DA4C229}">
      <dgm:prSet phldrT="[Текст]" custT="1"/>
      <dgm:spPr>
        <a:xfrm>
          <a:off x="0" y="324272"/>
          <a:ext cx="2962274" cy="369765"/>
        </a:xfrm>
      </dgm:spPr>
      <dgm:t>
        <a:bodyPr/>
        <a:lstStyle/>
        <a:p>
          <a:r>
            <a:rPr lang="en-US" sz="2000" b="0" i="1" dirty="0">
              <a:effectLst/>
              <a:latin typeface="Times New Roman" pitchFamily="18" charset="0"/>
              <a:ea typeface="+mn-ea"/>
              <a:cs typeface="Times New Roman" pitchFamily="18" charset="0"/>
            </a:rPr>
            <a:t>Cash Receipts and Budget Commitments Department</a:t>
          </a:r>
          <a:endParaRPr lang="ru-RU" sz="2000" b="0" i="1" dirty="0">
            <a:effectLst/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F3B641CA-56AD-49A9-AE06-82FFA079ECAF}" type="parTrans" cxnId="{DF0F9F45-E8FF-4499-9BA0-A34EDB9BC35D}">
      <dgm:prSet/>
      <dgm:spPr/>
      <dgm:t>
        <a:bodyPr/>
        <a:lstStyle/>
        <a:p>
          <a:endParaRPr lang="ru-RU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53C8ACC2-D655-4B71-9845-9BB41075349D}" type="sibTrans" cxnId="{DF0F9F45-E8FF-4499-9BA0-A34EDB9BC35D}">
      <dgm:prSet/>
      <dgm:spPr/>
      <dgm:t>
        <a:bodyPr/>
        <a:lstStyle/>
        <a:p>
          <a:endParaRPr lang="ru-RU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60CC0742-E1A5-4FC8-AFC9-8FA70B830B4E}">
      <dgm:prSet phldrT="[Текст]" custT="1"/>
      <dgm:spPr>
        <a:xfrm>
          <a:off x="0" y="694038"/>
          <a:ext cx="2962274" cy="237188"/>
        </a:xfrm>
      </dgm:spPr>
      <dgm:t>
        <a:bodyPr/>
        <a:lstStyle/>
        <a:p>
          <a:r>
            <a:rPr lang="en-US" sz="2000" b="0" i="1" dirty="0">
              <a:effectLst/>
              <a:latin typeface="Times New Roman" pitchFamily="18" charset="0"/>
              <a:ea typeface="+mn-ea"/>
              <a:cs typeface="Times New Roman" pitchFamily="18" charset="0"/>
            </a:rPr>
            <a:t>Budget Accounting and Reporting Department</a:t>
          </a:r>
          <a:endParaRPr lang="ru-RU" sz="2000" b="0" i="1" dirty="0">
            <a:effectLst/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BD29F353-FF93-4DCF-8986-20070E37CE95}" type="parTrans" cxnId="{41F071AB-A041-4E2F-AFB0-E6D223E71781}">
      <dgm:prSet/>
      <dgm:spPr/>
      <dgm:t>
        <a:bodyPr/>
        <a:lstStyle/>
        <a:p>
          <a:endParaRPr lang="ru-RU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FDDC758B-480B-417D-A246-5EBDA5BFEBC3}" type="sibTrans" cxnId="{41F071AB-A041-4E2F-AFB0-E6D223E71781}">
      <dgm:prSet/>
      <dgm:spPr/>
      <dgm:t>
        <a:bodyPr/>
        <a:lstStyle/>
        <a:p>
          <a:endParaRPr lang="ru-RU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E73EE3D9-3B7D-4E58-9EC1-EDB57BB8180D}">
      <dgm:prSet custT="1"/>
      <dgm:spPr>
        <a:xfrm>
          <a:off x="0" y="931226"/>
          <a:ext cx="2962274" cy="611041"/>
        </a:xfrm>
      </dgm:spPr>
      <dgm:t>
        <a:bodyPr/>
        <a:lstStyle/>
        <a:p>
          <a:r>
            <a:rPr lang="en-US" sz="2000" b="0" i="1" dirty="0">
              <a:effectLst/>
              <a:latin typeface="Times New Roman" pitchFamily="18" charset="0"/>
              <a:ea typeface="+mn-ea"/>
              <a:cs typeface="Times New Roman" pitchFamily="18" charset="0"/>
            </a:rPr>
            <a:t>Unit for the Improvement of Accounting and Reporting in Public Management Sector</a:t>
          </a:r>
          <a:endParaRPr lang="ru-RU" sz="2000" b="0" i="1" dirty="0">
            <a:effectLst/>
            <a:latin typeface="Times New Roman" pitchFamily="18" charset="0"/>
            <a:ea typeface="+mn-ea"/>
            <a:cs typeface="Times New Roman" pitchFamily="18" charset="0"/>
          </a:endParaRPr>
        </a:p>
      </dgm:t>
    </dgm:pt>
    <dgm:pt modelId="{56C11AFF-4AD8-4A3A-942C-8FAE8C6DD175}" type="parTrans" cxnId="{D29BDCE9-F1B1-4632-B0F6-6973FF714487}">
      <dgm:prSet/>
      <dgm:spPr/>
      <dgm:t>
        <a:bodyPr/>
        <a:lstStyle/>
        <a:p>
          <a:endParaRPr lang="ru-RU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3907A003-4C16-417F-B956-E0971BF5E826}" type="sibTrans" cxnId="{D29BDCE9-F1B1-4632-B0F6-6973FF714487}">
      <dgm:prSet/>
      <dgm:spPr/>
      <dgm:t>
        <a:bodyPr/>
        <a:lstStyle/>
        <a:p>
          <a:endParaRPr lang="ru-RU" sz="14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A8BF9780-5731-4230-8299-0728FE2E8F3C}" type="pres">
      <dgm:prSet presAssocID="{DC20D325-62DB-47D1-A095-98748D7C9E49}" presName="Name0" presStyleCnt="0">
        <dgm:presLayoutVars>
          <dgm:dir/>
        </dgm:presLayoutVars>
      </dgm:prSet>
      <dgm:spPr/>
    </dgm:pt>
    <dgm:pt modelId="{37E49733-E153-4101-9C5C-AC7B80B9F03E}" type="pres">
      <dgm:prSet presAssocID="{B2EF527C-BC04-4440-9605-0AB2E78B03F3}" presName="noChildren" presStyleCnt="0"/>
      <dgm:spPr/>
    </dgm:pt>
    <dgm:pt modelId="{02D67880-F8DD-4B6C-A562-42FE07C5E7CD}" type="pres">
      <dgm:prSet presAssocID="{B2EF527C-BC04-4440-9605-0AB2E78B03F3}" presName="gap" presStyleCnt="0"/>
      <dgm:spPr/>
    </dgm:pt>
    <dgm:pt modelId="{ABFEC560-8137-4BDC-B8D8-EE0EDD22E4CB}" type="pres">
      <dgm:prSet presAssocID="{B2EF527C-BC04-4440-9605-0AB2E78B03F3}" presName="medCircle2" presStyleLbl="vennNode1" presStyleIdx="0" presStyleCnt="4" custLinFactNeighborX="-57296" custLinFactNeighborY="-66669"/>
      <dgm:spPr>
        <a:solidFill>
          <a:schemeClr val="bg2">
            <a:alpha val="50000"/>
          </a:schemeClr>
        </a:solidFill>
      </dgm:spPr>
    </dgm:pt>
    <dgm:pt modelId="{FF5FB9DB-F839-4421-8AC6-FFD6A232F451}" type="pres">
      <dgm:prSet presAssocID="{B2EF527C-BC04-4440-9605-0AB2E78B03F3}" presName="txLvlOnly1" presStyleLbl="revTx" presStyleIdx="0" presStyleCnt="4" custLinFactNeighborX="360" custLinFactNeighborY="-64366"/>
      <dgm:spPr/>
    </dgm:pt>
    <dgm:pt modelId="{17F0C3B4-E333-402E-91CB-FA28B8A9DE57}" type="pres">
      <dgm:prSet presAssocID="{587AEE22-48B8-4967-8B8F-DB2A9DA4C229}" presName="noChildren" presStyleCnt="0"/>
      <dgm:spPr/>
    </dgm:pt>
    <dgm:pt modelId="{548B8434-870E-4761-8EDE-10BE6300B151}" type="pres">
      <dgm:prSet presAssocID="{587AEE22-48B8-4967-8B8F-DB2A9DA4C229}" presName="gap" presStyleCnt="0"/>
      <dgm:spPr/>
    </dgm:pt>
    <dgm:pt modelId="{539157B1-0E90-407F-AD5D-59283A136659}" type="pres">
      <dgm:prSet presAssocID="{587AEE22-48B8-4967-8B8F-DB2A9DA4C229}" presName="medCircle2" presStyleLbl="vennNode1" presStyleIdx="1" presStyleCnt="4" custLinFactNeighborX="-28494" custLinFactNeighborY="-25608"/>
      <dgm:spPr>
        <a:solidFill>
          <a:schemeClr val="bg2">
            <a:alpha val="50000"/>
          </a:schemeClr>
        </a:solidFill>
      </dgm:spPr>
    </dgm:pt>
    <dgm:pt modelId="{81025BCA-4197-47A3-BD52-B0434420001F}" type="pres">
      <dgm:prSet presAssocID="{587AEE22-48B8-4967-8B8F-DB2A9DA4C229}" presName="txLvlOnly1" presStyleLbl="revTx" presStyleIdx="1" presStyleCnt="4" custLinFactNeighborY="-27933"/>
      <dgm:spPr/>
    </dgm:pt>
    <dgm:pt modelId="{386D0A10-0EFE-4AF0-B179-CA83147FFA9B}" type="pres">
      <dgm:prSet presAssocID="{60CC0742-E1A5-4FC8-AFC9-8FA70B830B4E}" presName="noChildren" presStyleCnt="0"/>
      <dgm:spPr/>
    </dgm:pt>
    <dgm:pt modelId="{1D18D5AA-D233-437C-AD08-EBA46501838D}" type="pres">
      <dgm:prSet presAssocID="{60CC0742-E1A5-4FC8-AFC9-8FA70B830B4E}" presName="gap" presStyleCnt="0"/>
      <dgm:spPr/>
    </dgm:pt>
    <dgm:pt modelId="{9F15AF77-5F37-4FBE-8412-A22231C1A210}" type="pres">
      <dgm:prSet presAssocID="{60CC0742-E1A5-4FC8-AFC9-8FA70B830B4E}" presName="medCircle2" presStyleLbl="vennNode1" presStyleIdx="2" presStyleCnt="4" custLinFactNeighborX="-28494" custLinFactNeighborY="22195"/>
      <dgm:spPr>
        <a:solidFill>
          <a:schemeClr val="bg2">
            <a:alpha val="50000"/>
          </a:schemeClr>
        </a:solidFill>
      </dgm:spPr>
    </dgm:pt>
    <dgm:pt modelId="{74D723F1-01F7-48E7-A341-AEEC6B5DDC92}" type="pres">
      <dgm:prSet presAssocID="{60CC0742-E1A5-4FC8-AFC9-8FA70B830B4E}" presName="txLvlOnly1" presStyleLbl="revTx" presStyleIdx="2" presStyleCnt="4" custLinFactNeighborY="22195"/>
      <dgm:spPr/>
    </dgm:pt>
    <dgm:pt modelId="{1FC9BFC8-1839-4C19-BFA5-5DFDD44C635F}" type="pres">
      <dgm:prSet presAssocID="{E73EE3D9-3B7D-4E58-9EC1-EDB57BB8180D}" presName="noChildren" presStyleCnt="0"/>
      <dgm:spPr/>
    </dgm:pt>
    <dgm:pt modelId="{2D0E3511-A148-4E33-A5C5-6913C5D4402E}" type="pres">
      <dgm:prSet presAssocID="{E73EE3D9-3B7D-4E58-9EC1-EDB57BB8180D}" presName="gap" presStyleCnt="0"/>
      <dgm:spPr/>
    </dgm:pt>
    <dgm:pt modelId="{BF94E271-E24C-4CC7-9AD8-F023B98AB0D1}" type="pres">
      <dgm:prSet presAssocID="{E73EE3D9-3B7D-4E58-9EC1-EDB57BB8180D}" presName="medCircle2" presStyleLbl="vennNode1" presStyleIdx="3" presStyleCnt="4" custLinFactNeighborX="-28494" custLinFactNeighborY="67672"/>
      <dgm:spPr>
        <a:solidFill>
          <a:schemeClr val="bg2">
            <a:alpha val="50000"/>
          </a:schemeClr>
        </a:solidFill>
      </dgm:spPr>
    </dgm:pt>
    <dgm:pt modelId="{C9D00A29-DDDD-4DCF-B7B4-247D223B1768}" type="pres">
      <dgm:prSet presAssocID="{E73EE3D9-3B7D-4E58-9EC1-EDB57BB8180D}" presName="txLvlOnly1" presStyleLbl="revTx" presStyleIdx="3" presStyleCnt="4" custLinFactNeighborY="92736"/>
      <dgm:spPr/>
    </dgm:pt>
  </dgm:ptLst>
  <dgm:cxnLst>
    <dgm:cxn modelId="{DF0F9F45-E8FF-4499-9BA0-A34EDB9BC35D}" srcId="{DC20D325-62DB-47D1-A095-98748D7C9E49}" destId="{587AEE22-48B8-4967-8B8F-DB2A9DA4C229}" srcOrd="1" destOrd="0" parTransId="{F3B641CA-56AD-49A9-AE06-82FFA079ECAF}" sibTransId="{53C8ACC2-D655-4B71-9845-9BB41075349D}"/>
    <dgm:cxn modelId="{14CC6D6A-2394-4C6A-92E3-B6660274E831}" type="presOf" srcId="{60CC0742-E1A5-4FC8-AFC9-8FA70B830B4E}" destId="{74D723F1-01F7-48E7-A341-AEEC6B5DDC92}" srcOrd="0" destOrd="0" presId="urn:microsoft.com/office/officeart/2008/layout/VerticalCircleList"/>
    <dgm:cxn modelId="{8FF4D17A-CC67-4DF9-849C-439B6D7EE90E}" srcId="{DC20D325-62DB-47D1-A095-98748D7C9E49}" destId="{B2EF527C-BC04-4440-9605-0AB2E78B03F3}" srcOrd="0" destOrd="0" parTransId="{F8EE4281-C07B-42F0-BD84-D6FB7CF0C00C}" sibTransId="{3AD85D72-3B4F-4551-84B1-A867EAAF7D7C}"/>
    <dgm:cxn modelId="{31D49B8C-FC86-4C22-A6B3-113B4DE6F062}" type="presOf" srcId="{E73EE3D9-3B7D-4E58-9EC1-EDB57BB8180D}" destId="{C9D00A29-DDDD-4DCF-B7B4-247D223B1768}" srcOrd="0" destOrd="0" presId="urn:microsoft.com/office/officeart/2008/layout/VerticalCircleList"/>
    <dgm:cxn modelId="{41F071AB-A041-4E2F-AFB0-E6D223E71781}" srcId="{DC20D325-62DB-47D1-A095-98748D7C9E49}" destId="{60CC0742-E1A5-4FC8-AFC9-8FA70B830B4E}" srcOrd="2" destOrd="0" parTransId="{BD29F353-FF93-4DCF-8986-20070E37CE95}" sibTransId="{FDDC758B-480B-417D-A246-5EBDA5BFEBC3}"/>
    <dgm:cxn modelId="{A68925C2-056B-4FEB-B7E7-6E069F82A7D8}" type="presOf" srcId="{587AEE22-48B8-4967-8B8F-DB2A9DA4C229}" destId="{81025BCA-4197-47A3-BD52-B0434420001F}" srcOrd="0" destOrd="0" presId="urn:microsoft.com/office/officeart/2008/layout/VerticalCircleList"/>
    <dgm:cxn modelId="{89011BCB-5F32-46D0-9D45-30D6A1CAE4A8}" type="presOf" srcId="{DC20D325-62DB-47D1-A095-98748D7C9E49}" destId="{A8BF9780-5731-4230-8299-0728FE2E8F3C}" srcOrd="0" destOrd="0" presId="urn:microsoft.com/office/officeart/2008/layout/VerticalCircleList"/>
    <dgm:cxn modelId="{D29BDCE9-F1B1-4632-B0F6-6973FF714487}" srcId="{DC20D325-62DB-47D1-A095-98748D7C9E49}" destId="{E73EE3D9-3B7D-4E58-9EC1-EDB57BB8180D}" srcOrd="3" destOrd="0" parTransId="{56C11AFF-4AD8-4A3A-942C-8FAE8C6DD175}" sibTransId="{3907A003-4C16-417F-B956-E0971BF5E826}"/>
    <dgm:cxn modelId="{5F39CAEC-A9F7-4CBB-9D05-FF0F09FF9D32}" type="presOf" srcId="{B2EF527C-BC04-4440-9605-0AB2E78B03F3}" destId="{FF5FB9DB-F839-4421-8AC6-FFD6A232F451}" srcOrd="0" destOrd="0" presId="urn:microsoft.com/office/officeart/2008/layout/VerticalCircleList"/>
    <dgm:cxn modelId="{CD9AD5E2-5BA9-4349-8F12-11D48B6CE685}" type="presParOf" srcId="{A8BF9780-5731-4230-8299-0728FE2E8F3C}" destId="{37E49733-E153-4101-9C5C-AC7B80B9F03E}" srcOrd="0" destOrd="0" presId="urn:microsoft.com/office/officeart/2008/layout/VerticalCircleList"/>
    <dgm:cxn modelId="{DC1A9E4F-F63F-4D56-8FDE-7B391D901D61}" type="presParOf" srcId="{37E49733-E153-4101-9C5C-AC7B80B9F03E}" destId="{02D67880-F8DD-4B6C-A562-42FE07C5E7CD}" srcOrd="0" destOrd="0" presId="urn:microsoft.com/office/officeart/2008/layout/VerticalCircleList"/>
    <dgm:cxn modelId="{E75271B1-A638-4E2A-A9B3-A3A0F8D17FB5}" type="presParOf" srcId="{37E49733-E153-4101-9C5C-AC7B80B9F03E}" destId="{ABFEC560-8137-4BDC-B8D8-EE0EDD22E4CB}" srcOrd="1" destOrd="0" presId="urn:microsoft.com/office/officeart/2008/layout/VerticalCircleList"/>
    <dgm:cxn modelId="{4C39B76E-F8E8-4430-8675-A04A71CFF925}" type="presParOf" srcId="{37E49733-E153-4101-9C5C-AC7B80B9F03E}" destId="{FF5FB9DB-F839-4421-8AC6-FFD6A232F451}" srcOrd="2" destOrd="0" presId="urn:microsoft.com/office/officeart/2008/layout/VerticalCircleList"/>
    <dgm:cxn modelId="{E5FDE311-AD23-4DD2-A544-D04531ECA151}" type="presParOf" srcId="{A8BF9780-5731-4230-8299-0728FE2E8F3C}" destId="{17F0C3B4-E333-402E-91CB-FA28B8A9DE57}" srcOrd="1" destOrd="0" presId="urn:microsoft.com/office/officeart/2008/layout/VerticalCircleList"/>
    <dgm:cxn modelId="{B79086EA-2F75-45BA-86B3-3F57E13E0109}" type="presParOf" srcId="{17F0C3B4-E333-402E-91CB-FA28B8A9DE57}" destId="{548B8434-870E-4761-8EDE-10BE6300B151}" srcOrd="0" destOrd="0" presId="urn:microsoft.com/office/officeart/2008/layout/VerticalCircleList"/>
    <dgm:cxn modelId="{D8F63A40-E13E-4883-91C2-9BCD8BF23FAE}" type="presParOf" srcId="{17F0C3B4-E333-402E-91CB-FA28B8A9DE57}" destId="{539157B1-0E90-407F-AD5D-59283A136659}" srcOrd="1" destOrd="0" presId="urn:microsoft.com/office/officeart/2008/layout/VerticalCircleList"/>
    <dgm:cxn modelId="{B4D5A88D-EDD9-40D4-9E85-053F33869CA7}" type="presParOf" srcId="{17F0C3B4-E333-402E-91CB-FA28B8A9DE57}" destId="{81025BCA-4197-47A3-BD52-B0434420001F}" srcOrd="2" destOrd="0" presId="urn:microsoft.com/office/officeart/2008/layout/VerticalCircleList"/>
    <dgm:cxn modelId="{8E225DE6-D247-4053-93F1-91BE25590EDE}" type="presParOf" srcId="{A8BF9780-5731-4230-8299-0728FE2E8F3C}" destId="{386D0A10-0EFE-4AF0-B179-CA83147FFA9B}" srcOrd="2" destOrd="0" presId="urn:microsoft.com/office/officeart/2008/layout/VerticalCircleList"/>
    <dgm:cxn modelId="{CDB215E0-687C-49F3-9E3B-5E1EDA228A24}" type="presParOf" srcId="{386D0A10-0EFE-4AF0-B179-CA83147FFA9B}" destId="{1D18D5AA-D233-437C-AD08-EBA46501838D}" srcOrd="0" destOrd="0" presId="urn:microsoft.com/office/officeart/2008/layout/VerticalCircleList"/>
    <dgm:cxn modelId="{EE4D89EC-85D7-4C2D-B8EB-B15FF121F152}" type="presParOf" srcId="{386D0A10-0EFE-4AF0-B179-CA83147FFA9B}" destId="{9F15AF77-5F37-4FBE-8412-A22231C1A210}" srcOrd="1" destOrd="0" presId="urn:microsoft.com/office/officeart/2008/layout/VerticalCircleList"/>
    <dgm:cxn modelId="{CF5EBB16-6C7C-43DC-AB95-70A11A2CAE35}" type="presParOf" srcId="{386D0A10-0EFE-4AF0-B179-CA83147FFA9B}" destId="{74D723F1-01F7-48E7-A341-AEEC6B5DDC92}" srcOrd="2" destOrd="0" presId="urn:microsoft.com/office/officeart/2008/layout/VerticalCircleList"/>
    <dgm:cxn modelId="{2B661639-64F7-4BEF-A662-A046626711AF}" type="presParOf" srcId="{A8BF9780-5731-4230-8299-0728FE2E8F3C}" destId="{1FC9BFC8-1839-4C19-BFA5-5DFDD44C635F}" srcOrd="3" destOrd="0" presId="urn:microsoft.com/office/officeart/2008/layout/VerticalCircleList"/>
    <dgm:cxn modelId="{7A31BF23-B8B1-456C-A220-C81533BFB5F4}" type="presParOf" srcId="{1FC9BFC8-1839-4C19-BFA5-5DFDD44C635F}" destId="{2D0E3511-A148-4E33-A5C5-6913C5D4402E}" srcOrd="0" destOrd="0" presId="urn:microsoft.com/office/officeart/2008/layout/VerticalCircleList"/>
    <dgm:cxn modelId="{FD240D89-A30D-4437-B910-13617DFA4367}" type="presParOf" srcId="{1FC9BFC8-1839-4C19-BFA5-5DFDD44C635F}" destId="{BF94E271-E24C-4CC7-9AD8-F023B98AB0D1}" srcOrd="1" destOrd="0" presId="urn:microsoft.com/office/officeart/2008/layout/VerticalCircleList"/>
    <dgm:cxn modelId="{23E82932-796C-4D1C-97A1-FB1A7E5902A5}" type="presParOf" srcId="{1FC9BFC8-1839-4C19-BFA5-5DFDD44C635F}" destId="{C9D00A29-DDDD-4DCF-B7B4-247D223B1768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relId="rId14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0E3508-4037-4C9C-BD7C-CC7A256C3D07}">
      <dsp:nvSpPr>
        <dsp:cNvPr id="0" name=""/>
        <dsp:cNvSpPr/>
      </dsp:nvSpPr>
      <dsp:spPr>
        <a:xfrm>
          <a:off x="-5225238" y="-800217"/>
          <a:ext cx="6221465" cy="6221465"/>
        </a:xfrm>
        <a:prstGeom prst="blockArc">
          <a:avLst>
            <a:gd name="adj1" fmla="val 18900000"/>
            <a:gd name="adj2" fmla="val 2700000"/>
            <a:gd name="adj3" fmla="val 347"/>
          </a:avLst>
        </a:prstGeom>
        <a:noFill/>
        <a:ln w="254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5C9CCF3-FEE2-4BFD-872C-59371CBBCEBC}">
      <dsp:nvSpPr>
        <dsp:cNvPr id="0" name=""/>
        <dsp:cNvSpPr/>
      </dsp:nvSpPr>
      <dsp:spPr>
        <a:xfrm>
          <a:off x="638692" y="462103"/>
          <a:ext cx="6447818" cy="924206"/>
        </a:xfrm>
        <a:prstGeom prst="rect">
          <a:avLst/>
        </a:prstGeom>
        <a:noFill/>
        <a:ln>
          <a:solidFill>
            <a:schemeClr val="tx2">
              <a:lumMod val="5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33589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1" kern="1200" dirty="0">
              <a:solidFill>
                <a:schemeClr val="tx2">
                  <a:lumMod val="50000"/>
                </a:schemeClr>
              </a:solidFill>
              <a:effectLst/>
              <a:latin typeface="Times New Roman" pitchFamily="18" charset="0"/>
              <a:ea typeface="+mn-ea"/>
              <a:cs typeface="Times New Roman" pitchFamily="18" charset="0"/>
            </a:rPr>
            <a:t>Head Treasury </a:t>
          </a:r>
          <a:r>
            <a:rPr lang="ru-RU" sz="2000" b="1" i="1" kern="1200" dirty="0">
              <a:solidFill>
                <a:schemeClr val="tx2">
                  <a:lumMod val="50000"/>
                </a:schemeClr>
              </a:solidFill>
              <a:effectLst/>
              <a:latin typeface="Times New Roman" pitchFamily="18" charset="0"/>
              <a:ea typeface="+mn-ea"/>
              <a:cs typeface="Times New Roman" pitchFamily="18" charset="0"/>
            </a:rPr>
            <a:t>(</a:t>
          </a:r>
          <a:r>
            <a:rPr lang="en-US" sz="2000" b="1" i="1" kern="1200" dirty="0">
              <a:solidFill>
                <a:schemeClr val="tx2">
                  <a:lumMod val="50000"/>
                </a:schemeClr>
              </a:solidFill>
              <a:effectLst/>
              <a:latin typeface="Times New Roman" pitchFamily="18" charset="0"/>
              <a:ea typeface="+mn-ea"/>
              <a:cs typeface="Times New Roman" pitchFamily="18" charset="0"/>
            </a:rPr>
            <a:t>structural department</a:t>
          </a:r>
          <a:r>
            <a:rPr lang="ru-RU" sz="2000" b="1" i="1" kern="1200" dirty="0">
              <a:solidFill>
                <a:schemeClr val="tx2">
                  <a:lumMod val="50000"/>
                </a:schemeClr>
              </a:solidFill>
              <a:effectLst/>
              <a:latin typeface="Times New Roman" pitchFamily="18" charset="0"/>
              <a:ea typeface="+mn-ea"/>
              <a:cs typeface="Times New Roman" pitchFamily="18" charset="0"/>
            </a:rPr>
            <a:t>)</a:t>
          </a:r>
          <a:endParaRPr lang="ru-RU" sz="2000" b="1" i="1" kern="1200" dirty="0">
            <a:solidFill>
              <a:schemeClr val="tx2">
                <a:lumMod val="50000"/>
              </a:schemeClr>
            </a:solidFill>
            <a:effectLst/>
            <a:latin typeface="Calibri"/>
            <a:ea typeface="+mn-ea"/>
            <a:cs typeface="+mn-cs"/>
          </a:endParaRPr>
        </a:p>
      </dsp:txBody>
      <dsp:txXfrm>
        <a:off x="638692" y="462103"/>
        <a:ext cx="6447818" cy="924206"/>
      </dsp:txXfrm>
    </dsp:sp>
    <dsp:sp modelId="{5E0F9C85-775B-4FEA-BD78-B6ADDCB0BC6E}">
      <dsp:nvSpPr>
        <dsp:cNvPr id="0" name=""/>
        <dsp:cNvSpPr/>
      </dsp:nvSpPr>
      <dsp:spPr>
        <a:xfrm>
          <a:off x="62868" y="346577"/>
          <a:ext cx="1155257" cy="1155257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A3DBBD3-1E6B-466D-93EF-95F3DCAFBC09}">
      <dsp:nvSpPr>
        <dsp:cNvPr id="0" name=""/>
        <dsp:cNvSpPr/>
      </dsp:nvSpPr>
      <dsp:spPr>
        <a:xfrm>
          <a:off x="976445" y="1848412"/>
          <a:ext cx="6108260" cy="924206"/>
        </a:xfrm>
        <a:prstGeom prst="rect">
          <a:avLst/>
        </a:prstGeom>
        <a:noFill/>
        <a:ln>
          <a:solidFill>
            <a:schemeClr val="tx2">
              <a:lumMod val="5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33589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1" kern="1200" dirty="0">
              <a:solidFill>
                <a:schemeClr val="tx2">
                  <a:lumMod val="50000"/>
                </a:schemeClr>
              </a:solidFill>
              <a:effectLst/>
              <a:latin typeface="Times New Roman" pitchFamily="18" charset="0"/>
              <a:ea typeface="+mn-ea"/>
              <a:cs typeface="Times New Roman" pitchFamily="18" charset="0"/>
            </a:rPr>
            <a:t>Treasury territorial branches in regions and the city of Minsk</a:t>
          </a:r>
          <a:endParaRPr lang="ru-RU" sz="2000" b="1" i="1" kern="1200" dirty="0">
            <a:solidFill>
              <a:schemeClr val="tx2">
                <a:lumMod val="50000"/>
              </a:schemeClr>
            </a:solidFill>
            <a:effectLst/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976445" y="1848412"/>
        <a:ext cx="6108260" cy="924206"/>
      </dsp:txXfrm>
    </dsp:sp>
    <dsp:sp modelId="{056A5DCF-48A8-47D4-9D21-C3E22670B5E1}">
      <dsp:nvSpPr>
        <dsp:cNvPr id="0" name=""/>
        <dsp:cNvSpPr/>
      </dsp:nvSpPr>
      <dsp:spPr>
        <a:xfrm>
          <a:off x="398816" y="1732886"/>
          <a:ext cx="1155257" cy="1155257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398D47D-A8DA-4967-B812-932F35B30762}">
      <dsp:nvSpPr>
        <dsp:cNvPr id="0" name=""/>
        <dsp:cNvSpPr/>
      </dsp:nvSpPr>
      <dsp:spPr>
        <a:xfrm>
          <a:off x="640496" y="3234721"/>
          <a:ext cx="6444209" cy="924206"/>
        </a:xfrm>
        <a:prstGeom prst="rect">
          <a:avLst/>
        </a:prstGeom>
        <a:noFill/>
        <a:ln>
          <a:solidFill>
            <a:schemeClr val="tx2">
              <a:lumMod val="50000"/>
            </a:schemeClr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33589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i="1" kern="1200" dirty="0">
              <a:solidFill>
                <a:schemeClr val="tx2">
                  <a:lumMod val="50000"/>
                </a:schemeClr>
              </a:solidFill>
              <a:effectLst/>
              <a:latin typeface="Times New Roman" pitchFamily="18" charset="0"/>
              <a:ea typeface="+mn-ea"/>
              <a:cs typeface="Times New Roman" pitchFamily="18" charset="0"/>
            </a:rPr>
            <a:t>Subunits of Treasury territorial branches</a:t>
          </a:r>
          <a:endParaRPr lang="ru-RU" sz="2000" b="1" i="1" kern="1200" dirty="0">
            <a:solidFill>
              <a:schemeClr val="tx2">
                <a:lumMod val="50000"/>
              </a:schemeClr>
            </a:solidFill>
            <a:effectLst/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640496" y="3234721"/>
        <a:ext cx="6444209" cy="924206"/>
      </dsp:txXfrm>
    </dsp:sp>
    <dsp:sp modelId="{3562B211-6C01-48D1-BBBD-369E9E2D22D1}">
      <dsp:nvSpPr>
        <dsp:cNvPr id="0" name=""/>
        <dsp:cNvSpPr/>
      </dsp:nvSpPr>
      <dsp:spPr>
        <a:xfrm>
          <a:off x="62868" y="3119195"/>
          <a:ext cx="1155257" cy="1155257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FEC560-8137-4BDC-B8D8-EE0EDD22E4CB}">
      <dsp:nvSpPr>
        <dsp:cNvPr id="0" name=""/>
        <dsp:cNvSpPr/>
      </dsp:nvSpPr>
      <dsp:spPr>
        <a:xfrm>
          <a:off x="0" y="703336"/>
          <a:ext cx="633347" cy="633347"/>
        </a:xfrm>
        <a:prstGeom prst="ellipse">
          <a:avLst/>
        </a:prstGeom>
        <a:solidFill>
          <a:schemeClr val="bg2">
            <a:alpha val="5000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F5FB9DB-F839-4421-8AC6-FFD6A232F451}">
      <dsp:nvSpPr>
        <dsp:cNvPr id="0" name=""/>
        <dsp:cNvSpPr/>
      </dsp:nvSpPr>
      <dsp:spPr>
        <a:xfrm>
          <a:off x="486509" y="717922"/>
          <a:ext cx="3379140" cy="6333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1" kern="1200" dirty="0">
              <a:effectLst/>
              <a:latin typeface="Times New Roman" pitchFamily="18" charset="0"/>
              <a:ea typeface="+mn-ea"/>
              <a:cs typeface="Times New Roman" pitchFamily="18" charset="0"/>
            </a:rPr>
            <a:t>Budget Execution Department</a:t>
          </a:r>
          <a:endParaRPr lang="ru-RU" sz="2000" b="0" i="1" kern="1200" dirty="0">
            <a:effectLst/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486509" y="717922"/>
        <a:ext cx="3379140" cy="633347"/>
      </dsp:txXfrm>
    </dsp:sp>
    <dsp:sp modelId="{539157B1-0E90-407F-AD5D-59283A136659}">
      <dsp:nvSpPr>
        <dsp:cNvPr id="0" name=""/>
        <dsp:cNvSpPr/>
      </dsp:nvSpPr>
      <dsp:spPr>
        <a:xfrm>
          <a:off x="0" y="1596742"/>
          <a:ext cx="633347" cy="633347"/>
        </a:xfrm>
        <a:prstGeom prst="ellipse">
          <a:avLst/>
        </a:prstGeom>
        <a:solidFill>
          <a:schemeClr val="bg2">
            <a:alpha val="5000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81025BCA-4197-47A3-BD52-B0434420001F}">
      <dsp:nvSpPr>
        <dsp:cNvPr id="0" name=""/>
        <dsp:cNvSpPr/>
      </dsp:nvSpPr>
      <dsp:spPr>
        <a:xfrm>
          <a:off x="484621" y="1582017"/>
          <a:ext cx="3379140" cy="6333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1" kern="1200" dirty="0">
              <a:effectLst/>
              <a:latin typeface="Times New Roman" pitchFamily="18" charset="0"/>
              <a:ea typeface="+mn-ea"/>
              <a:cs typeface="Times New Roman" pitchFamily="18" charset="0"/>
            </a:rPr>
            <a:t>Cash Receipts and Budget Commitments Department</a:t>
          </a:r>
          <a:endParaRPr lang="ru-RU" sz="2000" b="0" i="1" kern="1200" dirty="0">
            <a:effectLst/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484621" y="1582017"/>
        <a:ext cx="3379140" cy="633347"/>
      </dsp:txXfrm>
    </dsp:sp>
    <dsp:sp modelId="{9F15AF77-5F37-4FBE-8412-A22231C1A210}">
      <dsp:nvSpPr>
        <dsp:cNvPr id="0" name=""/>
        <dsp:cNvSpPr/>
      </dsp:nvSpPr>
      <dsp:spPr>
        <a:xfrm>
          <a:off x="0" y="2532848"/>
          <a:ext cx="633347" cy="633347"/>
        </a:xfrm>
        <a:prstGeom prst="ellipse">
          <a:avLst/>
        </a:prstGeom>
        <a:solidFill>
          <a:schemeClr val="bg2">
            <a:alpha val="5000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74D723F1-01F7-48E7-A341-AEEC6B5DDC92}">
      <dsp:nvSpPr>
        <dsp:cNvPr id="0" name=""/>
        <dsp:cNvSpPr/>
      </dsp:nvSpPr>
      <dsp:spPr>
        <a:xfrm>
          <a:off x="484621" y="2532848"/>
          <a:ext cx="3379140" cy="6333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1" kern="1200" dirty="0">
              <a:effectLst/>
              <a:latin typeface="Times New Roman" pitchFamily="18" charset="0"/>
              <a:ea typeface="+mn-ea"/>
              <a:cs typeface="Times New Roman" pitchFamily="18" charset="0"/>
            </a:rPr>
            <a:t>Budget Accounting and Reporting Department</a:t>
          </a:r>
          <a:endParaRPr lang="ru-RU" sz="2000" b="0" i="1" kern="1200" dirty="0">
            <a:effectLst/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484621" y="2532848"/>
        <a:ext cx="3379140" cy="633347"/>
      </dsp:txXfrm>
    </dsp:sp>
    <dsp:sp modelId="{BF94E271-E24C-4CC7-9AD8-F023B98AB0D1}">
      <dsp:nvSpPr>
        <dsp:cNvPr id="0" name=""/>
        <dsp:cNvSpPr/>
      </dsp:nvSpPr>
      <dsp:spPr>
        <a:xfrm>
          <a:off x="0" y="3454223"/>
          <a:ext cx="633347" cy="633347"/>
        </a:xfrm>
        <a:prstGeom prst="ellipse">
          <a:avLst/>
        </a:prstGeom>
        <a:solidFill>
          <a:schemeClr val="bg2">
            <a:alpha val="50000"/>
          </a:schemeClr>
        </a:solidFill>
        <a:ln w="381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9D00A29-DDDD-4DCF-B7B4-247D223B1768}">
      <dsp:nvSpPr>
        <dsp:cNvPr id="0" name=""/>
        <dsp:cNvSpPr/>
      </dsp:nvSpPr>
      <dsp:spPr>
        <a:xfrm>
          <a:off x="484621" y="3612966"/>
          <a:ext cx="3379140" cy="6333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i="1" kern="1200" dirty="0">
              <a:effectLst/>
              <a:latin typeface="Times New Roman" pitchFamily="18" charset="0"/>
              <a:ea typeface="+mn-ea"/>
              <a:cs typeface="Times New Roman" pitchFamily="18" charset="0"/>
            </a:rPr>
            <a:t>Unit for the Improvement of Accounting and Reporting in Public Management Sector</a:t>
          </a:r>
          <a:endParaRPr lang="ru-RU" sz="2000" b="0" i="1" kern="1200" dirty="0">
            <a:effectLst/>
            <a:latin typeface="Times New Roman" pitchFamily="18" charset="0"/>
            <a:ea typeface="+mn-ea"/>
            <a:cs typeface="Times New Roman" pitchFamily="18" charset="0"/>
          </a:endParaRPr>
        </a:p>
      </dsp:txBody>
      <dsp:txXfrm>
        <a:off x="484621" y="3612966"/>
        <a:ext cx="3379140" cy="6333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0.25525</cdr:x>
      <cdr:y>0.93729</cdr:y>
    </cdr:from>
    <cdr:to>
      <cdr:x>0.80727</cdr:x>
      <cdr:y>0.98834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CDED15F2-D80B-42A3-8E0B-C15085C2F263}"/>
            </a:ext>
          </a:extLst>
        </cdr:cNvPr>
        <cdr:cNvSpPr txBox="1"/>
      </cdr:nvSpPr>
      <cdr:spPr>
        <a:xfrm xmlns:a="http://schemas.openxmlformats.org/drawingml/2006/main">
          <a:off x="1588692" y="4520677"/>
          <a:ext cx="3435857" cy="24622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95000"/>
          </a:schemeClr>
        </a:solidFill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00" dirty="0"/>
            <a:t>Current account interest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A15101-7579-4E08-A054-99F0C1FB81BB}" type="datetimeFigureOut">
              <a:rPr lang="ru-RU" smtClean="0"/>
              <a:t>31.05.2018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A031DD-E504-4151-BA17-D01202C628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8828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A031DD-E504-4151-BA17-D01202C628E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60428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41C2-9E0F-475C-8329-42214B3D6130}" type="datetimeFigureOut">
              <a:rPr lang="ru-RU" smtClean="0"/>
              <a:t>31.05.2018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02594-A4E1-4D2C-B5DD-E35333FC80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3966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41C2-9E0F-475C-8329-42214B3D6130}" type="datetimeFigureOut">
              <a:rPr lang="ru-RU" smtClean="0"/>
              <a:t>31.05.2018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02594-A4E1-4D2C-B5DD-E35333FC80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416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41C2-9E0F-475C-8329-42214B3D6130}" type="datetimeFigureOut">
              <a:rPr lang="ru-RU" smtClean="0"/>
              <a:t>31.05.2018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02594-A4E1-4D2C-B5DD-E35333FC80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119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41C2-9E0F-475C-8329-42214B3D6130}" type="datetimeFigureOut">
              <a:rPr lang="ru-RU" smtClean="0"/>
              <a:t>31.05.2018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02594-A4E1-4D2C-B5DD-E35333FC80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7683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41C2-9E0F-475C-8329-42214B3D6130}" type="datetimeFigureOut">
              <a:rPr lang="ru-RU" smtClean="0"/>
              <a:t>31.05.2018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02594-A4E1-4D2C-B5DD-E35333FC80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7906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41C2-9E0F-475C-8329-42214B3D6130}" type="datetimeFigureOut">
              <a:rPr lang="ru-RU" smtClean="0"/>
              <a:t>31.05.2018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02594-A4E1-4D2C-B5DD-E35333FC80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955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41C2-9E0F-475C-8329-42214B3D6130}" type="datetimeFigureOut">
              <a:rPr lang="ru-RU" smtClean="0"/>
              <a:t>31.05.2018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02594-A4E1-4D2C-B5DD-E35333FC80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2886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41C2-9E0F-475C-8329-42214B3D6130}" type="datetimeFigureOut">
              <a:rPr lang="ru-RU" smtClean="0"/>
              <a:t>31.05.2018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02594-A4E1-4D2C-B5DD-E35333FC80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9351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41C2-9E0F-475C-8329-42214B3D6130}" type="datetimeFigureOut">
              <a:rPr lang="ru-RU" smtClean="0"/>
              <a:t>31.05.2018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02594-A4E1-4D2C-B5DD-E35333FC80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568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41C2-9E0F-475C-8329-42214B3D6130}" type="datetimeFigureOut">
              <a:rPr lang="ru-RU" smtClean="0"/>
              <a:t>31.05.2018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02594-A4E1-4D2C-B5DD-E35333FC80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977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41C2-9E0F-475C-8329-42214B3D6130}" type="datetimeFigureOut">
              <a:rPr lang="ru-RU" smtClean="0"/>
              <a:t>31.05.2018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02594-A4E1-4D2C-B5DD-E35333FC80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6259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941C2-9E0F-475C-8329-42214B3D6130}" type="datetimeFigureOut">
              <a:rPr lang="ru-RU" smtClean="0"/>
              <a:t>31.05.2018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02594-A4E1-4D2C-B5DD-E35333FC80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510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13" Type="http://schemas.openxmlformats.org/officeDocument/2006/relationships/diagramColors" Target="../diagrams/colors2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1.xml"/><Relationship Id="rId12" Type="http://schemas.openxmlformats.org/officeDocument/2006/relationships/diagramQuickStyle" Target="../diagrams/quickStyle2.xml"/><Relationship Id="rId17" Type="http://schemas.openxmlformats.org/officeDocument/2006/relationships/image" Target="../media/image1.jpeg"/><Relationship Id="rId2" Type="http://schemas.openxmlformats.org/officeDocument/2006/relationships/image" Target="../media/image2.png"/><Relationship Id="rId16" Type="http://schemas.microsoft.com/office/2007/relationships/hdphoto" Target="../media/hdphoto3.wdp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11" Type="http://schemas.openxmlformats.org/officeDocument/2006/relationships/diagramLayout" Target="../diagrams/layout2.xml"/><Relationship Id="rId5" Type="http://schemas.openxmlformats.org/officeDocument/2006/relationships/diagramData" Target="../diagrams/data1.xml"/><Relationship Id="rId15" Type="http://schemas.openxmlformats.org/officeDocument/2006/relationships/image" Target="../media/image4.png"/><Relationship Id="rId10" Type="http://schemas.openxmlformats.org/officeDocument/2006/relationships/diagramData" Target="../diagrams/data2.xml"/><Relationship Id="rId4" Type="http://schemas.microsoft.com/office/2007/relationships/hdphoto" Target="../media/hdphoto2.wdp"/><Relationship Id="rId9" Type="http://schemas.microsoft.com/office/2007/relationships/diagramDrawing" Target="../diagrams/drawing1.xml"/><Relationship Id="rId14" Type="http://schemas.microsoft.com/office/2007/relationships/diagramDrawing" Target="../diagrams/drawin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microsoft.com/office/2007/relationships/hdphoto" Target="../media/hdphoto2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1" y="-1986"/>
            <a:ext cx="12191999" cy="6857999"/>
            <a:chOff x="2" y="1"/>
            <a:chExt cx="9143997" cy="6857999"/>
          </a:xfrm>
        </p:grpSpPr>
        <p:sp>
          <p:nvSpPr>
            <p:cNvPr id="83" name="Содержимое 4"/>
            <p:cNvSpPr txBox="1">
              <a:spLocks/>
            </p:cNvSpPr>
            <p:nvPr/>
          </p:nvSpPr>
          <p:spPr>
            <a:xfrm>
              <a:off x="3358554" y="816531"/>
              <a:ext cx="5785445" cy="6041469"/>
            </a:xfrm>
            <a:prstGeom prst="rect">
              <a:avLst/>
            </a:prstGeom>
            <a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colorTemperature colorTemp="7200"/>
                        </a14:imgEffect>
                      </a14:imgLayer>
                    </a14:imgProps>
                  </a:ext>
                </a:extLst>
              </a:blip>
              <a:srcRect/>
              <a:stretch>
                <a:fillRect l="-69681" t="-25697" r="-8138" b="-9097"/>
              </a:stretch>
            </a:blipFill>
            <a:ln>
              <a:noFill/>
            </a:ln>
            <a:effectLst>
              <a:softEdge rad="127000"/>
            </a:effectLst>
          </p:spPr>
          <p:txBody>
            <a:bodyPr/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1588" algn="ctr" defTabSz="449263">
                <a:lnSpc>
                  <a:spcPct val="80000"/>
                </a:lnSpc>
                <a:spcBef>
                  <a:spcPct val="0"/>
                </a:spcBef>
                <a:buSzPct val="100000"/>
                <a:buNone/>
                <a:tabLst>
                  <a:tab pos="1524000" algn="l"/>
                  <a:tab pos="2438400" algn="l"/>
                  <a:tab pos="4267200" algn="l"/>
                  <a:tab pos="5181600" algn="l"/>
                  <a:tab pos="6096000" algn="l"/>
                  <a:tab pos="7010400" algn="l"/>
                  <a:tab pos="7924800" algn="l"/>
                  <a:tab pos="8839200" algn="l"/>
                  <a:tab pos="9753600" algn="l"/>
                  <a:tab pos="10668000" algn="l"/>
                </a:tabLst>
                <a:defRPr/>
              </a:pPr>
              <a:endParaRPr lang="ru-RU" b="1" dirty="0">
                <a:solidFill>
                  <a:srgbClr val="000000"/>
                </a:solidFill>
                <a:latin typeface="Times New Roman Cyr" pitchFamily="18" charset="0"/>
                <a:ea typeface="+mj-ea"/>
                <a:cs typeface="Times New Roman Cyr" pitchFamily="18" charset="0"/>
              </a:endParaRPr>
            </a:p>
            <a:p>
              <a:pPr indent="1588" algn="ctr" defTabSz="449263">
                <a:lnSpc>
                  <a:spcPct val="80000"/>
                </a:lnSpc>
                <a:spcBef>
                  <a:spcPct val="0"/>
                </a:spcBef>
                <a:buSzPct val="100000"/>
                <a:buNone/>
                <a:tabLst>
                  <a:tab pos="1524000" algn="l"/>
                  <a:tab pos="2438400" algn="l"/>
                  <a:tab pos="4267200" algn="l"/>
                  <a:tab pos="5181600" algn="l"/>
                  <a:tab pos="6096000" algn="l"/>
                  <a:tab pos="7010400" algn="l"/>
                  <a:tab pos="7924800" algn="l"/>
                  <a:tab pos="8839200" algn="l"/>
                  <a:tab pos="9753600" algn="l"/>
                  <a:tab pos="10668000" algn="l"/>
                </a:tabLst>
                <a:defRPr/>
              </a:pPr>
              <a:endParaRPr lang="ru-RU" sz="3600" b="1" dirty="0">
                <a:solidFill>
                  <a:srgbClr val="000000"/>
                </a:solidFill>
                <a:latin typeface="Times New Roman Cyr" pitchFamily="18" charset="0"/>
                <a:ea typeface="+mj-ea"/>
                <a:cs typeface="Times New Roman Cyr" pitchFamily="18" charset="0"/>
              </a:endParaRPr>
            </a:p>
            <a:p>
              <a:pPr indent="1588" algn="ctr" defTabSz="449263">
                <a:lnSpc>
                  <a:spcPct val="80000"/>
                </a:lnSpc>
                <a:spcBef>
                  <a:spcPct val="0"/>
                </a:spcBef>
                <a:buSzPct val="100000"/>
                <a:buNone/>
                <a:tabLst>
                  <a:tab pos="1524000" algn="l"/>
                  <a:tab pos="2438400" algn="l"/>
                  <a:tab pos="4267200" algn="l"/>
                  <a:tab pos="5181600" algn="l"/>
                  <a:tab pos="6096000" algn="l"/>
                  <a:tab pos="7010400" algn="l"/>
                  <a:tab pos="7924800" algn="l"/>
                  <a:tab pos="8839200" algn="l"/>
                  <a:tab pos="9753600" algn="l"/>
                  <a:tab pos="10668000" algn="l"/>
                </a:tabLst>
                <a:defRPr/>
              </a:pPr>
              <a:endParaRPr lang="ru-RU" sz="3600" b="1" dirty="0">
                <a:solidFill>
                  <a:srgbClr val="000000"/>
                </a:solidFill>
                <a:latin typeface="Times New Roman Cyr" pitchFamily="18" charset="0"/>
                <a:ea typeface="+mj-ea"/>
                <a:cs typeface="Times New Roman Cyr" pitchFamily="18" charset="0"/>
              </a:endParaRPr>
            </a:p>
            <a:p>
              <a:pPr indent="1588" algn="ctr" defTabSz="449263">
                <a:lnSpc>
                  <a:spcPct val="80000"/>
                </a:lnSpc>
                <a:spcBef>
                  <a:spcPct val="0"/>
                </a:spcBef>
                <a:buSzPct val="100000"/>
                <a:buNone/>
                <a:tabLst>
                  <a:tab pos="1524000" algn="l"/>
                  <a:tab pos="2438400" algn="l"/>
                  <a:tab pos="4267200" algn="l"/>
                  <a:tab pos="5181600" algn="l"/>
                  <a:tab pos="6096000" algn="l"/>
                  <a:tab pos="7010400" algn="l"/>
                  <a:tab pos="7924800" algn="l"/>
                  <a:tab pos="8839200" algn="l"/>
                  <a:tab pos="9753600" algn="l"/>
                  <a:tab pos="10668000" algn="l"/>
                </a:tabLst>
                <a:defRPr/>
              </a:pPr>
              <a:endParaRPr lang="ru-RU" sz="3600" b="1" dirty="0">
                <a:solidFill>
                  <a:srgbClr val="000000"/>
                </a:solidFill>
                <a:latin typeface="Times New Roman Cyr" pitchFamily="18" charset="0"/>
                <a:ea typeface="+mj-ea"/>
                <a:cs typeface="Times New Roman Cyr" pitchFamily="18" charset="0"/>
              </a:endParaRPr>
            </a:p>
            <a:p>
              <a:pPr indent="1588" algn="ctr">
                <a:lnSpc>
                  <a:spcPct val="80000"/>
                </a:lnSpc>
                <a:buNone/>
                <a:tabLst>
                  <a:tab pos="1524000" algn="l"/>
                  <a:tab pos="2438400" algn="l"/>
                  <a:tab pos="4267200" algn="l"/>
                  <a:tab pos="5181600" algn="l"/>
                  <a:tab pos="6096000" algn="l"/>
                  <a:tab pos="7010400" algn="l"/>
                  <a:tab pos="7924800" algn="l"/>
                  <a:tab pos="8839200" algn="l"/>
                  <a:tab pos="9753600" algn="l"/>
                  <a:tab pos="10668000" algn="l"/>
                </a:tabLst>
                <a:defRPr/>
              </a:pPr>
              <a:endParaRPr lang="ru-RU" sz="3600" b="1" dirty="0">
                <a:latin typeface="Times New Roman Cyr" pitchFamily="18" charset="0"/>
                <a:cs typeface="Times New Roman Cyr" pitchFamily="18" charset="0"/>
              </a:endParaRPr>
            </a:p>
          </p:txBody>
        </p:sp>
        <p:grpSp>
          <p:nvGrpSpPr>
            <p:cNvPr id="4" name="Группа 3"/>
            <p:cNvGrpSpPr/>
            <p:nvPr/>
          </p:nvGrpSpPr>
          <p:grpSpPr>
            <a:xfrm>
              <a:off x="2" y="1"/>
              <a:ext cx="9143997" cy="859187"/>
              <a:chOff x="2" y="1"/>
              <a:chExt cx="9143997" cy="859187"/>
            </a:xfrm>
          </p:grpSpPr>
          <p:sp>
            <p:nvSpPr>
              <p:cNvPr id="84" name="Прямоугольник 83"/>
              <p:cNvSpPr/>
              <p:nvPr/>
            </p:nvSpPr>
            <p:spPr>
              <a:xfrm>
                <a:off x="2" y="1"/>
                <a:ext cx="9143997" cy="777807"/>
              </a:xfrm>
              <a:prstGeom prst="rect">
                <a:avLst/>
              </a:prstGeom>
              <a:solidFill>
                <a:srgbClr val="4C4959"/>
              </a:solidFill>
              <a:ln>
                <a:solidFill>
                  <a:srgbClr val="4C495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85" name="Рисунок 84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1424" y="25812"/>
                <a:ext cx="2452385" cy="714169"/>
              </a:xfrm>
              <a:prstGeom prst="rect">
                <a:avLst/>
              </a:prstGeom>
              <a:solidFill>
                <a:srgbClr val="4C4959"/>
              </a:solidFill>
              <a:ln>
                <a:solidFill>
                  <a:srgbClr val="4C4959"/>
                </a:solidFill>
              </a:ln>
            </p:spPr>
          </p:pic>
          <p:pic>
            <p:nvPicPr>
              <p:cNvPr id="86" name="Рисунок 85"/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accent6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brightnessContrast bright="78000" contrast="-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077224" y="25812"/>
                <a:ext cx="625837" cy="739980"/>
              </a:xfrm>
              <a:prstGeom prst="rect">
                <a:avLst/>
              </a:prstGeom>
              <a:solidFill>
                <a:srgbClr val="4C4959"/>
              </a:solidFill>
              <a:ln>
                <a:solidFill>
                  <a:srgbClr val="4C4959"/>
                </a:solidFill>
              </a:ln>
            </p:spPr>
          </p:pic>
          <p:grpSp>
            <p:nvGrpSpPr>
              <p:cNvPr id="87" name="Группа 86"/>
              <p:cNvGrpSpPr/>
              <p:nvPr/>
            </p:nvGrpSpPr>
            <p:grpSpPr>
              <a:xfrm>
                <a:off x="111" y="771786"/>
                <a:ext cx="9143888" cy="87402"/>
                <a:chOff x="0" y="1409071"/>
                <a:chExt cx="10654620" cy="155131"/>
              </a:xfrm>
              <a:solidFill>
                <a:srgbClr val="4C4959"/>
              </a:solidFill>
            </p:grpSpPr>
            <p:grpSp>
              <p:nvGrpSpPr>
                <p:cNvPr id="88" name="Группа 87"/>
                <p:cNvGrpSpPr/>
                <p:nvPr/>
              </p:nvGrpSpPr>
              <p:grpSpPr>
                <a:xfrm>
                  <a:off x="0" y="1416481"/>
                  <a:ext cx="3546059" cy="147721"/>
                  <a:chOff x="587107" y="1625095"/>
                  <a:chExt cx="3546059" cy="147721"/>
                </a:xfrm>
                <a:grpFill/>
              </p:grpSpPr>
              <p:grpSp>
                <p:nvGrpSpPr>
                  <p:cNvPr id="139" name="Группа 138"/>
                  <p:cNvGrpSpPr/>
                  <p:nvPr/>
                </p:nvGrpSpPr>
                <p:grpSpPr>
                  <a:xfrm>
                    <a:off x="587107" y="1628800"/>
                    <a:ext cx="886025" cy="144016"/>
                    <a:chOff x="587107" y="1628800"/>
                    <a:chExt cx="4109630" cy="792088"/>
                  </a:xfrm>
                  <a:grpFill/>
                </p:grpSpPr>
                <p:sp>
                  <p:nvSpPr>
                    <p:cNvPr id="158" name="Блок-схема: объединение 157"/>
                    <p:cNvSpPr/>
                    <p:nvPr/>
                  </p:nvSpPr>
                  <p:spPr>
                    <a:xfrm>
                      <a:off x="587107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84" name="Блок-схема: объединение 183"/>
                    <p:cNvSpPr/>
                    <p:nvPr/>
                  </p:nvSpPr>
                  <p:spPr>
                    <a:xfrm>
                      <a:off x="1411352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85" name="Блок-схема: объединение 184"/>
                    <p:cNvSpPr/>
                    <p:nvPr/>
                  </p:nvSpPr>
                  <p:spPr>
                    <a:xfrm>
                      <a:off x="222616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86" name="Блок-схема: объединение 185"/>
                    <p:cNvSpPr/>
                    <p:nvPr/>
                  </p:nvSpPr>
                  <p:spPr>
                    <a:xfrm>
                      <a:off x="3064823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87" name="Блок-схема: объединение 186"/>
                    <p:cNvSpPr/>
                    <p:nvPr/>
                  </p:nvSpPr>
                  <p:spPr>
                    <a:xfrm>
                      <a:off x="388202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140" name="Группа 139"/>
                  <p:cNvGrpSpPr/>
                  <p:nvPr/>
                </p:nvGrpSpPr>
                <p:grpSpPr>
                  <a:xfrm>
                    <a:off x="1472152" y="1625095"/>
                    <a:ext cx="886025" cy="144016"/>
                    <a:chOff x="587107" y="1628800"/>
                    <a:chExt cx="4109630" cy="792088"/>
                  </a:xfrm>
                  <a:grpFill/>
                </p:grpSpPr>
                <p:sp>
                  <p:nvSpPr>
                    <p:cNvPr id="153" name="Блок-схема: объединение 152"/>
                    <p:cNvSpPr/>
                    <p:nvPr/>
                  </p:nvSpPr>
                  <p:spPr>
                    <a:xfrm>
                      <a:off x="587107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54" name="Блок-схема: объединение 153"/>
                    <p:cNvSpPr/>
                    <p:nvPr/>
                  </p:nvSpPr>
                  <p:spPr>
                    <a:xfrm>
                      <a:off x="1411352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55" name="Блок-схема: объединение 154"/>
                    <p:cNvSpPr/>
                    <p:nvPr/>
                  </p:nvSpPr>
                  <p:spPr>
                    <a:xfrm>
                      <a:off x="222616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56" name="Блок-схема: объединение 155"/>
                    <p:cNvSpPr/>
                    <p:nvPr/>
                  </p:nvSpPr>
                  <p:spPr>
                    <a:xfrm>
                      <a:off x="3064823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57" name="Блок-схема: объединение 156"/>
                    <p:cNvSpPr/>
                    <p:nvPr/>
                  </p:nvSpPr>
                  <p:spPr>
                    <a:xfrm>
                      <a:off x="388202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141" name="Группа 140"/>
                  <p:cNvGrpSpPr/>
                  <p:nvPr/>
                </p:nvGrpSpPr>
                <p:grpSpPr>
                  <a:xfrm>
                    <a:off x="2361116" y="1625095"/>
                    <a:ext cx="886025" cy="144016"/>
                    <a:chOff x="587107" y="1628800"/>
                    <a:chExt cx="4109630" cy="792088"/>
                  </a:xfrm>
                  <a:grpFill/>
                </p:grpSpPr>
                <p:sp>
                  <p:nvSpPr>
                    <p:cNvPr id="148" name="Блок-схема: объединение 147"/>
                    <p:cNvSpPr/>
                    <p:nvPr/>
                  </p:nvSpPr>
                  <p:spPr>
                    <a:xfrm>
                      <a:off x="587107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49" name="Блок-схема: объединение 148"/>
                    <p:cNvSpPr/>
                    <p:nvPr/>
                  </p:nvSpPr>
                  <p:spPr>
                    <a:xfrm>
                      <a:off x="1411352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50" name="Блок-схема: объединение 149"/>
                    <p:cNvSpPr/>
                    <p:nvPr/>
                  </p:nvSpPr>
                  <p:spPr>
                    <a:xfrm>
                      <a:off x="222616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51" name="Блок-схема: объединение 150"/>
                    <p:cNvSpPr/>
                    <p:nvPr/>
                  </p:nvSpPr>
                  <p:spPr>
                    <a:xfrm>
                      <a:off x="3064823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52" name="Блок-схема: объединение 151"/>
                    <p:cNvSpPr/>
                    <p:nvPr/>
                  </p:nvSpPr>
                  <p:spPr>
                    <a:xfrm>
                      <a:off x="388202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142" name="Группа 141"/>
                  <p:cNvGrpSpPr/>
                  <p:nvPr/>
                </p:nvGrpSpPr>
                <p:grpSpPr>
                  <a:xfrm>
                    <a:off x="3247141" y="1627549"/>
                    <a:ext cx="886025" cy="144016"/>
                    <a:chOff x="587107" y="1628800"/>
                    <a:chExt cx="4109630" cy="792088"/>
                  </a:xfrm>
                  <a:grpFill/>
                </p:grpSpPr>
                <p:sp>
                  <p:nvSpPr>
                    <p:cNvPr id="143" name="Блок-схема: объединение 142"/>
                    <p:cNvSpPr/>
                    <p:nvPr/>
                  </p:nvSpPr>
                  <p:spPr>
                    <a:xfrm>
                      <a:off x="587107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44" name="Блок-схема: объединение 143"/>
                    <p:cNvSpPr/>
                    <p:nvPr/>
                  </p:nvSpPr>
                  <p:spPr>
                    <a:xfrm>
                      <a:off x="1411352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45" name="Блок-схема: объединение 144"/>
                    <p:cNvSpPr/>
                    <p:nvPr/>
                  </p:nvSpPr>
                  <p:spPr>
                    <a:xfrm>
                      <a:off x="222616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46" name="Блок-схема: объединение 145"/>
                    <p:cNvSpPr/>
                    <p:nvPr/>
                  </p:nvSpPr>
                  <p:spPr>
                    <a:xfrm>
                      <a:off x="3064823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47" name="Блок-схема: объединение 146"/>
                    <p:cNvSpPr/>
                    <p:nvPr/>
                  </p:nvSpPr>
                  <p:spPr>
                    <a:xfrm>
                      <a:off x="388202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  <p:grpSp>
              <p:nvGrpSpPr>
                <p:cNvPr id="89" name="Группа 88"/>
                <p:cNvGrpSpPr/>
                <p:nvPr/>
              </p:nvGrpSpPr>
              <p:grpSpPr>
                <a:xfrm>
                  <a:off x="3559963" y="1412776"/>
                  <a:ext cx="3546059" cy="147721"/>
                  <a:chOff x="587107" y="1625095"/>
                  <a:chExt cx="3546059" cy="147721"/>
                </a:xfrm>
                <a:grpFill/>
              </p:grpSpPr>
              <p:grpSp>
                <p:nvGrpSpPr>
                  <p:cNvPr id="115" name="Группа 114"/>
                  <p:cNvGrpSpPr/>
                  <p:nvPr/>
                </p:nvGrpSpPr>
                <p:grpSpPr>
                  <a:xfrm>
                    <a:off x="587107" y="1628800"/>
                    <a:ext cx="886025" cy="144016"/>
                    <a:chOff x="587107" y="1628800"/>
                    <a:chExt cx="4109630" cy="792088"/>
                  </a:xfrm>
                  <a:grpFill/>
                </p:grpSpPr>
                <p:sp>
                  <p:nvSpPr>
                    <p:cNvPr id="134" name="Блок-схема: объединение 133"/>
                    <p:cNvSpPr/>
                    <p:nvPr/>
                  </p:nvSpPr>
                  <p:spPr>
                    <a:xfrm>
                      <a:off x="587107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35" name="Блок-схема: объединение 134"/>
                    <p:cNvSpPr/>
                    <p:nvPr/>
                  </p:nvSpPr>
                  <p:spPr>
                    <a:xfrm>
                      <a:off x="1411352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36" name="Блок-схема: объединение 135"/>
                    <p:cNvSpPr/>
                    <p:nvPr/>
                  </p:nvSpPr>
                  <p:spPr>
                    <a:xfrm>
                      <a:off x="222616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37" name="Блок-схема: объединение 136"/>
                    <p:cNvSpPr/>
                    <p:nvPr/>
                  </p:nvSpPr>
                  <p:spPr>
                    <a:xfrm>
                      <a:off x="3064823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38" name="Блок-схема: объединение 137"/>
                    <p:cNvSpPr/>
                    <p:nvPr/>
                  </p:nvSpPr>
                  <p:spPr>
                    <a:xfrm>
                      <a:off x="388202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116" name="Группа 115"/>
                  <p:cNvGrpSpPr/>
                  <p:nvPr/>
                </p:nvGrpSpPr>
                <p:grpSpPr>
                  <a:xfrm>
                    <a:off x="1472152" y="1625095"/>
                    <a:ext cx="886025" cy="144016"/>
                    <a:chOff x="587107" y="1628800"/>
                    <a:chExt cx="4109630" cy="792088"/>
                  </a:xfrm>
                  <a:grpFill/>
                </p:grpSpPr>
                <p:sp>
                  <p:nvSpPr>
                    <p:cNvPr id="129" name="Блок-схема: объединение 128"/>
                    <p:cNvSpPr/>
                    <p:nvPr/>
                  </p:nvSpPr>
                  <p:spPr>
                    <a:xfrm>
                      <a:off x="587107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30" name="Блок-схема: объединение 129"/>
                    <p:cNvSpPr/>
                    <p:nvPr/>
                  </p:nvSpPr>
                  <p:spPr>
                    <a:xfrm>
                      <a:off x="1411352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31" name="Блок-схема: объединение 130"/>
                    <p:cNvSpPr/>
                    <p:nvPr/>
                  </p:nvSpPr>
                  <p:spPr>
                    <a:xfrm>
                      <a:off x="222616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32" name="Блок-схема: объединение 131"/>
                    <p:cNvSpPr/>
                    <p:nvPr/>
                  </p:nvSpPr>
                  <p:spPr>
                    <a:xfrm>
                      <a:off x="3064823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33" name="Блок-схема: объединение 132"/>
                    <p:cNvSpPr/>
                    <p:nvPr/>
                  </p:nvSpPr>
                  <p:spPr>
                    <a:xfrm>
                      <a:off x="388202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117" name="Группа 116"/>
                  <p:cNvGrpSpPr/>
                  <p:nvPr/>
                </p:nvGrpSpPr>
                <p:grpSpPr>
                  <a:xfrm>
                    <a:off x="2361116" y="1625095"/>
                    <a:ext cx="886025" cy="144016"/>
                    <a:chOff x="587107" y="1628800"/>
                    <a:chExt cx="4109630" cy="792088"/>
                  </a:xfrm>
                  <a:grpFill/>
                </p:grpSpPr>
                <p:sp>
                  <p:nvSpPr>
                    <p:cNvPr id="124" name="Блок-схема: объединение 123"/>
                    <p:cNvSpPr/>
                    <p:nvPr/>
                  </p:nvSpPr>
                  <p:spPr>
                    <a:xfrm>
                      <a:off x="587107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25" name="Блок-схема: объединение 124"/>
                    <p:cNvSpPr/>
                    <p:nvPr/>
                  </p:nvSpPr>
                  <p:spPr>
                    <a:xfrm>
                      <a:off x="1411352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26" name="Блок-схема: объединение 125"/>
                    <p:cNvSpPr/>
                    <p:nvPr/>
                  </p:nvSpPr>
                  <p:spPr>
                    <a:xfrm>
                      <a:off x="222616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27" name="Блок-схема: объединение 126"/>
                    <p:cNvSpPr/>
                    <p:nvPr/>
                  </p:nvSpPr>
                  <p:spPr>
                    <a:xfrm>
                      <a:off x="3064823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28" name="Блок-схема: объединение 127"/>
                    <p:cNvSpPr/>
                    <p:nvPr/>
                  </p:nvSpPr>
                  <p:spPr>
                    <a:xfrm>
                      <a:off x="388202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118" name="Группа 117"/>
                  <p:cNvGrpSpPr/>
                  <p:nvPr/>
                </p:nvGrpSpPr>
                <p:grpSpPr>
                  <a:xfrm>
                    <a:off x="3247141" y="1627549"/>
                    <a:ext cx="886025" cy="144016"/>
                    <a:chOff x="587107" y="1628800"/>
                    <a:chExt cx="4109630" cy="792088"/>
                  </a:xfrm>
                  <a:grpFill/>
                </p:grpSpPr>
                <p:sp>
                  <p:nvSpPr>
                    <p:cNvPr id="119" name="Блок-схема: объединение 118"/>
                    <p:cNvSpPr/>
                    <p:nvPr/>
                  </p:nvSpPr>
                  <p:spPr>
                    <a:xfrm>
                      <a:off x="587107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20" name="Блок-схема: объединение 119"/>
                    <p:cNvSpPr/>
                    <p:nvPr/>
                  </p:nvSpPr>
                  <p:spPr>
                    <a:xfrm>
                      <a:off x="1411352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21" name="Блок-схема: объединение 120"/>
                    <p:cNvSpPr/>
                    <p:nvPr/>
                  </p:nvSpPr>
                  <p:spPr>
                    <a:xfrm>
                      <a:off x="222616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22" name="Блок-схема: объединение 121"/>
                    <p:cNvSpPr/>
                    <p:nvPr/>
                  </p:nvSpPr>
                  <p:spPr>
                    <a:xfrm>
                      <a:off x="3064823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23" name="Блок-схема: объединение 122"/>
                    <p:cNvSpPr/>
                    <p:nvPr/>
                  </p:nvSpPr>
                  <p:spPr>
                    <a:xfrm>
                      <a:off x="388202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  <p:grpSp>
              <p:nvGrpSpPr>
                <p:cNvPr id="90" name="Группа 89"/>
                <p:cNvGrpSpPr/>
                <p:nvPr/>
              </p:nvGrpSpPr>
              <p:grpSpPr>
                <a:xfrm>
                  <a:off x="7108561" y="1409071"/>
                  <a:ext cx="3546059" cy="147721"/>
                  <a:chOff x="587107" y="1625095"/>
                  <a:chExt cx="3546059" cy="147721"/>
                </a:xfrm>
                <a:grpFill/>
              </p:grpSpPr>
              <p:grpSp>
                <p:nvGrpSpPr>
                  <p:cNvPr id="91" name="Группа 90"/>
                  <p:cNvGrpSpPr/>
                  <p:nvPr/>
                </p:nvGrpSpPr>
                <p:grpSpPr>
                  <a:xfrm>
                    <a:off x="587107" y="1628800"/>
                    <a:ext cx="886025" cy="144016"/>
                    <a:chOff x="587107" y="1628800"/>
                    <a:chExt cx="4109630" cy="792088"/>
                  </a:xfrm>
                  <a:grpFill/>
                </p:grpSpPr>
                <p:sp>
                  <p:nvSpPr>
                    <p:cNvPr id="110" name="Блок-схема: объединение 109"/>
                    <p:cNvSpPr/>
                    <p:nvPr/>
                  </p:nvSpPr>
                  <p:spPr>
                    <a:xfrm>
                      <a:off x="587107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11" name="Блок-схема: объединение 110"/>
                    <p:cNvSpPr/>
                    <p:nvPr/>
                  </p:nvSpPr>
                  <p:spPr>
                    <a:xfrm>
                      <a:off x="1411352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12" name="Блок-схема: объединение 111"/>
                    <p:cNvSpPr/>
                    <p:nvPr/>
                  </p:nvSpPr>
                  <p:spPr>
                    <a:xfrm>
                      <a:off x="222616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13" name="Блок-схема: объединение 112"/>
                    <p:cNvSpPr/>
                    <p:nvPr/>
                  </p:nvSpPr>
                  <p:spPr>
                    <a:xfrm>
                      <a:off x="3064823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14" name="Блок-схема: объединение 113"/>
                    <p:cNvSpPr/>
                    <p:nvPr/>
                  </p:nvSpPr>
                  <p:spPr>
                    <a:xfrm>
                      <a:off x="388202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92" name="Группа 91"/>
                  <p:cNvGrpSpPr/>
                  <p:nvPr/>
                </p:nvGrpSpPr>
                <p:grpSpPr>
                  <a:xfrm>
                    <a:off x="1472152" y="1625095"/>
                    <a:ext cx="886025" cy="144016"/>
                    <a:chOff x="587107" y="1628800"/>
                    <a:chExt cx="4109630" cy="792088"/>
                  </a:xfrm>
                  <a:grpFill/>
                </p:grpSpPr>
                <p:sp>
                  <p:nvSpPr>
                    <p:cNvPr id="105" name="Блок-схема: объединение 104"/>
                    <p:cNvSpPr/>
                    <p:nvPr/>
                  </p:nvSpPr>
                  <p:spPr>
                    <a:xfrm>
                      <a:off x="587107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06" name="Блок-схема: объединение 105"/>
                    <p:cNvSpPr/>
                    <p:nvPr/>
                  </p:nvSpPr>
                  <p:spPr>
                    <a:xfrm>
                      <a:off x="1411352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07" name="Блок-схема: объединение 106"/>
                    <p:cNvSpPr/>
                    <p:nvPr/>
                  </p:nvSpPr>
                  <p:spPr>
                    <a:xfrm>
                      <a:off x="222616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08" name="Блок-схема: объединение 107"/>
                    <p:cNvSpPr/>
                    <p:nvPr/>
                  </p:nvSpPr>
                  <p:spPr>
                    <a:xfrm>
                      <a:off x="3064823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09" name="Блок-схема: объединение 108"/>
                    <p:cNvSpPr/>
                    <p:nvPr/>
                  </p:nvSpPr>
                  <p:spPr>
                    <a:xfrm>
                      <a:off x="388202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93" name="Группа 92"/>
                  <p:cNvGrpSpPr/>
                  <p:nvPr/>
                </p:nvGrpSpPr>
                <p:grpSpPr>
                  <a:xfrm>
                    <a:off x="2361116" y="1625095"/>
                    <a:ext cx="886025" cy="144016"/>
                    <a:chOff x="587107" y="1628800"/>
                    <a:chExt cx="4109630" cy="792088"/>
                  </a:xfrm>
                  <a:grpFill/>
                </p:grpSpPr>
                <p:sp>
                  <p:nvSpPr>
                    <p:cNvPr id="100" name="Блок-схема: объединение 99"/>
                    <p:cNvSpPr/>
                    <p:nvPr/>
                  </p:nvSpPr>
                  <p:spPr>
                    <a:xfrm>
                      <a:off x="587107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01" name="Блок-схема: объединение 100"/>
                    <p:cNvSpPr/>
                    <p:nvPr/>
                  </p:nvSpPr>
                  <p:spPr>
                    <a:xfrm>
                      <a:off x="1411352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02" name="Блок-схема: объединение 101"/>
                    <p:cNvSpPr/>
                    <p:nvPr/>
                  </p:nvSpPr>
                  <p:spPr>
                    <a:xfrm>
                      <a:off x="222616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03" name="Блок-схема: объединение 102"/>
                    <p:cNvSpPr/>
                    <p:nvPr/>
                  </p:nvSpPr>
                  <p:spPr>
                    <a:xfrm>
                      <a:off x="3064823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04" name="Блок-схема: объединение 103"/>
                    <p:cNvSpPr/>
                    <p:nvPr/>
                  </p:nvSpPr>
                  <p:spPr>
                    <a:xfrm>
                      <a:off x="388202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94" name="Группа 93"/>
                  <p:cNvGrpSpPr/>
                  <p:nvPr/>
                </p:nvGrpSpPr>
                <p:grpSpPr>
                  <a:xfrm>
                    <a:off x="3247141" y="1627549"/>
                    <a:ext cx="886025" cy="144016"/>
                    <a:chOff x="587107" y="1628800"/>
                    <a:chExt cx="4109630" cy="792088"/>
                  </a:xfrm>
                  <a:grpFill/>
                </p:grpSpPr>
                <p:sp>
                  <p:nvSpPr>
                    <p:cNvPr id="95" name="Блок-схема: объединение 94"/>
                    <p:cNvSpPr/>
                    <p:nvPr/>
                  </p:nvSpPr>
                  <p:spPr>
                    <a:xfrm>
                      <a:off x="587107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96" name="Блок-схема: объединение 95"/>
                    <p:cNvSpPr/>
                    <p:nvPr/>
                  </p:nvSpPr>
                  <p:spPr>
                    <a:xfrm>
                      <a:off x="1411352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97" name="Блок-схема: объединение 96"/>
                    <p:cNvSpPr/>
                    <p:nvPr/>
                  </p:nvSpPr>
                  <p:spPr>
                    <a:xfrm>
                      <a:off x="222616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98" name="Блок-схема: объединение 97"/>
                    <p:cNvSpPr/>
                    <p:nvPr/>
                  </p:nvSpPr>
                  <p:spPr>
                    <a:xfrm>
                      <a:off x="3064823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99" name="Блок-схема: объединение 98"/>
                    <p:cNvSpPr/>
                    <p:nvPr/>
                  </p:nvSpPr>
                  <p:spPr>
                    <a:xfrm>
                      <a:off x="388202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</p:grpSp>
        </p:grp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103029" y="2852937"/>
            <a:ext cx="6631077" cy="1470025"/>
          </a:xfrm>
        </p:spPr>
        <p:txBody>
          <a:bodyPr>
            <a:noAutofit/>
          </a:bodyPr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Performance Assessment:</a:t>
            </a:r>
            <a:r>
              <a:rPr 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Public Treasury of the Republic of Belarus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C856EF-C913-4CE0-970C-9D4339D7B135}"/>
              </a:ext>
            </a:extLst>
          </p:cNvPr>
          <p:cNvSpPr txBox="1"/>
          <p:nvPr/>
        </p:nvSpPr>
        <p:spPr>
          <a:xfrm>
            <a:off x="1213875" y="116632"/>
            <a:ext cx="2577869" cy="646331"/>
          </a:xfrm>
          <a:prstGeom prst="rect">
            <a:avLst/>
          </a:prstGeom>
          <a:solidFill>
            <a:srgbClr val="524F6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MINISTRY OF FINANCE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Republic of Belarus</a:t>
            </a:r>
          </a:p>
        </p:txBody>
      </p:sp>
    </p:spTree>
    <p:extLst>
      <p:ext uri="{BB962C8B-B14F-4D97-AF65-F5344CB8AC3E}">
        <p14:creationId xmlns:p14="http://schemas.microsoft.com/office/powerpoint/2010/main" val="1806488509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2"/>
            <a:ext cx="12191999" cy="859187"/>
            <a:chOff x="2" y="1"/>
            <a:chExt cx="9143997" cy="859187"/>
          </a:xfrm>
        </p:grpSpPr>
        <p:sp>
          <p:nvSpPr>
            <p:cNvPr id="84" name="Прямоугольник 83"/>
            <p:cNvSpPr/>
            <p:nvPr/>
          </p:nvSpPr>
          <p:spPr>
            <a:xfrm>
              <a:off x="2" y="1"/>
              <a:ext cx="9143997" cy="777807"/>
            </a:xfrm>
            <a:prstGeom prst="rect">
              <a:avLst/>
            </a:prstGeom>
            <a:solidFill>
              <a:srgbClr val="4C4959"/>
            </a:solidFill>
            <a:ln>
              <a:solidFill>
                <a:srgbClr val="4C49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85" name="Рисунок 8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1424" y="25812"/>
              <a:ext cx="2452385" cy="714169"/>
            </a:xfrm>
            <a:prstGeom prst="rect">
              <a:avLst/>
            </a:prstGeom>
            <a:solidFill>
              <a:srgbClr val="4C4959"/>
            </a:solidFill>
            <a:ln>
              <a:solidFill>
                <a:srgbClr val="4C4959"/>
              </a:solidFill>
            </a:ln>
          </p:spPr>
        </p:pic>
        <p:pic>
          <p:nvPicPr>
            <p:cNvPr id="86" name="Рисунок 85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78000" contrast="-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77225" y="25812"/>
              <a:ext cx="625839" cy="739980"/>
            </a:xfrm>
            <a:prstGeom prst="rect">
              <a:avLst/>
            </a:prstGeom>
            <a:solidFill>
              <a:srgbClr val="4C4959"/>
            </a:solidFill>
            <a:ln>
              <a:solidFill>
                <a:srgbClr val="4C4959"/>
              </a:solidFill>
            </a:ln>
          </p:spPr>
        </p:pic>
        <p:grpSp>
          <p:nvGrpSpPr>
            <p:cNvPr id="87" name="Группа 86"/>
            <p:cNvGrpSpPr/>
            <p:nvPr/>
          </p:nvGrpSpPr>
          <p:grpSpPr>
            <a:xfrm>
              <a:off x="111" y="771786"/>
              <a:ext cx="9143888" cy="87402"/>
              <a:chOff x="0" y="1409071"/>
              <a:chExt cx="10654620" cy="155131"/>
            </a:xfrm>
            <a:solidFill>
              <a:srgbClr val="4C4959"/>
            </a:solidFill>
          </p:grpSpPr>
          <p:grpSp>
            <p:nvGrpSpPr>
              <p:cNvPr id="88" name="Группа 87"/>
              <p:cNvGrpSpPr/>
              <p:nvPr/>
            </p:nvGrpSpPr>
            <p:grpSpPr>
              <a:xfrm>
                <a:off x="0" y="1416481"/>
                <a:ext cx="3546059" cy="147721"/>
                <a:chOff x="587107" y="1625095"/>
                <a:chExt cx="3546059" cy="147721"/>
              </a:xfrm>
              <a:grpFill/>
            </p:grpSpPr>
            <p:grpSp>
              <p:nvGrpSpPr>
                <p:cNvPr id="139" name="Группа 138"/>
                <p:cNvGrpSpPr/>
                <p:nvPr/>
              </p:nvGrpSpPr>
              <p:grpSpPr>
                <a:xfrm>
                  <a:off x="587107" y="1628800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58" name="Блок-схема: объединение 157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84" name="Блок-схема: объединение 183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85" name="Блок-схема: объединение 184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86" name="Блок-схема: объединение 185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87" name="Блок-схема: объединение 186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140" name="Группа 139"/>
                <p:cNvGrpSpPr/>
                <p:nvPr/>
              </p:nvGrpSpPr>
              <p:grpSpPr>
                <a:xfrm>
                  <a:off x="1472152" y="1625095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53" name="Блок-схема: объединение 152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54" name="Блок-схема: объединение 153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55" name="Блок-схема: объединение 154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56" name="Блок-схема: объединение 155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57" name="Блок-схема: объединение 156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141" name="Группа 140"/>
                <p:cNvGrpSpPr/>
                <p:nvPr/>
              </p:nvGrpSpPr>
              <p:grpSpPr>
                <a:xfrm>
                  <a:off x="2361116" y="1625095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48" name="Блок-схема: объединение 147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49" name="Блок-схема: объединение 148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50" name="Блок-схема: объединение 149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51" name="Блок-схема: объединение 150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52" name="Блок-схема: объединение 151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142" name="Группа 141"/>
                <p:cNvGrpSpPr/>
                <p:nvPr/>
              </p:nvGrpSpPr>
              <p:grpSpPr>
                <a:xfrm>
                  <a:off x="3247141" y="1627549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43" name="Блок-схема: объединение 142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44" name="Блок-схема: объединение 143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45" name="Блок-схема: объединение 144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46" name="Блок-схема: объединение 145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47" name="Блок-схема: объединение 146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  <p:grpSp>
            <p:nvGrpSpPr>
              <p:cNvPr id="89" name="Группа 88"/>
              <p:cNvGrpSpPr/>
              <p:nvPr/>
            </p:nvGrpSpPr>
            <p:grpSpPr>
              <a:xfrm>
                <a:off x="3559963" y="1412776"/>
                <a:ext cx="3546059" cy="147721"/>
                <a:chOff x="587107" y="1625095"/>
                <a:chExt cx="3546059" cy="147721"/>
              </a:xfrm>
              <a:grpFill/>
            </p:grpSpPr>
            <p:grpSp>
              <p:nvGrpSpPr>
                <p:cNvPr id="115" name="Группа 114"/>
                <p:cNvGrpSpPr/>
                <p:nvPr/>
              </p:nvGrpSpPr>
              <p:grpSpPr>
                <a:xfrm>
                  <a:off x="587107" y="1628800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34" name="Блок-схема: объединение 133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35" name="Блок-схема: объединение 134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36" name="Блок-схема: объединение 135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37" name="Блок-схема: объединение 136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38" name="Блок-схема: объединение 137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116" name="Группа 115"/>
                <p:cNvGrpSpPr/>
                <p:nvPr/>
              </p:nvGrpSpPr>
              <p:grpSpPr>
                <a:xfrm>
                  <a:off x="1472152" y="1625095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29" name="Блок-схема: объединение 128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30" name="Блок-схема: объединение 129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31" name="Блок-схема: объединение 130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32" name="Блок-схема: объединение 131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33" name="Блок-схема: объединение 132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117" name="Группа 116"/>
                <p:cNvGrpSpPr/>
                <p:nvPr/>
              </p:nvGrpSpPr>
              <p:grpSpPr>
                <a:xfrm>
                  <a:off x="2361116" y="1625095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24" name="Блок-схема: объединение 123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25" name="Блок-схема: объединение 124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26" name="Блок-схема: объединение 125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27" name="Блок-схема: объединение 126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28" name="Блок-схема: объединение 127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118" name="Группа 117"/>
                <p:cNvGrpSpPr/>
                <p:nvPr/>
              </p:nvGrpSpPr>
              <p:grpSpPr>
                <a:xfrm>
                  <a:off x="3247141" y="1627549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19" name="Блок-схема: объединение 118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20" name="Блок-схема: объединение 119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21" name="Блок-схема: объединение 120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22" name="Блок-схема: объединение 121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23" name="Блок-схема: объединение 122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  <p:grpSp>
            <p:nvGrpSpPr>
              <p:cNvPr id="90" name="Группа 89"/>
              <p:cNvGrpSpPr/>
              <p:nvPr/>
            </p:nvGrpSpPr>
            <p:grpSpPr>
              <a:xfrm>
                <a:off x="7108561" y="1409071"/>
                <a:ext cx="3546059" cy="147721"/>
                <a:chOff x="587107" y="1625095"/>
                <a:chExt cx="3546059" cy="147721"/>
              </a:xfrm>
              <a:grpFill/>
            </p:grpSpPr>
            <p:grpSp>
              <p:nvGrpSpPr>
                <p:cNvPr id="91" name="Группа 90"/>
                <p:cNvGrpSpPr/>
                <p:nvPr/>
              </p:nvGrpSpPr>
              <p:grpSpPr>
                <a:xfrm>
                  <a:off x="587107" y="1628800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10" name="Блок-схема: объединение 109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11" name="Блок-схема: объединение 110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12" name="Блок-схема: объединение 111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13" name="Блок-схема: объединение 112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14" name="Блок-схема: объединение 113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92" name="Группа 91"/>
                <p:cNvGrpSpPr/>
                <p:nvPr/>
              </p:nvGrpSpPr>
              <p:grpSpPr>
                <a:xfrm>
                  <a:off x="1472152" y="1625095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05" name="Блок-схема: объединение 104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06" name="Блок-схема: объединение 105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07" name="Блок-схема: объединение 106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08" name="Блок-схема: объединение 107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09" name="Блок-схема: объединение 108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93" name="Группа 92"/>
                <p:cNvGrpSpPr/>
                <p:nvPr/>
              </p:nvGrpSpPr>
              <p:grpSpPr>
                <a:xfrm>
                  <a:off x="2361116" y="1625095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00" name="Блок-схема: объединение 99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01" name="Блок-схема: объединение 100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02" name="Блок-схема: объединение 101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03" name="Блок-схема: объединение 102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04" name="Блок-схема: объединение 103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94" name="Группа 93"/>
                <p:cNvGrpSpPr/>
                <p:nvPr/>
              </p:nvGrpSpPr>
              <p:grpSpPr>
                <a:xfrm>
                  <a:off x="3247141" y="1627549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95" name="Блок-схема: объединение 94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96" name="Блок-схема: объединение 95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97" name="Блок-схема: объединение 96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98" name="Блок-схема: объединение 97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99" name="Блок-схема: объединение 98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</p:grpSp>
      </p:grpSp>
      <p:grpSp>
        <p:nvGrpSpPr>
          <p:cNvPr id="166" name="Группа 165"/>
          <p:cNvGrpSpPr/>
          <p:nvPr/>
        </p:nvGrpSpPr>
        <p:grpSpPr>
          <a:xfrm>
            <a:off x="169168" y="1630959"/>
            <a:ext cx="11821224" cy="5040560"/>
            <a:chOff x="179387" y="686399"/>
            <a:chExt cx="11821224" cy="4398785"/>
          </a:xfrm>
        </p:grpSpPr>
        <p:grpSp>
          <p:nvGrpSpPr>
            <p:cNvPr id="171" name="Группа 170"/>
            <p:cNvGrpSpPr/>
            <p:nvPr/>
          </p:nvGrpSpPr>
          <p:grpSpPr>
            <a:xfrm>
              <a:off x="179387" y="686399"/>
              <a:ext cx="11821224" cy="4398785"/>
              <a:chOff x="179387" y="686399"/>
              <a:chExt cx="11821224" cy="4398785"/>
            </a:xfrm>
          </p:grpSpPr>
          <p:graphicFrame>
            <p:nvGraphicFramePr>
              <p:cNvPr id="172" name="Объект 3"/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2862619474"/>
                  </p:ext>
                </p:extLst>
              </p:nvPr>
            </p:nvGraphicFramePr>
            <p:xfrm>
              <a:off x="179387" y="1052513"/>
              <a:ext cx="7149379" cy="4032671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5" r:lo="rId6" r:qs="rId7" r:cs="rId8"/>
              </a:graphicData>
            </a:graphic>
          </p:graphicFrame>
          <p:graphicFrame>
            <p:nvGraphicFramePr>
              <p:cNvPr id="173" name="Схема 172"/>
              <p:cNvGraphicFramePr/>
              <p:nvPr>
                <p:extLst>
                  <p:ext uri="{D42A27DB-BD31-4B8C-83A1-F6EECF244321}">
                    <p14:modId xmlns:p14="http://schemas.microsoft.com/office/powerpoint/2010/main" val="1050373364"/>
                  </p:ext>
                </p:extLst>
              </p:nvPr>
            </p:nvGraphicFramePr>
            <p:xfrm>
              <a:off x="8134961" y="686399"/>
              <a:ext cx="3865650" cy="4175375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10" r:lo="rId11" r:qs="rId12" r:cs="rId13"/>
              </a:graphicData>
            </a:graphic>
          </p:graphicFrame>
          <p:sp>
            <p:nvSpPr>
              <p:cNvPr id="174" name="TextBox 173"/>
              <p:cNvSpPr txBox="1"/>
              <p:nvPr/>
            </p:nvSpPr>
            <p:spPr>
              <a:xfrm>
                <a:off x="944900" y="2749521"/>
                <a:ext cx="304594" cy="6177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000" b="1" dirty="0">
                    <a:solidFill>
                      <a:srgbClr val="FFC000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7</a:t>
                </a:r>
              </a:p>
            </p:txBody>
          </p:sp>
          <p:sp>
            <p:nvSpPr>
              <p:cNvPr id="175" name="TextBox 174"/>
              <p:cNvSpPr txBox="1"/>
              <p:nvPr/>
            </p:nvSpPr>
            <p:spPr>
              <a:xfrm>
                <a:off x="314204" y="3977702"/>
                <a:ext cx="1039954" cy="6177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4000" b="1" dirty="0">
                    <a:solidFill>
                      <a:schemeClr val="accent6">
                        <a:lumMod val="5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128</a:t>
                </a:r>
              </a:p>
            </p:txBody>
          </p:sp>
        </p:grpSp>
        <p:pic>
          <p:nvPicPr>
            <p:cNvPr id="169" name="Рисунок 168"/>
            <p:cNvPicPr>
              <a:picLocks noChangeAspect="1"/>
            </p:cNvPicPr>
            <p:nvPr/>
          </p:nvPicPr>
          <p:blipFill>
            <a:blip r:embed="rId15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16">
                      <a14:imgEffect>
                        <a14:backgroundRemoval t="0" b="100000" l="4313" r="96326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7186" y="1458365"/>
              <a:ext cx="770862" cy="770862"/>
            </a:xfrm>
            <a:prstGeom prst="rect">
              <a:avLst/>
            </a:prstGeom>
          </p:spPr>
        </p:pic>
      </p:grpSp>
      <p:sp>
        <p:nvSpPr>
          <p:cNvPr id="159" name="Содержимое 4"/>
          <p:cNvSpPr txBox="1">
            <a:spLocks/>
          </p:cNvSpPr>
          <p:nvPr/>
        </p:nvSpPr>
        <p:spPr>
          <a:xfrm>
            <a:off x="-21872" y="962419"/>
            <a:ext cx="1436544" cy="1350283"/>
          </a:xfrm>
          <a:prstGeom prst="rect">
            <a:avLst/>
          </a:prstGeom>
          <a:blipFill>
            <a:blip r:embed="rId17">
              <a:extLst/>
            </a:blip>
            <a:srcRect/>
            <a:stretch>
              <a:fillRect l="-69681" t="-25697" r="-8138" b="-9097"/>
            </a:stretch>
          </a:blipFill>
          <a:ln>
            <a:noFill/>
          </a:ln>
          <a:effectLst>
            <a:softEdge rad="127000"/>
          </a:effectLst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1588" algn="ctr" defTabSz="449263">
              <a:lnSpc>
                <a:spcPct val="80000"/>
              </a:lnSpc>
              <a:spcBef>
                <a:spcPct val="0"/>
              </a:spcBef>
              <a:buSzPct val="100000"/>
              <a:buFont typeface="Arial" pitchFamily="34" charset="0"/>
              <a:buNone/>
              <a:tabLst>
                <a:tab pos="1524000" algn="l"/>
                <a:tab pos="2438400" algn="l"/>
                <a:tab pos="4267200" algn="l"/>
                <a:tab pos="5181600" algn="l"/>
                <a:tab pos="6096000" algn="l"/>
                <a:tab pos="7010400" algn="l"/>
                <a:tab pos="7924800" algn="l"/>
                <a:tab pos="8839200" algn="l"/>
                <a:tab pos="9753600" algn="l"/>
                <a:tab pos="10668000" algn="l"/>
              </a:tabLst>
              <a:defRPr/>
            </a:pPr>
            <a:endParaRPr lang="ru-RU" b="1" dirty="0">
              <a:solidFill>
                <a:srgbClr val="000000"/>
              </a:solidFill>
              <a:latin typeface="Times New Roman Cyr" pitchFamily="18" charset="0"/>
              <a:ea typeface="+mj-ea"/>
              <a:cs typeface="Times New Roman Cyr" pitchFamily="18" charset="0"/>
            </a:endParaRPr>
          </a:p>
          <a:p>
            <a:pPr indent="1588" algn="ctr" defTabSz="449263">
              <a:lnSpc>
                <a:spcPct val="80000"/>
              </a:lnSpc>
              <a:spcBef>
                <a:spcPct val="0"/>
              </a:spcBef>
              <a:buSzPct val="100000"/>
              <a:buFont typeface="Arial" pitchFamily="34" charset="0"/>
              <a:buNone/>
              <a:tabLst>
                <a:tab pos="1524000" algn="l"/>
                <a:tab pos="2438400" algn="l"/>
                <a:tab pos="4267200" algn="l"/>
                <a:tab pos="5181600" algn="l"/>
                <a:tab pos="6096000" algn="l"/>
                <a:tab pos="7010400" algn="l"/>
                <a:tab pos="7924800" algn="l"/>
                <a:tab pos="8839200" algn="l"/>
                <a:tab pos="9753600" algn="l"/>
                <a:tab pos="10668000" algn="l"/>
              </a:tabLst>
              <a:defRPr/>
            </a:pPr>
            <a:endParaRPr lang="ru-RU" sz="3600" b="1" dirty="0">
              <a:solidFill>
                <a:srgbClr val="000000"/>
              </a:solidFill>
              <a:latin typeface="Times New Roman Cyr" pitchFamily="18" charset="0"/>
              <a:ea typeface="+mj-ea"/>
              <a:cs typeface="Times New Roman Cyr" pitchFamily="18" charset="0"/>
            </a:endParaRPr>
          </a:p>
          <a:p>
            <a:pPr indent="1588" algn="ctr" defTabSz="449263">
              <a:lnSpc>
                <a:spcPct val="80000"/>
              </a:lnSpc>
              <a:spcBef>
                <a:spcPct val="0"/>
              </a:spcBef>
              <a:buSzPct val="100000"/>
              <a:buFont typeface="Arial" pitchFamily="34" charset="0"/>
              <a:buNone/>
              <a:tabLst>
                <a:tab pos="1524000" algn="l"/>
                <a:tab pos="2438400" algn="l"/>
                <a:tab pos="4267200" algn="l"/>
                <a:tab pos="5181600" algn="l"/>
                <a:tab pos="6096000" algn="l"/>
                <a:tab pos="7010400" algn="l"/>
                <a:tab pos="7924800" algn="l"/>
                <a:tab pos="8839200" algn="l"/>
                <a:tab pos="9753600" algn="l"/>
                <a:tab pos="10668000" algn="l"/>
              </a:tabLst>
              <a:defRPr/>
            </a:pPr>
            <a:endParaRPr lang="ru-RU" sz="3600" b="1" dirty="0">
              <a:solidFill>
                <a:srgbClr val="000000"/>
              </a:solidFill>
              <a:latin typeface="Times New Roman Cyr" pitchFamily="18" charset="0"/>
              <a:ea typeface="+mj-ea"/>
              <a:cs typeface="Times New Roman Cyr" pitchFamily="18" charset="0"/>
            </a:endParaRPr>
          </a:p>
          <a:p>
            <a:pPr indent="1588" algn="ctr" defTabSz="449263">
              <a:lnSpc>
                <a:spcPct val="80000"/>
              </a:lnSpc>
              <a:spcBef>
                <a:spcPct val="0"/>
              </a:spcBef>
              <a:buSzPct val="100000"/>
              <a:buFont typeface="Arial" pitchFamily="34" charset="0"/>
              <a:buNone/>
              <a:tabLst>
                <a:tab pos="1524000" algn="l"/>
                <a:tab pos="2438400" algn="l"/>
                <a:tab pos="4267200" algn="l"/>
                <a:tab pos="5181600" algn="l"/>
                <a:tab pos="6096000" algn="l"/>
                <a:tab pos="7010400" algn="l"/>
                <a:tab pos="7924800" algn="l"/>
                <a:tab pos="8839200" algn="l"/>
                <a:tab pos="9753600" algn="l"/>
                <a:tab pos="10668000" algn="l"/>
              </a:tabLst>
              <a:defRPr/>
            </a:pPr>
            <a:endParaRPr lang="ru-RU" sz="3600" b="1" dirty="0">
              <a:solidFill>
                <a:srgbClr val="000000"/>
              </a:solidFill>
              <a:latin typeface="Times New Roman Cyr" pitchFamily="18" charset="0"/>
              <a:ea typeface="+mj-ea"/>
              <a:cs typeface="Times New Roman Cyr" pitchFamily="18" charset="0"/>
            </a:endParaRPr>
          </a:p>
          <a:p>
            <a:pPr indent="1588" algn="ctr">
              <a:lnSpc>
                <a:spcPct val="80000"/>
              </a:lnSpc>
              <a:buFontTx/>
              <a:buNone/>
              <a:tabLst>
                <a:tab pos="1524000" algn="l"/>
                <a:tab pos="2438400" algn="l"/>
                <a:tab pos="4267200" algn="l"/>
                <a:tab pos="5181600" algn="l"/>
                <a:tab pos="6096000" algn="l"/>
                <a:tab pos="7010400" algn="l"/>
                <a:tab pos="7924800" algn="l"/>
                <a:tab pos="8839200" algn="l"/>
                <a:tab pos="9753600" algn="l"/>
                <a:tab pos="10668000" algn="l"/>
              </a:tabLst>
              <a:defRPr/>
            </a:pPr>
            <a:endParaRPr lang="ru-RU" sz="3600" b="1" dirty="0">
              <a:latin typeface="Times New Roman Cyr" pitchFamily="18" charset="0"/>
              <a:cs typeface="Times New Roman Cyr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12475" y="1352696"/>
            <a:ext cx="81323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Ministry of Finance of the Republic of Belarus</a:t>
            </a:r>
            <a:endParaRPr lang="ru-RU" sz="3200" b="1" i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8335311" y="2512358"/>
            <a:ext cx="203344" cy="196562"/>
          </a:xfrm>
          <a:prstGeom prst="ellipse">
            <a:avLst/>
          </a:prstGeom>
          <a:solidFill>
            <a:srgbClr val="524F6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0" name="Овал 159"/>
          <p:cNvSpPr/>
          <p:nvPr/>
        </p:nvSpPr>
        <p:spPr>
          <a:xfrm>
            <a:off x="8328248" y="3304446"/>
            <a:ext cx="203344" cy="196562"/>
          </a:xfrm>
          <a:prstGeom prst="ellipse">
            <a:avLst/>
          </a:prstGeom>
          <a:solidFill>
            <a:srgbClr val="524F6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1" name="Овал 160"/>
          <p:cNvSpPr/>
          <p:nvPr/>
        </p:nvSpPr>
        <p:spPr>
          <a:xfrm>
            <a:off x="8328248" y="4293096"/>
            <a:ext cx="203344" cy="196562"/>
          </a:xfrm>
          <a:prstGeom prst="ellipse">
            <a:avLst/>
          </a:prstGeom>
          <a:solidFill>
            <a:srgbClr val="524F6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2" name="Овал 161"/>
          <p:cNvSpPr/>
          <p:nvPr/>
        </p:nvSpPr>
        <p:spPr>
          <a:xfrm>
            <a:off x="8328248" y="5229200"/>
            <a:ext cx="203344" cy="196562"/>
          </a:xfrm>
          <a:prstGeom prst="ellipse">
            <a:avLst/>
          </a:prstGeom>
          <a:solidFill>
            <a:srgbClr val="524F6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7389276" y="2924944"/>
            <a:ext cx="667263" cy="0"/>
          </a:xfrm>
          <a:prstGeom prst="straightConnector1">
            <a:avLst/>
          </a:prstGeom>
          <a:ln w="76200">
            <a:solidFill>
              <a:srgbClr val="524F61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3" name="TextBox 162">
            <a:extLst>
              <a:ext uri="{FF2B5EF4-FFF2-40B4-BE49-F238E27FC236}">
                <a16:creationId xmlns:a16="http://schemas.microsoft.com/office/drawing/2014/main" id="{8C89A767-436D-429A-A013-DF190C77C598}"/>
              </a:ext>
            </a:extLst>
          </p:cNvPr>
          <p:cNvSpPr txBox="1"/>
          <p:nvPr/>
        </p:nvSpPr>
        <p:spPr>
          <a:xfrm>
            <a:off x="1213875" y="116632"/>
            <a:ext cx="2577869" cy="646331"/>
          </a:xfrm>
          <a:prstGeom prst="rect">
            <a:avLst/>
          </a:prstGeom>
          <a:solidFill>
            <a:srgbClr val="524F6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MINISTRY OF FINANCE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Republic of Belarus</a:t>
            </a:r>
          </a:p>
        </p:txBody>
      </p:sp>
    </p:spTree>
    <p:extLst>
      <p:ext uri="{BB962C8B-B14F-4D97-AF65-F5344CB8AC3E}">
        <p14:creationId xmlns:p14="http://schemas.microsoft.com/office/powerpoint/2010/main" val="821420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2"/>
            <a:ext cx="12191999" cy="859187"/>
            <a:chOff x="2" y="1"/>
            <a:chExt cx="9143997" cy="859187"/>
          </a:xfrm>
        </p:grpSpPr>
        <p:sp>
          <p:nvSpPr>
            <p:cNvPr id="84" name="Прямоугольник 83"/>
            <p:cNvSpPr/>
            <p:nvPr/>
          </p:nvSpPr>
          <p:spPr>
            <a:xfrm>
              <a:off x="2" y="1"/>
              <a:ext cx="9143997" cy="777807"/>
            </a:xfrm>
            <a:prstGeom prst="rect">
              <a:avLst/>
            </a:prstGeom>
            <a:solidFill>
              <a:srgbClr val="4C4959"/>
            </a:solidFill>
            <a:ln>
              <a:solidFill>
                <a:srgbClr val="4C49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85" name="Рисунок 8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1424" y="25812"/>
              <a:ext cx="2452385" cy="714169"/>
            </a:xfrm>
            <a:prstGeom prst="rect">
              <a:avLst/>
            </a:prstGeom>
            <a:solidFill>
              <a:srgbClr val="4C4959"/>
            </a:solidFill>
            <a:ln>
              <a:solidFill>
                <a:srgbClr val="4C4959"/>
              </a:solidFill>
            </a:ln>
          </p:spPr>
        </p:pic>
        <p:pic>
          <p:nvPicPr>
            <p:cNvPr id="86" name="Рисунок 85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78000" contrast="-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77225" y="25812"/>
              <a:ext cx="625839" cy="739980"/>
            </a:xfrm>
            <a:prstGeom prst="rect">
              <a:avLst/>
            </a:prstGeom>
            <a:solidFill>
              <a:srgbClr val="4C4959"/>
            </a:solidFill>
            <a:ln>
              <a:solidFill>
                <a:srgbClr val="4C4959"/>
              </a:solidFill>
            </a:ln>
          </p:spPr>
        </p:pic>
        <p:grpSp>
          <p:nvGrpSpPr>
            <p:cNvPr id="87" name="Группа 86"/>
            <p:cNvGrpSpPr/>
            <p:nvPr/>
          </p:nvGrpSpPr>
          <p:grpSpPr>
            <a:xfrm>
              <a:off x="111" y="771786"/>
              <a:ext cx="9143888" cy="87402"/>
              <a:chOff x="0" y="1409071"/>
              <a:chExt cx="10654620" cy="155131"/>
            </a:xfrm>
            <a:solidFill>
              <a:srgbClr val="4C4959"/>
            </a:solidFill>
          </p:grpSpPr>
          <p:grpSp>
            <p:nvGrpSpPr>
              <p:cNvPr id="88" name="Группа 87"/>
              <p:cNvGrpSpPr/>
              <p:nvPr/>
            </p:nvGrpSpPr>
            <p:grpSpPr>
              <a:xfrm>
                <a:off x="0" y="1416481"/>
                <a:ext cx="3546059" cy="147721"/>
                <a:chOff x="587107" y="1625095"/>
                <a:chExt cx="3546059" cy="147721"/>
              </a:xfrm>
              <a:grpFill/>
            </p:grpSpPr>
            <p:grpSp>
              <p:nvGrpSpPr>
                <p:cNvPr id="139" name="Группа 138"/>
                <p:cNvGrpSpPr/>
                <p:nvPr/>
              </p:nvGrpSpPr>
              <p:grpSpPr>
                <a:xfrm>
                  <a:off x="587107" y="1628800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58" name="Блок-схема: объединение 157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84" name="Блок-схема: объединение 183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85" name="Блок-схема: объединение 184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86" name="Блок-схема: объединение 185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87" name="Блок-схема: объединение 186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140" name="Группа 139"/>
                <p:cNvGrpSpPr/>
                <p:nvPr/>
              </p:nvGrpSpPr>
              <p:grpSpPr>
                <a:xfrm>
                  <a:off x="1472152" y="1625095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53" name="Блок-схема: объединение 152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54" name="Блок-схема: объединение 153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55" name="Блок-схема: объединение 154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56" name="Блок-схема: объединение 155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57" name="Блок-схема: объединение 156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141" name="Группа 140"/>
                <p:cNvGrpSpPr/>
                <p:nvPr/>
              </p:nvGrpSpPr>
              <p:grpSpPr>
                <a:xfrm>
                  <a:off x="2361116" y="1625095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48" name="Блок-схема: объединение 147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49" name="Блок-схема: объединение 148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50" name="Блок-схема: объединение 149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51" name="Блок-схема: объединение 150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52" name="Блок-схема: объединение 151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142" name="Группа 141"/>
                <p:cNvGrpSpPr/>
                <p:nvPr/>
              </p:nvGrpSpPr>
              <p:grpSpPr>
                <a:xfrm>
                  <a:off x="3247141" y="1627549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43" name="Блок-схема: объединение 142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44" name="Блок-схема: объединение 143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45" name="Блок-схема: объединение 144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46" name="Блок-схема: объединение 145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47" name="Блок-схема: объединение 146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  <p:grpSp>
            <p:nvGrpSpPr>
              <p:cNvPr id="89" name="Группа 88"/>
              <p:cNvGrpSpPr/>
              <p:nvPr/>
            </p:nvGrpSpPr>
            <p:grpSpPr>
              <a:xfrm>
                <a:off x="3559963" y="1412776"/>
                <a:ext cx="3546059" cy="147721"/>
                <a:chOff x="587107" y="1625095"/>
                <a:chExt cx="3546059" cy="147721"/>
              </a:xfrm>
              <a:grpFill/>
            </p:grpSpPr>
            <p:grpSp>
              <p:nvGrpSpPr>
                <p:cNvPr id="115" name="Группа 114"/>
                <p:cNvGrpSpPr/>
                <p:nvPr/>
              </p:nvGrpSpPr>
              <p:grpSpPr>
                <a:xfrm>
                  <a:off x="587107" y="1628800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34" name="Блок-схема: объединение 133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35" name="Блок-схема: объединение 134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36" name="Блок-схема: объединение 135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37" name="Блок-схема: объединение 136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38" name="Блок-схема: объединение 137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116" name="Группа 115"/>
                <p:cNvGrpSpPr/>
                <p:nvPr/>
              </p:nvGrpSpPr>
              <p:grpSpPr>
                <a:xfrm>
                  <a:off x="1472152" y="1625095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29" name="Блок-схема: объединение 128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30" name="Блок-схема: объединение 129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31" name="Блок-схема: объединение 130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32" name="Блок-схема: объединение 131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33" name="Блок-схема: объединение 132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117" name="Группа 116"/>
                <p:cNvGrpSpPr/>
                <p:nvPr/>
              </p:nvGrpSpPr>
              <p:grpSpPr>
                <a:xfrm>
                  <a:off x="2361116" y="1625095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24" name="Блок-схема: объединение 123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25" name="Блок-схема: объединение 124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26" name="Блок-схема: объединение 125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27" name="Блок-схема: объединение 126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28" name="Блок-схема: объединение 127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118" name="Группа 117"/>
                <p:cNvGrpSpPr/>
                <p:nvPr/>
              </p:nvGrpSpPr>
              <p:grpSpPr>
                <a:xfrm>
                  <a:off x="3247141" y="1627549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19" name="Блок-схема: объединение 118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20" name="Блок-схема: объединение 119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21" name="Блок-схема: объединение 120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22" name="Блок-схема: объединение 121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23" name="Блок-схема: объединение 122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  <p:grpSp>
            <p:nvGrpSpPr>
              <p:cNvPr id="90" name="Группа 89"/>
              <p:cNvGrpSpPr/>
              <p:nvPr/>
            </p:nvGrpSpPr>
            <p:grpSpPr>
              <a:xfrm>
                <a:off x="7108561" y="1409071"/>
                <a:ext cx="3546059" cy="147721"/>
                <a:chOff x="587107" y="1625095"/>
                <a:chExt cx="3546059" cy="147721"/>
              </a:xfrm>
              <a:grpFill/>
            </p:grpSpPr>
            <p:grpSp>
              <p:nvGrpSpPr>
                <p:cNvPr id="91" name="Группа 90"/>
                <p:cNvGrpSpPr/>
                <p:nvPr/>
              </p:nvGrpSpPr>
              <p:grpSpPr>
                <a:xfrm>
                  <a:off x="587107" y="1628800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10" name="Блок-схема: объединение 109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11" name="Блок-схема: объединение 110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12" name="Блок-схема: объединение 111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13" name="Блок-схема: объединение 112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14" name="Блок-схема: объединение 113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92" name="Группа 91"/>
                <p:cNvGrpSpPr/>
                <p:nvPr/>
              </p:nvGrpSpPr>
              <p:grpSpPr>
                <a:xfrm>
                  <a:off x="1472152" y="1625095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05" name="Блок-схема: объединение 104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06" name="Блок-схема: объединение 105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07" name="Блок-схема: объединение 106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08" name="Блок-схема: объединение 107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09" name="Блок-схема: объединение 108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93" name="Группа 92"/>
                <p:cNvGrpSpPr/>
                <p:nvPr/>
              </p:nvGrpSpPr>
              <p:grpSpPr>
                <a:xfrm>
                  <a:off x="2361116" y="1625095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00" name="Блок-схема: объединение 99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01" name="Блок-схема: объединение 100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02" name="Блок-схема: объединение 101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03" name="Блок-схема: объединение 102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04" name="Блок-схема: объединение 103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94" name="Группа 93"/>
                <p:cNvGrpSpPr/>
                <p:nvPr/>
              </p:nvGrpSpPr>
              <p:grpSpPr>
                <a:xfrm>
                  <a:off x="3247141" y="1627549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95" name="Блок-схема: объединение 94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96" name="Блок-схема: объединение 95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97" name="Блок-схема: объединение 96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98" name="Блок-схема: объединение 97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99" name="Блок-схема: объединение 98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</p:grpSp>
      </p:grpSp>
      <p:grpSp>
        <p:nvGrpSpPr>
          <p:cNvPr id="160" name="Группа 159"/>
          <p:cNvGrpSpPr/>
          <p:nvPr/>
        </p:nvGrpSpPr>
        <p:grpSpPr>
          <a:xfrm>
            <a:off x="0" y="0"/>
            <a:ext cx="12191999" cy="859187"/>
            <a:chOff x="2" y="1"/>
            <a:chExt cx="9143997" cy="859187"/>
          </a:xfrm>
        </p:grpSpPr>
        <p:sp>
          <p:nvSpPr>
            <p:cNvPr id="161" name="Прямоугольник 160"/>
            <p:cNvSpPr/>
            <p:nvPr/>
          </p:nvSpPr>
          <p:spPr>
            <a:xfrm>
              <a:off x="2" y="1"/>
              <a:ext cx="9143997" cy="777807"/>
            </a:xfrm>
            <a:prstGeom prst="rect">
              <a:avLst/>
            </a:prstGeom>
            <a:solidFill>
              <a:srgbClr val="4C4959"/>
            </a:solidFill>
            <a:ln>
              <a:solidFill>
                <a:srgbClr val="4C49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163" name="Рисунок 16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1424" y="25812"/>
              <a:ext cx="2452385" cy="714169"/>
            </a:xfrm>
            <a:prstGeom prst="rect">
              <a:avLst/>
            </a:prstGeom>
            <a:solidFill>
              <a:srgbClr val="4C4959"/>
            </a:solidFill>
            <a:ln>
              <a:solidFill>
                <a:srgbClr val="4C4959"/>
              </a:solidFill>
            </a:ln>
          </p:spPr>
        </p:pic>
        <p:pic>
          <p:nvPicPr>
            <p:cNvPr id="164" name="Рисунок 163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78000" contrast="-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77225" y="25812"/>
              <a:ext cx="625839" cy="739980"/>
            </a:xfrm>
            <a:prstGeom prst="rect">
              <a:avLst/>
            </a:prstGeom>
            <a:solidFill>
              <a:srgbClr val="4C4959"/>
            </a:solidFill>
            <a:ln>
              <a:solidFill>
                <a:srgbClr val="4C4959"/>
              </a:solidFill>
            </a:ln>
          </p:spPr>
        </p:pic>
        <p:grpSp>
          <p:nvGrpSpPr>
            <p:cNvPr id="165" name="Группа 164"/>
            <p:cNvGrpSpPr/>
            <p:nvPr/>
          </p:nvGrpSpPr>
          <p:grpSpPr>
            <a:xfrm>
              <a:off x="111" y="771786"/>
              <a:ext cx="9143888" cy="87402"/>
              <a:chOff x="0" y="1409071"/>
              <a:chExt cx="10654620" cy="155131"/>
            </a:xfrm>
            <a:solidFill>
              <a:srgbClr val="4C4959"/>
            </a:solidFill>
          </p:grpSpPr>
          <p:grpSp>
            <p:nvGrpSpPr>
              <p:cNvPr id="166" name="Группа 165"/>
              <p:cNvGrpSpPr/>
              <p:nvPr/>
            </p:nvGrpSpPr>
            <p:grpSpPr>
              <a:xfrm>
                <a:off x="0" y="1416481"/>
                <a:ext cx="3546059" cy="147721"/>
                <a:chOff x="587107" y="1625095"/>
                <a:chExt cx="3546059" cy="147721"/>
              </a:xfrm>
              <a:grpFill/>
            </p:grpSpPr>
            <p:grpSp>
              <p:nvGrpSpPr>
                <p:cNvPr id="227" name="Группа 226"/>
                <p:cNvGrpSpPr/>
                <p:nvPr/>
              </p:nvGrpSpPr>
              <p:grpSpPr>
                <a:xfrm>
                  <a:off x="587107" y="1628800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246" name="Блок-схема: объединение 245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47" name="Блок-схема: объединение 246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48" name="Блок-схема: объединение 247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49" name="Блок-схема: объединение 248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50" name="Блок-схема: объединение 249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228" name="Группа 227"/>
                <p:cNvGrpSpPr/>
                <p:nvPr/>
              </p:nvGrpSpPr>
              <p:grpSpPr>
                <a:xfrm>
                  <a:off x="1472152" y="1625095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241" name="Блок-схема: объединение 240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42" name="Блок-схема: объединение 241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43" name="Блок-схема: объединение 242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44" name="Блок-схема: объединение 243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45" name="Блок-схема: объединение 244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229" name="Группа 228"/>
                <p:cNvGrpSpPr/>
                <p:nvPr/>
              </p:nvGrpSpPr>
              <p:grpSpPr>
                <a:xfrm>
                  <a:off x="2361116" y="1625095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236" name="Блок-схема: объединение 235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37" name="Блок-схема: объединение 236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38" name="Блок-схема: объединение 237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39" name="Блок-схема: объединение 238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40" name="Блок-схема: объединение 239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230" name="Группа 229"/>
                <p:cNvGrpSpPr/>
                <p:nvPr/>
              </p:nvGrpSpPr>
              <p:grpSpPr>
                <a:xfrm>
                  <a:off x="3247141" y="1627549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231" name="Блок-схема: объединение 230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32" name="Блок-схема: объединение 231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33" name="Блок-схема: объединение 232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34" name="Блок-схема: объединение 233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35" name="Блок-схема: объединение 234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  <p:grpSp>
            <p:nvGrpSpPr>
              <p:cNvPr id="167" name="Группа 166"/>
              <p:cNvGrpSpPr/>
              <p:nvPr/>
            </p:nvGrpSpPr>
            <p:grpSpPr>
              <a:xfrm>
                <a:off x="3559963" y="1412776"/>
                <a:ext cx="3546059" cy="147721"/>
                <a:chOff x="587107" y="1625095"/>
                <a:chExt cx="3546059" cy="147721"/>
              </a:xfrm>
              <a:grpFill/>
            </p:grpSpPr>
            <p:grpSp>
              <p:nvGrpSpPr>
                <p:cNvPr id="203" name="Группа 202"/>
                <p:cNvGrpSpPr/>
                <p:nvPr/>
              </p:nvGrpSpPr>
              <p:grpSpPr>
                <a:xfrm>
                  <a:off x="587107" y="1628800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222" name="Блок-схема: объединение 221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23" name="Блок-схема: объединение 222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24" name="Блок-схема: объединение 223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25" name="Блок-схема: объединение 224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26" name="Блок-схема: объединение 225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204" name="Группа 203"/>
                <p:cNvGrpSpPr/>
                <p:nvPr/>
              </p:nvGrpSpPr>
              <p:grpSpPr>
                <a:xfrm>
                  <a:off x="1472152" y="1625095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217" name="Блок-схема: объединение 216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18" name="Блок-схема: объединение 217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19" name="Блок-схема: объединение 218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20" name="Блок-схема: объединение 219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21" name="Блок-схема: объединение 220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205" name="Группа 204"/>
                <p:cNvGrpSpPr/>
                <p:nvPr/>
              </p:nvGrpSpPr>
              <p:grpSpPr>
                <a:xfrm>
                  <a:off x="2361116" y="1625095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212" name="Блок-схема: объединение 211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13" name="Блок-схема: объединение 212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14" name="Блок-схема: объединение 213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15" name="Блок-схема: объединение 214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16" name="Блок-схема: объединение 215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206" name="Группа 205"/>
                <p:cNvGrpSpPr/>
                <p:nvPr/>
              </p:nvGrpSpPr>
              <p:grpSpPr>
                <a:xfrm>
                  <a:off x="3247141" y="1627549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207" name="Блок-схема: объединение 206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08" name="Блок-схема: объединение 207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09" name="Блок-схема: объединение 208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10" name="Блок-схема: объединение 209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11" name="Блок-схема: объединение 210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  <p:grpSp>
            <p:nvGrpSpPr>
              <p:cNvPr id="168" name="Группа 167"/>
              <p:cNvGrpSpPr/>
              <p:nvPr/>
            </p:nvGrpSpPr>
            <p:grpSpPr>
              <a:xfrm>
                <a:off x="7108561" y="1409071"/>
                <a:ext cx="3546059" cy="147721"/>
                <a:chOff x="587107" y="1625095"/>
                <a:chExt cx="3546059" cy="147721"/>
              </a:xfrm>
              <a:grpFill/>
            </p:grpSpPr>
            <p:grpSp>
              <p:nvGrpSpPr>
                <p:cNvPr id="169" name="Группа 168"/>
                <p:cNvGrpSpPr/>
                <p:nvPr/>
              </p:nvGrpSpPr>
              <p:grpSpPr>
                <a:xfrm>
                  <a:off x="587107" y="1628800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98" name="Блок-схема: объединение 197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99" name="Блок-схема: объединение 198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00" name="Блок-схема: объединение 199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01" name="Блок-схема: объединение 200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02" name="Блок-схема: объединение 201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170" name="Группа 169"/>
                <p:cNvGrpSpPr/>
                <p:nvPr/>
              </p:nvGrpSpPr>
              <p:grpSpPr>
                <a:xfrm>
                  <a:off x="1472152" y="1625095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93" name="Блок-схема: объединение 192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94" name="Блок-схема: объединение 193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95" name="Блок-схема: объединение 194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96" name="Блок-схема: объединение 195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97" name="Блок-схема: объединение 196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171" name="Группа 170"/>
                <p:cNvGrpSpPr/>
                <p:nvPr/>
              </p:nvGrpSpPr>
              <p:grpSpPr>
                <a:xfrm>
                  <a:off x="2361116" y="1625095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88" name="Блок-схема: объединение 187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89" name="Блок-схема: объединение 188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90" name="Блок-схема: объединение 189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91" name="Блок-схема: объединение 190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92" name="Блок-схема: объединение 191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172" name="Группа 171"/>
                <p:cNvGrpSpPr/>
                <p:nvPr/>
              </p:nvGrpSpPr>
              <p:grpSpPr>
                <a:xfrm>
                  <a:off x="3247141" y="1627549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73" name="Блок-схема: объединение 172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74" name="Блок-схема: объединение 173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75" name="Блок-схема: объединение 174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82" name="Блок-схема: объединение 181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83" name="Блок-схема: объединение 182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</p:grpSp>
      </p:grpSp>
      <p:grpSp>
        <p:nvGrpSpPr>
          <p:cNvPr id="251" name="Группа 250"/>
          <p:cNvGrpSpPr/>
          <p:nvPr/>
        </p:nvGrpSpPr>
        <p:grpSpPr>
          <a:xfrm>
            <a:off x="1001078" y="1808712"/>
            <a:ext cx="10581397" cy="430887"/>
            <a:chOff x="888078" y="909463"/>
            <a:chExt cx="9370500" cy="430887"/>
          </a:xfrm>
        </p:grpSpPr>
        <p:sp>
          <p:nvSpPr>
            <p:cNvPr id="252" name="Прямоугольник 251"/>
            <p:cNvSpPr/>
            <p:nvPr/>
          </p:nvSpPr>
          <p:spPr>
            <a:xfrm>
              <a:off x="1154849" y="909463"/>
              <a:ext cx="9103729" cy="430887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2200" b="1" i="1" dirty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rPr>
                <a:t>Number of Treasury employees </a:t>
              </a:r>
              <a:r>
                <a:rPr lang="ru-RU" sz="2200" b="1" i="1" dirty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rPr>
                <a:t>- </a:t>
              </a:r>
              <a:r>
                <a:rPr lang="ru-RU" sz="2200" b="1" i="1" u="sng" dirty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rPr>
                <a:t>480</a:t>
              </a:r>
              <a:r>
                <a:rPr lang="ru-RU" sz="2200" b="1" i="1" dirty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rPr>
                <a:t> </a:t>
              </a:r>
              <a:r>
                <a:rPr lang="en-US" sz="2200" b="1" i="1" dirty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rPr>
                <a:t>people</a:t>
              </a:r>
              <a:r>
                <a:rPr lang="ru-RU" sz="2200" b="1" i="1" dirty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rPr>
                <a:t>.</a:t>
              </a:r>
            </a:p>
          </p:txBody>
        </p:sp>
        <p:grpSp>
          <p:nvGrpSpPr>
            <p:cNvPr id="253" name="Группа 252"/>
            <p:cNvGrpSpPr/>
            <p:nvPr/>
          </p:nvGrpSpPr>
          <p:grpSpPr>
            <a:xfrm>
              <a:off x="888078" y="959791"/>
              <a:ext cx="300431" cy="302511"/>
              <a:chOff x="888078" y="959791"/>
              <a:chExt cx="300431" cy="302511"/>
            </a:xfrm>
          </p:grpSpPr>
          <p:sp>
            <p:nvSpPr>
              <p:cNvPr id="254" name="Ромб 253"/>
              <p:cNvSpPr/>
              <p:nvPr/>
            </p:nvSpPr>
            <p:spPr>
              <a:xfrm>
                <a:off x="933252" y="959791"/>
                <a:ext cx="255257" cy="236961"/>
              </a:xfrm>
              <a:prstGeom prst="diamond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200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55" name="Ромб 254"/>
              <p:cNvSpPr/>
              <p:nvPr/>
            </p:nvSpPr>
            <p:spPr>
              <a:xfrm>
                <a:off x="888078" y="1143821"/>
                <a:ext cx="127628" cy="118481"/>
              </a:xfrm>
              <a:prstGeom prst="diamond">
                <a:avLst/>
              </a:prstGeom>
              <a:noFill/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200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56" name="Ромб 255"/>
              <p:cNvSpPr/>
              <p:nvPr/>
            </p:nvSpPr>
            <p:spPr>
              <a:xfrm>
                <a:off x="931490" y="961388"/>
                <a:ext cx="127628" cy="118481"/>
              </a:xfrm>
              <a:prstGeom prst="diamond">
                <a:avLst/>
              </a:prstGeom>
              <a:solidFill>
                <a:schemeClr val="bg1"/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200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</p:grpSp>
      <p:grpSp>
        <p:nvGrpSpPr>
          <p:cNvPr id="257" name="Группа 256"/>
          <p:cNvGrpSpPr/>
          <p:nvPr/>
        </p:nvGrpSpPr>
        <p:grpSpPr>
          <a:xfrm>
            <a:off x="1059127" y="3791572"/>
            <a:ext cx="10581396" cy="430887"/>
            <a:chOff x="888078" y="909463"/>
            <a:chExt cx="9370492" cy="430887"/>
          </a:xfrm>
        </p:grpSpPr>
        <p:sp>
          <p:nvSpPr>
            <p:cNvPr id="258" name="Прямоугольник 257"/>
            <p:cNvSpPr/>
            <p:nvPr/>
          </p:nvSpPr>
          <p:spPr>
            <a:xfrm>
              <a:off x="1154848" y="909463"/>
              <a:ext cx="9103722" cy="430887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2200" b="1" i="1" dirty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rPr>
                <a:t>Number of budget users who submit supporting documents in electronic format</a:t>
              </a:r>
              <a:r>
                <a:rPr lang="ru-RU" sz="2200" b="1" i="1" dirty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rPr>
                <a:t> – 3</a:t>
              </a:r>
              <a:r>
                <a:rPr lang="en-US" sz="2200" b="1" i="1" dirty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rPr>
                <a:t>,</a:t>
              </a:r>
              <a:r>
                <a:rPr lang="ru-RU" sz="2200" b="1" i="1" dirty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rPr>
                <a:t>953</a:t>
              </a:r>
            </a:p>
          </p:txBody>
        </p:sp>
        <p:grpSp>
          <p:nvGrpSpPr>
            <p:cNvPr id="259" name="Группа 258"/>
            <p:cNvGrpSpPr/>
            <p:nvPr/>
          </p:nvGrpSpPr>
          <p:grpSpPr>
            <a:xfrm>
              <a:off x="888078" y="959791"/>
              <a:ext cx="300431" cy="302511"/>
              <a:chOff x="888078" y="959791"/>
              <a:chExt cx="300431" cy="302511"/>
            </a:xfrm>
          </p:grpSpPr>
          <p:sp>
            <p:nvSpPr>
              <p:cNvPr id="260" name="Ромб 259"/>
              <p:cNvSpPr/>
              <p:nvPr/>
            </p:nvSpPr>
            <p:spPr>
              <a:xfrm>
                <a:off x="933252" y="959791"/>
                <a:ext cx="255257" cy="236961"/>
              </a:xfrm>
              <a:prstGeom prst="diamond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200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61" name="Ромб 260"/>
              <p:cNvSpPr/>
              <p:nvPr/>
            </p:nvSpPr>
            <p:spPr>
              <a:xfrm>
                <a:off x="888078" y="1143821"/>
                <a:ext cx="127628" cy="118481"/>
              </a:xfrm>
              <a:prstGeom prst="diamond">
                <a:avLst/>
              </a:prstGeom>
              <a:noFill/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200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62" name="Ромб 261"/>
              <p:cNvSpPr/>
              <p:nvPr/>
            </p:nvSpPr>
            <p:spPr>
              <a:xfrm>
                <a:off x="931490" y="961388"/>
                <a:ext cx="127628" cy="118481"/>
              </a:xfrm>
              <a:prstGeom prst="diamond">
                <a:avLst/>
              </a:prstGeom>
              <a:solidFill>
                <a:schemeClr val="bg1"/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200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</p:grpSp>
      <p:grpSp>
        <p:nvGrpSpPr>
          <p:cNvPr id="270" name="Группа 269"/>
          <p:cNvGrpSpPr/>
          <p:nvPr/>
        </p:nvGrpSpPr>
        <p:grpSpPr>
          <a:xfrm>
            <a:off x="1019173" y="4929907"/>
            <a:ext cx="10581396" cy="430887"/>
            <a:chOff x="888078" y="909463"/>
            <a:chExt cx="9370492" cy="430887"/>
          </a:xfrm>
        </p:grpSpPr>
        <p:sp>
          <p:nvSpPr>
            <p:cNvPr id="271" name="Прямоугольник 270"/>
            <p:cNvSpPr/>
            <p:nvPr/>
          </p:nvSpPr>
          <p:spPr>
            <a:xfrm>
              <a:off x="1154848" y="909463"/>
              <a:ext cx="9103722" cy="430887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2200" b="1" i="1" dirty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rPr>
                <a:t>Number of registered applications</a:t>
              </a:r>
              <a:r>
                <a:rPr lang="ru-RU" sz="2200" b="1" i="1" dirty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rPr>
                <a:t> – 5</a:t>
              </a:r>
              <a:r>
                <a:rPr lang="en-US" sz="2200" b="1" i="1" dirty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rPr>
                <a:t>,</a:t>
              </a:r>
              <a:r>
                <a:rPr lang="ru-RU" sz="2200" b="1" i="1" dirty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rPr>
                <a:t>572</a:t>
              </a:r>
              <a:r>
                <a:rPr lang="en-US" sz="2200" b="1" i="1" dirty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rPr>
                <a:t>,</a:t>
              </a:r>
              <a:r>
                <a:rPr lang="ru-RU" sz="2200" b="1" i="1" dirty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rPr>
                <a:t>856</a:t>
              </a:r>
            </a:p>
          </p:txBody>
        </p:sp>
        <p:grpSp>
          <p:nvGrpSpPr>
            <p:cNvPr id="272" name="Группа 271"/>
            <p:cNvGrpSpPr/>
            <p:nvPr/>
          </p:nvGrpSpPr>
          <p:grpSpPr>
            <a:xfrm>
              <a:off x="888078" y="959791"/>
              <a:ext cx="300431" cy="302511"/>
              <a:chOff x="888078" y="959791"/>
              <a:chExt cx="300431" cy="302511"/>
            </a:xfrm>
          </p:grpSpPr>
          <p:sp>
            <p:nvSpPr>
              <p:cNvPr id="273" name="Ромб 272"/>
              <p:cNvSpPr/>
              <p:nvPr/>
            </p:nvSpPr>
            <p:spPr>
              <a:xfrm>
                <a:off x="933252" y="959791"/>
                <a:ext cx="255257" cy="236961"/>
              </a:xfrm>
              <a:prstGeom prst="diamond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200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74" name="Ромб 273"/>
              <p:cNvSpPr/>
              <p:nvPr/>
            </p:nvSpPr>
            <p:spPr>
              <a:xfrm>
                <a:off x="888078" y="1143821"/>
                <a:ext cx="127628" cy="118481"/>
              </a:xfrm>
              <a:prstGeom prst="diamond">
                <a:avLst/>
              </a:prstGeom>
              <a:noFill/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200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75" name="Ромб 274"/>
              <p:cNvSpPr/>
              <p:nvPr/>
            </p:nvSpPr>
            <p:spPr>
              <a:xfrm>
                <a:off x="931490" y="961388"/>
                <a:ext cx="127628" cy="118481"/>
              </a:xfrm>
              <a:prstGeom prst="diamond">
                <a:avLst/>
              </a:prstGeom>
              <a:solidFill>
                <a:schemeClr val="bg1"/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200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</p:grpSp>
      <p:grpSp>
        <p:nvGrpSpPr>
          <p:cNvPr id="276" name="Группа 275"/>
          <p:cNvGrpSpPr/>
          <p:nvPr/>
        </p:nvGrpSpPr>
        <p:grpSpPr>
          <a:xfrm>
            <a:off x="1019173" y="2717304"/>
            <a:ext cx="10581396" cy="430887"/>
            <a:chOff x="888078" y="909463"/>
            <a:chExt cx="9370492" cy="430887"/>
          </a:xfrm>
        </p:grpSpPr>
        <p:sp>
          <p:nvSpPr>
            <p:cNvPr id="277" name="Прямоугольник 276"/>
            <p:cNvSpPr/>
            <p:nvPr/>
          </p:nvSpPr>
          <p:spPr>
            <a:xfrm>
              <a:off x="1154848" y="909463"/>
              <a:ext cx="9103722" cy="430887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2200" b="1" i="1" dirty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rPr>
                <a:t>Number of budget users serviced by the Treasury</a:t>
              </a:r>
              <a:r>
                <a:rPr lang="ru-RU" sz="2200" b="1" i="1" dirty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rPr>
                <a:t> – 13</a:t>
              </a:r>
              <a:r>
                <a:rPr lang="en-US" sz="2200" b="1" i="1" dirty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rPr>
                <a:t>,</a:t>
              </a:r>
              <a:r>
                <a:rPr lang="ru-RU" sz="2200" b="1" i="1" dirty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rPr>
                <a:t>149</a:t>
              </a:r>
              <a:r>
                <a:rPr lang="en-US" sz="2200" b="1" i="1" dirty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rPr>
                <a:t> units</a:t>
              </a:r>
              <a:endParaRPr lang="ru-RU" sz="2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endParaRPr>
            </a:p>
          </p:txBody>
        </p:sp>
        <p:grpSp>
          <p:nvGrpSpPr>
            <p:cNvPr id="278" name="Группа 277"/>
            <p:cNvGrpSpPr/>
            <p:nvPr/>
          </p:nvGrpSpPr>
          <p:grpSpPr>
            <a:xfrm>
              <a:off x="888078" y="959791"/>
              <a:ext cx="300431" cy="302511"/>
              <a:chOff x="888078" y="959791"/>
              <a:chExt cx="300431" cy="302511"/>
            </a:xfrm>
          </p:grpSpPr>
          <p:sp>
            <p:nvSpPr>
              <p:cNvPr id="279" name="Ромб 278"/>
              <p:cNvSpPr/>
              <p:nvPr/>
            </p:nvSpPr>
            <p:spPr>
              <a:xfrm>
                <a:off x="933252" y="959791"/>
                <a:ext cx="255257" cy="236961"/>
              </a:xfrm>
              <a:prstGeom prst="diamond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200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80" name="Ромб 279"/>
              <p:cNvSpPr/>
              <p:nvPr/>
            </p:nvSpPr>
            <p:spPr>
              <a:xfrm>
                <a:off x="888078" y="1143821"/>
                <a:ext cx="127628" cy="118481"/>
              </a:xfrm>
              <a:prstGeom prst="diamond">
                <a:avLst/>
              </a:prstGeom>
              <a:noFill/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200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81" name="Ромб 280"/>
              <p:cNvSpPr/>
              <p:nvPr/>
            </p:nvSpPr>
            <p:spPr>
              <a:xfrm>
                <a:off x="931490" y="961388"/>
                <a:ext cx="127628" cy="118481"/>
              </a:xfrm>
              <a:prstGeom prst="diamond">
                <a:avLst/>
              </a:prstGeom>
              <a:solidFill>
                <a:schemeClr val="bg1"/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200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</p:grpSp>
      <p:grpSp>
        <p:nvGrpSpPr>
          <p:cNvPr id="282" name="Группа 281"/>
          <p:cNvGrpSpPr/>
          <p:nvPr/>
        </p:nvGrpSpPr>
        <p:grpSpPr>
          <a:xfrm>
            <a:off x="1066006" y="5754577"/>
            <a:ext cx="10581396" cy="430887"/>
            <a:chOff x="888078" y="909463"/>
            <a:chExt cx="9370492" cy="430887"/>
          </a:xfrm>
        </p:grpSpPr>
        <p:sp>
          <p:nvSpPr>
            <p:cNvPr id="283" name="Прямоугольник 282"/>
            <p:cNvSpPr/>
            <p:nvPr/>
          </p:nvSpPr>
          <p:spPr>
            <a:xfrm>
              <a:off x="1154848" y="909463"/>
              <a:ext cx="9103722" cy="430887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2200" b="1" i="1" dirty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rPr>
                <a:t>Number of registered contracts</a:t>
              </a:r>
              <a:r>
                <a:rPr lang="ru-RU" sz="2200" b="1" i="1" dirty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rPr>
                <a:t> – 744</a:t>
              </a:r>
              <a:r>
                <a:rPr lang="en-US" sz="2200" b="1" i="1" dirty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rPr>
                <a:t>,</a:t>
              </a:r>
              <a:r>
                <a:rPr lang="ru-RU" sz="2200" b="1" i="1" dirty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rPr>
                <a:t>953 </a:t>
              </a:r>
            </a:p>
          </p:txBody>
        </p:sp>
        <p:grpSp>
          <p:nvGrpSpPr>
            <p:cNvPr id="284" name="Группа 283"/>
            <p:cNvGrpSpPr/>
            <p:nvPr/>
          </p:nvGrpSpPr>
          <p:grpSpPr>
            <a:xfrm>
              <a:off x="888078" y="959791"/>
              <a:ext cx="300431" cy="302511"/>
              <a:chOff x="888078" y="959791"/>
              <a:chExt cx="300431" cy="302511"/>
            </a:xfrm>
          </p:grpSpPr>
          <p:sp>
            <p:nvSpPr>
              <p:cNvPr id="285" name="Ромб 284"/>
              <p:cNvSpPr/>
              <p:nvPr/>
            </p:nvSpPr>
            <p:spPr>
              <a:xfrm>
                <a:off x="933252" y="959791"/>
                <a:ext cx="255257" cy="236961"/>
              </a:xfrm>
              <a:prstGeom prst="diamond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200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86" name="Ромб 285"/>
              <p:cNvSpPr/>
              <p:nvPr/>
            </p:nvSpPr>
            <p:spPr>
              <a:xfrm>
                <a:off x="888078" y="1143821"/>
                <a:ext cx="127628" cy="118481"/>
              </a:xfrm>
              <a:prstGeom prst="diamond">
                <a:avLst/>
              </a:prstGeom>
              <a:noFill/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200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287" name="Ромб 286"/>
              <p:cNvSpPr/>
              <p:nvPr/>
            </p:nvSpPr>
            <p:spPr>
              <a:xfrm>
                <a:off x="931490" y="961388"/>
                <a:ext cx="127628" cy="118481"/>
              </a:xfrm>
              <a:prstGeom prst="diamond">
                <a:avLst/>
              </a:prstGeom>
              <a:solidFill>
                <a:schemeClr val="bg1"/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200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</p:grpSp>
      <p:sp>
        <p:nvSpPr>
          <p:cNvPr id="263" name="TextBox 262">
            <a:extLst>
              <a:ext uri="{FF2B5EF4-FFF2-40B4-BE49-F238E27FC236}">
                <a16:creationId xmlns:a16="http://schemas.microsoft.com/office/drawing/2014/main" id="{227F26C0-1581-45D9-A515-427231DBA51A}"/>
              </a:ext>
            </a:extLst>
          </p:cNvPr>
          <p:cNvSpPr txBox="1"/>
          <p:nvPr/>
        </p:nvSpPr>
        <p:spPr>
          <a:xfrm>
            <a:off x="1213875" y="116632"/>
            <a:ext cx="2577869" cy="646331"/>
          </a:xfrm>
          <a:prstGeom prst="rect">
            <a:avLst/>
          </a:prstGeom>
          <a:solidFill>
            <a:srgbClr val="524F6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MINISTRY OF FINANCE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Republic of Belarus</a:t>
            </a:r>
          </a:p>
        </p:txBody>
      </p:sp>
    </p:spTree>
    <p:extLst>
      <p:ext uri="{BB962C8B-B14F-4D97-AF65-F5344CB8AC3E}">
        <p14:creationId xmlns:p14="http://schemas.microsoft.com/office/powerpoint/2010/main" val="702193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1" y="-2011"/>
            <a:ext cx="12191999" cy="846138"/>
            <a:chOff x="2" y="13050"/>
            <a:chExt cx="9143997" cy="846138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2" y="13050"/>
              <a:ext cx="9143997" cy="777807"/>
            </a:xfrm>
            <a:prstGeom prst="rect">
              <a:avLst/>
            </a:prstGeom>
            <a:solidFill>
              <a:srgbClr val="4C4959"/>
            </a:solidFill>
            <a:ln>
              <a:solidFill>
                <a:srgbClr val="4C49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1424" y="25812"/>
              <a:ext cx="2452385" cy="714169"/>
            </a:xfrm>
            <a:prstGeom prst="rect">
              <a:avLst/>
            </a:prstGeom>
            <a:solidFill>
              <a:srgbClr val="4C4959"/>
            </a:solidFill>
            <a:ln>
              <a:solidFill>
                <a:srgbClr val="4C4959"/>
              </a:solidFill>
            </a:ln>
          </p:spPr>
        </p:pic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78000" contrast="-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77225" y="25812"/>
              <a:ext cx="625839" cy="739980"/>
            </a:xfrm>
            <a:prstGeom prst="rect">
              <a:avLst/>
            </a:prstGeom>
            <a:solidFill>
              <a:srgbClr val="4C4959"/>
            </a:solidFill>
            <a:ln>
              <a:solidFill>
                <a:srgbClr val="4C4959"/>
              </a:solidFill>
            </a:ln>
          </p:spPr>
        </p:pic>
        <p:grpSp>
          <p:nvGrpSpPr>
            <p:cNvPr id="7" name="Группа 6"/>
            <p:cNvGrpSpPr/>
            <p:nvPr/>
          </p:nvGrpSpPr>
          <p:grpSpPr>
            <a:xfrm>
              <a:off x="111" y="771786"/>
              <a:ext cx="9143888" cy="87402"/>
              <a:chOff x="0" y="1409071"/>
              <a:chExt cx="10654620" cy="155131"/>
            </a:xfrm>
            <a:solidFill>
              <a:srgbClr val="4C4959"/>
            </a:solidFill>
          </p:grpSpPr>
          <p:grpSp>
            <p:nvGrpSpPr>
              <p:cNvPr id="8" name="Группа 7"/>
              <p:cNvGrpSpPr/>
              <p:nvPr/>
            </p:nvGrpSpPr>
            <p:grpSpPr>
              <a:xfrm>
                <a:off x="0" y="1416481"/>
                <a:ext cx="3546059" cy="147721"/>
                <a:chOff x="587107" y="1625095"/>
                <a:chExt cx="3546059" cy="147721"/>
              </a:xfrm>
              <a:grpFill/>
            </p:grpSpPr>
            <p:grpSp>
              <p:nvGrpSpPr>
                <p:cNvPr id="59" name="Группа 58"/>
                <p:cNvGrpSpPr/>
                <p:nvPr/>
              </p:nvGrpSpPr>
              <p:grpSpPr>
                <a:xfrm>
                  <a:off x="587107" y="1628800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78" name="Блок-схема: объединение 77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79" name="Блок-схема: объединение 78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80" name="Блок-схема: объединение 79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81" name="Блок-схема: объединение 80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82" name="Блок-схема: объединение 81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60" name="Группа 59"/>
                <p:cNvGrpSpPr/>
                <p:nvPr/>
              </p:nvGrpSpPr>
              <p:grpSpPr>
                <a:xfrm>
                  <a:off x="1472152" y="1625095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73" name="Блок-схема: объединение 72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74" name="Блок-схема: объединение 73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75" name="Блок-схема: объединение 74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76" name="Блок-схема: объединение 75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77" name="Блок-схема: объединение 76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61" name="Группа 60"/>
                <p:cNvGrpSpPr/>
                <p:nvPr/>
              </p:nvGrpSpPr>
              <p:grpSpPr>
                <a:xfrm>
                  <a:off x="2361116" y="1625095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68" name="Блок-схема: объединение 67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69" name="Блок-схема: объединение 68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70" name="Блок-схема: объединение 69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71" name="Блок-схема: объединение 70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72" name="Блок-схема: объединение 71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62" name="Группа 61"/>
                <p:cNvGrpSpPr/>
                <p:nvPr/>
              </p:nvGrpSpPr>
              <p:grpSpPr>
                <a:xfrm>
                  <a:off x="3247141" y="1627549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63" name="Блок-схема: объединение 62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64" name="Блок-схема: объединение 63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65" name="Блок-схема: объединение 64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66" name="Блок-схема: объединение 65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67" name="Блок-схема: объединение 66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  <p:grpSp>
            <p:nvGrpSpPr>
              <p:cNvPr id="9" name="Группа 8"/>
              <p:cNvGrpSpPr/>
              <p:nvPr/>
            </p:nvGrpSpPr>
            <p:grpSpPr>
              <a:xfrm>
                <a:off x="3559963" y="1412776"/>
                <a:ext cx="3546059" cy="147721"/>
                <a:chOff x="587107" y="1625095"/>
                <a:chExt cx="3546059" cy="147721"/>
              </a:xfrm>
              <a:grpFill/>
            </p:grpSpPr>
            <p:grpSp>
              <p:nvGrpSpPr>
                <p:cNvPr id="35" name="Группа 34"/>
                <p:cNvGrpSpPr/>
                <p:nvPr/>
              </p:nvGrpSpPr>
              <p:grpSpPr>
                <a:xfrm>
                  <a:off x="587107" y="1628800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54" name="Блок-схема: объединение 53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55" name="Блок-схема: объединение 54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56" name="Блок-схема: объединение 55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57" name="Блок-схема: объединение 56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58" name="Блок-схема: объединение 57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36" name="Группа 35"/>
                <p:cNvGrpSpPr/>
                <p:nvPr/>
              </p:nvGrpSpPr>
              <p:grpSpPr>
                <a:xfrm>
                  <a:off x="1472152" y="1625095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49" name="Блок-схема: объединение 48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50" name="Блок-схема: объединение 49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51" name="Блок-схема: объединение 50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52" name="Блок-схема: объединение 51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53" name="Блок-схема: объединение 52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37" name="Группа 36"/>
                <p:cNvGrpSpPr/>
                <p:nvPr/>
              </p:nvGrpSpPr>
              <p:grpSpPr>
                <a:xfrm>
                  <a:off x="2361116" y="1625095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44" name="Блок-схема: объединение 43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5" name="Блок-схема: объединение 44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6" name="Блок-схема: объединение 45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7" name="Блок-схема: объединение 46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8" name="Блок-схема: объединение 47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38" name="Группа 37"/>
                <p:cNvGrpSpPr/>
                <p:nvPr/>
              </p:nvGrpSpPr>
              <p:grpSpPr>
                <a:xfrm>
                  <a:off x="3247141" y="1627549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39" name="Блок-схема: объединение 38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0" name="Блок-схема: объединение 39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1" name="Блок-схема: объединение 40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2" name="Блок-схема: объединение 41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3" name="Блок-схема: объединение 42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  <p:grpSp>
            <p:nvGrpSpPr>
              <p:cNvPr id="10" name="Группа 9"/>
              <p:cNvGrpSpPr/>
              <p:nvPr/>
            </p:nvGrpSpPr>
            <p:grpSpPr>
              <a:xfrm>
                <a:off x="7108561" y="1409071"/>
                <a:ext cx="3546059" cy="147721"/>
                <a:chOff x="587107" y="1625095"/>
                <a:chExt cx="3546059" cy="147721"/>
              </a:xfrm>
              <a:grpFill/>
            </p:grpSpPr>
            <p:grpSp>
              <p:nvGrpSpPr>
                <p:cNvPr id="11" name="Группа 10"/>
                <p:cNvGrpSpPr/>
                <p:nvPr/>
              </p:nvGrpSpPr>
              <p:grpSpPr>
                <a:xfrm>
                  <a:off x="587107" y="1628800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30" name="Блок-схема: объединение 29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1" name="Блок-схема: объединение 30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2" name="Блок-схема: объединение 31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3" name="Блок-схема: объединение 32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4" name="Блок-схема: объединение 33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12" name="Группа 11"/>
                <p:cNvGrpSpPr/>
                <p:nvPr/>
              </p:nvGrpSpPr>
              <p:grpSpPr>
                <a:xfrm>
                  <a:off x="1472152" y="1625095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25" name="Блок-схема: объединение 24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6" name="Блок-схема: объединение 25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7" name="Блок-схема: объединение 26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8" name="Блок-схема: объединение 27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9" name="Блок-схема: объединение 28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13" name="Группа 12"/>
                <p:cNvGrpSpPr/>
                <p:nvPr/>
              </p:nvGrpSpPr>
              <p:grpSpPr>
                <a:xfrm>
                  <a:off x="2361116" y="1625095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20" name="Блок-схема: объединение 19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1" name="Блок-схема: объединение 20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2" name="Блок-схема: объединение 21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3" name="Блок-схема: объединение 22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4" name="Блок-схема: объединение 23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14" name="Группа 13"/>
                <p:cNvGrpSpPr/>
                <p:nvPr/>
              </p:nvGrpSpPr>
              <p:grpSpPr>
                <a:xfrm>
                  <a:off x="3247141" y="1627549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5" name="Блок-схема: объединение 14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6" name="Блок-схема: объединение 15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7" name="Блок-схема: объединение 16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8" name="Блок-схема: объединение 17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9" name="Блок-схема: объединение 18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</p:grpSp>
      </p:grpSp>
      <p:sp>
        <p:nvSpPr>
          <p:cNvPr id="85" name="Прямоугольник 84"/>
          <p:cNvSpPr/>
          <p:nvPr/>
        </p:nvSpPr>
        <p:spPr>
          <a:xfrm>
            <a:off x="758650" y="2098350"/>
            <a:ext cx="10280153" cy="415498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Applications rejected </a:t>
            </a:r>
            <a:r>
              <a:rPr lang="ru-RU" sz="2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(4 %)</a:t>
            </a:r>
          </a:p>
          <a:p>
            <a:endParaRPr lang="ru-RU" sz="2200" b="1" i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  <a:p>
            <a:r>
              <a:rPr lang="en-US" sz="2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Due to</a:t>
            </a:r>
            <a:endParaRPr lang="ru-RU" sz="2200" b="1" i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  <a:p>
            <a:r>
              <a:rPr lang="en-US" sz="2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Illegal receipt of budgetary funds</a:t>
            </a:r>
            <a:endParaRPr lang="ru-RU" sz="2200" b="1" i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  <a:p>
            <a:r>
              <a:rPr lang="en-US" sz="2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Misuse of budgetary funds</a:t>
            </a:r>
            <a:endParaRPr lang="ru-RU" sz="2200" b="1" i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  <a:p>
            <a:r>
              <a:rPr lang="en-US" sz="2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Use of funds with violations of the legislation</a:t>
            </a:r>
            <a:endParaRPr lang="ru-RU" sz="2200" b="1" i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  <a:p>
            <a:endParaRPr lang="ru-RU" sz="2200" b="1" i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  <a:p>
            <a:r>
              <a:rPr lang="en-US" sz="2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Identified violations of contract execution deadlines</a:t>
            </a:r>
            <a:r>
              <a:rPr lang="ru-RU" sz="2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 (0.6 %)</a:t>
            </a:r>
          </a:p>
          <a:p>
            <a:endParaRPr lang="ru-RU" sz="2200" b="1" i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  <a:p>
            <a:r>
              <a:rPr lang="en-US" sz="2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By suppliers </a:t>
            </a:r>
            <a:r>
              <a:rPr lang="ru-RU" sz="2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(</a:t>
            </a:r>
            <a:r>
              <a:rPr lang="en-US" sz="2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contractors</a:t>
            </a:r>
            <a:r>
              <a:rPr lang="ru-RU" sz="2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)</a:t>
            </a:r>
          </a:p>
          <a:p>
            <a:r>
              <a:rPr lang="en-US" sz="2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By budget users</a:t>
            </a:r>
            <a:endParaRPr lang="ru-RU" sz="2200" b="1" i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  <a:p>
            <a:endParaRPr lang="ru-RU" sz="2200" b="1" i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</p:txBody>
      </p:sp>
      <p:grpSp>
        <p:nvGrpSpPr>
          <p:cNvPr id="90" name="Группа 89"/>
          <p:cNvGrpSpPr/>
          <p:nvPr/>
        </p:nvGrpSpPr>
        <p:grpSpPr>
          <a:xfrm>
            <a:off x="812398" y="1188496"/>
            <a:ext cx="4635529" cy="461665"/>
            <a:chOff x="888078" y="909463"/>
            <a:chExt cx="4426576" cy="461665"/>
          </a:xfrm>
        </p:grpSpPr>
        <p:sp>
          <p:nvSpPr>
            <p:cNvPr id="91" name="Прямоугольник 90"/>
            <p:cNvSpPr/>
            <p:nvPr/>
          </p:nvSpPr>
          <p:spPr>
            <a:xfrm>
              <a:off x="1154849" y="909463"/>
              <a:ext cx="4159805" cy="46166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2400" b="1" i="1" dirty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rPr>
                <a:t>Control Activities</a:t>
              </a:r>
              <a:endParaRPr lang="ru-RU" sz="24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endParaRPr>
            </a:p>
          </p:txBody>
        </p:sp>
        <p:grpSp>
          <p:nvGrpSpPr>
            <p:cNvPr id="92" name="Группа 91"/>
            <p:cNvGrpSpPr/>
            <p:nvPr/>
          </p:nvGrpSpPr>
          <p:grpSpPr>
            <a:xfrm>
              <a:off x="888078" y="959791"/>
              <a:ext cx="300431" cy="302511"/>
              <a:chOff x="888078" y="959791"/>
              <a:chExt cx="300431" cy="302511"/>
            </a:xfrm>
          </p:grpSpPr>
          <p:sp>
            <p:nvSpPr>
              <p:cNvPr id="93" name="Ромб 92"/>
              <p:cNvSpPr/>
              <p:nvPr/>
            </p:nvSpPr>
            <p:spPr>
              <a:xfrm>
                <a:off x="933252" y="959791"/>
                <a:ext cx="255257" cy="236961"/>
              </a:xfrm>
              <a:prstGeom prst="diamond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000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94" name="Ромб 93"/>
              <p:cNvSpPr/>
              <p:nvPr/>
            </p:nvSpPr>
            <p:spPr>
              <a:xfrm>
                <a:off x="888078" y="1143821"/>
                <a:ext cx="127628" cy="118481"/>
              </a:xfrm>
              <a:prstGeom prst="diamond">
                <a:avLst/>
              </a:prstGeom>
              <a:noFill/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000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95" name="Ромб 94"/>
              <p:cNvSpPr/>
              <p:nvPr/>
            </p:nvSpPr>
            <p:spPr>
              <a:xfrm>
                <a:off x="931490" y="961388"/>
                <a:ext cx="127628" cy="118481"/>
              </a:xfrm>
              <a:prstGeom prst="diamond">
                <a:avLst/>
              </a:prstGeom>
              <a:solidFill>
                <a:schemeClr val="bg1"/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000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</p:grpSp>
      <p:sp>
        <p:nvSpPr>
          <p:cNvPr id="89" name="TextBox 88">
            <a:extLst>
              <a:ext uri="{FF2B5EF4-FFF2-40B4-BE49-F238E27FC236}">
                <a16:creationId xmlns:a16="http://schemas.microsoft.com/office/drawing/2014/main" id="{1C559C91-12A2-4A60-A403-9D17878EA2F1}"/>
              </a:ext>
            </a:extLst>
          </p:cNvPr>
          <p:cNvSpPr txBox="1"/>
          <p:nvPr/>
        </p:nvSpPr>
        <p:spPr>
          <a:xfrm>
            <a:off x="1213875" y="116632"/>
            <a:ext cx="2577869" cy="646331"/>
          </a:xfrm>
          <a:prstGeom prst="rect">
            <a:avLst/>
          </a:prstGeom>
          <a:solidFill>
            <a:srgbClr val="524F6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MINISTRY OF FINANCE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Republic of Belarus</a:t>
            </a:r>
          </a:p>
        </p:txBody>
      </p:sp>
    </p:spTree>
    <p:extLst>
      <p:ext uri="{BB962C8B-B14F-4D97-AF65-F5344CB8AC3E}">
        <p14:creationId xmlns:p14="http://schemas.microsoft.com/office/powerpoint/2010/main" val="1772340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/>
          <p:cNvGrpSpPr/>
          <p:nvPr/>
        </p:nvGrpSpPr>
        <p:grpSpPr>
          <a:xfrm>
            <a:off x="1" y="-2011"/>
            <a:ext cx="12191999" cy="846138"/>
            <a:chOff x="2" y="13050"/>
            <a:chExt cx="9143997" cy="846138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2" y="13050"/>
              <a:ext cx="9143997" cy="777807"/>
            </a:xfrm>
            <a:prstGeom prst="rect">
              <a:avLst/>
            </a:prstGeom>
            <a:solidFill>
              <a:srgbClr val="4C4959"/>
            </a:solidFill>
            <a:ln>
              <a:solidFill>
                <a:srgbClr val="4C49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5" name="Рисунок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1424" y="25812"/>
              <a:ext cx="2452385" cy="714169"/>
            </a:xfrm>
            <a:prstGeom prst="rect">
              <a:avLst/>
            </a:prstGeom>
            <a:solidFill>
              <a:srgbClr val="4C4959"/>
            </a:solidFill>
            <a:ln>
              <a:solidFill>
                <a:srgbClr val="4C4959"/>
              </a:solidFill>
            </a:ln>
          </p:spPr>
        </p:pic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78000" contrast="-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77225" y="25812"/>
              <a:ext cx="625839" cy="739980"/>
            </a:xfrm>
            <a:prstGeom prst="rect">
              <a:avLst/>
            </a:prstGeom>
            <a:solidFill>
              <a:srgbClr val="4C4959"/>
            </a:solidFill>
            <a:ln>
              <a:solidFill>
                <a:srgbClr val="4C4959"/>
              </a:solidFill>
            </a:ln>
          </p:spPr>
        </p:pic>
        <p:grpSp>
          <p:nvGrpSpPr>
            <p:cNvPr id="7" name="Группа 6"/>
            <p:cNvGrpSpPr/>
            <p:nvPr/>
          </p:nvGrpSpPr>
          <p:grpSpPr>
            <a:xfrm>
              <a:off x="111" y="771786"/>
              <a:ext cx="9143888" cy="87402"/>
              <a:chOff x="0" y="1409071"/>
              <a:chExt cx="10654620" cy="155131"/>
            </a:xfrm>
            <a:solidFill>
              <a:srgbClr val="4C4959"/>
            </a:solidFill>
          </p:grpSpPr>
          <p:grpSp>
            <p:nvGrpSpPr>
              <p:cNvPr id="8" name="Группа 7"/>
              <p:cNvGrpSpPr/>
              <p:nvPr/>
            </p:nvGrpSpPr>
            <p:grpSpPr>
              <a:xfrm>
                <a:off x="0" y="1416481"/>
                <a:ext cx="3546059" cy="147721"/>
                <a:chOff x="587107" y="1625095"/>
                <a:chExt cx="3546059" cy="147721"/>
              </a:xfrm>
              <a:grpFill/>
            </p:grpSpPr>
            <p:grpSp>
              <p:nvGrpSpPr>
                <p:cNvPr id="59" name="Группа 58"/>
                <p:cNvGrpSpPr/>
                <p:nvPr/>
              </p:nvGrpSpPr>
              <p:grpSpPr>
                <a:xfrm>
                  <a:off x="587107" y="1628800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78" name="Блок-схема: объединение 77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79" name="Блок-схема: объединение 78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80" name="Блок-схема: объединение 79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81" name="Блок-схема: объединение 80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82" name="Блок-схема: объединение 81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60" name="Группа 59"/>
                <p:cNvGrpSpPr/>
                <p:nvPr/>
              </p:nvGrpSpPr>
              <p:grpSpPr>
                <a:xfrm>
                  <a:off x="1472152" y="1625095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73" name="Блок-схема: объединение 72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74" name="Блок-схема: объединение 73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75" name="Блок-схема: объединение 74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76" name="Блок-схема: объединение 75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77" name="Блок-схема: объединение 76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61" name="Группа 60"/>
                <p:cNvGrpSpPr/>
                <p:nvPr/>
              </p:nvGrpSpPr>
              <p:grpSpPr>
                <a:xfrm>
                  <a:off x="2361116" y="1625095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68" name="Блок-схема: объединение 67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69" name="Блок-схема: объединение 68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70" name="Блок-схема: объединение 69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71" name="Блок-схема: объединение 70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72" name="Блок-схема: объединение 71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62" name="Группа 61"/>
                <p:cNvGrpSpPr/>
                <p:nvPr/>
              </p:nvGrpSpPr>
              <p:grpSpPr>
                <a:xfrm>
                  <a:off x="3247141" y="1627549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63" name="Блок-схема: объединение 62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64" name="Блок-схема: объединение 63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65" name="Блок-схема: объединение 64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66" name="Блок-схема: объединение 65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67" name="Блок-схема: объединение 66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  <p:grpSp>
            <p:nvGrpSpPr>
              <p:cNvPr id="9" name="Группа 8"/>
              <p:cNvGrpSpPr/>
              <p:nvPr/>
            </p:nvGrpSpPr>
            <p:grpSpPr>
              <a:xfrm>
                <a:off x="3559963" y="1412776"/>
                <a:ext cx="3546059" cy="147721"/>
                <a:chOff x="587107" y="1625095"/>
                <a:chExt cx="3546059" cy="147721"/>
              </a:xfrm>
              <a:grpFill/>
            </p:grpSpPr>
            <p:grpSp>
              <p:nvGrpSpPr>
                <p:cNvPr id="35" name="Группа 34"/>
                <p:cNvGrpSpPr/>
                <p:nvPr/>
              </p:nvGrpSpPr>
              <p:grpSpPr>
                <a:xfrm>
                  <a:off x="587107" y="1628800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54" name="Блок-схема: объединение 53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55" name="Блок-схема: объединение 54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56" name="Блок-схема: объединение 55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57" name="Блок-схема: объединение 56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58" name="Блок-схема: объединение 57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36" name="Группа 35"/>
                <p:cNvGrpSpPr/>
                <p:nvPr/>
              </p:nvGrpSpPr>
              <p:grpSpPr>
                <a:xfrm>
                  <a:off x="1472152" y="1625095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49" name="Блок-схема: объединение 48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50" name="Блок-схема: объединение 49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51" name="Блок-схема: объединение 50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52" name="Блок-схема: объединение 51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53" name="Блок-схема: объединение 52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37" name="Группа 36"/>
                <p:cNvGrpSpPr/>
                <p:nvPr/>
              </p:nvGrpSpPr>
              <p:grpSpPr>
                <a:xfrm>
                  <a:off x="2361116" y="1625095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44" name="Блок-схема: объединение 43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5" name="Блок-схема: объединение 44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6" name="Блок-схема: объединение 45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7" name="Блок-схема: объединение 46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8" name="Блок-схема: объединение 47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38" name="Группа 37"/>
                <p:cNvGrpSpPr/>
                <p:nvPr/>
              </p:nvGrpSpPr>
              <p:grpSpPr>
                <a:xfrm>
                  <a:off x="3247141" y="1627549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39" name="Блок-схема: объединение 38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0" name="Блок-схема: объединение 39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1" name="Блок-схема: объединение 40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2" name="Блок-схема: объединение 41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43" name="Блок-схема: объединение 42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  <p:grpSp>
            <p:nvGrpSpPr>
              <p:cNvPr id="10" name="Группа 9"/>
              <p:cNvGrpSpPr/>
              <p:nvPr/>
            </p:nvGrpSpPr>
            <p:grpSpPr>
              <a:xfrm>
                <a:off x="7108561" y="1409071"/>
                <a:ext cx="3546059" cy="147721"/>
                <a:chOff x="587107" y="1625095"/>
                <a:chExt cx="3546059" cy="147721"/>
              </a:xfrm>
              <a:grpFill/>
            </p:grpSpPr>
            <p:grpSp>
              <p:nvGrpSpPr>
                <p:cNvPr id="11" name="Группа 10"/>
                <p:cNvGrpSpPr/>
                <p:nvPr/>
              </p:nvGrpSpPr>
              <p:grpSpPr>
                <a:xfrm>
                  <a:off x="587107" y="1628800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30" name="Блок-схема: объединение 29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1" name="Блок-схема: объединение 30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2" name="Блок-схема: объединение 31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3" name="Блок-схема: объединение 32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34" name="Блок-схема: объединение 33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12" name="Группа 11"/>
                <p:cNvGrpSpPr/>
                <p:nvPr/>
              </p:nvGrpSpPr>
              <p:grpSpPr>
                <a:xfrm>
                  <a:off x="1472152" y="1625095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25" name="Блок-схема: объединение 24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6" name="Блок-схема: объединение 25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7" name="Блок-схема: объединение 26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8" name="Блок-схема: объединение 27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9" name="Блок-схема: объединение 28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13" name="Группа 12"/>
                <p:cNvGrpSpPr/>
                <p:nvPr/>
              </p:nvGrpSpPr>
              <p:grpSpPr>
                <a:xfrm>
                  <a:off x="2361116" y="1625095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20" name="Блок-схема: объединение 19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1" name="Блок-схема: объединение 20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2" name="Блок-схема: объединение 21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3" name="Блок-схема: объединение 22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24" name="Блок-схема: объединение 23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  <p:grpSp>
              <p:nvGrpSpPr>
                <p:cNvPr id="14" name="Группа 13"/>
                <p:cNvGrpSpPr/>
                <p:nvPr/>
              </p:nvGrpSpPr>
              <p:grpSpPr>
                <a:xfrm>
                  <a:off x="3247141" y="1627549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5" name="Блок-схема: объединение 14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6" name="Блок-схема: объединение 15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7" name="Блок-схема: объединение 16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8" name="Блок-схема: объединение 17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  <p:sp>
                <p:nvSpPr>
                  <p:cNvPr id="19" name="Блок-схема: объединение 18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/>
                  </a:p>
                </p:txBody>
              </p:sp>
            </p:grpSp>
          </p:grpSp>
        </p:grpSp>
      </p:grpSp>
      <p:grpSp>
        <p:nvGrpSpPr>
          <p:cNvPr id="83" name="Группа 82"/>
          <p:cNvGrpSpPr/>
          <p:nvPr/>
        </p:nvGrpSpPr>
        <p:grpSpPr>
          <a:xfrm>
            <a:off x="812398" y="1188496"/>
            <a:ext cx="4635529" cy="461665"/>
            <a:chOff x="888078" y="909463"/>
            <a:chExt cx="4426576" cy="461665"/>
          </a:xfrm>
        </p:grpSpPr>
        <p:sp>
          <p:nvSpPr>
            <p:cNvPr id="84" name="Прямоугольник 83"/>
            <p:cNvSpPr/>
            <p:nvPr/>
          </p:nvSpPr>
          <p:spPr>
            <a:xfrm>
              <a:off x="1154849" y="909463"/>
              <a:ext cx="4159805" cy="461665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en-US" sz="2400" b="1" i="1" dirty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rPr>
                <a:t>Enforcement Activity</a:t>
              </a:r>
              <a:endParaRPr lang="ru-RU" sz="24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endParaRPr>
            </a:p>
          </p:txBody>
        </p:sp>
        <p:grpSp>
          <p:nvGrpSpPr>
            <p:cNvPr id="85" name="Группа 84"/>
            <p:cNvGrpSpPr/>
            <p:nvPr/>
          </p:nvGrpSpPr>
          <p:grpSpPr>
            <a:xfrm>
              <a:off x="888078" y="959791"/>
              <a:ext cx="300431" cy="302511"/>
              <a:chOff x="888078" y="959791"/>
              <a:chExt cx="300431" cy="302511"/>
            </a:xfrm>
          </p:grpSpPr>
          <p:sp>
            <p:nvSpPr>
              <p:cNvPr id="86" name="Ромб 85"/>
              <p:cNvSpPr/>
              <p:nvPr/>
            </p:nvSpPr>
            <p:spPr>
              <a:xfrm>
                <a:off x="933252" y="959791"/>
                <a:ext cx="255257" cy="236961"/>
              </a:xfrm>
              <a:prstGeom prst="diamond">
                <a:avLst/>
              </a:prstGeom>
              <a:solidFill>
                <a:srgbClr val="FFFF00"/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7" name="Ромб 86"/>
              <p:cNvSpPr/>
              <p:nvPr/>
            </p:nvSpPr>
            <p:spPr>
              <a:xfrm>
                <a:off x="888078" y="1143821"/>
                <a:ext cx="127628" cy="118481"/>
              </a:xfrm>
              <a:prstGeom prst="diamond">
                <a:avLst/>
              </a:prstGeom>
              <a:noFill/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000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88" name="Ромб 87"/>
              <p:cNvSpPr/>
              <p:nvPr/>
            </p:nvSpPr>
            <p:spPr>
              <a:xfrm>
                <a:off x="931490" y="961388"/>
                <a:ext cx="127628" cy="118481"/>
              </a:xfrm>
              <a:prstGeom prst="diamond">
                <a:avLst/>
              </a:prstGeom>
              <a:solidFill>
                <a:schemeClr val="bg1"/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000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</p:grpSp>
      <p:sp>
        <p:nvSpPr>
          <p:cNvPr id="89" name="Прямоугольник 88"/>
          <p:cNvSpPr/>
          <p:nvPr/>
        </p:nvSpPr>
        <p:spPr>
          <a:xfrm>
            <a:off x="758650" y="2098350"/>
            <a:ext cx="10280153" cy="313932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sz="2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Adopted Decisions on</a:t>
            </a:r>
            <a:r>
              <a:rPr lang="ru-RU" sz="2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:</a:t>
            </a:r>
          </a:p>
          <a:p>
            <a:r>
              <a:rPr lang="en-US" sz="2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Suspending </a:t>
            </a:r>
            <a:r>
              <a:rPr lang="ru-RU" sz="2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(</a:t>
            </a:r>
            <a:r>
              <a:rPr lang="en-US" sz="2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restricting</a:t>
            </a:r>
            <a:r>
              <a:rPr lang="ru-RU" sz="2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) </a:t>
            </a:r>
            <a:r>
              <a:rPr lang="en-US" sz="2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funding of a budget user</a:t>
            </a:r>
            <a:r>
              <a:rPr lang="ru-RU" sz="2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 (77)</a:t>
            </a:r>
          </a:p>
          <a:p>
            <a:r>
              <a:rPr lang="en-US" sz="2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Suspending banking transactions</a:t>
            </a:r>
            <a:r>
              <a:rPr lang="ru-RU" sz="2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 (135)</a:t>
            </a:r>
          </a:p>
          <a:p>
            <a:endParaRPr lang="ru-RU" sz="2200" b="1" i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  <a:p>
            <a:r>
              <a:rPr lang="en-US" sz="2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Instructions to banks for indisputable recovery of funds</a:t>
            </a:r>
            <a:r>
              <a:rPr lang="ru-RU" sz="2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 (9</a:t>
            </a:r>
            <a:r>
              <a:rPr lang="en-US" sz="2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,</a:t>
            </a:r>
            <a:r>
              <a:rPr lang="ru-RU" sz="2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832)</a:t>
            </a:r>
          </a:p>
          <a:p>
            <a:endParaRPr lang="ru-RU" sz="2200" b="1" i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  <a:p>
            <a:r>
              <a:rPr lang="en-US" sz="2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Recoverable Amount as per adopted decisions on recovery</a:t>
            </a:r>
            <a:r>
              <a:rPr lang="ru-RU" sz="2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 (750.4 </a:t>
            </a:r>
            <a:r>
              <a:rPr lang="en-US" sz="2200" b="1" i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mln</a:t>
            </a:r>
            <a:r>
              <a:rPr lang="en-US" sz="2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.</a:t>
            </a:r>
            <a:r>
              <a:rPr lang="ru-RU" sz="2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)</a:t>
            </a:r>
          </a:p>
          <a:p>
            <a:endParaRPr lang="ru-RU" sz="2200" b="1" i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  <a:p>
            <a:r>
              <a:rPr lang="en-US" sz="2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Recovered </a:t>
            </a:r>
            <a:r>
              <a:rPr lang="ru-RU" sz="2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(</a:t>
            </a:r>
            <a:r>
              <a:rPr lang="en-US" sz="2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returned</a:t>
            </a:r>
            <a:r>
              <a:rPr lang="ru-RU" sz="2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) </a:t>
            </a:r>
            <a:r>
              <a:rPr lang="en-US" sz="2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budget funds</a:t>
            </a:r>
            <a:r>
              <a:rPr lang="ru-RU" sz="2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 (84.5 </a:t>
            </a:r>
            <a:r>
              <a:rPr lang="en-US" sz="2200" b="1" i="1" dirty="0" err="1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mln</a:t>
            </a:r>
            <a:r>
              <a:rPr lang="ru-RU" sz="2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.)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17D99AA6-2402-4189-80F1-79C1F6511A41}"/>
              </a:ext>
            </a:extLst>
          </p:cNvPr>
          <p:cNvSpPr txBox="1"/>
          <p:nvPr/>
        </p:nvSpPr>
        <p:spPr>
          <a:xfrm>
            <a:off x="1213875" y="116632"/>
            <a:ext cx="2577869" cy="646331"/>
          </a:xfrm>
          <a:prstGeom prst="rect">
            <a:avLst/>
          </a:prstGeom>
          <a:solidFill>
            <a:srgbClr val="524F6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MINISTRY OF FINANCE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Republic of Belarus</a:t>
            </a:r>
          </a:p>
        </p:txBody>
      </p:sp>
    </p:spTree>
    <p:extLst>
      <p:ext uri="{BB962C8B-B14F-4D97-AF65-F5344CB8AC3E}">
        <p14:creationId xmlns:p14="http://schemas.microsoft.com/office/powerpoint/2010/main" val="32501381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2"/>
            <a:ext cx="12191999" cy="859187"/>
            <a:chOff x="2" y="1"/>
            <a:chExt cx="9143997" cy="859187"/>
          </a:xfrm>
        </p:grpSpPr>
        <p:sp>
          <p:nvSpPr>
            <p:cNvPr id="84" name="Прямоугольник 83"/>
            <p:cNvSpPr/>
            <p:nvPr/>
          </p:nvSpPr>
          <p:spPr>
            <a:xfrm>
              <a:off x="2" y="1"/>
              <a:ext cx="9143997" cy="777807"/>
            </a:xfrm>
            <a:prstGeom prst="rect">
              <a:avLst/>
            </a:prstGeom>
            <a:solidFill>
              <a:srgbClr val="4C4959"/>
            </a:solidFill>
            <a:ln>
              <a:solidFill>
                <a:srgbClr val="4C49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pic>
          <p:nvPicPr>
            <p:cNvPr id="85" name="Рисунок 8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1424" y="25812"/>
              <a:ext cx="2452385" cy="714169"/>
            </a:xfrm>
            <a:prstGeom prst="rect">
              <a:avLst/>
            </a:prstGeom>
            <a:solidFill>
              <a:srgbClr val="4C4959"/>
            </a:solidFill>
            <a:ln>
              <a:solidFill>
                <a:srgbClr val="4C4959"/>
              </a:solidFill>
            </a:ln>
          </p:spPr>
        </p:pic>
        <p:pic>
          <p:nvPicPr>
            <p:cNvPr id="86" name="Рисунок 85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78000" contrast="-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77225" y="25812"/>
              <a:ext cx="625839" cy="739980"/>
            </a:xfrm>
            <a:prstGeom prst="rect">
              <a:avLst/>
            </a:prstGeom>
            <a:solidFill>
              <a:srgbClr val="4C4959"/>
            </a:solidFill>
            <a:ln>
              <a:solidFill>
                <a:srgbClr val="4C4959"/>
              </a:solidFill>
            </a:ln>
          </p:spPr>
        </p:pic>
        <p:grpSp>
          <p:nvGrpSpPr>
            <p:cNvPr id="87" name="Группа 86"/>
            <p:cNvGrpSpPr/>
            <p:nvPr/>
          </p:nvGrpSpPr>
          <p:grpSpPr>
            <a:xfrm>
              <a:off x="111" y="771786"/>
              <a:ext cx="9143888" cy="87402"/>
              <a:chOff x="0" y="1409071"/>
              <a:chExt cx="10654620" cy="155131"/>
            </a:xfrm>
            <a:solidFill>
              <a:srgbClr val="4C4959"/>
            </a:solidFill>
          </p:grpSpPr>
          <p:grpSp>
            <p:nvGrpSpPr>
              <p:cNvPr id="88" name="Группа 87"/>
              <p:cNvGrpSpPr/>
              <p:nvPr/>
            </p:nvGrpSpPr>
            <p:grpSpPr>
              <a:xfrm>
                <a:off x="0" y="1416481"/>
                <a:ext cx="3546059" cy="147721"/>
                <a:chOff x="587107" y="1625095"/>
                <a:chExt cx="3546059" cy="147721"/>
              </a:xfrm>
              <a:grpFill/>
            </p:grpSpPr>
            <p:grpSp>
              <p:nvGrpSpPr>
                <p:cNvPr id="139" name="Группа 138"/>
                <p:cNvGrpSpPr/>
                <p:nvPr/>
              </p:nvGrpSpPr>
              <p:grpSpPr>
                <a:xfrm>
                  <a:off x="587107" y="1628800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58" name="Блок-схема: объединение 157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84" name="Блок-схема: объединение 183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85" name="Блок-схема: объединение 184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86" name="Блок-схема: объединение 185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87" name="Блок-схема: объединение 186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140" name="Группа 139"/>
                <p:cNvGrpSpPr/>
                <p:nvPr/>
              </p:nvGrpSpPr>
              <p:grpSpPr>
                <a:xfrm>
                  <a:off x="1472152" y="1625095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53" name="Блок-схема: объединение 152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54" name="Блок-схема: объединение 153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55" name="Блок-схема: объединение 154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56" name="Блок-схема: объединение 155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57" name="Блок-схема: объединение 156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141" name="Группа 140"/>
                <p:cNvGrpSpPr/>
                <p:nvPr/>
              </p:nvGrpSpPr>
              <p:grpSpPr>
                <a:xfrm>
                  <a:off x="2361116" y="1625095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48" name="Блок-схема: объединение 147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49" name="Блок-схема: объединение 148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50" name="Блок-схема: объединение 149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51" name="Блок-схема: объединение 150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52" name="Блок-схема: объединение 151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142" name="Группа 141"/>
                <p:cNvGrpSpPr/>
                <p:nvPr/>
              </p:nvGrpSpPr>
              <p:grpSpPr>
                <a:xfrm>
                  <a:off x="3247141" y="1627549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43" name="Блок-схема: объединение 142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44" name="Блок-схема: объединение 143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45" name="Блок-схема: объединение 144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46" name="Блок-схема: объединение 145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47" name="Блок-схема: объединение 146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89" name="Группа 88"/>
              <p:cNvGrpSpPr/>
              <p:nvPr/>
            </p:nvGrpSpPr>
            <p:grpSpPr>
              <a:xfrm>
                <a:off x="3559963" y="1412776"/>
                <a:ext cx="3546059" cy="147721"/>
                <a:chOff x="587107" y="1625095"/>
                <a:chExt cx="3546059" cy="147721"/>
              </a:xfrm>
              <a:grpFill/>
            </p:grpSpPr>
            <p:grpSp>
              <p:nvGrpSpPr>
                <p:cNvPr id="115" name="Группа 114"/>
                <p:cNvGrpSpPr/>
                <p:nvPr/>
              </p:nvGrpSpPr>
              <p:grpSpPr>
                <a:xfrm>
                  <a:off x="587107" y="1628800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34" name="Блок-схема: объединение 133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35" name="Блок-схема: объединение 134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36" name="Блок-схема: объединение 135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37" name="Блок-схема: объединение 136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38" name="Блок-схема: объединение 137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116" name="Группа 115"/>
                <p:cNvGrpSpPr/>
                <p:nvPr/>
              </p:nvGrpSpPr>
              <p:grpSpPr>
                <a:xfrm>
                  <a:off x="1472152" y="1625095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29" name="Блок-схема: объединение 128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30" name="Блок-схема: объединение 129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31" name="Блок-схема: объединение 130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32" name="Блок-схема: объединение 131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33" name="Блок-схема: объединение 132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117" name="Группа 116"/>
                <p:cNvGrpSpPr/>
                <p:nvPr/>
              </p:nvGrpSpPr>
              <p:grpSpPr>
                <a:xfrm>
                  <a:off x="2361116" y="1625095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24" name="Блок-схема: объединение 123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5" name="Блок-схема: объединение 124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6" name="Блок-схема: объединение 125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7" name="Блок-схема: объединение 126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8" name="Блок-схема: объединение 127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118" name="Группа 117"/>
                <p:cNvGrpSpPr/>
                <p:nvPr/>
              </p:nvGrpSpPr>
              <p:grpSpPr>
                <a:xfrm>
                  <a:off x="3247141" y="1627549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19" name="Блок-схема: объединение 118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0" name="Блок-схема: объединение 119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1" name="Блок-схема: объединение 120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2" name="Блок-схема: объединение 121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3" name="Блок-схема: объединение 122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90" name="Группа 89"/>
              <p:cNvGrpSpPr/>
              <p:nvPr/>
            </p:nvGrpSpPr>
            <p:grpSpPr>
              <a:xfrm>
                <a:off x="7108561" y="1409071"/>
                <a:ext cx="3546059" cy="147721"/>
                <a:chOff x="587107" y="1625095"/>
                <a:chExt cx="3546059" cy="147721"/>
              </a:xfrm>
              <a:grpFill/>
            </p:grpSpPr>
            <p:grpSp>
              <p:nvGrpSpPr>
                <p:cNvPr id="91" name="Группа 90"/>
                <p:cNvGrpSpPr/>
                <p:nvPr/>
              </p:nvGrpSpPr>
              <p:grpSpPr>
                <a:xfrm>
                  <a:off x="587107" y="1628800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10" name="Блок-схема: объединение 109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11" name="Блок-схема: объединение 110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12" name="Блок-схема: объединение 111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13" name="Блок-схема: объединение 112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14" name="Блок-схема: объединение 113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92" name="Группа 91"/>
                <p:cNvGrpSpPr/>
                <p:nvPr/>
              </p:nvGrpSpPr>
              <p:grpSpPr>
                <a:xfrm>
                  <a:off x="1472152" y="1625095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05" name="Блок-схема: объединение 104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6" name="Блок-схема: объединение 105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7" name="Блок-схема: объединение 106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8" name="Блок-схема: объединение 107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9" name="Блок-схема: объединение 108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93" name="Группа 92"/>
                <p:cNvGrpSpPr/>
                <p:nvPr/>
              </p:nvGrpSpPr>
              <p:grpSpPr>
                <a:xfrm>
                  <a:off x="2361116" y="1625095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00" name="Блок-схема: объединение 99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1" name="Блок-схема: объединение 100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2" name="Блок-схема: объединение 101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3" name="Блок-схема: объединение 102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4" name="Блок-схема: объединение 103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94" name="Группа 93"/>
                <p:cNvGrpSpPr/>
                <p:nvPr/>
              </p:nvGrpSpPr>
              <p:grpSpPr>
                <a:xfrm>
                  <a:off x="3247141" y="1627549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95" name="Блок-схема: объединение 94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6" name="Блок-схема: объединение 95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7" name="Блок-схема: объединение 96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8" name="Блок-схема: объединение 97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9" name="Блок-схема: объединение 98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</p:grpSp>
      </p:grpSp>
      <p:graphicFrame>
        <p:nvGraphicFramePr>
          <p:cNvPr id="173" name="Диаграмма 17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255721"/>
              </p:ext>
            </p:extLst>
          </p:nvPr>
        </p:nvGraphicFramePr>
        <p:xfrm>
          <a:off x="158746" y="1969825"/>
          <a:ext cx="5533080" cy="4744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74" name="Диаграмма 17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4226097"/>
              </p:ext>
            </p:extLst>
          </p:nvPr>
        </p:nvGraphicFramePr>
        <p:xfrm>
          <a:off x="5951984" y="2034864"/>
          <a:ext cx="6224110" cy="48231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159" name="TextBox 158">
            <a:extLst>
              <a:ext uri="{FF2B5EF4-FFF2-40B4-BE49-F238E27FC236}">
                <a16:creationId xmlns:a16="http://schemas.microsoft.com/office/drawing/2014/main" id="{3C949C1D-F123-4CE6-BD90-1DA24035CC88}"/>
              </a:ext>
            </a:extLst>
          </p:cNvPr>
          <p:cNvSpPr txBox="1"/>
          <p:nvPr/>
        </p:nvSpPr>
        <p:spPr>
          <a:xfrm>
            <a:off x="1213875" y="116632"/>
            <a:ext cx="2577869" cy="646331"/>
          </a:xfrm>
          <a:prstGeom prst="rect">
            <a:avLst/>
          </a:prstGeom>
          <a:solidFill>
            <a:srgbClr val="524F6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MINISTRY OF FINANCE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Republic of Belarus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ED15F2-D80B-42A3-8E0B-C15085C2F263}"/>
              </a:ext>
            </a:extLst>
          </p:cNvPr>
          <p:cNvSpPr txBox="1"/>
          <p:nvPr/>
        </p:nvSpPr>
        <p:spPr>
          <a:xfrm>
            <a:off x="7540676" y="6309320"/>
            <a:ext cx="3046725" cy="24622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00" dirty="0"/>
              <a:t>Deposit revenues</a:t>
            </a:r>
          </a:p>
        </p:txBody>
      </p:sp>
    </p:spTree>
    <p:extLst>
      <p:ext uri="{BB962C8B-B14F-4D97-AF65-F5344CB8AC3E}">
        <p14:creationId xmlns:p14="http://schemas.microsoft.com/office/powerpoint/2010/main" val="3134442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2"/>
            <a:ext cx="12191999" cy="859187"/>
            <a:chOff x="2" y="1"/>
            <a:chExt cx="9143997" cy="859187"/>
          </a:xfrm>
        </p:grpSpPr>
        <p:sp>
          <p:nvSpPr>
            <p:cNvPr id="84" name="Прямоугольник 83"/>
            <p:cNvSpPr/>
            <p:nvPr/>
          </p:nvSpPr>
          <p:spPr>
            <a:xfrm>
              <a:off x="2" y="1"/>
              <a:ext cx="9143997" cy="777807"/>
            </a:xfrm>
            <a:prstGeom prst="rect">
              <a:avLst/>
            </a:prstGeom>
            <a:solidFill>
              <a:srgbClr val="4C4959"/>
            </a:solidFill>
            <a:ln>
              <a:solidFill>
                <a:srgbClr val="4C495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  <p:pic>
          <p:nvPicPr>
            <p:cNvPr id="85" name="Рисунок 8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1424" y="25812"/>
              <a:ext cx="2452385" cy="714169"/>
            </a:xfrm>
            <a:prstGeom prst="rect">
              <a:avLst/>
            </a:prstGeom>
            <a:solidFill>
              <a:srgbClr val="4C4959"/>
            </a:solidFill>
            <a:ln>
              <a:solidFill>
                <a:srgbClr val="4C4959"/>
              </a:solidFill>
            </a:ln>
          </p:spPr>
        </p:pic>
        <p:pic>
          <p:nvPicPr>
            <p:cNvPr id="86" name="Рисунок 85"/>
            <p:cNvPicPr>
              <a:picLocks noChangeAspect="1"/>
            </p:cNvPicPr>
            <p:nvPr/>
          </p:nvPicPr>
          <p:blipFill>
            <a:blip r:embed="rId3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rightnessContrast bright="78000" contrast="-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77225" y="25812"/>
              <a:ext cx="625839" cy="739980"/>
            </a:xfrm>
            <a:prstGeom prst="rect">
              <a:avLst/>
            </a:prstGeom>
            <a:solidFill>
              <a:srgbClr val="4C4959"/>
            </a:solidFill>
            <a:ln>
              <a:solidFill>
                <a:srgbClr val="4C4959"/>
              </a:solidFill>
            </a:ln>
          </p:spPr>
        </p:pic>
        <p:grpSp>
          <p:nvGrpSpPr>
            <p:cNvPr id="87" name="Группа 86"/>
            <p:cNvGrpSpPr/>
            <p:nvPr/>
          </p:nvGrpSpPr>
          <p:grpSpPr>
            <a:xfrm>
              <a:off x="111" y="771786"/>
              <a:ext cx="9143888" cy="87402"/>
              <a:chOff x="0" y="1409071"/>
              <a:chExt cx="10654620" cy="155131"/>
            </a:xfrm>
            <a:solidFill>
              <a:srgbClr val="4C4959"/>
            </a:solidFill>
          </p:grpSpPr>
          <p:grpSp>
            <p:nvGrpSpPr>
              <p:cNvPr id="88" name="Группа 87"/>
              <p:cNvGrpSpPr/>
              <p:nvPr/>
            </p:nvGrpSpPr>
            <p:grpSpPr>
              <a:xfrm>
                <a:off x="0" y="1416481"/>
                <a:ext cx="3546059" cy="147721"/>
                <a:chOff x="587107" y="1625095"/>
                <a:chExt cx="3546059" cy="147721"/>
              </a:xfrm>
              <a:grpFill/>
            </p:grpSpPr>
            <p:grpSp>
              <p:nvGrpSpPr>
                <p:cNvPr id="139" name="Группа 138"/>
                <p:cNvGrpSpPr/>
                <p:nvPr/>
              </p:nvGrpSpPr>
              <p:grpSpPr>
                <a:xfrm>
                  <a:off x="587107" y="1628800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58" name="Блок-схема: объединение 157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84" name="Блок-схема: объединение 183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85" name="Блок-схема: объединение 184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86" name="Блок-схема: объединение 185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87" name="Блок-схема: объединение 186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140" name="Группа 139"/>
                <p:cNvGrpSpPr/>
                <p:nvPr/>
              </p:nvGrpSpPr>
              <p:grpSpPr>
                <a:xfrm>
                  <a:off x="1472152" y="1625095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53" name="Блок-схема: объединение 152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54" name="Блок-схема: объединение 153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55" name="Блок-схема: объединение 154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56" name="Блок-схема: объединение 155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57" name="Блок-схема: объединение 156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141" name="Группа 140"/>
                <p:cNvGrpSpPr/>
                <p:nvPr/>
              </p:nvGrpSpPr>
              <p:grpSpPr>
                <a:xfrm>
                  <a:off x="2361116" y="1625095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48" name="Блок-схема: объединение 147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49" name="Блок-схема: объединение 148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50" name="Блок-схема: объединение 149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51" name="Блок-схема: объединение 150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52" name="Блок-схема: объединение 151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142" name="Группа 141"/>
                <p:cNvGrpSpPr/>
                <p:nvPr/>
              </p:nvGrpSpPr>
              <p:grpSpPr>
                <a:xfrm>
                  <a:off x="3247141" y="1627549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43" name="Блок-схема: объединение 142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44" name="Блок-схема: объединение 143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45" name="Блок-схема: объединение 144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46" name="Блок-схема: объединение 145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47" name="Блок-схема: объединение 146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89" name="Группа 88"/>
              <p:cNvGrpSpPr/>
              <p:nvPr/>
            </p:nvGrpSpPr>
            <p:grpSpPr>
              <a:xfrm>
                <a:off x="3559963" y="1412776"/>
                <a:ext cx="3546059" cy="147721"/>
                <a:chOff x="587107" y="1625095"/>
                <a:chExt cx="3546059" cy="147721"/>
              </a:xfrm>
              <a:grpFill/>
            </p:grpSpPr>
            <p:grpSp>
              <p:nvGrpSpPr>
                <p:cNvPr id="115" name="Группа 114"/>
                <p:cNvGrpSpPr/>
                <p:nvPr/>
              </p:nvGrpSpPr>
              <p:grpSpPr>
                <a:xfrm>
                  <a:off x="587107" y="1628800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34" name="Блок-схема: объединение 133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35" name="Блок-схема: объединение 134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36" name="Блок-схема: объединение 135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37" name="Блок-схема: объединение 136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38" name="Блок-схема: объединение 137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116" name="Группа 115"/>
                <p:cNvGrpSpPr/>
                <p:nvPr/>
              </p:nvGrpSpPr>
              <p:grpSpPr>
                <a:xfrm>
                  <a:off x="1472152" y="1625095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29" name="Блок-схема: объединение 128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30" name="Блок-схема: объединение 129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31" name="Блок-схема: объединение 130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32" name="Блок-схема: объединение 131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33" name="Блок-схема: объединение 132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117" name="Группа 116"/>
                <p:cNvGrpSpPr/>
                <p:nvPr/>
              </p:nvGrpSpPr>
              <p:grpSpPr>
                <a:xfrm>
                  <a:off x="2361116" y="1625095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24" name="Блок-схема: объединение 123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5" name="Блок-схема: объединение 124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6" name="Блок-схема: объединение 125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7" name="Блок-схема: объединение 126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8" name="Блок-схема: объединение 127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118" name="Группа 117"/>
                <p:cNvGrpSpPr/>
                <p:nvPr/>
              </p:nvGrpSpPr>
              <p:grpSpPr>
                <a:xfrm>
                  <a:off x="3247141" y="1627549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19" name="Блок-схема: объединение 118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0" name="Блок-схема: объединение 119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1" name="Блок-схема: объединение 120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2" name="Блок-схема: объединение 121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23" name="Блок-схема: объединение 122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90" name="Группа 89"/>
              <p:cNvGrpSpPr/>
              <p:nvPr/>
            </p:nvGrpSpPr>
            <p:grpSpPr>
              <a:xfrm>
                <a:off x="7108561" y="1409071"/>
                <a:ext cx="3546059" cy="147721"/>
                <a:chOff x="587107" y="1625095"/>
                <a:chExt cx="3546059" cy="147721"/>
              </a:xfrm>
              <a:grpFill/>
            </p:grpSpPr>
            <p:grpSp>
              <p:nvGrpSpPr>
                <p:cNvPr id="91" name="Группа 90"/>
                <p:cNvGrpSpPr/>
                <p:nvPr/>
              </p:nvGrpSpPr>
              <p:grpSpPr>
                <a:xfrm>
                  <a:off x="587107" y="1628800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10" name="Блок-схема: объединение 109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11" name="Блок-схема: объединение 110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12" name="Блок-схема: объединение 111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13" name="Блок-схема: объединение 112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14" name="Блок-схема: объединение 113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92" name="Группа 91"/>
                <p:cNvGrpSpPr/>
                <p:nvPr/>
              </p:nvGrpSpPr>
              <p:grpSpPr>
                <a:xfrm>
                  <a:off x="1472152" y="1625095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05" name="Блок-схема: объединение 104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6" name="Блок-схема: объединение 105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7" name="Блок-схема: объединение 106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8" name="Блок-схема: объединение 107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9" name="Блок-схема: объединение 108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93" name="Группа 92"/>
                <p:cNvGrpSpPr/>
                <p:nvPr/>
              </p:nvGrpSpPr>
              <p:grpSpPr>
                <a:xfrm>
                  <a:off x="2361116" y="1625095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100" name="Блок-схема: объединение 99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1" name="Блок-схема: объединение 100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2" name="Блок-схема: объединение 101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3" name="Блок-схема: объединение 102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4" name="Блок-схема: объединение 103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94" name="Группа 93"/>
                <p:cNvGrpSpPr/>
                <p:nvPr/>
              </p:nvGrpSpPr>
              <p:grpSpPr>
                <a:xfrm>
                  <a:off x="3247141" y="1627549"/>
                  <a:ext cx="886025" cy="144016"/>
                  <a:chOff x="587107" y="1628800"/>
                  <a:chExt cx="4109630" cy="792088"/>
                </a:xfrm>
                <a:grpFill/>
              </p:grpSpPr>
              <p:sp>
                <p:nvSpPr>
                  <p:cNvPr id="95" name="Блок-схема: объединение 94"/>
                  <p:cNvSpPr/>
                  <p:nvPr/>
                </p:nvSpPr>
                <p:spPr>
                  <a:xfrm>
                    <a:off x="587107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6" name="Блок-схема: объединение 95"/>
                  <p:cNvSpPr/>
                  <p:nvPr/>
                </p:nvSpPr>
                <p:spPr>
                  <a:xfrm>
                    <a:off x="1411352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7" name="Блок-схема: объединение 96"/>
                  <p:cNvSpPr/>
                  <p:nvPr/>
                </p:nvSpPr>
                <p:spPr>
                  <a:xfrm>
                    <a:off x="222616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8" name="Блок-схема: объединение 97"/>
                  <p:cNvSpPr/>
                  <p:nvPr/>
                </p:nvSpPr>
                <p:spPr>
                  <a:xfrm>
                    <a:off x="3064823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99" name="Блок-схема: объединение 98"/>
                  <p:cNvSpPr/>
                  <p:nvPr/>
                </p:nvSpPr>
                <p:spPr>
                  <a:xfrm>
                    <a:off x="3882025" y="1628800"/>
                    <a:ext cx="814712" cy="792088"/>
                  </a:xfrm>
                  <a:prstGeom prst="flowChartMerge">
                    <a:avLst/>
                  </a:prstGeom>
                  <a:grpFill/>
                  <a:ln>
                    <a:solidFill>
                      <a:srgbClr val="4C4959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</p:grpSp>
      </p:grpSp>
      <p:grpSp>
        <p:nvGrpSpPr>
          <p:cNvPr id="159" name="Группа 158"/>
          <p:cNvGrpSpPr/>
          <p:nvPr/>
        </p:nvGrpSpPr>
        <p:grpSpPr>
          <a:xfrm>
            <a:off x="797736" y="1190893"/>
            <a:ext cx="10122800" cy="769441"/>
            <a:chOff x="888078" y="909463"/>
            <a:chExt cx="9370492" cy="769441"/>
          </a:xfrm>
        </p:grpSpPr>
        <p:sp>
          <p:nvSpPr>
            <p:cNvPr id="160" name="Прямоугольник 159"/>
            <p:cNvSpPr/>
            <p:nvPr/>
          </p:nvSpPr>
          <p:spPr>
            <a:xfrm>
              <a:off x="1154848" y="909463"/>
              <a:ext cx="9103722" cy="769441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ro-RO" sz="2200" b="1" i="1" dirty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rPr>
                <a:t>PI</a:t>
              </a:r>
              <a:r>
                <a:rPr lang="ru-RU" sz="2200" b="1" i="1" dirty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rPr>
                <a:t>-22</a:t>
              </a:r>
              <a:r>
                <a:rPr lang="en-US" sz="2200" b="1" i="1" dirty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rPr>
                <a:t> Assessment</a:t>
              </a:r>
              <a:r>
                <a:rPr lang="ru-RU" sz="2200" b="1" i="1" dirty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rPr>
                <a:t>. </a:t>
              </a:r>
              <a:r>
                <a:rPr lang="en-US" sz="2200" b="1" i="1" dirty="0">
                  <a:solidFill>
                    <a:schemeClr val="tx2">
                      <a:lumMod val="50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/>
                </a:rPr>
                <a:t>Expenditure Arrears in the Republic of Belarus</a:t>
              </a:r>
              <a:endParaRPr lang="ru-RU" sz="2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endParaRPr>
            </a:p>
            <a:p>
              <a:endParaRPr lang="ru-RU" sz="2200" b="1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endParaRPr>
            </a:p>
          </p:txBody>
        </p:sp>
        <p:grpSp>
          <p:nvGrpSpPr>
            <p:cNvPr id="161" name="Группа 160"/>
            <p:cNvGrpSpPr/>
            <p:nvPr/>
          </p:nvGrpSpPr>
          <p:grpSpPr>
            <a:xfrm>
              <a:off x="888078" y="959791"/>
              <a:ext cx="300431" cy="302511"/>
              <a:chOff x="888078" y="959791"/>
              <a:chExt cx="300431" cy="302511"/>
            </a:xfrm>
          </p:grpSpPr>
          <p:sp>
            <p:nvSpPr>
              <p:cNvPr id="162" name="Ромб 161"/>
              <p:cNvSpPr/>
              <p:nvPr/>
            </p:nvSpPr>
            <p:spPr>
              <a:xfrm>
                <a:off x="933252" y="959791"/>
                <a:ext cx="255257" cy="236961"/>
              </a:xfrm>
              <a:prstGeom prst="diamond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200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66" name="Ромб 165"/>
              <p:cNvSpPr/>
              <p:nvPr/>
            </p:nvSpPr>
            <p:spPr>
              <a:xfrm>
                <a:off x="888078" y="1143821"/>
                <a:ext cx="127628" cy="118481"/>
              </a:xfrm>
              <a:prstGeom prst="diamond">
                <a:avLst/>
              </a:prstGeom>
              <a:noFill/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200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  <p:sp>
            <p:nvSpPr>
              <p:cNvPr id="169" name="Ромб 168"/>
              <p:cNvSpPr/>
              <p:nvPr/>
            </p:nvSpPr>
            <p:spPr>
              <a:xfrm>
                <a:off x="931490" y="961388"/>
                <a:ext cx="127628" cy="118481"/>
              </a:xfrm>
              <a:prstGeom prst="diamond">
                <a:avLst/>
              </a:prstGeom>
              <a:solidFill>
                <a:schemeClr val="bg1"/>
              </a:soli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200" dirty="0">
                  <a:solidFill>
                    <a:schemeClr val="tx2">
                      <a:lumMod val="50000"/>
                    </a:schemeClr>
                  </a:solidFill>
                </a:endParaRPr>
              </a:p>
            </p:txBody>
          </p:sp>
        </p:grpSp>
      </p:grp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746948"/>
              </p:ext>
            </p:extLst>
          </p:nvPr>
        </p:nvGraphicFramePr>
        <p:xfrm>
          <a:off x="335361" y="2972063"/>
          <a:ext cx="11655031" cy="565053"/>
        </p:xfrm>
        <a:graphic>
          <a:graphicData uri="http://schemas.openxmlformats.org/drawingml/2006/table">
            <a:tbl>
              <a:tblPr firstRow="1" firstCol="1" bandRow="1">
                <a:tableStyleId>{17292A2E-F333-43FB-9621-5CBBE7FDCDCB}</a:tableStyleId>
              </a:tblPr>
              <a:tblGrid>
                <a:gridCol w="1080119">
                  <a:extLst>
                    <a:ext uri="{9D8B030D-6E8A-4147-A177-3AD203B41FA5}">
                      <a16:colId xmlns:a16="http://schemas.microsoft.com/office/drawing/2014/main" val="4061557397"/>
                    </a:ext>
                  </a:extLst>
                </a:gridCol>
                <a:gridCol w="10574912">
                  <a:extLst>
                    <a:ext uri="{9D8B030D-6E8A-4147-A177-3AD203B41FA5}">
                      <a16:colId xmlns:a16="http://schemas.microsoft.com/office/drawing/2014/main" val="1176022051"/>
                    </a:ext>
                  </a:extLst>
                </a:gridCol>
              </a:tblGrid>
              <a:tr h="164525">
                <a:tc>
                  <a:txBody>
                    <a:bodyPr/>
                    <a:lstStyle/>
                    <a:p>
                      <a:pPr marL="0" marR="28321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Score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28321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Score justification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289650"/>
                  </a:ext>
                </a:extLst>
              </a:tr>
              <a:tr h="339310">
                <a:tc>
                  <a:txBody>
                    <a:bodyPr/>
                    <a:lstStyle/>
                    <a:p>
                      <a:pPr marR="28321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o-RO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283210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 2015-2017, expenditure arrears did not exceed 2% of total actual revenues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00416165"/>
                  </a:ext>
                </a:extLst>
              </a:tr>
            </a:tbl>
          </a:graphicData>
        </a:graphic>
      </p:graphicFrame>
      <p:sp>
        <p:nvSpPr>
          <p:cNvPr id="163" name="Прямоугольник 162"/>
          <p:cNvSpPr/>
          <p:nvPr/>
        </p:nvSpPr>
        <p:spPr>
          <a:xfrm>
            <a:off x="326305" y="2564904"/>
            <a:ext cx="9834612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Indicator </a:t>
            </a:r>
            <a:r>
              <a:rPr lang="ru-RU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22.1 </a:t>
            </a:r>
            <a:r>
              <a:rPr lang="en-US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Expenditure Arrears</a:t>
            </a:r>
            <a:endParaRPr lang="ru-RU" i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</p:txBody>
      </p:sp>
      <p:graphicFrame>
        <p:nvGraphicFramePr>
          <p:cNvPr id="164" name="Таблица 1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3204322"/>
              </p:ext>
            </p:extLst>
          </p:nvPr>
        </p:nvGraphicFramePr>
        <p:xfrm>
          <a:off x="335361" y="4437112"/>
          <a:ext cx="11655031" cy="3777875"/>
        </p:xfrm>
        <a:graphic>
          <a:graphicData uri="http://schemas.openxmlformats.org/drawingml/2006/table">
            <a:tbl>
              <a:tblPr firstRow="1" firstCol="1" bandRow="1">
                <a:tableStyleId>{17292A2E-F333-43FB-9621-5CBBE7FDCDCB}</a:tableStyleId>
              </a:tblPr>
              <a:tblGrid>
                <a:gridCol w="1080119">
                  <a:extLst>
                    <a:ext uri="{9D8B030D-6E8A-4147-A177-3AD203B41FA5}">
                      <a16:colId xmlns:a16="http://schemas.microsoft.com/office/drawing/2014/main" val="4061557397"/>
                    </a:ext>
                  </a:extLst>
                </a:gridCol>
                <a:gridCol w="10574912">
                  <a:extLst>
                    <a:ext uri="{9D8B030D-6E8A-4147-A177-3AD203B41FA5}">
                      <a16:colId xmlns:a16="http://schemas.microsoft.com/office/drawing/2014/main" val="1176022051"/>
                    </a:ext>
                  </a:extLst>
                </a:gridCol>
              </a:tblGrid>
              <a:tr h="254573">
                <a:tc>
                  <a:txBody>
                    <a:bodyPr/>
                    <a:lstStyle/>
                    <a:p>
                      <a:pPr marL="0" marR="28321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Score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283210" algn="l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Score justification</a:t>
                      </a:r>
                      <a:endParaRPr lang="ru-RU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1289650"/>
                  </a:ext>
                </a:extLst>
              </a:tr>
              <a:tr h="1761651">
                <a:tc>
                  <a:txBody>
                    <a:bodyPr/>
                    <a:lstStyle/>
                    <a:p>
                      <a:pPr marR="28321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28321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The Treasury automated system records all payment documents including registration date which is reflected by budget users every quarter and is used as a basis for identifying arrears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 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The registration date is not the date of budget user’s receipt of invoice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 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Not all payment documents contain a fixed payment deadline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, 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thus it is currently impossible to identify arrears on an ageing basis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 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However, the legislative requirement on acceptance of commitments supported by budget allocations for the current fiscal year only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, 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assures general confidence in complete reporting of arrears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900416165"/>
                  </a:ext>
                </a:extLst>
              </a:tr>
              <a:tr h="1761651">
                <a:tc>
                  <a:txBody>
                    <a:bodyPr/>
                    <a:lstStyle/>
                    <a:p>
                      <a:pPr marR="283210"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R="283210"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2">
                          <a:lumMod val="50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697170803"/>
                  </a:ext>
                </a:extLst>
              </a:tr>
            </a:tbl>
          </a:graphicData>
        </a:graphic>
      </p:graphicFrame>
      <p:sp>
        <p:nvSpPr>
          <p:cNvPr id="165" name="Прямоугольник 164"/>
          <p:cNvSpPr/>
          <p:nvPr/>
        </p:nvSpPr>
        <p:spPr>
          <a:xfrm>
            <a:off x="326305" y="4005064"/>
            <a:ext cx="9834612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US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Indicator</a:t>
            </a:r>
            <a:r>
              <a:rPr lang="ru-RU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 22.2 </a:t>
            </a:r>
            <a:r>
              <a:rPr lang="en-US" i="1" dirty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Expenditure Arrears Monitoring</a:t>
            </a:r>
            <a:endParaRPr lang="ru-RU" i="1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</a:endParaRPr>
          </a:p>
        </p:txBody>
      </p:sp>
      <p:sp>
        <p:nvSpPr>
          <p:cNvPr id="167" name="TextBox 166">
            <a:extLst>
              <a:ext uri="{FF2B5EF4-FFF2-40B4-BE49-F238E27FC236}">
                <a16:creationId xmlns:a16="http://schemas.microsoft.com/office/drawing/2014/main" id="{262418BC-77B5-46D5-ADC1-417B39EEA829}"/>
              </a:ext>
            </a:extLst>
          </p:cNvPr>
          <p:cNvSpPr txBox="1"/>
          <p:nvPr/>
        </p:nvSpPr>
        <p:spPr>
          <a:xfrm>
            <a:off x="1213875" y="116632"/>
            <a:ext cx="2577869" cy="646331"/>
          </a:xfrm>
          <a:prstGeom prst="rect">
            <a:avLst/>
          </a:prstGeom>
          <a:solidFill>
            <a:srgbClr val="524F6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MINISTRY OF FINANCE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Republic of Belarus</a:t>
            </a:r>
          </a:p>
        </p:txBody>
      </p:sp>
    </p:spTree>
    <p:extLst>
      <p:ext uri="{BB962C8B-B14F-4D97-AF65-F5344CB8AC3E}">
        <p14:creationId xmlns:p14="http://schemas.microsoft.com/office/powerpoint/2010/main" val="308609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2"/>
            <a:ext cx="12191999" cy="6857999"/>
            <a:chOff x="2" y="1"/>
            <a:chExt cx="9143997" cy="6857999"/>
          </a:xfrm>
        </p:grpSpPr>
        <p:sp>
          <p:nvSpPr>
            <p:cNvPr id="83" name="Содержимое 4"/>
            <p:cNvSpPr txBox="1">
              <a:spLocks/>
            </p:cNvSpPr>
            <p:nvPr/>
          </p:nvSpPr>
          <p:spPr>
            <a:xfrm>
              <a:off x="3358554" y="816531"/>
              <a:ext cx="5785445" cy="6041469"/>
            </a:xfrm>
            <a:prstGeom prst="rect">
              <a:avLst/>
            </a:prstGeom>
            <a:blipFill>
              <a:blip r:embed="rId2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colorTemperature colorTemp="7200"/>
                        </a14:imgEffect>
                      </a14:imgLayer>
                    </a14:imgProps>
                  </a:ext>
                </a:extLst>
              </a:blip>
              <a:srcRect/>
              <a:stretch>
                <a:fillRect l="-69681" t="-25697" r="-8138" b="-9097"/>
              </a:stretch>
            </a:blipFill>
            <a:ln>
              <a:noFill/>
            </a:ln>
            <a:effectLst>
              <a:softEdge rad="127000"/>
            </a:effectLst>
          </p:spPr>
          <p:txBody>
            <a:bodyPr/>
            <a:lstStyle>
              <a:lvl1pPr marL="342900" indent="-3429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indent="1588" algn="ctr" defTabSz="449263">
                <a:lnSpc>
                  <a:spcPct val="80000"/>
                </a:lnSpc>
                <a:spcBef>
                  <a:spcPct val="0"/>
                </a:spcBef>
                <a:buSzPct val="100000"/>
                <a:buNone/>
                <a:tabLst>
                  <a:tab pos="1524000" algn="l"/>
                  <a:tab pos="2438400" algn="l"/>
                  <a:tab pos="4267200" algn="l"/>
                  <a:tab pos="5181600" algn="l"/>
                  <a:tab pos="6096000" algn="l"/>
                  <a:tab pos="7010400" algn="l"/>
                  <a:tab pos="7924800" algn="l"/>
                  <a:tab pos="8839200" algn="l"/>
                  <a:tab pos="9753600" algn="l"/>
                  <a:tab pos="10668000" algn="l"/>
                </a:tabLst>
                <a:defRPr/>
              </a:pPr>
              <a:endParaRPr lang="ru-RU" b="1" dirty="0">
                <a:solidFill>
                  <a:srgbClr val="000000"/>
                </a:solidFill>
                <a:latin typeface="Times New Roman Cyr" pitchFamily="18" charset="0"/>
                <a:ea typeface="+mj-ea"/>
                <a:cs typeface="Times New Roman Cyr" pitchFamily="18" charset="0"/>
              </a:endParaRPr>
            </a:p>
            <a:p>
              <a:pPr indent="1588" algn="ctr" defTabSz="449263">
                <a:lnSpc>
                  <a:spcPct val="80000"/>
                </a:lnSpc>
                <a:spcBef>
                  <a:spcPct val="0"/>
                </a:spcBef>
                <a:buSzPct val="100000"/>
                <a:buNone/>
                <a:tabLst>
                  <a:tab pos="1524000" algn="l"/>
                  <a:tab pos="2438400" algn="l"/>
                  <a:tab pos="4267200" algn="l"/>
                  <a:tab pos="5181600" algn="l"/>
                  <a:tab pos="6096000" algn="l"/>
                  <a:tab pos="7010400" algn="l"/>
                  <a:tab pos="7924800" algn="l"/>
                  <a:tab pos="8839200" algn="l"/>
                  <a:tab pos="9753600" algn="l"/>
                  <a:tab pos="10668000" algn="l"/>
                </a:tabLst>
                <a:defRPr/>
              </a:pPr>
              <a:endParaRPr lang="ru-RU" sz="3600" b="1" dirty="0">
                <a:solidFill>
                  <a:srgbClr val="000000"/>
                </a:solidFill>
                <a:latin typeface="Times New Roman Cyr" pitchFamily="18" charset="0"/>
                <a:ea typeface="+mj-ea"/>
                <a:cs typeface="Times New Roman Cyr" pitchFamily="18" charset="0"/>
              </a:endParaRPr>
            </a:p>
            <a:p>
              <a:pPr indent="1588" algn="ctr" defTabSz="449263">
                <a:lnSpc>
                  <a:spcPct val="80000"/>
                </a:lnSpc>
                <a:spcBef>
                  <a:spcPct val="0"/>
                </a:spcBef>
                <a:buSzPct val="100000"/>
                <a:buNone/>
                <a:tabLst>
                  <a:tab pos="1524000" algn="l"/>
                  <a:tab pos="2438400" algn="l"/>
                  <a:tab pos="4267200" algn="l"/>
                  <a:tab pos="5181600" algn="l"/>
                  <a:tab pos="6096000" algn="l"/>
                  <a:tab pos="7010400" algn="l"/>
                  <a:tab pos="7924800" algn="l"/>
                  <a:tab pos="8839200" algn="l"/>
                  <a:tab pos="9753600" algn="l"/>
                  <a:tab pos="10668000" algn="l"/>
                </a:tabLst>
                <a:defRPr/>
              </a:pPr>
              <a:endParaRPr lang="ru-RU" sz="3600" b="1" dirty="0">
                <a:solidFill>
                  <a:srgbClr val="000000"/>
                </a:solidFill>
                <a:latin typeface="Times New Roman Cyr" pitchFamily="18" charset="0"/>
                <a:ea typeface="+mj-ea"/>
                <a:cs typeface="Times New Roman Cyr" pitchFamily="18" charset="0"/>
              </a:endParaRPr>
            </a:p>
            <a:p>
              <a:pPr indent="1588" algn="ctr" defTabSz="449263">
                <a:lnSpc>
                  <a:spcPct val="80000"/>
                </a:lnSpc>
                <a:spcBef>
                  <a:spcPct val="0"/>
                </a:spcBef>
                <a:buSzPct val="100000"/>
                <a:buNone/>
                <a:tabLst>
                  <a:tab pos="1524000" algn="l"/>
                  <a:tab pos="2438400" algn="l"/>
                  <a:tab pos="4267200" algn="l"/>
                  <a:tab pos="5181600" algn="l"/>
                  <a:tab pos="6096000" algn="l"/>
                  <a:tab pos="7010400" algn="l"/>
                  <a:tab pos="7924800" algn="l"/>
                  <a:tab pos="8839200" algn="l"/>
                  <a:tab pos="9753600" algn="l"/>
                  <a:tab pos="10668000" algn="l"/>
                </a:tabLst>
                <a:defRPr/>
              </a:pPr>
              <a:endParaRPr lang="ru-RU" sz="3600" b="1" dirty="0">
                <a:solidFill>
                  <a:srgbClr val="000000"/>
                </a:solidFill>
                <a:latin typeface="Times New Roman Cyr" pitchFamily="18" charset="0"/>
                <a:ea typeface="+mj-ea"/>
                <a:cs typeface="Times New Roman Cyr" pitchFamily="18" charset="0"/>
              </a:endParaRPr>
            </a:p>
            <a:p>
              <a:pPr indent="1588" algn="ctr">
                <a:lnSpc>
                  <a:spcPct val="80000"/>
                </a:lnSpc>
                <a:buNone/>
                <a:tabLst>
                  <a:tab pos="1524000" algn="l"/>
                  <a:tab pos="2438400" algn="l"/>
                  <a:tab pos="4267200" algn="l"/>
                  <a:tab pos="5181600" algn="l"/>
                  <a:tab pos="6096000" algn="l"/>
                  <a:tab pos="7010400" algn="l"/>
                  <a:tab pos="7924800" algn="l"/>
                  <a:tab pos="8839200" algn="l"/>
                  <a:tab pos="9753600" algn="l"/>
                  <a:tab pos="10668000" algn="l"/>
                </a:tabLst>
                <a:defRPr/>
              </a:pPr>
              <a:endParaRPr lang="ru-RU" sz="3600" b="1" dirty="0">
                <a:latin typeface="Times New Roman Cyr" pitchFamily="18" charset="0"/>
                <a:cs typeface="Times New Roman Cyr" pitchFamily="18" charset="0"/>
              </a:endParaRPr>
            </a:p>
          </p:txBody>
        </p:sp>
        <p:grpSp>
          <p:nvGrpSpPr>
            <p:cNvPr id="4" name="Группа 3"/>
            <p:cNvGrpSpPr/>
            <p:nvPr/>
          </p:nvGrpSpPr>
          <p:grpSpPr>
            <a:xfrm>
              <a:off x="2" y="1"/>
              <a:ext cx="9143997" cy="859187"/>
              <a:chOff x="2" y="1"/>
              <a:chExt cx="9143997" cy="859187"/>
            </a:xfrm>
          </p:grpSpPr>
          <p:sp>
            <p:nvSpPr>
              <p:cNvPr id="84" name="Прямоугольник 83"/>
              <p:cNvSpPr/>
              <p:nvPr/>
            </p:nvSpPr>
            <p:spPr>
              <a:xfrm>
                <a:off x="2" y="1"/>
                <a:ext cx="9143997" cy="777807"/>
              </a:xfrm>
              <a:prstGeom prst="rect">
                <a:avLst/>
              </a:prstGeom>
              <a:solidFill>
                <a:srgbClr val="4C4959"/>
              </a:solidFill>
              <a:ln>
                <a:solidFill>
                  <a:srgbClr val="4C4959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pic>
            <p:nvPicPr>
              <p:cNvPr id="85" name="Рисунок 84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91424" y="25812"/>
                <a:ext cx="2452385" cy="714169"/>
              </a:xfrm>
              <a:prstGeom prst="rect">
                <a:avLst/>
              </a:prstGeom>
              <a:solidFill>
                <a:srgbClr val="4C4959"/>
              </a:solidFill>
              <a:ln>
                <a:solidFill>
                  <a:srgbClr val="4C4959"/>
                </a:solidFill>
              </a:ln>
            </p:spPr>
          </p:pic>
          <p:pic>
            <p:nvPicPr>
              <p:cNvPr id="86" name="Рисунок 85"/>
              <p:cNvPicPr>
                <a:picLocks noChangeAspect="1"/>
              </p:cNvPicPr>
              <p:nvPr/>
            </p:nvPicPr>
            <p:blipFill>
              <a:blip r:embed="rId5" cstate="print">
                <a:duotone>
                  <a:schemeClr val="accent6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6">
                        <a14:imgEffect>
                          <a14:brightnessContrast bright="78000" contrast="-100000"/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8077224" y="25812"/>
                <a:ext cx="625837" cy="739980"/>
              </a:xfrm>
              <a:prstGeom prst="rect">
                <a:avLst/>
              </a:prstGeom>
              <a:solidFill>
                <a:srgbClr val="4C4959"/>
              </a:solidFill>
              <a:ln>
                <a:solidFill>
                  <a:srgbClr val="4C4959"/>
                </a:solidFill>
              </a:ln>
            </p:spPr>
          </p:pic>
          <p:grpSp>
            <p:nvGrpSpPr>
              <p:cNvPr id="87" name="Группа 86"/>
              <p:cNvGrpSpPr/>
              <p:nvPr/>
            </p:nvGrpSpPr>
            <p:grpSpPr>
              <a:xfrm>
                <a:off x="111" y="771786"/>
                <a:ext cx="9143888" cy="87402"/>
                <a:chOff x="0" y="1409071"/>
                <a:chExt cx="10654620" cy="155131"/>
              </a:xfrm>
              <a:solidFill>
                <a:srgbClr val="4C4959"/>
              </a:solidFill>
            </p:grpSpPr>
            <p:grpSp>
              <p:nvGrpSpPr>
                <p:cNvPr id="88" name="Группа 87"/>
                <p:cNvGrpSpPr/>
                <p:nvPr/>
              </p:nvGrpSpPr>
              <p:grpSpPr>
                <a:xfrm>
                  <a:off x="0" y="1416481"/>
                  <a:ext cx="3546059" cy="147721"/>
                  <a:chOff x="587107" y="1625095"/>
                  <a:chExt cx="3546059" cy="147721"/>
                </a:xfrm>
                <a:grpFill/>
              </p:grpSpPr>
              <p:grpSp>
                <p:nvGrpSpPr>
                  <p:cNvPr id="139" name="Группа 138"/>
                  <p:cNvGrpSpPr/>
                  <p:nvPr/>
                </p:nvGrpSpPr>
                <p:grpSpPr>
                  <a:xfrm>
                    <a:off x="587107" y="1628800"/>
                    <a:ext cx="886025" cy="144016"/>
                    <a:chOff x="587107" y="1628800"/>
                    <a:chExt cx="4109630" cy="792088"/>
                  </a:xfrm>
                  <a:grpFill/>
                </p:grpSpPr>
                <p:sp>
                  <p:nvSpPr>
                    <p:cNvPr id="158" name="Блок-схема: объединение 157"/>
                    <p:cNvSpPr/>
                    <p:nvPr/>
                  </p:nvSpPr>
                  <p:spPr>
                    <a:xfrm>
                      <a:off x="587107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84" name="Блок-схема: объединение 183"/>
                    <p:cNvSpPr/>
                    <p:nvPr/>
                  </p:nvSpPr>
                  <p:spPr>
                    <a:xfrm>
                      <a:off x="1411352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85" name="Блок-схема: объединение 184"/>
                    <p:cNvSpPr/>
                    <p:nvPr/>
                  </p:nvSpPr>
                  <p:spPr>
                    <a:xfrm>
                      <a:off x="222616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86" name="Блок-схема: объединение 185"/>
                    <p:cNvSpPr/>
                    <p:nvPr/>
                  </p:nvSpPr>
                  <p:spPr>
                    <a:xfrm>
                      <a:off x="3064823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87" name="Блок-схема: объединение 186"/>
                    <p:cNvSpPr/>
                    <p:nvPr/>
                  </p:nvSpPr>
                  <p:spPr>
                    <a:xfrm>
                      <a:off x="388202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140" name="Группа 139"/>
                  <p:cNvGrpSpPr/>
                  <p:nvPr/>
                </p:nvGrpSpPr>
                <p:grpSpPr>
                  <a:xfrm>
                    <a:off x="1472152" y="1625095"/>
                    <a:ext cx="886025" cy="144016"/>
                    <a:chOff x="587107" y="1628800"/>
                    <a:chExt cx="4109630" cy="792088"/>
                  </a:xfrm>
                  <a:grpFill/>
                </p:grpSpPr>
                <p:sp>
                  <p:nvSpPr>
                    <p:cNvPr id="153" name="Блок-схема: объединение 152"/>
                    <p:cNvSpPr/>
                    <p:nvPr/>
                  </p:nvSpPr>
                  <p:spPr>
                    <a:xfrm>
                      <a:off x="587107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54" name="Блок-схема: объединение 153"/>
                    <p:cNvSpPr/>
                    <p:nvPr/>
                  </p:nvSpPr>
                  <p:spPr>
                    <a:xfrm>
                      <a:off x="1411352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55" name="Блок-схема: объединение 154"/>
                    <p:cNvSpPr/>
                    <p:nvPr/>
                  </p:nvSpPr>
                  <p:spPr>
                    <a:xfrm>
                      <a:off x="222616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56" name="Блок-схема: объединение 155"/>
                    <p:cNvSpPr/>
                    <p:nvPr/>
                  </p:nvSpPr>
                  <p:spPr>
                    <a:xfrm>
                      <a:off x="3064823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57" name="Блок-схема: объединение 156"/>
                    <p:cNvSpPr/>
                    <p:nvPr/>
                  </p:nvSpPr>
                  <p:spPr>
                    <a:xfrm>
                      <a:off x="388202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141" name="Группа 140"/>
                  <p:cNvGrpSpPr/>
                  <p:nvPr/>
                </p:nvGrpSpPr>
                <p:grpSpPr>
                  <a:xfrm>
                    <a:off x="2361116" y="1625095"/>
                    <a:ext cx="886025" cy="144016"/>
                    <a:chOff x="587107" y="1628800"/>
                    <a:chExt cx="4109630" cy="792088"/>
                  </a:xfrm>
                  <a:grpFill/>
                </p:grpSpPr>
                <p:sp>
                  <p:nvSpPr>
                    <p:cNvPr id="148" name="Блок-схема: объединение 147"/>
                    <p:cNvSpPr/>
                    <p:nvPr/>
                  </p:nvSpPr>
                  <p:spPr>
                    <a:xfrm>
                      <a:off x="587107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49" name="Блок-схема: объединение 148"/>
                    <p:cNvSpPr/>
                    <p:nvPr/>
                  </p:nvSpPr>
                  <p:spPr>
                    <a:xfrm>
                      <a:off x="1411352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50" name="Блок-схема: объединение 149"/>
                    <p:cNvSpPr/>
                    <p:nvPr/>
                  </p:nvSpPr>
                  <p:spPr>
                    <a:xfrm>
                      <a:off x="222616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51" name="Блок-схема: объединение 150"/>
                    <p:cNvSpPr/>
                    <p:nvPr/>
                  </p:nvSpPr>
                  <p:spPr>
                    <a:xfrm>
                      <a:off x="3064823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52" name="Блок-схема: объединение 151"/>
                    <p:cNvSpPr/>
                    <p:nvPr/>
                  </p:nvSpPr>
                  <p:spPr>
                    <a:xfrm>
                      <a:off x="388202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142" name="Группа 141"/>
                  <p:cNvGrpSpPr/>
                  <p:nvPr/>
                </p:nvGrpSpPr>
                <p:grpSpPr>
                  <a:xfrm>
                    <a:off x="3247141" y="1627549"/>
                    <a:ext cx="886025" cy="144016"/>
                    <a:chOff x="587107" y="1628800"/>
                    <a:chExt cx="4109630" cy="792088"/>
                  </a:xfrm>
                  <a:grpFill/>
                </p:grpSpPr>
                <p:sp>
                  <p:nvSpPr>
                    <p:cNvPr id="143" name="Блок-схема: объединение 142"/>
                    <p:cNvSpPr/>
                    <p:nvPr/>
                  </p:nvSpPr>
                  <p:spPr>
                    <a:xfrm>
                      <a:off x="587107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44" name="Блок-схема: объединение 143"/>
                    <p:cNvSpPr/>
                    <p:nvPr/>
                  </p:nvSpPr>
                  <p:spPr>
                    <a:xfrm>
                      <a:off x="1411352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45" name="Блок-схема: объединение 144"/>
                    <p:cNvSpPr/>
                    <p:nvPr/>
                  </p:nvSpPr>
                  <p:spPr>
                    <a:xfrm>
                      <a:off x="222616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46" name="Блок-схема: объединение 145"/>
                    <p:cNvSpPr/>
                    <p:nvPr/>
                  </p:nvSpPr>
                  <p:spPr>
                    <a:xfrm>
                      <a:off x="3064823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47" name="Блок-схема: объединение 146"/>
                    <p:cNvSpPr/>
                    <p:nvPr/>
                  </p:nvSpPr>
                  <p:spPr>
                    <a:xfrm>
                      <a:off x="388202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  <p:grpSp>
              <p:nvGrpSpPr>
                <p:cNvPr id="89" name="Группа 88"/>
                <p:cNvGrpSpPr/>
                <p:nvPr/>
              </p:nvGrpSpPr>
              <p:grpSpPr>
                <a:xfrm>
                  <a:off x="3559963" y="1412776"/>
                  <a:ext cx="3546059" cy="147721"/>
                  <a:chOff x="587107" y="1625095"/>
                  <a:chExt cx="3546059" cy="147721"/>
                </a:xfrm>
                <a:grpFill/>
              </p:grpSpPr>
              <p:grpSp>
                <p:nvGrpSpPr>
                  <p:cNvPr id="115" name="Группа 114"/>
                  <p:cNvGrpSpPr/>
                  <p:nvPr/>
                </p:nvGrpSpPr>
                <p:grpSpPr>
                  <a:xfrm>
                    <a:off x="587107" y="1628800"/>
                    <a:ext cx="886025" cy="144016"/>
                    <a:chOff x="587107" y="1628800"/>
                    <a:chExt cx="4109630" cy="792088"/>
                  </a:xfrm>
                  <a:grpFill/>
                </p:grpSpPr>
                <p:sp>
                  <p:nvSpPr>
                    <p:cNvPr id="134" name="Блок-схема: объединение 133"/>
                    <p:cNvSpPr/>
                    <p:nvPr/>
                  </p:nvSpPr>
                  <p:spPr>
                    <a:xfrm>
                      <a:off x="587107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35" name="Блок-схема: объединение 134"/>
                    <p:cNvSpPr/>
                    <p:nvPr/>
                  </p:nvSpPr>
                  <p:spPr>
                    <a:xfrm>
                      <a:off x="1411352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36" name="Блок-схема: объединение 135"/>
                    <p:cNvSpPr/>
                    <p:nvPr/>
                  </p:nvSpPr>
                  <p:spPr>
                    <a:xfrm>
                      <a:off x="222616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37" name="Блок-схема: объединение 136"/>
                    <p:cNvSpPr/>
                    <p:nvPr/>
                  </p:nvSpPr>
                  <p:spPr>
                    <a:xfrm>
                      <a:off x="3064823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38" name="Блок-схема: объединение 137"/>
                    <p:cNvSpPr/>
                    <p:nvPr/>
                  </p:nvSpPr>
                  <p:spPr>
                    <a:xfrm>
                      <a:off x="388202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116" name="Группа 115"/>
                  <p:cNvGrpSpPr/>
                  <p:nvPr/>
                </p:nvGrpSpPr>
                <p:grpSpPr>
                  <a:xfrm>
                    <a:off x="1472152" y="1625095"/>
                    <a:ext cx="886025" cy="144016"/>
                    <a:chOff x="587107" y="1628800"/>
                    <a:chExt cx="4109630" cy="792088"/>
                  </a:xfrm>
                  <a:grpFill/>
                </p:grpSpPr>
                <p:sp>
                  <p:nvSpPr>
                    <p:cNvPr id="129" name="Блок-схема: объединение 128"/>
                    <p:cNvSpPr/>
                    <p:nvPr/>
                  </p:nvSpPr>
                  <p:spPr>
                    <a:xfrm>
                      <a:off x="587107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30" name="Блок-схема: объединение 129"/>
                    <p:cNvSpPr/>
                    <p:nvPr/>
                  </p:nvSpPr>
                  <p:spPr>
                    <a:xfrm>
                      <a:off x="1411352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31" name="Блок-схема: объединение 130"/>
                    <p:cNvSpPr/>
                    <p:nvPr/>
                  </p:nvSpPr>
                  <p:spPr>
                    <a:xfrm>
                      <a:off x="222616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32" name="Блок-схема: объединение 131"/>
                    <p:cNvSpPr/>
                    <p:nvPr/>
                  </p:nvSpPr>
                  <p:spPr>
                    <a:xfrm>
                      <a:off x="3064823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33" name="Блок-схема: объединение 132"/>
                    <p:cNvSpPr/>
                    <p:nvPr/>
                  </p:nvSpPr>
                  <p:spPr>
                    <a:xfrm>
                      <a:off x="388202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117" name="Группа 116"/>
                  <p:cNvGrpSpPr/>
                  <p:nvPr/>
                </p:nvGrpSpPr>
                <p:grpSpPr>
                  <a:xfrm>
                    <a:off x="2361116" y="1625095"/>
                    <a:ext cx="886025" cy="144016"/>
                    <a:chOff x="587107" y="1628800"/>
                    <a:chExt cx="4109630" cy="792088"/>
                  </a:xfrm>
                  <a:grpFill/>
                </p:grpSpPr>
                <p:sp>
                  <p:nvSpPr>
                    <p:cNvPr id="124" name="Блок-схема: объединение 123"/>
                    <p:cNvSpPr/>
                    <p:nvPr/>
                  </p:nvSpPr>
                  <p:spPr>
                    <a:xfrm>
                      <a:off x="587107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25" name="Блок-схема: объединение 124"/>
                    <p:cNvSpPr/>
                    <p:nvPr/>
                  </p:nvSpPr>
                  <p:spPr>
                    <a:xfrm>
                      <a:off x="1411352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26" name="Блок-схема: объединение 125"/>
                    <p:cNvSpPr/>
                    <p:nvPr/>
                  </p:nvSpPr>
                  <p:spPr>
                    <a:xfrm>
                      <a:off x="222616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27" name="Блок-схема: объединение 126"/>
                    <p:cNvSpPr/>
                    <p:nvPr/>
                  </p:nvSpPr>
                  <p:spPr>
                    <a:xfrm>
                      <a:off x="3064823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28" name="Блок-схема: объединение 127"/>
                    <p:cNvSpPr/>
                    <p:nvPr/>
                  </p:nvSpPr>
                  <p:spPr>
                    <a:xfrm>
                      <a:off x="388202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118" name="Группа 117"/>
                  <p:cNvGrpSpPr/>
                  <p:nvPr/>
                </p:nvGrpSpPr>
                <p:grpSpPr>
                  <a:xfrm>
                    <a:off x="3247141" y="1627549"/>
                    <a:ext cx="886025" cy="144016"/>
                    <a:chOff x="587107" y="1628800"/>
                    <a:chExt cx="4109630" cy="792088"/>
                  </a:xfrm>
                  <a:grpFill/>
                </p:grpSpPr>
                <p:sp>
                  <p:nvSpPr>
                    <p:cNvPr id="119" name="Блок-схема: объединение 118"/>
                    <p:cNvSpPr/>
                    <p:nvPr/>
                  </p:nvSpPr>
                  <p:spPr>
                    <a:xfrm>
                      <a:off x="587107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20" name="Блок-схема: объединение 119"/>
                    <p:cNvSpPr/>
                    <p:nvPr/>
                  </p:nvSpPr>
                  <p:spPr>
                    <a:xfrm>
                      <a:off x="1411352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21" name="Блок-схема: объединение 120"/>
                    <p:cNvSpPr/>
                    <p:nvPr/>
                  </p:nvSpPr>
                  <p:spPr>
                    <a:xfrm>
                      <a:off x="222616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22" name="Блок-схема: объединение 121"/>
                    <p:cNvSpPr/>
                    <p:nvPr/>
                  </p:nvSpPr>
                  <p:spPr>
                    <a:xfrm>
                      <a:off x="3064823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23" name="Блок-схема: объединение 122"/>
                    <p:cNvSpPr/>
                    <p:nvPr/>
                  </p:nvSpPr>
                  <p:spPr>
                    <a:xfrm>
                      <a:off x="388202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  <p:grpSp>
              <p:nvGrpSpPr>
                <p:cNvPr id="90" name="Группа 89"/>
                <p:cNvGrpSpPr/>
                <p:nvPr/>
              </p:nvGrpSpPr>
              <p:grpSpPr>
                <a:xfrm>
                  <a:off x="7108561" y="1409071"/>
                  <a:ext cx="3546059" cy="147721"/>
                  <a:chOff x="587107" y="1625095"/>
                  <a:chExt cx="3546059" cy="147721"/>
                </a:xfrm>
                <a:grpFill/>
              </p:grpSpPr>
              <p:grpSp>
                <p:nvGrpSpPr>
                  <p:cNvPr id="91" name="Группа 90"/>
                  <p:cNvGrpSpPr/>
                  <p:nvPr/>
                </p:nvGrpSpPr>
                <p:grpSpPr>
                  <a:xfrm>
                    <a:off x="587107" y="1628800"/>
                    <a:ext cx="886025" cy="144016"/>
                    <a:chOff x="587107" y="1628800"/>
                    <a:chExt cx="4109630" cy="792088"/>
                  </a:xfrm>
                  <a:grpFill/>
                </p:grpSpPr>
                <p:sp>
                  <p:nvSpPr>
                    <p:cNvPr id="110" name="Блок-схема: объединение 109"/>
                    <p:cNvSpPr/>
                    <p:nvPr/>
                  </p:nvSpPr>
                  <p:spPr>
                    <a:xfrm>
                      <a:off x="587107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11" name="Блок-схема: объединение 110"/>
                    <p:cNvSpPr/>
                    <p:nvPr/>
                  </p:nvSpPr>
                  <p:spPr>
                    <a:xfrm>
                      <a:off x="1411352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12" name="Блок-схема: объединение 111"/>
                    <p:cNvSpPr/>
                    <p:nvPr/>
                  </p:nvSpPr>
                  <p:spPr>
                    <a:xfrm>
                      <a:off x="222616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13" name="Блок-схема: объединение 112"/>
                    <p:cNvSpPr/>
                    <p:nvPr/>
                  </p:nvSpPr>
                  <p:spPr>
                    <a:xfrm>
                      <a:off x="3064823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14" name="Блок-схема: объединение 113"/>
                    <p:cNvSpPr/>
                    <p:nvPr/>
                  </p:nvSpPr>
                  <p:spPr>
                    <a:xfrm>
                      <a:off x="388202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92" name="Группа 91"/>
                  <p:cNvGrpSpPr/>
                  <p:nvPr/>
                </p:nvGrpSpPr>
                <p:grpSpPr>
                  <a:xfrm>
                    <a:off x="1472152" y="1625095"/>
                    <a:ext cx="886025" cy="144016"/>
                    <a:chOff x="587107" y="1628800"/>
                    <a:chExt cx="4109630" cy="792088"/>
                  </a:xfrm>
                  <a:grpFill/>
                </p:grpSpPr>
                <p:sp>
                  <p:nvSpPr>
                    <p:cNvPr id="105" name="Блок-схема: объединение 104"/>
                    <p:cNvSpPr/>
                    <p:nvPr/>
                  </p:nvSpPr>
                  <p:spPr>
                    <a:xfrm>
                      <a:off x="587107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06" name="Блок-схема: объединение 105"/>
                    <p:cNvSpPr/>
                    <p:nvPr/>
                  </p:nvSpPr>
                  <p:spPr>
                    <a:xfrm>
                      <a:off x="1411352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07" name="Блок-схема: объединение 106"/>
                    <p:cNvSpPr/>
                    <p:nvPr/>
                  </p:nvSpPr>
                  <p:spPr>
                    <a:xfrm>
                      <a:off x="222616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08" name="Блок-схема: объединение 107"/>
                    <p:cNvSpPr/>
                    <p:nvPr/>
                  </p:nvSpPr>
                  <p:spPr>
                    <a:xfrm>
                      <a:off x="3064823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09" name="Блок-схема: объединение 108"/>
                    <p:cNvSpPr/>
                    <p:nvPr/>
                  </p:nvSpPr>
                  <p:spPr>
                    <a:xfrm>
                      <a:off x="388202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93" name="Группа 92"/>
                  <p:cNvGrpSpPr/>
                  <p:nvPr/>
                </p:nvGrpSpPr>
                <p:grpSpPr>
                  <a:xfrm>
                    <a:off x="2361116" y="1625095"/>
                    <a:ext cx="886025" cy="144016"/>
                    <a:chOff x="587107" y="1628800"/>
                    <a:chExt cx="4109630" cy="792088"/>
                  </a:xfrm>
                  <a:grpFill/>
                </p:grpSpPr>
                <p:sp>
                  <p:nvSpPr>
                    <p:cNvPr id="100" name="Блок-схема: объединение 99"/>
                    <p:cNvSpPr/>
                    <p:nvPr/>
                  </p:nvSpPr>
                  <p:spPr>
                    <a:xfrm>
                      <a:off x="587107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01" name="Блок-схема: объединение 100"/>
                    <p:cNvSpPr/>
                    <p:nvPr/>
                  </p:nvSpPr>
                  <p:spPr>
                    <a:xfrm>
                      <a:off x="1411352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02" name="Блок-схема: объединение 101"/>
                    <p:cNvSpPr/>
                    <p:nvPr/>
                  </p:nvSpPr>
                  <p:spPr>
                    <a:xfrm>
                      <a:off x="222616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03" name="Блок-схема: объединение 102"/>
                    <p:cNvSpPr/>
                    <p:nvPr/>
                  </p:nvSpPr>
                  <p:spPr>
                    <a:xfrm>
                      <a:off x="3064823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104" name="Блок-схема: объединение 103"/>
                    <p:cNvSpPr/>
                    <p:nvPr/>
                  </p:nvSpPr>
                  <p:spPr>
                    <a:xfrm>
                      <a:off x="388202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  <p:grpSp>
                <p:nvGrpSpPr>
                  <p:cNvPr id="94" name="Группа 93"/>
                  <p:cNvGrpSpPr/>
                  <p:nvPr/>
                </p:nvGrpSpPr>
                <p:grpSpPr>
                  <a:xfrm>
                    <a:off x="3247141" y="1627549"/>
                    <a:ext cx="886025" cy="144016"/>
                    <a:chOff x="587107" y="1628800"/>
                    <a:chExt cx="4109630" cy="792088"/>
                  </a:xfrm>
                  <a:grpFill/>
                </p:grpSpPr>
                <p:sp>
                  <p:nvSpPr>
                    <p:cNvPr id="95" name="Блок-схема: объединение 94"/>
                    <p:cNvSpPr/>
                    <p:nvPr/>
                  </p:nvSpPr>
                  <p:spPr>
                    <a:xfrm>
                      <a:off x="587107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96" name="Блок-схема: объединение 95"/>
                    <p:cNvSpPr/>
                    <p:nvPr/>
                  </p:nvSpPr>
                  <p:spPr>
                    <a:xfrm>
                      <a:off x="1411352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97" name="Блок-схема: объединение 96"/>
                    <p:cNvSpPr/>
                    <p:nvPr/>
                  </p:nvSpPr>
                  <p:spPr>
                    <a:xfrm>
                      <a:off x="222616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98" name="Блок-схема: объединение 97"/>
                    <p:cNvSpPr/>
                    <p:nvPr/>
                  </p:nvSpPr>
                  <p:spPr>
                    <a:xfrm>
                      <a:off x="3064823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  <p:sp>
                  <p:nvSpPr>
                    <p:cNvPr id="99" name="Блок-схема: объединение 98"/>
                    <p:cNvSpPr/>
                    <p:nvPr/>
                  </p:nvSpPr>
                  <p:spPr>
                    <a:xfrm>
                      <a:off x="3882025" y="1628800"/>
                      <a:ext cx="814712" cy="792088"/>
                    </a:xfrm>
                    <a:prstGeom prst="flowChartMerge">
                      <a:avLst/>
                    </a:prstGeom>
                    <a:grpFill/>
                    <a:ln>
                      <a:solidFill>
                        <a:srgbClr val="4C4959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ru-RU"/>
                    </a:p>
                  </p:txBody>
                </p:sp>
              </p:grpSp>
            </p:grpSp>
          </p:grpSp>
        </p:grpSp>
      </p:grpSp>
      <p:sp>
        <p:nvSpPr>
          <p:cNvPr id="159" name="Заголовок 1"/>
          <p:cNvSpPr txBox="1">
            <a:spLocks/>
          </p:cNvSpPr>
          <p:nvPr/>
        </p:nvSpPr>
        <p:spPr>
          <a:xfrm>
            <a:off x="-1032792" y="2492897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Thank you for </a:t>
            </a:r>
          </a:p>
          <a:p>
            <a:r>
              <a:rPr lang="en-US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your attention</a:t>
            </a:r>
            <a:r>
              <a:rPr lang="ru-RU" sz="7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2C8F3E74-CDD2-4078-B83E-AEBD5C861089}"/>
              </a:ext>
            </a:extLst>
          </p:cNvPr>
          <p:cNvSpPr txBox="1"/>
          <p:nvPr/>
        </p:nvSpPr>
        <p:spPr>
          <a:xfrm>
            <a:off x="1213875" y="116632"/>
            <a:ext cx="2577869" cy="646331"/>
          </a:xfrm>
          <a:prstGeom prst="rect">
            <a:avLst/>
          </a:prstGeom>
          <a:solidFill>
            <a:srgbClr val="524F61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MINISTRY OF FINANCE</a:t>
            </a:r>
          </a:p>
          <a:p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Republic of Belarus</a:t>
            </a:r>
          </a:p>
        </p:txBody>
      </p:sp>
    </p:spTree>
    <p:extLst>
      <p:ext uri="{BB962C8B-B14F-4D97-AF65-F5344CB8AC3E}">
        <p14:creationId xmlns:p14="http://schemas.microsoft.com/office/powerpoint/2010/main" val="15951753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2435</TotalTime>
  <Words>450</Words>
  <Application>Microsoft Office PowerPoint</Application>
  <PresentationFormat>Widescreen</PresentationFormat>
  <Paragraphs>91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Times New Roman Cyr</vt:lpstr>
      <vt:lpstr>Тема Office</vt:lpstr>
      <vt:lpstr>Performance Assessment: Public Treasury of the Republic of Belarus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Бандевич Надежда Сергеевна</dc:creator>
  <cp:lastModifiedBy>Alexander Rezanov</cp:lastModifiedBy>
  <cp:revision>213</cp:revision>
  <dcterms:created xsi:type="dcterms:W3CDTF">2016-08-03T12:40:39Z</dcterms:created>
  <dcterms:modified xsi:type="dcterms:W3CDTF">2018-05-31T15:25:13Z</dcterms:modified>
</cp:coreProperties>
</file>