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506" r:id="rId2"/>
    <p:sldId id="507" r:id="rId3"/>
    <p:sldId id="493" r:id="rId4"/>
    <p:sldId id="447" r:id="rId5"/>
    <p:sldId id="501" r:id="rId6"/>
    <p:sldId id="502" r:id="rId7"/>
    <p:sldId id="495" r:id="rId8"/>
    <p:sldId id="498" r:id="rId9"/>
    <p:sldId id="504" r:id="rId10"/>
    <p:sldId id="508" r:id="rId11"/>
    <p:sldId id="514" r:id="rId12"/>
    <p:sldId id="500" r:id="rId13"/>
    <p:sldId id="509" r:id="rId14"/>
    <p:sldId id="510" r:id="rId15"/>
    <p:sldId id="511" r:id="rId16"/>
    <p:sldId id="512" r:id="rId17"/>
    <p:sldId id="513" r:id="rId18"/>
    <p:sldId id="486" r:id="rId19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éma alapján készült stílus 1 – 5. jelölőszín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182" autoAdjust="0"/>
    <p:restoredTop sz="94249" autoAdjust="0"/>
  </p:normalViewPr>
  <p:slideViewPr>
    <p:cSldViewPr>
      <p:cViewPr varScale="1">
        <p:scale>
          <a:sx n="68" d="100"/>
          <a:sy n="68" d="100"/>
        </p:scale>
        <p:origin x="1448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ida Carsimamovic" userId="S::naidacar_gmail.com#ext#@worldbankgroup.onmicrosoft.com::53931ab3-ae2f-4940-ab2f-79ca65fd9f5d" providerId="AD" clId="Web-{D44DD33A-6435-7637-1066-91B27BF706F5}"/>
    <pc:docChg chg="modSld">
      <pc:chgData name="Naida Carsimamovic" userId="S::naidacar_gmail.com#ext#@worldbankgroup.onmicrosoft.com::53931ab3-ae2f-4940-ab2f-79ca65fd9f5d" providerId="AD" clId="Web-{D44DD33A-6435-7637-1066-91B27BF706F5}" dt="2019-03-12T14:44:15.961" v="22" actId="20577"/>
      <pc:docMkLst>
        <pc:docMk/>
      </pc:docMkLst>
      <pc:sldChg chg="modSp">
        <pc:chgData name="Naida Carsimamovic" userId="S::naidacar_gmail.com#ext#@worldbankgroup.onmicrosoft.com::53931ab3-ae2f-4940-ab2f-79ca65fd9f5d" providerId="AD" clId="Web-{D44DD33A-6435-7637-1066-91B27BF706F5}" dt="2019-03-12T14:42:23.101" v="7" actId="20577"/>
        <pc:sldMkLst>
          <pc:docMk/>
          <pc:sldMk cId="0" sldId="493"/>
        </pc:sldMkLst>
        <pc:spChg chg="mod">
          <ac:chgData name="Naida Carsimamovic" userId="S::naidacar_gmail.com#ext#@worldbankgroup.onmicrosoft.com::53931ab3-ae2f-4940-ab2f-79ca65fd9f5d" providerId="AD" clId="Web-{D44DD33A-6435-7637-1066-91B27BF706F5}" dt="2019-03-12T14:42:23.101" v="7" actId="20577"/>
          <ac:spMkLst>
            <pc:docMk/>
            <pc:sldMk cId="0" sldId="493"/>
            <ac:spMk id="8215" creationId="{7A757743-8334-4AC0-B341-1EE73E1EEDD2}"/>
          </ac:spMkLst>
        </pc:spChg>
      </pc:sldChg>
      <pc:sldChg chg="modSp">
        <pc:chgData name="Naida Carsimamovic" userId="S::naidacar_gmail.com#ext#@worldbankgroup.onmicrosoft.com::53931ab3-ae2f-4940-ab2f-79ca65fd9f5d" providerId="AD" clId="Web-{D44DD33A-6435-7637-1066-91B27BF706F5}" dt="2019-03-12T14:43:02.133" v="12" actId="20577"/>
        <pc:sldMkLst>
          <pc:docMk/>
          <pc:sldMk cId="0" sldId="501"/>
        </pc:sldMkLst>
        <pc:spChg chg="mod">
          <ac:chgData name="Naida Carsimamovic" userId="S::naidacar_gmail.com#ext#@worldbankgroup.onmicrosoft.com::53931ab3-ae2f-4940-ab2f-79ca65fd9f5d" providerId="AD" clId="Web-{D44DD33A-6435-7637-1066-91B27BF706F5}" dt="2019-03-12T14:43:02.133" v="12" actId="20577"/>
          <ac:spMkLst>
            <pc:docMk/>
            <pc:sldMk cId="0" sldId="501"/>
            <ac:spMk id="12290" creationId="{71114772-3E34-4E61-B8FD-FC23A113CAD5}"/>
          </ac:spMkLst>
        </pc:spChg>
      </pc:sldChg>
      <pc:sldChg chg="modSp">
        <pc:chgData name="Naida Carsimamovic" userId="S::naidacar_gmail.com#ext#@worldbankgroup.onmicrosoft.com::53931ab3-ae2f-4940-ab2f-79ca65fd9f5d" providerId="AD" clId="Web-{D44DD33A-6435-7637-1066-91B27BF706F5}" dt="2019-03-12T14:43:24.414" v="19" actId="20577"/>
        <pc:sldMkLst>
          <pc:docMk/>
          <pc:sldMk cId="0" sldId="502"/>
        </pc:sldMkLst>
        <pc:spChg chg="mod">
          <ac:chgData name="Naida Carsimamovic" userId="S::naidacar_gmail.com#ext#@worldbankgroup.onmicrosoft.com::53931ab3-ae2f-4940-ab2f-79ca65fd9f5d" providerId="AD" clId="Web-{D44DD33A-6435-7637-1066-91B27BF706F5}" dt="2019-03-12T14:43:24.414" v="19" actId="20577"/>
          <ac:spMkLst>
            <pc:docMk/>
            <pc:sldMk cId="0" sldId="502"/>
            <ac:spMk id="14338" creationId="{AD65CD81-2DE0-44AF-94EE-B35519E61727}"/>
          </ac:spMkLst>
        </pc:spChg>
      </pc:sldChg>
      <pc:sldChg chg="modSp">
        <pc:chgData name="Naida Carsimamovic" userId="S::naidacar_gmail.com#ext#@worldbankgroup.onmicrosoft.com::53931ab3-ae2f-4940-ab2f-79ca65fd9f5d" providerId="AD" clId="Web-{D44DD33A-6435-7637-1066-91B27BF706F5}" dt="2019-03-12T14:44:15.961" v="22" actId="20577"/>
        <pc:sldMkLst>
          <pc:docMk/>
          <pc:sldMk cId="0" sldId="504"/>
        </pc:sldMkLst>
        <pc:spChg chg="mod">
          <ac:chgData name="Naida Carsimamovic" userId="S::naidacar_gmail.com#ext#@worldbankgroup.onmicrosoft.com::53931ab3-ae2f-4940-ab2f-79ca65fd9f5d" providerId="AD" clId="Web-{D44DD33A-6435-7637-1066-91B27BF706F5}" dt="2019-03-12T14:44:15.961" v="22" actId="20577"/>
          <ac:spMkLst>
            <pc:docMk/>
            <pc:sldMk cId="0" sldId="504"/>
            <ac:spMk id="20482" creationId="{167A880B-05F5-4FD3-B4CC-42628F1EB85F}"/>
          </ac:spMkLst>
        </pc:spChg>
      </pc:sldChg>
      <pc:sldChg chg="modSp">
        <pc:chgData name="Naida Carsimamovic" userId="S::naidacar_gmail.com#ext#@worldbankgroup.onmicrosoft.com::53931ab3-ae2f-4940-ab2f-79ca65fd9f5d" providerId="AD" clId="Web-{D44DD33A-6435-7637-1066-91B27BF706F5}" dt="2019-03-12T14:38:21.584" v="4" actId="20577"/>
        <pc:sldMkLst>
          <pc:docMk/>
          <pc:sldMk cId="0" sldId="507"/>
        </pc:sldMkLst>
        <pc:spChg chg="mod">
          <ac:chgData name="Naida Carsimamovic" userId="S::naidacar_gmail.com#ext#@worldbankgroup.onmicrosoft.com::53931ab3-ae2f-4940-ab2f-79ca65fd9f5d" providerId="AD" clId="Web-{D44DD33A-6435-7637-1066-91B27BF706F5}" dt="2019-03-12T14:38:21.584" v="4" actId="20577"/>
          <ac:spMkLst>
            <pc:docMk/>
            <pc:sldMk cId="0" sldId="507"/>
            <ac:spMk id="7" creationId="{746ED724-05E8-403A-B58D-AFA375CCD15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E8FA3D-93B7-4A65-893A-6F84CD3D217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27542C-8F30-4F86-9710-5789C85145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1E1598-3BC4-4C0C-A41B-C46FAF084C86}" type="datetimeFigureOut">
              <a:rPr lang="en-US"/>
              <a:pPr>
                <a:defRPr/>
              </a:pPr>
              <a:t>3/12/2019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4FD75C-808E-44BD-AD77-F6D8D43D5F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5325C-B8C0-4562-806F-A0525509893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8B3085B-5B8D-4A81-A50B-6D35C2EB02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388172-3F49-4143-9202-2D0A517DF9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69B849-1CC6-4674-82BD-F9732F707DE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087B51B-73C1-4508-9B5F-4D3D47D4B81D}" type="datetimeFigureOut">
              <a:rPr lang="en-US"/>
              <a:pPr>
                <a:defRPr/>
              </a:pPr>
              <a:t>3/12/2019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6D9D07B-EA85-493F-A830-F2D5FFDC26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BCE953E-78DC-4069-85EE-9168B11951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50C875-0A76-4390-B478-D49DBEB74CB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4E24F5-F447-4128-B7BE-89C894D06A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20ACDFF-7731-4CA7-8408-33970287B0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8EA73D2F-6C0C-4E02-B8AD-B81F3036F1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E5BA29B4-B9A6-41EA-A567-A0CABA24A3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252889A2-04C9-4918-9F6B-CA0ADDEF5D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730F20E0-C79F-457D-BA32-44186457D3DC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8B1850D4-0513-4D0D-B6E1-A929CFD91E0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E0795674-CDFF-495D-AC66-CE1C322642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72072DB7-0284-4BC3-9076-D50E20E34C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EA1F278A-9FA2-49D5-AE17-FC78A24D3111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10</a:t>
            </a:fld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ADC35AF4-C187-42B8-8AF8-88534D3D1F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>
            <a:extLst>
              <a:ext uri="{FF2B5EF4-FFF2-40B4-BE49-F238E27FC236}">
                <a16:creationId xmlns:a16="http://schemas.microsoft.com/office/drawing/2014/main" id="{2AA4632A-F85B-41FB-A845-41CA66866F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2544F126-36A7-411E-BECB-CAC28C0C7C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E9EE9F2D-6D6F-49C9-A86C-F18FA5C6FB61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12</a:t>
            </a:fld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27ABBCC9-70E5-41EB-87D8-3460727E5FC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D94D40A9-823F-4F1E-AC9E-AD1A03231C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4DE45A06-718C-448A-A47A-1F34F49EF7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A85B9EFC-F047-418C-93B8-F482FB38A9A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8CF63F5C-1677-4F54-9A5C-B839434AD99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>
            <a:extLst>
              <a:ext uri="{FF2B5EF4-FFF2-40B4-BE49-F238E27FC236}">
                <a16:creationId xmlns:a16="http://schemas.microsoft.com/office/drawing/2014/main" id="{63F6FAEA-E07C-46A0-AEDB-9CC4E76A29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70983DA5-5121-4521-B8E0-FDB63E790F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D4CACBC5-B182-4C42-BFD7-FBBAE23A3070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14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>
            <a:extLst>
              <a:ext uri="{FF2B5EF4-FFF2-40B4-BE49-F238E27FC236}">
                <a16:creationId xmlns:a16="http://schemas.microsoft.com/office/drawing/2014/main" id="{45A0AB26-06EC-470F-AC68-7165F67892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>
            <a:extLst>
              <a:ext uri="{FF2B5EF4-FFF2-40B4-BE49-F238E27FC236}">
                <a16:creationId xmlns:a16="http://schemas.microsoft.com/office/drawing/2014/main" id="{D0A4D4F9-716E-4D16-BF43-5DDCD86739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465CC560-6CE5-4B92-9F22-FA1667C77B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251D82F4-325F-472D-B13B-016CF83853E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15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>
            <a:extLst>
              <a:ext uri="{FF2B5EF4-FFF2-40B4-BE49-F238E27FC236}">
                <a16:creationId xmlns:a16="http://schemas.microsoft.com/office/drawing/2014/main" id="{E3D70150-039F-4149-BC12-00780C9DCE9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>
            <a:extLst>
              <a:ext uri="{FF2B5EF4-FFF2-40B4-BE49-F238E27FC236}">
                <a16:creationId xmlns:a16="http://schemas.microsoft.com/office/drawing/2014/main" id="{84BD4AD4-9338-488C-B4AB-ED3EC25EBC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342900" indent="-342900" algn="just" eaLnBrk="1" hangingPunct="1">
              <a:spcBef>
                <a:spcPct val="0"/>
              </a:spcBef>
              <a:buFontTx/>
              <a:buChar char="•"/>
            </a:pPr>
            <a:endParaRPr lang="en-US" altLang="en-US" sz="2200"/>
          </a:p>
        </p:txBody>
      </p:sp>
      <p:sp>
        <p:nvSpPr>
          <p:cNvPr id="34820" name="Slide Number Placeholder 3">
            <a:extLst>
              <a:ext uri="{FF2B5EF4-FFF2-40B4-BE49-F238E27FC236}">
                <a16:creationId xmlns:a16="http://schemas.microsoft.com/office/drawing/2014/main" id="{F3F4733D-FCAA-4E62-992F-B8A52E67C5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D383E5BD-12F3-4707-BC47-D039A625888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993832F7-E861-4039-A62E-EEA08DC09A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33B16E7F-DE06-4661-82B1-14C3757A781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en-US"/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294424A8-3757-4BA0-9FEA-45A274854F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E7F5C2E7-DB3F-4A5D-B818-9CF9B70C1302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17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AD6A36BA-AB61-48AD-8ADB-DB840C9EF7E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3CC47A98-C676-421E-87AE-E7D7C1A243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09C33D44-9D0D-4164-81B2-0DA879B5727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CE315F9D-8F38-468B-9F19-0975D29CE66F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18</a:t>
            </a:fld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04411D85-FA78-4EC6-B8F9-99E9BF83673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68FB03BB-6D2E-4F6E-AEDA-4B38B52E98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E19F1105-F777-4EEA-A23B-69A6A84909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364D8333-DE59-4B93-A15E-C326A0805C84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567E521C-10FC-4388-8282-7867E46BD4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E491EE1B-8AA2-4A00-B78E-375F8E485D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558A0374-0FC5-4E8E-ABE2-60ED8F5711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B10DA0DA-2517-4454-8F39-CF5EEDF05DDE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5061182D-E69C-499B-AD0E-605089BA23E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4038EF1C-7993-42B4-8CEA-81F4398233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070A6218-2BF3-4477-ABE0-E68A065C2A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E0586F9B-4012-42C8-9F0F-20999FE2650A}" type="slidenum">
              <a:rPr lang="en-US" altLang="en-US" smtClean="0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4</a:t>
            </a:fld>
            <a:endParaRPr lang="en-US" altLang="en-US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765C269A-F112-477E-A055-F93F6348ECE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57CAB9C8-60BC-4F1B-9BEF-B9478B0073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4C5FFB82-4B4F-42EC-9011-9B9D0E6ADD9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1CEFC3C9-ED0A-4289-836F-E7B4D7F52F8C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5</a:t>
            </a:fld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2973E6D6-30E5-4232-810F-AFACB7FB329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61AD941A-9647-4312-AAF4-0AFDE9B7FC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ACA6CECF-14B4-4DB6-9662-43500C1A6C1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DF8CF513-43B1-4E3C-8DCC-EB5F960C49E6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6</a:t>
            </a:fld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BDF936BE-8AA5-4387-A755-1AA09D0638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111FAC7B-119D-4C59-9512-49A02B123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417CBD08-4134-4D90-AD15-2AD134B106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9301570B-F0C4-48B9-BFB9-8B6E08AD7CB8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7</a:t>
            </a:fld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EB04916B-336B-48CB-8252-513059873B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A65BFDB4-11BA-421C-A3B0-4F9E988452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F4C5DF6E-EAAC-43D2-A8E3-5699251A8B4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54D3C677-96E2-42A5-B823-05F831541AC2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8</a:t>
            </a:fld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6B123B62-69D9-4605-8B18-8D950E2D1B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CE6E5B28-7D8D-4E75-8163-43943B1477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ea typeface="ＭＳ Ｐゴシック" panose="020B0600070205080204" pitchFamily="34" charset="-128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67233643-786D-4776-8F99-FE3E06F524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Pct val="100000"/>
            </a:pPr>
            <a:fld id="{69382DA5-3637-444F-B7BE-9243EDCF35E4}" type="slidenum">
              <a:rPr lang="en-US" alt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9</a:t>
            </a:fld>
            <a:endParaRPr lang="en-US" alt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E7576-863C-439C-9792-C0A15C852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FC0B2-A8D3-4EB6-99C3-AADBE736184A}" type="datetime1">
              <a:rPr lang="en-US"/>
              <a:pPr>
                <a:defRPr/>
              </a:pPr>
              <a:t>3/12/2019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E2CF2-F3C1-4031-8670-D58332C31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FF1693-A16F-4E0C-AA23-43F5B0F33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4B2CD-72B6-4C72-B392-78BAFC757A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817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6BBF2-3CE8-462B-8A6E-A9FE94B421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4A9CD-9A99-4531-B469-A152FE177547}" type="datetime1">
              <a:rPr lang="en-US"/>
              <a:pPr>
                <a:defRPr/>
              </a:pPr>
              <a:t>3/12/2019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5C45FE-27FF-4621-8783-7E146A09D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C0726-B045-4E10-A0AA-A2DB617E7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64946-DBE5-4E54-A5AA-AF5519A1FC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1280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70C60-C5D6-4147-A64C-EAE902115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74D55-5E9B-4047-8771-5CF292B03081}" type="datetime1">
              <a:rPr lang="en-US"/>
              <a:pPr>
                <a:defRPr/>
              </a:pPr>
              <a:t>3/12/2019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5C640-BAE7-4C2D-96DC-83B421FEC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8DC3A0-9748-4B42-A759-C99DC7BB1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D014C-B429-41AE-A1EA-BD2096C7B8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05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6716FA7-02AA-4D04-9CB4-35887A2E2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579265-6ABA-41A8-A262-9ECBB90D5125}" type="datetime1">
              <a:rPr lang="en-US"/>
              <a:pPr>
                <a:defRPr/>
              </a:pPr>
              <a:t>3/12/2019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7791059-36E2-4BC0-A0A5-41D591BBB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80FC5CB-52C1-4DF2-9370-241268EEC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51073-DEA6-4281-817B-BE8D66D020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0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3C7D6-E432-4A47-B82E-460D729DA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891B6-2FD4-46CC-98DD-6FEF498D3A99}" type="datetime1">
              <a:rPr lang="en-US"/>
              <a:pPr>
                <a:defRPr/>
              </a:pPr>
              <a:t>3/12/2019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17-ACD7-477A-9B71-D298E15FF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730F9-A271-473A-8A6E-DC13995C6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4F376-D094-45ED-92F3-263B6ABF66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58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77432-EC4B-4CBC-984C-54872EA47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E1AD0-8EEA-4C7A-BEE2-60542B5AC8A5}" type="datetime1">
              <a:rPr lang="en-US"/>
              <a:pPr>
                <a:defRPr/>
              </a:pPr>
              <a:t>3/12/2019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0AD29D-C8CD-4948-B097-BD4ED52CF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6F893-C19E-4BB3-83C6-2D5413331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3275D-D33D-45E5-AE0E-394B67A87F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304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0A138D-79CA-4327-81C8-739D78A51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BA2F7-FABE-42C0-8668-D6783C57C1AB}" type="datetime1">
              <a:rPr lang="en-US"/>
              <a:pPr>
                <a:defRPr/>
              </a:pPr>
              <a:t>3/12/2019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1698543-BBA2-447D-8D6F-92A0277BC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68D185-4F0A-4EB1-9E3C-B8485400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1CA19E-E7DA-457D-8693-1B239CB75B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43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F26F8E3-BC9E-451B-9871-680F37DCF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08CEC-C4F4-4AED-B202-A4299D11A862}" type="datetime1">
              <a:rPr lang="en-US"/>
              <a:pPr>
                <a:defRPr/>
              </a:pPr>
              <a:t>3/12/2019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E7BC35E-33EE-4E75-BC3A-1AA7EF276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1F71FB1-7CBB-4C4F-B766-9A0B201A3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66658-4F4A-403D-8D04-A1E636C6EC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589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831D371-3697-492E-98C8-620EC063F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292B7-B076-4FF1-8D9B-7062912C9AAC}" type="datetime1">
              <a:rPr lang="en-US"/>
              <a:pPr>
                <a:defRPr/>
              </a:pPr>
              <a:t>3/12/2019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A3E3EF8-F003-43D0-BC6F-85132A3AF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1E07B26-44A9-445F-8C53-123EB170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7BCAC-923C-48C9-A5AC-248ED0E301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72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663123B-7F65-4446-B927-3AE158BBA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305D3-74E4-4B8A-B6D4-A398EF469DA2}" type="datetime1">
              <a:rPr lang="en-US"/>
              <a:pPr>
                <a:defRPr/>
              </a:pPr>
              <a:t>3/12/2019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5B09F43-BFCF-43C6-B46D-1D6E6140F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E51F96C-30B8-450C-B64D-18294798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9DCE8-4B26-4B67-8EE9-153162E7199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163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1BE3CA1-C688-43E0-8016-60D75B1F6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64C22-E124-4BDA-8227-667B249D5E12}" type="datetime1">
              <a:rPr lang="en-US"/>
              <a:pPr>
                <a:defRPr/>
              </a:pPr>
              <a:t>3/12/2019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5CC9C1C-77DE-4E73-9AAC-EB793AEC5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A04557-BE47-4C48-AD22-AFA330784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81BF0-3CCA-469D-B358-35F0D64089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707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14200A8-974E-49E1-AA88-E7476B3DF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B9879-17CA-4834-8E59-4E39ED0CB5F8}" type="datetime1">
              <a:rPr lang="en-US"/>
              <a:pPr>
                <a:defRPr/>
              </a:pPr>
              <a:t>3/12/2019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F0F1ABA-225F-4B83-AA14-F4C7A77D2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F5467F0-D080-48D0-8257-675A1C20A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03197-92CD-4FFD-B2CD-8B8BEACAD7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9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8CBC0DB-B218-410C-9B65-6879E6097C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E482821-6EC9-4205-8106-4256EB8F35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9B5EF-AA7B-41C9-B240-6501CDC1F3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E8D313-8C27-4DF4-A474-D989CC2ED5BF}" type="datetime1">
              <a:rPr lang="en-US"/>
              <a:pPr>
                <a:defRPr/>
              </a:pPr>
              <a:t>3/12/2019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95255-9ECC-428D-87C4-3C080EDECD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9CDF5-B496-4735-87F3-09C67F1BB9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626AAF4-0809-497B-B4D3-70A23F16D4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empal.org/sites/pempal/files/event/2017/Budget%20COP%20Events/Jun22_Moscow,%20Russian%20Federation/files/bcop_citizens_budgets_june2017_eng.doc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www.pempal.org/sites/pempal/files/filefield_paths/bcop_public_participation_backgroud_paper_august2017_bcs.docx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empal.org/sites/pempal/files/filefield_paths/bcop_public_participation_backgroud_paper_august2017_rus_full.doc" TargetMode="External"/><Relationship Id="rId5" Type="http://schemas.openxmlformats.org/officeDocument/2006/relationships/hyperlink" Target="https://www.pempal.org/sites/pempal/files/filefield_paths/bcop_public_participation_backgroud_paper_august2017_eng.doc" TargetMode="External"/><Relationship Id="rId10" Type="http://schemas.openxmlformats.org/officeDocument/2006/relationships/hyperlink" Target="https://www.pempal.org/sites/pempal/files/event/2017/Bud%C5%BEet%20Doga%C4%91aji/Jun22_Moskva,%20Rusija/files/bcop_citizens_budgets_june2017_bcs.docx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pempal.org/sites/pempal/files/event/2017/files/bcop_citizens_budgets_june2017_rus.doc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1.jpe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jpe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D0523BD8-2AF1-4AFE-B3B9-8531F984DA5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38200" y="1828800"/>
            <a:ext cx="8077200" cy="192405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0070C0"/>
                </a:solidFill>
                <a:cs typeface="Times New Roman" panose="02020603050405020304" pitchFamily="18" charset="0"/>
              </a:rPr>
              <a:t>PEMPAL-ova Zajednica prakse za proračun (BCOP)</a:t>
            </a:r>
            <a:br>
              <a:rPr lang="en-US" altLang="en-US" b="1">
                <a:solidFill>
                  <a:srgbClr val="376092"/>
                </a:solidFill>
                <a:cs typeface="Times New Roman" panose="02020603050405020304" pitchFamily="18" charset="0"/>
              </a:rPr>
            </a:br>
            <a:endParaRPr lang="en-US" altLang="en-US" b="1">
              <a:solidFill>
                <a:srgbClr val="376092"/>
              </a:solidFill>
              <a:cs typeface="Times New Roman" panose="02020603050405020304" pitchFamily="18" charset="0"/>
            </a:endParaRPr>
          </a:p>
        </p:txBody>
      </p:sp>
      <p:sp>
        <p:nvSpPr>
          <p:cNvPr id="4099" name="Subtitle 2">
            <a:extLst>
              <a:ext uri="{FF2B5EF4-FFF2-40B4-BE49-F238E27FC236}">
                <a16:creationId xmlns:a16="http://schemas.microsoft.com/office/drawing/2014/main" id="{9E42D781-3E9C-4E9B-884D-A446EF5F108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29000"/>
            <a:ext cx="7620000" cy="1371600"/>
          </a:xfrm>
        </p:spPr>
        <p:txBody>
          <a:bodyPr/>
          <a:lstStyle/>
          <a:p>
            <a:pPr eaLnBrk="1" hangingPunct="1">
              <a:buFont typeface="Calibri" panose="020F0502020204030204" pitchFamily="34" charset="0"/>
              <a:buNone/>
            </a:pPr>
            <a:endParaRPr lang="en-US" altLang="en-US" sz="2400" i="1">
              <a:solidFill>
                <a:srgbClr val="002060"/>
              </a:solidFill>
            </a:endParaRPr>
          </a:p>
          <a:p>
            <a:pPr eaLnBrk="1" hangingPunct="1">
              <a:buFont typeface="Calibri" panose="020F0502020204030204" pitchFamily="34" charset="0"/>
              <a:buNone/>
            </a:pPr>
            <a:r>
              <a:rPr lang="en-US" altLang="en-US" sz="2400" i="1">
                <a:solidFill>
                  <a:srgbClr val="002060"/>
                </a:solidFill>
              </a:rPr>
              <a:t>Najnovije aktivnosti BCOP-a</a:t>
            </a:r>
          </a:p>
        </p:txBody>
      </p:sp>
      <p:pic>
        <p:nvPicPr>
          <p:cNvPr id="4100" name="Рисунок 11" descr="pempal-logo.jpg">
            <a:extLst>
              <a:ext uri="{FF2B5EF4-FFF2-40B4-BE49-F238E27FC236}">
                <a16:creationId xmlns:a16="http://schemas.microsoft.com/office/drawing/2014/main" id="{02CFA1E9-3E6A-43BF-B0D1-753AB5E1E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15" descr="pempal-logo-top.gif">
            <a:extLst>
              <a:ext uri="{FF2B5EF4-FFF2-40B4-BE49-F238E27FC236}">
                <a16:creationId xmlns:a16="http://schemas.microsoft.com/office/drawing/2014/main" id="{CA18A382-E0C0-4567-888A-FEC2EEC124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28600"/>
            <a:ext cx="3581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5">
            <a:extLst>
              <a:ext uri="{FF2B5EF4-FFF2-40B4-BE49-F238E27FC236}">
                <a16:creationId xmlns:a16="http://schemas.microsoft.com/office/drawing/2014/main" id="{D1390EF4-19C7-4B56-B9A2-58EA4D620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5095875"/>
            <a:ext cx="8153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sz="1800">
                <a:solidFill>
                  <a:srgbClr val="002060"/>
                </a:solidFill>
              </a:rPr>
              <a:t>Anna Belenchuk, predsjednica BCOP-a </a:t>
            </a:r>
          </a:p>
          <a:p>
            <a:pPr algn="ctr"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sz="1800">
                <a:solidFill>
                  <a:srgbClr val="002060"/>
                </a:solidFill>
              </a:rPr>
              <a:t>Ministarstvo financija, Ruska Federacija</a:t>
            </a:r>
          </a:p>
          <a:p>
            <a:pPr algn="ctr"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sz="1800">
                <a:solidFill>
                  <a:srgbClr val="002060"/>
                </a:solidFill>
              </a:rPr>
              <a:t>18. ožujka 2019. </a:t>
            </a:r>
          </a:p>
          <a:p>
            <a:pPr algn="ctr"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sz="1800">
                <a:solidFill>
                  <a:srgbClr val="002060"/>
                </a:solidFill>
              </a:rPr>
              <a:t>Godišnja plenarna sjednica BCOP-a u Taškentu, 2019.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ubtitle 2">
            <a:extLst>
              <a:ext uri="{FF2B5EF4-FFF2-40B4-BE49-F238E27FC236}">
                <a16:creationId xmlns:a16="http://schemas.microsoft.com/office/drawing/2014/main" id="{AA99C0D0-0348-4593-A96D-4AC5A6328A3A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1038" y="0"/>
            <a:ext cx="8362950" cy="7315200"/>
          </a:xfrm>
        </p:spPr>
        <p:txBody>
          <a:bodyPr/>
          <a:lstStyle/>
          <a:p>
            <a:pPr eaLnBrk="1" hangingPunct="1">
              <a:buFont typeface="Calibri" panose="020F0502020204030204" pitchFamily="34" charset="0"/>
              <a:buNone/>
            </a:pPr>
            <a:r>
              <a:rPr lang="en-US" altLang="en-US" sz="2400" b="1">
                <a:solidFill>
                  <a:srgbClr val="558ED5"/>
                </a:solidFill>
              </a:rPr>
              <a:t>Aktivnosti BCOP-a u FG 2018. – 2019.</a:t>
            </a:r>
            <a:r>
              <a:rPr lang="en-US" altLang="en-US" sz="2400" b="1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2531" name="Рисунок 11" descr="pempal-logo.jpg">
            <a:extLst>
              <a:ext uri="{FF2B5EF4-FFF2-40B4-BE49-F238E27FC236}">
                <a16:creationId xmlns:a16="http://schemas.microsoft.com/office/drawing/2014/main" id="{EFD38347-2385-4CD4-BAB7-645EB5D137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B194B4-77C3-4A2B-8C0D-C9C822F9D0BB}"/>
              </a:ext>
            </a:extLst>
          </p:cNvPr>
          <p:cNvGraphicFramePr>
            <a:graphicFrameLocks noGrp="1"/>
          </p:cNvGraphicFramePr>
          <p:nvPr/>
        </p:nvGraphicFramePr>
        <p:xfrm>
          <a:off x="704850" y="609600"/>
          <a:ext cx="8301038" cy="5934075"/>
        </p:xfrm>
        <a:graphic>
          <a:graphicData uri="http://schemas.openxmlformats.org/drawingml/2006/table">
            <a:tbl>
              <a:tblPr/>
              <a:tblGrid>
                <a:gridCol w="361950">
                  <a:extLst>
                    <a:ext uri="{9D8B030D-6E8A-4147-A177-3AD203B41FA5}">
                      <a16:colId xmlns:a16="http://schemas.microsoft.com/office/drawing/2014/main" val="2143402821"/>
                    </a:ext>
                  </a:extLst>
                </a:gridCol>
                <a:gridCol w="5334000">
                  <a:extLst>
                    <a:ext uri="{9D8B030D-6E8A-4147-A177-3AD203B41FA5}">
                      <a16:colId xmlns:a16="http://schemas.microsoft.com/office/drawing/2014/main" val="179480258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534984592"/>
                    </a:ext>
                  </a:extLst>
                </a:gridCol>
                <a:gridCol w="1385888">
                  <a:extLst>
                    <a:ext uri="{9D8B030D-6E8A-4147-A177-3AD203B41FA5}">
                      <a16:colId xmlns:a16="http://schemas.microsoft.com/office/drawing/2014/main" val="195786322"/>
                    </a:ext>
                  </a:extLst>
                </a:gridCol>
              </a:tblGrid>
              <a:tr h="30481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</a:rPr>
                        <a:t>Tekuća fiskalna godina</a:t>
                      </a:r>
                    </a:p>
                  </a:txBody>
                  <a:tcPr marL="7750" marR="7750" marT="775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651181"/>
                  </a:ext>
                </a:extLst>
              </a:tr>
              <a:tr h="4344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</a:rPr>
                        <a:t>1.</a:t>
                      </a:r>
                    </a:p>
                  </a:txBody>
                  <a:tcPr marL="7750" marR="7750" marT="775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</a:rPr>
                        <a:t>Sastanak izvršnih odbora svih zajednica prakse </a:t>
                      </a:r>
                    </a:p>
                  </a:txBody>
                  <a:tcPr marL="7750" marR="7750" marT="775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</a:rPr>
                        <a:t>4. – 6. srpnja 2018.</a:t>
                      </a:r>
                    </a:p>
                  </a:txBody>
                  <a:tcPr marL="7750" marR="7750" marT="775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</a:rPr>
                        <a:t>Budimpešta, Mađarska</a:t>
                      </a:r>
                    </a:p>
                  </a:txBody>
                  <a:tcPr marL="7750" marR="7750" marT="775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49353400"/>
                  </a:ext>
                </a:extLst>
              </a:tr>
              <a:tr h="8612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</a:rPr>
                        <a:t>2.</a:t>
                      </a:r>
                    </a:p>
                  </a:txBody>
                  <a:tcPr marL="7750" marR="7750" marT="775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</a:rPr>
                        <a:t>Sudjelovanje odabranih članova BLTWG-a na međunarodnoj konferenciji „Sudjelovanje građana kao jedan od oblika razvoja:</a:t>
                      </a:r>
                      <a:r>
                        <a:rPr kumimoji="0" lang="en-US" altLang="en-US" sz="1400" b="1" i="1" u="none" strike="noStrike" cap="none" normalizeH="0" baseline="0">
                          <a:ln>
                            <a:noFill/>
                          </a:ln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</a:rPr>
                        <a:t> </a:t>
                      </a: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</a:rPr>
                        <a:t>rusko i globalno iskustvo u participativnom planiranju proračuna”, drugi dan Moskovskog financijskog foruma</a:t>
                      </a:r>
                    </a:p>
                  </a:txBody>
                  <a:tcPr marL="7750" marR="7750" marT="775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</a:rPr>
                        <a:t>7. rujna 2018.  </a:t>
                      </a:r>
                    </a:p>
                  </a:txBody>
                  <a:tcPr marL="7750" marR="7750" marT="775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</a:rPr>
                        <a:t>Moskva, Rusija</a:t>
                      </a:r>
                    </a:p>
                  </a:txBody>
                  <a:tcPr marL="7750" marR="7750" marT="775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9764987"/>
                  </a:ext>
                </a:extLst>
              </a:tr>
              <a:tr h="6478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</a:rPr>
                        <a:t>3.</a:t>
                      </a:r>
                    </a:p>
                  </a:txBody>
                  <a:tcPr marL="7750" marR="7750" marT="775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</a:rPr>
                        <a:t>Studijski posjet BLTWG-a na temu sudjelovanja javnosti na nacionalnoj i lokalnoj razini u Portugalu koji se organizira s GIFT-om + sastanak Izvršnog odbora </a:t>
                      </a:r>
                    </a:p>
                  </a:txBody>
                  <a:tcPr marL="7750" marR="7750" marT="775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</a:rPr>
                        <a:t>14. – 18. listopada 2018. </a:t>
                      </a:r>
                    </a:p>
                  </a:txBody>
                  <a:tcPr marL="7750" marR="7750" marT="775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05496"/>
                          </a:solidFill>
                          <a:effectLst/>
                          <a:latin typeface="Cambria" panose="02040503050406030204" pitchFamily="18" charset="0"/>
                        </a:rPr>
                        <a:t>Cascais/Lisabon, Portugal</a:t>
                      </a:r>
                    </a:p>
                  </a:txBody>
                  <a:tcPr marL="7750" marR="7750" marT="775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2390639"/>
                  </a:ext>
                </a:extLst>
              </a:tr>
              <a:tr h="6478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Cambria" panose="02040503050406030204" pitchFamily="18" charset="0"/>
                        </a:rPr>
                        <a:t>4.</a:t>
                      </a:r>
                    </a:p>
                  </a:txBody>
                  <a:tcPr marL="7750" marR="7750" marT="775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Cambria" panose="02040503050406030204" pitchFamily="18" charset="0"/>
                        </a:rPr>
                        <a:t>Sudjelovanje manje skupine voditelja PPBWG-a na sastanku OECD-ove mreže posvećene učinku i rezultatima</a:t>
                      </a:r>
                    </a:p>
                  </a:txBody>
                  <a:tcPr marL="7750" marR="7750" marT="775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Cambria" panose="02040503050406030204" pitchFamily="18" charset="0"/>
                        </a:rPr>
                        <a:t>26. – 27. studenoga 2018.</a:t>
                      </a:r>
                    </a:p>
                  </a:txBody>
                  <a:tcPr marL="7750" marR="7750" marT="775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Cambria" panose="02040503050406030204" pitchFamily="18" charset="0"/>
                        </a:rPr>
                        <a:t>Pariz, Francuska</a:t>
                      </a:r>
                    </a:p>
                  </a:txBody>
                  <a:tcPr marL="7750" marR="7750" marT="775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3793137"/>
                  </a:ext>
                </a:extLst>
              </a:tr>
              <a:tr h="64786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Cambria" panose="02040503050406030204" pitchFamily="18" charset="0"/>
                        </a:rPr>
                        <a:t>5.</a:t>
                      </a:r>
                    </a:p>
                  </a:txBody>
                  <a:tcPr marL="7750" marR="7750" marT="775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Cambria" panose="02040503050406030204" pitchFamily="18" charset="0"/>
                        </a:rPr>
                        <a:t>Plenarna sjednica svih članova BCOP-a + sastanak Izvršnog odbora</a:t>
                      </a:r>
                    </a:p>
                  </a:txBody>
                  <a:tcPr marL="7750" marR="7750" marT="775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Cambria" panose="02040503050406030204" pitchFamily="18" charset="0"/>
                        </a:rPr>
                        <a:t>18. – 21. ožujka 2019.</a:t>
                      </a:r>
                    </a:p>
                  </a:txBody>
                  <a:tcPr marL="7750" marR="7750" marT="775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Cambria" panose="02040503050406030204" pitchFamily="18" charset="0"/>
                        </a:rPr>
                        <a:t>Taškent, Uzbekistan</a:t>
                      </a:r>
                    </a:p>
                  </a:txBody>
                  <a:tcPr marL="7750" marR="7750" marT="775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4923826"/>
                  </a:ext>
                </a:extLst>
              </a:tr>
              <a:tr h="2668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Cambria" panose="02040503050406030204" pitchFamily="18" charset="0"/>
                        </a:rPr>
                        <a:t>6.</a:t>
                      </a:r>
                    </a:p>
                  </a:txBody>
                  <a:tcPr marL="7750" marR="7750" marT="775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Cambria" panose="02040503050406030204" pitchFamily="18" charset="0"/>
                        </a:rPr>
                        <a:t>Videokonferencija PPBWG-a </a:t>
                      </a:r>
                    </a:p>
                  </a:txBody>
                  <a:tcPr marL="7750" marR="7750" marT="775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Cambria" panose="02040503050406030204" pitchFamily="18" charset="0"/>
                        </a:rPr>
                        <a:t>Svibanj 2019.</a:t>
                      </a:r>
                    </a:p>
                  </a:txBody>
                  <a:tcPr marL="7750" marR="7750" marT="775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750" marR="7750" marT="775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1525555"/>
                  </a:ext>
                </a:extLst>
              </a:tr>
              <a:tr h="2937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Cambria" panose="02040503050406030204" pitchFamily="18" charset="0"/>
                        </a:rPr>
                        <a:t>7.</a:t>
                      </a:r>
                    </a:p>
                  </a:txBody>
                  <a:tcPr marL="7750" marR="7750" marT="775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Cambria" panose="02040503050406030204" pitchFamily="18" charset="0"/>
                        </a:rPr>
                        <a:t>Videokonferencija Izvršnog odbora BCOP-a</a:t>
                      </a:r>
                    </a:p>
                  </a:txBody>
                  <a:tcPr marL="7750" marR="7750" marT="775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376092"/>
                          </a:solidFill>
                          <a:effectLst/>
                          <a:latin typeface="Cambria" panose="02040503050406030204" pitchFamily="18" charset="0"/>
                        </a:rPr>
                        <a:t>Svibanj 2019.</a:t>
                      </a:r>
                    </a:p>
                  </a:txBody>
                  <a:tcPr marL="7750" marR="7750" marT="775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>
                        <a:ln>
                          <a:noFill/>
                        </a:ln>
                        <a:solidFill>
                          <a:srgbClr val="376092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750" marR="7750" marT="775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790182"/>
                  </a:ext>
                </a:extLst>
              </a:tr>
              <a:tr h="26684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Sljedeća fiskalna godina</a:t>
                      </a:r>
                    </a:p>
                  </a:txBody>
                  <a:tcPr marL="7750" marR="7750" marT="775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9606346"/>
                  </a:ext>
                </a:extLst>
              </a:tr>
              <a:tr h="8612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8.</a:t>
                      </a:r>
                    </a:p>
                  </a:txBody>
                  <a:tcPr marL="7750" marR="7750" marT="775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Sudjelovanje Izvršnog odbora BCOP-a na godišnjem sastanku OECD-ovih visokih dužnosnika odgovornih za proračun iz zemalja regije CESEE + usporedni sastanak Izvršnog odbora</a:t>
                      </a:r>
                    </a:p>
                  </a:txBody>
                  <a:tcPr marL="7750" marR="7750" marT="775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čeka se potvrda, lipanj/srpanj 2019.</a:t>
                      </a:r>
                    </a:p>
                  </a:txBody>
                  <a:tcPr marL="7750" marR="7750" marT="775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Minsk, Bjelarus</a:t>
                      </a:r>
                    </a:p>
                  </a:txBody>
                  <a:tcPr marL="7750" marR="7750" marT="775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7003865"/>
                  </a:ext>
                </a:extLst>
              </a:tr>
              <a:tr h="26684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9.</a:t>
                      </a:r>
                    </a:p>
                  </a:txBody>
                  <a:tcPr marL="7750" marR="7750" marT="775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Videokonferencija PPBWG-a</a:t>
                      </a:r>
                    </a:p>
                  </a:txBody>
                  <a:tcPr marL="7750" marR="7750" marT="775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Rujan 2019. </a:t>
                      </a:r>
                    </a:p>
                  </a:txBody>
                  <a:tcPr marL="7750" marR="7750" marT="775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7750" marR="7750" marT="775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8055522"/>
                  </a:ext>
                </a:extLst>
              </a:tr>
              <a:tr h="4344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10.</a:t>
                      </a:r>
                    </a:p>
                  </a:txBody>
                  <a:tcPr marL="7750" marR="7750" marT="775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Sudjelovanje na sastanku OECD-ove mreže posvećene učinku i rezultatima </a:t>
                      </a:r>
                    </a:p>
                  </a:txBody>
                  <a:tcPr marL="7750" marR="7750" marT="775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čeka se potvrda</a:t>
                      </a:r>
                    </a:p>
                  </a:txBody>
                  <a:tcPr marL="7750" marR="7750" marT="775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ambria" panose="02040503050406030204" pitchFamily="18" charset="0"/>
                        </a:rPr>
                        <a:t>Pariz, Francuska</a:t>
                      </a:r>
                    </a:p>
                  </a:txBody>
                  <a:tcPr marL="7750" marR="7750" marT="775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36705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518">
            <a:extLst>
              <a:ext uri="{FF2B5EF4-FFF2-40B4-BE49-F238E27FC236}">
                <a16:creationId xmlns:a16="http://schemas.microsoft.com/office/drawing/2014/main" id="{0A3FA7CE-79F4-4CB4-889E-6C49202F6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77"/>
          <a:stretch>
            <a:fillRect/>
          </a:stretch>
        </p:blipFill>
        <p:spPr bwMode="auto">
          <a:xfrm>
            <a:off x="0" y="6324600"/>
            <a:ext cx="9144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TextBox 5">
            <a:extLst>
              <a:ext uri="{FF2B5EF4-FFF2-40B4-BE49-F238E27FC236}">
                <a16:creationId xmlns:a16="http://schemas.microsoft.com/office/drawing/2014/main" id="{E4BE67E4-E851-4EAE-89C5-68C5A41F9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9438" y="5924550"/>
            <a:ext cx="129540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en-US" sz="1000" b="1"/>
              <a:t>Ksenia Malafeeva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hr-HR" altLang="en-US" sz="1000" i="1"/>
              <a:t>Svjetska banka</a:t>
            </a:r>
          </a:p>
        </p:txBody>
      </p:sp>
      <p:pic>
        <p:nvPicPr>
          <p:cNvPr id="24580" name="Picture 1">
            <a:extLst>
              <a:ext uri="{FF2B5EF4-FFF2-40B4-BE49-F238E27FC236}">
                <a16:creationId xmlns:a16="http://schemas.microsoft.com/office/drawing/2014/main" id="{94129859-AD79-413B-96E5-6ED99D96F8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458200" cy="620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1" descr="pempal-logo.jpg">
            <a:extLst>
              <a:ext uri="{FF2B5EF4-FFF2-40B4-BE49-F238E27FC236}">
                <a16:creationId xmlns:a16="http://schemas.microsoft.com/office/drawing/2014/main" id="{DBDA18C1-A3B9-4F82-9C8E-1217BC9D8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Рисунок 15" descr="pempal-logo-top.gif">
            <a:extLst>
              <a:ext uri="{FF2B5EF4-FFF2-40B4-BE49-F238E27FC236}">
                <a16:creationId xmlns:a16="http://schemas.microsoft.com/office/drawing/2014/main" id="{27278F68-71D6-42DA-B1C3-D224ABFF8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"/>
            <a:ext cx="3581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">
            <a:extLst>
              <a:ext uri="{FF2B5EF4-FFF2-40B4-BE49-F238E27FC236}">
                <a16:creationId xmlns:a16="http://schemas.microsoft.com/office/drawing/2014/main" id="{5B298365-EB32-4996-A350-C4E939EAF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4775"/>
            <a:ext cx="8382000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Box 4">
            <a:extLst>
              <a:ext uri="{FF2B5EF4-FFF2-40B4-BE49-F238E27FC236}">
                <a16:creationId xmlns:a16="http://schemas.microsoft.com/office/drawing/2014/main" id="{E9A57D0B-F677-41A1-97FA-AB5B605890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300788"/>
            <a:ext cx="6096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hr-HR" altLang="en-US" sz="1800"/>
              <a:t>Plenarna sjednica BCOP-a; 14.-16. ožujka 2018.; Beč, Austrija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72D8A607-735E-4983-8425-45E263D7B6DD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2057400"/>
            <a:ext cx="8077200" cy="2362200"/>
          </a:xfrm>
        </p:spPr>
        <p:txBody>
          <a:bodyPr/>
          <a:lstStyle/>
          <a:p>
            <a:pPr eaLnBrk="1" hangingPunct="1"/>
            <a:r>
              <a:rPr lang="en-US" altLang="en-US" sz="2400">
                <a:solidFill>
                  <a:srgbClr val="002060"/>
                </a:solidFill>
              </a:rPr>
              <a:t>Izvještaj o napretku Radne skupine za proračunsku pismenost i transparentnost</a:t>
            </a:r>
          </a:p>
        </p:txBody>
      </p:sp>
      <p:pic>
        <p:nvPicPr>
          <p:cNvPr id="27651" name="Рисунок 11" descr="pempal-logo.jpg">
            <a:extLst>
              <a:ext uri="{FF2B5EF4-FFF2-40B4-BE49-F238E27FC236}">
                <a16:creationId xmlns:a16="http://schemas.microsoft.com/office/drawing/2014/main" id="{08AB315F-DD73-4AB0-969E-1E84D300E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Рисунок 15" descr="pempal-logo-top.gif">
            <a:extLst>
              <a:ext uri="{FF2B5EF4-FFF2-40B4-BE49-F238E27FC236}">
                <a16:creationId xmlns:a16="http://schemas.microsoft.com/office/drawing/2014/main" id="{CFBEEDFA-CE55-444B-9C82-438D6FC2B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"/>
            <a:ext cx="3581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>
            <a:extLst>
              <a:ext uri="{FF2B5EF4-FFF2-40B4-BE49-F238E27FC236}">
                <a16:creationId xmlns:a16="http://schemas.microsoft.com/office/drawing/2014/main" id="{698E1FEE-F0C0-4881-A4D0-801337AE0E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724400"/>
            <a:ext cx="15208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AB08B27-36AD-4ED6-AD9B-EB20BDF3C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4550" y="609600"/>
            <a:ext cx="8088313" cy="60198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bs-Latn-B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0100" lvl="1" indent="-34290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bs-Latn-BA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9699" name="Рисунок 11" descr="pempal-logo.jpg">
            <a:extLst>
              <a:ext uri="{FF2B5EF4-FFF2-40B4-BE49-F238E27FC236}">
                <a16:creationId xmlns:a16="http://schemas.microsoft.com/office/drawing/2014/main" id="{1D1A89EE-410D-46D8-8764-F61962AD67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1">
            <a:extLst>
              <a:ext uri="{FF2B5EF4-FFF2-40B4-BE49-F238E27FC236}">
                <a16:creationId xmlns:a16="http://schemas.microsoft.com/office/drawing/2014/main" id="{7BF8426B-E045-4705-8C9F-C9AD995178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525" y="152400"/>
            <a:ext cx="731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558ED5"/>
                </a:solidFill>
              </a:rPr>
              <a:t>Pozadinske informacije o BLTWG-u</a:t>
            </a:r>
          </a:p>
        </p:txBody>
      </p:sp>
      <p:sp>
        <p:nvSpPr>
          <p:cNvPr id="29701" name="Содержимое 2">
            <a:extLst>
              <a:ext uri="{FF2B5EF4-FFF2-40B4-BE49-F238E27FC236}">
                <a16:creationId xmlns:a16="http://schemas.microsoft.com/office/drawing/2014/main" id="{5118B010-95E5-4122-87B5-CEB31F0F6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798513"/>
            <a:ext cx="8369300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ts val="800"/>
              </a:spcBef>
              <a:buFont typeface="Calibri" panose="020F0502020204030204" pitchFamily="34" charset="0"/>
              <a:buNone/>
            </a:pPr>
            <a:r>
              <a:rPr lang="en-US" altLang="en-US" sz="1600" b="1">
                <a:solidFill>
                  <a:srgbClr val="984807"/>
                </a:solidFill>
              </a:rPr>
              <a:t>Cilj je proučavanje međunarodnog iskustva u području unaprjeđenja proračunske pismenosti javnosti, otvorenosti i dostupnosti proračuna te sudjelovanja građana.</a:t>
            </a:r>
          </a:p>
          <a:p>
            <a:pPr algn="just" eaLnBrk="1" hangingPunct="1">
              <a:spcBef>
                <a:spcPts val="800"/>
              </a:spcBef>
              <a:buFont typeface="Calibri" panose="020F0502020204030204" pitchFamily="34" charset="0"/>
              <a:buNone/>
            </a:pPr>
            <a:r>
              <a:rPr lang="en-US" altLang="en-US" sz="1600" b="1">
                <a:solidFill>
                  <a:srgbClr val="0D0D0D"/>
                </a:solidFill>
              </a:rPr>
              <a:t>Zadaci:</a:t>
            </a:r>
          </a:p>
          <a:p>
            <a:pPr algn="just" eaLnBrk="1" hangingPunct="1">
              <a:spcBef>
                <a:spcPts val="800"/>
              </a:spcBef>
            </a:pPr>
            <a:r>
              <a:rPr lang="en-US" altLang="en-US" sz="1600">
                <a:solidFill>
                  <a:srgbClr val="0D0D0D"/>
                </a:solidFill>
              </a:rPr>
              <a:t>Pregled naprednih međunarodnih praksi iz područja proračunske pismenosti i transparentnosti te sudjelovanja javnosti.</a:t>
            </a:r>
          </a:p>
          <a:p>
            <a:pPr algn="just" eaLnBrk="1" hangingPunct="1">
              <a:spcBef>
                <a:spcPts val="800"/>
              </a:spcBef>
            </a:pPr>
            <a:r>
              <a:rPr lang="en-US" altLang="en-US" sz="1600">
                <a:solidFill>
                  <a:srgbClr val="0D0D0D"/>
                </a:solidFill>
              </a:rPr>
              <a:t>Razmjena iskustva među proračunskim stručnjacima iz zemalja članica BLTWG-a u svrhu izrade standardnih pristupa provedbi sličnih projekata.   </a:t>
            </a:r>
          </a:p>
          <a:p>
            <a:pPr algn="just" eaLnBrk="1" hangingPunct="1">
              <a:spcBef>
                <a:spcPts val="800"/>
              </a:spcBef>
            </a:pPr>
            <a:r>
              <a:rPr lang="en-US" altLang="en-US" sz="1600">
                <a:solidFill>
                  <a:srgbClr val="0D0D0D"/>
                </a:solidFill>
              </a:rPr>
              <a:t>Izrada novih proizvoda znanja BCOP-a na temelju ostvarenih rezultata, kao što su preporuke za provedbu sličnih projekata u zemljama PEMPAL-a. </a:t>
            </a:r>
          </a:p>
          <a:p>
            <a:pPr marL="0" lvl="1" algn="just" eaLnBrk="1" hangingPunct="1">
              <a:spcBef>
                <a:spcPts val="800"/>
              </a:spcBef>
              <a:buFont typeface="Calibri" panose="020F0502020204030204" pitchFamily="34" charset="0"/>
              <a:buNone/>
            </a:pPr>
            <a:endParaRPr lang="en-US" altLang="en-US" sz="1600">
              <a:solidFill>
                <a:srgbClr val="0D0D0D"/>
              </a:solidFill>
            </a:endParaRPr>
          </a:p>
          <a:p>
            <a:pPr marL="0" lvl="1" algn="just" eaLnBrk="1" hangingPunct="1">
              <a:spcBef>
                <a:spcPts val="800"/>
              </a:spcBef>
              <a:buFont typeface="Calibri" panose="020F0502020204030204" pitchFamily="34" charset="0"/>
              <a:buNone/>
            </a:pPr>
            <a:r>
              <a:rPr lang="en-US" altLang="en-US" sz="1600" b="1">
                <a:solidFill>
                  <a:srgbClr val="000000"/>
                </a:solidFill>
              </a:rPr>
              <a:t>Partnerstva: </a:t>
            </a:r>
            <a:r>
              <a:rPr lang="en-US" altLang="en-US" sz="1600">
                <a:solidFill>
                  <a:srgbClr val="000000"/>
                </a:solidFill>
              </a:rPr>
              <a:t>Svjetska banka: proračunska pismenost; Međunarodno partnerstvo za proračun (IBP): čimbenici uspjeha za Indeks otvorenosti proračuna; OECD / Globalna inicijativa za fiskalnu transparentnost (GIFT): doprinos preliminarnoj verziji Priručnika za proračunsku transparentnost; sastanci OECD-ovih visokih dužnosnika za proračun: izvještaji o aktivnostima BLTWG-a i o proizvodu znanja o izradi proračuna za građane. </a:t>
            </a:r>
          </a:p>
          <a:p>
            <a:pPr marL="0" lvl="1" algn="ctr" eaLnBrk="1" hangingPunct="1">
              <a:spcBef>
                <a:spcPts val="800"/>
              </a:spcBef>
              <a:buFont typeface="Calibri" panose="020F0502020204030204" pitchFamily="34" charset="0"/>
              <a:buNone/>
            </a:pPr>
            <a:endParaRPr lang="en-US" altLang="en-US" sz="1600">
              <a:solidFill>
                <a:srgbClr val="000000"/>
              </a:solidFill>
            </a:endParaRPr>
          </a:p>
          <a:p>
            <a:pPr marL="0" lvl="1" algn="ctr" eaLnBrk="1" hangingPunct="1">
              <a:spcBef>
                <a:spcPts val="800"/>
              </a:spcBef>
              <a:buFont typeface="Calibri" panose="020F0502020204030204" pitchFamily="34" charset="0"/>
              <a:buNone/>
            </a:pPr>
            <a:r>
              <a:rPr lang="en-US" altLang="en-US" sz="1600" b="1" i="1">
                <a:solidFill>
                  <a:srgbClr val="000000"/>
                </a:solidFill>
              </a:rPr>
              <a:t>Članice BLTWG-a (16 zemalja)</a:t>
            </a:r>
            <a:r>
              <a:rPr lang="en-US" altLang="en-US" sz="1600" i="1">
                <a:solidFill>
                  <a:srgbClr val="000000"/>
                </a:solidFill>
              </a:rPr>
              <a:t>:  Albanija, Rusija, Armenija, Kosovo, Kirgiska Republika, Hrvatska, Turska, Bjelarus, Bosna i Hercegovina, Rumunjska, Tadžikistan, Ukrajina, Uzbekistan, Kazahstan. Moldova i Srbija.  </a:t>
            </a:r>
          </a:p>
          <a:p>
            <a:pPr marL="0" lvl="1" algn="just" eaLnBrk="1" hangingPunct="1">
              <a:spcBef>
                <a:spcPts val="800"/>
              </a:spcBef>
              <a:buFont typeface="Calibri" panose="020F0502020204030204" pitchFamily="34" charset="0"/>
              <a:buNone/>
            </a:pPr>
            <a:endParaRPr lang="en-US" altLang="en-US" sz="1600" i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C9E1753-4CD7-41AC-AFD5-04694AC29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4550" y="609600"/>
            <a:ext cx="8088313" cy="601980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bs-Latn-BA" sz="2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800100" lvl="1" indent="-342900" algn="just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bs-Latn-BA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1747" name="Рисунок 11" descr="pempal-logo.jpg">
            <a:extLst>
              <a:ext uri="{FF2B5EF4-FFF2-40B4-BE49-F238E27FC236}">
                <a16:creationId xmlns:a16="http://schemas.microsoft.com/office/drawing/2014/main" id="{8004C096-D9E3-4567-8500-9B0159A79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Box 1">
            <a:extLst>
              <a:ext uri="{FF2B5EF4-FFF2-40B4-BE49-F238E27FC236}">
                <a16:creationId xmlns:a16="http://schemas.microsoft.com/office/drawing/2014/main" id="{F140208A-B464-418E-9E3A-FC263381F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525" y="152400"/>
            <a:ext cx="7315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558ED5"/>
                </a:solidFill>
              </a:rPr>
              <a:t>Najnovije informacije o aktivnostima BLTWG-a u 2018.</a:t>
            </a:r>
          </a:p>
        </p:txBody>
      </p:sp>
      <p:sp>
        <p:nvSpPr>
          <p:cNvPr id="31749" name="Содержимое 2">
            <a:extLst>
              <a:ext uri="{FF2B5EF4-FFF2-40B4-BE49-F238E27FC236}">
                <a16:creationId xmlns:a16="http://schemas.microsoft.com/office/drawing/2014/main" id="{20092C50-C1D1-4F6C-AD81-E88D875B9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798513"/>
            <a:ext cx="8369300" cy="600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ts val="800"/>
              </a:spcBef>
              <a:buFont typeface="Calibri" panose="020F0502020204030204" pitchFamily="34" charset="0"/>
              <a:buNone/>
            </a:pPr>
            <a:r>
              <a:rPr lang="en-US" altLang="en-US" sz="1600" b="1">
                <a:solidFill>
                  <a:srgbClr val="984807"/>
                </a:solidFill>
              </a:rPr>
              <a:t>Aktivnosti BLTWG-a postupno su se usmjerile s općenitih pitanja proračunske otvorenosti i njezina mjerenja tijekom 2015. i 2016. na najbolje prakse u pogledu proračunske pismenosti u razdoblju od 2015. do 2017. te se konačno prešlo na sudjelovanje javnosti u proračunskom procesu.  </a:t>
            </a:r>
          </a:p>
          <a:p>
            <a:pPr algn="just" eaLnBrk="1" hangingPunct="1">
              <a:spcBef>
                <a:spcPts val="800"/>
              </a:spcBef>
              <a:buFont typeface="Calibri" panose="020F0502020204030204" pitchFamily="34" charset="0"/>
              <a:buNone/>
            </a:pPr>
            <a:r>
              <a:rPr lang="en-US" altLang="en-US" sz="1600" b="1">
                <a:solidFill>
                  <a:srgbClr val="0D0D0D"/>
                </a:solidFill>
              </a:rPr>
              <a:t>Glavne aktivnosti BLTWG-a u FG 2018. uključuju:</a:t>
            </a:r>
          </a:p>
          <a:p>
            <a:pPr lvl="1" algn="just" eaLnBrk="1" hangingPunct="1">
              <a:spcBef>
                <a:spcPts val="800"/>
              </a:spcBef>
              <a:buFont typeface="Calibri" panose="020F0502020204030204" pitchFamily="34" charset="0"/>
              <a:buNone/>
            </a:pPr>
            <a:r>
              <a:rPr lang="en-US" altLang="en-US" sz="1600">
                <a:solidFill>
                  <a:srgbClr val="0D0D0D"/>
                </a:solidFill>
              </a:rPr>
              <a:t>i) izradu koncepta proizvoda znanja kojim će se dodatno promicati reforme u sudjelovanju javnosti; </a:t>
            </a:r>
          </a:p>
          <a:p>
            <a:pPr lvl="1" algn="just" eaLnBrk="1" hangingPunct="1">
              <a:spcBef>
                <a:spcPts val="800"/>
              </a:spcBef>
              <a:buFont typeface="Calibri" panose="020F0502020204030204" pitchFamily="34" charset="0"/>
              <a:buNone/>
            </a:pPr>
            <a:r>
              <a:rPr lang="en-US" altLang="en-US" sz="1600">
                <a:solidFill>
                  <a:srgbClr val="0D0D0D"/>
                </a:solidFill>
              </a:rPr>
              <a:t>ii) pregled rezultata  Ankete o otvorenosti proračuna IBP-a za 2017. na temu sudjelovanja javnosti i rasprava o tim rezultatima s Međunarodnim partnerstvom za proračun; </a:t>
            </a:r>
          </a:p>
          <a:p>
            <a:pPr lvl="1" algn="just" eaLnBrk="1" hangingPunct="1">
              <a:spcBef>
                <a:spcPts val="800"/>
              </a:spcBef>
              <a:buFont typeface="Calibri" panose="020F0502020204030204" pitchFamily="34" charset="0"/>
              <a:buNone/>
            </a:pPr>
            <a:r>
              <a:rPr lang="en-US" altLang="en-US" sz="1600">
                <a:solidFill>
                  <a:srgbClr val="0D0D0D"/>
                </a:solidFill>
              </a:rPr>
              <a:t>iii) pregled najboljih praksi uključenih u Vodič GIFT-a o načelima i mehanizmima sudjelovanja javnosti u fiskalnoj politici te rasprava o tim praksama s GIFT-om; </a:t>
            </a:r>
          </a:p>
          <a:p>
            <a:pPr lvl="1" algn="just" eaLnBrk="1" hangingPunct="1">
              <a:spcBef>
                <a:spcPts val="800"/>
              </a:spcBef>
              <a:buFont typeface="Calibri" panose="020F0502020204030204" pitchFamily="34" charset="0"/>
              <a:buNone/>
            </a:pPr>
            <a:r>
              <a:rPr lang="en-US" altLang="en-US" sz="1600">
                <a:solidFill>
                  <a:srgbClr val="0D0D0D"/>
                </a:solidFill>
              </a:rPr>
              <a:t>iv) pregled praksi sudjelovanja javnosti u zemljama PEMPAL-a i rasprava o tim praksama (Gruzija, Kirgiska Republika i Hrvatska); </a:t>
            </a:r>
          </a:p>
          <a:p>
            <a:pPr lvl="1" algn="just" eaLnBrk="1" hangingPunct="1">
              <a:spcBef>
                <a:spcPts val="800"/>
              </a:spcBef>
              <a:buFont typeface="Calibri" panose="020F0502020204030204" pitchFamily="34" charset="0"/>
              <a:buNone/>
            </a:pPr>
            <a:r>
              <a:rPr lang="en-US" altLang="en-US" sz="1600">
                <a:solidFill>
                  <a:srgbClr val="0D0D0D"/>
                </a:solidFill>
              </a:rPr>
              <a:t>v) pregled digitalnih alata, informacijskih tehnologija i sudjelovanja javnosti tijekom radionice GIFT-a i rasprava o tim temama (Zagreb, Hrvatska).</a:t>
            </a:r>
          </a:p>
          <a:p>
            <a:pPr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endParaRPr lang="en-US" altLang="en-US" sz="1600">
              <a:solidFill>
                <a:srgbClr val="0D0D0D"/>
              </a:solidFill>
            </a:endParaRPr>
          </a:p>
          <a:p>
            <a:pPr algn="just"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sz="1800">
                <a:solidFill>
                  <a:srgbClr val="000000"/>
                </a:solidFill>
              </a:rPr>
              <a:t>BLTWG je organizirao tri ključna skupa u FG 2018.: bio je domaćin jednog dana godišnje plenarne sjednice u Beču (Austrija), održao videokonferenciju za raspravu o proizvodu znanja, i neki članovi radne skupine sudjelovali su u prethodno navedenoj radionici GIFT-a.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Рисунок 11" descr="pempal-logo.jpg">
            <a:extLst>
              <a:ext uri="{FF2B5EF4-FFF2-40B4-BE49-F238E27FC236}">
                <a16:creationId xmlns:a16="http://schemas.microsoft.com/office/drawing/2014/main" id="{ED6A5C01-649D-4F78-8155-25CE1AB13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Рисунок 15" descr="pempal-logo-top.gif">
            <a:extLst>
              <a:ext uri="{FF2B5EF4-FFF2-40B4-BE49-F238E27FC236}">
                <a16:creationId xmlns:a16="http://schemas.microsoft.com/office/drawing/2014/main" id="{B2F79868-4B11-4CB6-8844-98A9F4D6A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79375"/>
            <a:ext cx="2643188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5C0F8007-DC94-4BDC-A089-2985CAC4BAE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4400" y="920750"/>
          <a:ext cx="7948613" cy="5529263"/>
        </p:xfrm>
        <a:graphic>
          <a:graphicData uri="http://schemas.openxmlformats.org/drawingml/2006/table">
            <a:tbl>
              <a:tblPr/>
              <a:tblGrid>
                <a:gridCol w="2403475">
                  <a:extLst>
                    <a:ext uri="{9D8B030D-6E8A-4147-A177-3AD203B41FA5}">
                      <a16:colId xmlns:a16="http://schemas.microsoft.com/office/drawing/2014/main" val="3464489003"/>
                    </a:ext>
                  </a:extLst>
                </a:gridCol>
                <a:gridCol w="5545138">
                  <a:extLst>
                    <a:ext uri="{9D8B030D-6E8A-4147-A177-3AD203B41FA5}">
                      <a16:colId xmlns:a16="http://schemas.microsoft.com/office/drawing/2014/main" val="4327697"/>
                    </a:ext>
                  </a:extLst>
                </a:gridCol>
              </a:tblGrid>
              <a:tr h="3826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7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Naslov</a:t>
                      </a:r>
                    </a:p>
                  </a:txBody>
                  <a:tcPr marL="84406" marR="84406"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B2D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Poveznica</a:t>
                      </a:r>
                    </a:p>
                  </a:txBody>
                  <a:tcPr marL="84406" marR="84406" marT="45726" marB="45726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B2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085087"/>
                  </a:ext>
                </a:extLst>
              </a:tr>
              <a:tr h="20957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Sudjelovanje javnosti u fiskalnoj politici i proračunskom procesu: Kako izraditi i/ili učvrstiti mehanizme zemalja PEMPAL-a?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Popratni dokument </a:t>
                      </a:r>
                    </a:p>
                  </a:txBody>
                  <a:tcPr marL="63305" marR="633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5"/>
                        </a:rPr>
                        <a:t>https://www.pempal.org/sites/pempal/files/filefield_paths/bcop_public_participation_backgroud_paper_august2017_eng.doc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RUS: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6"/>
                        </a:rPr>
                        <a:t>https://www.pempal.org/sites/pempal/files/filefield_paths/bcop_public_participation_backgroud_paper_august2017_rus_full.doc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7"/>
                        </a:rPr>
                        <a:t>https://www.pempal.org/sites/pempal/files/filefield_paths/bcop_public_participation_backgroud_paper_august2017_bcs.docx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3305" marR="633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9231543"/>
                  </a:ext>
                </a:extLst>
              </a:tr>
              <a:tr h="30508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3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Kako svladati izazove u izradi proračuna za građane u zemljama PEMPAL-a </a:t>
                      </a:r>
                    </a:p>
                  </a:txBody>
                  <a:tcPr marL="63305" marR="633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E7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8"/>
                        </a:rPr>
                        <a:t>https://www.pempal.org/sites/pempal/files/event/2017/Budget%20COP%20Events/Jun22_Moscow%2C%20Russian%20Federation/files/bcop_citizens_budgets_june2017_eng.doc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9"/>
                        </a:rPr>
                        <a:t>https://www.pempal.org/sites/pempal/files/event/2017/files/bcop_citizens_budgets_june2017_rus.doc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BCS: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2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hlinkClick r:id="rId10"/>
                        </a:rPr>
                        <a:t>https://www.pempal.org/sites/pempal/files/event/2017/Bud%C5%BEet%20Doga%C4%91aji/Jun22_Moskva%2C%20Rusija/files/bcop_citizens_budgets_june2017_bcs.docx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63305" marR="63305" marT="0" marB="0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D8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746829"/>
                  </a:ext>
                </a:extLst>
              </a:tr>
            </a:tbl>
          </a:graphicData>
        </a:graphic>
      </p:graphicFrame>
      <p:sp>
        <p:nvSpPr>
          <p:cNvPr id="33810" name="Прямоугольник 1">
            <a:extLst>
              <a:ext uri="{FF2B5EF4-FFF2-40B4-BE49-F238E27FC236}">
                <a16:creationId xmlns:a16="http://schemas.microsoft.com/office/drawing/2014/main" id="{7A783951-16CA-4F72-9136-9308E1603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425" y="304800"/>
            <a:ext cx="8259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558ED5"/>
                </a:solidFill>
              </a:rPr>
              <a:t>Proizvodi znanja BLTWG-a koji se mogu preuzeti s interneta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Рисунок 11" descr="pempal-logo.jpg">
            <a:extLst>
              <a:ext uri="{FF2B5EF4-FFF2-40B4-BE49-F238E27FC236}">
                <a16:creationId xmlns:a16="http://schemas.microsoft.com/office/drawing/2014/main" id="{0B2D71A3-0FCA-4304-BE08-41AB4DAED8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itle 1">
            <a:extLst>
              <a:ext uri="{FF2B5EF4-FFF2-40B4-BE49-F238E27FC236}">
                <a16:creationId xmlns:a16="http://schemas.microsoft.com/office/drawing/2014/main" id="{43FF3BED-04BB-42D5-9C76-8C22469F843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0"/>
            <a:ext cx="8018463" cy="87630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rgbClr val="558ED5"/>
                </a:solidFill>
              </a:rPr>
              <a:t>Dnevni red plenarne sjednice BLTWG-a</a:t>
            </a:r>
          </a:p>
        </p:txBody>
      </p:sp>
      <p:sp>
        <p:nvSpPr>
          <p:cNvPr id="35844" name="Subtitle 2">
            <a:extLst>
              <a:ext uri="{FF2B5EF4-FFF2-40B4-BE49-F238E27FC236}">
                <a16:creationId xmlns:a16="http://schemas.microsoft.com/office/drawing/2014/main" id="{C573ADBB-EC9B-4B41-A73D-051D34E52A4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38200" y="1143000"/>
            <a:ext cx="8153400" cy="3200400"/>
          </a:xfrm>
        </p:spPr>
        <p:txBody>
          <a:bodyPr/>
          <a:lstStyle/>
          <a:p>
            <a:pPr algn="just" eaLnBrk="1" hangingPunct="1">
              <a:buFont typeface="Calibri" panose="020F0502020204030204" pitchFamily="34" charset="0"/>
              <a:buNone/>
            </a:pPr>
            <a:r>
              <a:rPr lang="en-US" altLang="en-US" sz="2000" b="1">
                <a:solidFill>
                  <a:srgbClr val="C0504D"/>
                </a:solidFill>
              </a:rPr>
              <a:t>Današnji dnevni red BLTWG-a:</a:t>
            </a:r>
            <a:r>
              <a:rPr lang="en-US" altLang="en-US" sz="2000">
                <a:solidFill>
                  <a:srgbClr val="C0504D"/>
                </a:solidFill>
              </a:rPr>
              <a:t> 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en-US" sz="2000">
                <a:solidFill>
                  <a:srgbClr val="C0504D"/>
                </a:solidFill>
              </a:rPr>
              <a:t>Murray Petrie iz GIFT-a dat će pregled mehanizama sudjelovanja javnosti koji postoje na nacionalnoj razini. 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en-US" sz="2000">
                <a:solidFill>
                  <a:srgbClr val="C0504D"/>
                </a:solidFill>
              </a:rPr>
              <a:t>Ministarstvo financija Republike Uzbekistan predstavit će informacije o napretku u području fiskalne transparentnosti i reformama sudjelovanja javnosti koje su provedene tijekom protekle dvije godine prema lekcijama naučenim od zemalja PEMPAL-a. 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en-US" sz="2000">
                <a:solidFill>
                  <a:srgbClr val="C0504D"/>
                </a:solidFill>
              </a:rPr>
              <a:t>Dvije zemlje PEMPAL-a (Hrvatska i Ruska Federacija) predstavit će svoje inovativne prakse koje su nedavno uvedene. 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sz="2000">
              <a:solidFill>
                <a:srgbClr val="C0504D"/>
              </a:solidFill>
            </a:endParaRPr>
          </a:p>
          <a:p>
            <a:pPr eaLnBrk="1" hangingPunct="1">
              <a:buFont typeface="Calibri" panose="020F0502020204030204" pitchFamily="34" charset="0"/>
              <a:buNone/>
            </a:pPr>
            <a:endParaRPr lang="en-US" altLang="en-US" sz="2000">
              <a:solidFill>
                <a:srgbClr val="C0504D"/>
              </a:solidFill>
            </a:endParaRPr>
          </a:p>
          <a:p>
            <a:pPr eaLnBrk="1" hangingPunct="1">
              <a:buFont typeface="Calibri" panose="020F0502020204030204" pitchFamily="34" charset="0"/>
              <a:buNone/>
            </a:pPr>
            <a:r>
              <a:rPr lang="en-US" altLang="en-US" sz="1800" b="1">
                <a:solidFill>
                  <a:srgbClr val="000000"/>
                </a:solidFill>
                <a:cs typeface="Times New Roman" panose="02020603050405020304" pitchFamily="18" charset="0"/>
              </a:rPr>
              <a:t>Tim Svjetske banke za program podrške lokalnim inicijativama održat će 21. ožujka radionicu o provedbi participativnog/inicijativnog planiranja proračuna u zemljama s višerazinskom proračunskom strukturom.</a:t>
            </a:r>
          </a:p>
          <a:p>
            <a:pPr algn="l" eaLnBrk="1" hangingPunct="1">
              <a:buFont typeface="Calibri" panose="020F0502020204030204" pitchFamily="34" charset="0"/>
              <a:buNone/>
            </a:pPr>
            <a:endParaRPr lang="en-US" altLang="en-US" sz="1800" b="1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ubtitle 2">
            <a:extLst>
              <a:ext uri="{FF2B5EF4-FFF2-40B4-BE49-F238E27FC236}">
                <a16:creationId xmlns:a16="http://schemas.microsoft.com/office/drawing/2014/main" id="{9503B2AD-0390-4F23-99F3-FF8A9D84BA78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1143000"/>
            <a:ext cx="7391400" cy="5257800"/>
          </a:xfrm>
        </p:spPr>
        <p:txBody>
          <a:bodyPr/>
          <a:lstStyle/>
          <a:p>
            <a:pPr eaLnBrk="1" hangingPunct="1">
              <a:buFont typeface="Calibri" panose="020F0502020204030204" pitchFamily="34" charset="0"/>
              <a:buNone/>
            </a:pPr>
            <a:endParaRPr lang="en-US" altLang="en-US" sz="4400" b="1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Font typeface="Calibri" panose="020F0502020204030204" pitchFamily="34" charset="0"/>
              <a:buNone/>
            </a:pPr>
            <a:endParaRPr lang="en-US" altLang="en-US" sz="4400" b="1">
              <a:solidFill>
                <a:srgbClr val="C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buFont typeface="Calibri" panose="020F0502020204030204" pitchFamily="34" charset="0"/>
              <a:buNone/>
            </a:pPr>
            <a:r>
              <a:rPr lang="en-US" altLang="en-US" sz="4400" b="1">
                <a:solidFill>
                  <a:srgbClr val="C00000"/>
                </a:solidFill>
                <a:ea typeface="ＭＳ Ｐゴシック" panose="020B0600070205080204" pitchFamily="34" charset="-128"/>
              </a:rPr>
              <a:t>Hvala na pozornosti</a:t>
            </a:r>
          </a:p>
        </p:txBody>
      </p:sp>
      <p:pic>
        <p:nvPicPr>
          <p:cNvPr id="37891" name="Рисунок 11" descr="pempal-logo.jpg">
            <a:extLst>
              <a:ext uri="{FF2B5EF4-FFF2-40B4-BE49-F238E27FC236}">
                <a16:creationId xmlns:a16="http://schemas.microsoft.com/office/drawing/2014/main" id="{0C44BB95-7616-465D-B320-A67B5BBE9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Рисунок 15" descr="pempal-logo-top.gif">
            <a:extLst>
              <a:ext uri="{FF2B5EF4-FFF2-40B4-BE49-F238E27FC236}">
                <a16:creationId xmlns:a16="http://schemas.microsoft.com/office/drawing/2014/main" id="{EDDA4570-9549-4E67-8D8D-7131D1259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"/>
            <a:ext cx="3581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1" descr="pempal-logo.jpg">
            <a:extLst>
              <a:ext uri="{FF2B5EF4-FFF2-40B4-BE49-F238E27FC236}">
                <a16:creationId xmlns:a16="http://schemas.microsoft.com/office/drawing/2014/main" id="{646DBAC3-DA3B-4835-B2BF-C1CECF1DA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Рисунок 15" descr="pempal-logo-top.gif">
            <a:extLst>
              <a:ext uri="{FF2B5EF4-FFF2-40B4-BE49-F238E27FC236}">
                <a16:creationId xmlns:a16="http://schemas.microsoft.com/office/drawing/2014/main" id="{09F393F5-1A42-42FD-94C6-FCB35EA3E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7750" y="246063"/>
            <a:ext cx="2039938" cy="19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6ED724-05E8-403A-B58D-AFA375CCD155}"/>
              </a:ext>
            </a:extLst>
          </p:cNvPr>
          <p:cNvSpPr/>
          <p:nvPr/>
        </p:nvSpPr>
        <p:spPr>
          <a:xfrm>
            <a:off x="1008063" y="1874838"/>
            <a:ext cx="7573962" cy="7921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2100" dirty="0">
                <a:solidFill>
                  <a:srgbClr val="000000"/>
                </a:solidFill>
                <a:latin typeface="Calibri"/>
                <a:cs typeface="Calibri"/>
              </a:rPr>
              <a:t>1. </a:t>
            </a:r>
            <a:r>
              <a:rPr lang="en-US" altLang="en-US" sz="2100" dirty="0" err="1">
                <a:solidFill>
                  <a:srgbClr val="000000"/>
                </a:solidFill>
                <a:latin typeface="Calibri"/>
                <a:cs typeface="Calibri"/>
              </a:rPr>
              <a:t>Najnovije</a:t>
            </a:r>
            <a:r>
              <a:rPr lang="en-US" altLang="en-US" sz="2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en-US" sz="2100" dirty="0" err="1">
                <a:solidFill>
                  <a:srgbClr val="000000"/>
                </a:solidFill>
                <a:latin typeface="Calibri"/>
                <a:cs typeface="Calibri"/>
              </a:rPr>
              <a:t>informacije</a:t>
            </a:r>
            <a:r>
              <a:rPr lang="en-US" altLang="en-US" sz="2100" dirty="0">
                <a:solidFill>
                  <a:srgbClr val="000000"/>
                </a:solidFill>
                <a:latin typeface="Calibri"/>
                <a:cs typeface="Calibri"/>
              </a:rPr>
              <a:t> o </a:t>
            </a:r>
            <a:r>
              <a:rPr lang="en-US" altLang="en-US" sz="2100" dirty="0" err="1">
                <a:solidFill>
                  <a:srgbClr val="000000"/>
                </a:solidFill>
                <a:latin typeface="Calibri"/>
                <a:cs typeface="Calibri"/>
              </a:rPr>
              <a:t>aktivnostima</a:t>
            </a:r>
            <a:r>
              <a:rPr lang="en-US" altLang="en-US" sz="2100" dirty="0">
                <a:solidFill>
                  <a:srgbClr val="000000"/>
                </a:solidFill>
                <a:latin typeface="Calibri"/>
                <a:cs typeface="Calibri"/>
              </a:rPr>
              <a:t> BCOP-a, </a:t>
            </a:r>
            <a:r>
              <a:rPr lang="en-US" altLang="en-US" sz="2100" dirty="0" err="1">
                <a:solidFill>
                  <a:srgbClr val="000000"/>
                </a:solidFill>
                <a:latin typeface="Calibri"/>
                <a:cs typeface="Calibri"/>
              </a:rPr>
              <a:t>uključujući</a:t>
            </a:r>
            <a:r>
              <a:rPr lang="en-US" altLang="en-US" sz="2100" dirty="0">
                <a:solidFill>
                  <a:srgbClr val="000000"/>
                </a:solidFill>
                <a:latin typeface="Calibri"/>
                <a:cs typeface="Calibri"/>
              </a:rPr>
              <a:t>  </a:t>
            </a:r>
            <a:r>
              <a:rPr lang="en-US" altLang="en-US" sz="2100" dirty="0" err="1">
                <a:solidFill>
                  <a:srgbClr val="000000"/>
                </a:solidFill>
                <a:latin typeface="Calibri"/>
                <a:cs typeface="Calibri"/>
              </a:rPr>
              <a:t>Akcijski</a:t>
            </a:r>
            <a:r>
              <a:rPr lang="en-US" altLang="en-US" sz="2100" dirty="0">
                <a:solidFill>
                  <a:srgbClr val="000000"/>
                </a:solidFill>
                <a:latin typeface="Calibri"/>
                <a:cs typeface="Calibri"/>
              </a:rPr>
              <a:t> plan BCOP-a za 2019. – 2020.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9D667C4-D48A-4B1B-9AFF-F515BA815A5F}"/>
              </a:ext>
            </a:extLst>
          </p:cNvPr>
          <p:cNvSpPr/>
          <p:nvPr/>
        </p:nvSpPr>
        <p:spPr>
          <a:xfrm>
            <a:off x="1008063" y="3124200"/>
            <a:ext cx="7573962" cy="762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000">
                <a:solidFill>
                  <a:srgbClr val="000000"/>
                </a:solidFill>
              </a:rPr>
              <a:t>2. Kratak izvještaj o aktivnostima Radne skupine BCOP-a za proračunsku pismenost i transparentnost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7B69F7DD-E9B0-4CA7-97BA-5BA2DCF42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724400"/>
            <a:ext cx="15208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itle 3">
            <a:extLst>
              <a:ext uri="{FF2B5EF4-FFF2-40B4-BE49-F238E27FC236}">
                <a16:creationId xmlns:a16="http://schemas.microsoft.com/office/drawing/2014/main" id="{E2382BAC-3FC7-4E83-AD58-24BBFCBB9B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30513" y="762000"/>
            <a:ext cx="3552825" cy="533400"/>
          </a:xfrm>
        </p:spPr>
        <p:txBody>
          <a:bodyPr/>
          <a:lstStyle/>
          <a:p>
            <a:pPr eaLnBrk="1" hangingPunct="1"/>
            <a:r>
              <a:rPr lang="en-US" altLang="en-US" sz="2500" b="1">
                <a:solidFill>
                  <a:srgbClr val="000000"/>
                </a:solidFill>
              </a:rPr>
              <a:t>Pregled prezentacije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7">
            <a:extLst>
              <a:ext uri="{FF2B5EF4-FFF2-40B4-BE49-F238E27FC236}">
                <a16:creationId xmlns:a16="http://schemas.microsoft.com/office/drawing/2014/main" id="{33DA92AA-0487-4E6E-AF44-F6A330211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488" y="5856288"/>
            <a:ext cx="8969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28">
            <a:extLst>
              <a:ext uri="{FF2B5EF4-FFF2-40B4-BE49-F238E27FC236}">
                <a16:creationId xmlns:a16="http://schemas.microsoft.com/office/drawing/2014/main" id="{1C69C02C-3B3F-472D-9174-78BD4D009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088" y="661988"/>
            <a:ext cx="792162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29">
            <a:extLst>
              <a:ext uri="{FF2B5EF4-FFF2-40B4-BE49-F238E27FC236}">
                <a16:creationId xmlns:a16="http://schemas.microsoft.com/office/drawing/2014/main" id="{36E88E1A-5C27-4C54-9778-9AD41B8A4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066800"/>
            <a:ext cx="7937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30">
            <a:extLst>
              <a:ext uri="{FF2B5EF4-FFF2-40B4-BE49-F238E27FC236}">
                <a16:creationId xmlns:a16="http://schemas.microsoft.com/office/drawing/2014/main" id="{7BF2D265-F82F-4213-B1F1-A322CE853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676400"/>
            <a:ext cx="865188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31">
            <a:extLst>
              <a:ext uri="{FF2B5EF4-FFF2-40B4-BE49-F238E27FC236}">
                <a16:creationId xmlns:a16="http://schemas.microsoft.com/office/drawing/2014/main" id="{7997164E-7B4C-420E-9444-1EC768065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163" y="2527300"/>
            <a:ext cx="7905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32">
            <a:extLst>
              <a:ext uri="{FF2B5EF4-FFF2-40B4-BE49-F238E27FC236}">
                <a16:creationId xmlns:a16="http://schemas.microsoft.com/office/drawing/2014/main" id="{BEC7E7FE-E2E0-4955-81AC-D33C274947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200400"/>
            <a:ext cx="719138" cy="360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33">
            <a:extLst>
              <a:ext uri="{FF2B5EF4-FFF2-40B4-BE49-F238E27FC236}">
                <a16:creationId xmlns:a16="http://schemas.microsoft.com/office/drawing/2014/main" id="{4CC29DE9-826C-49ED-A052-0A99EFF0A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810000"/>
            <a:ext cx="863600" cy="43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34">
            <a:extLst>
              <a:ext uri="{FF2B5EF4-FFF2-40B4-BE49-F238E27FC236}">
                <a16:creationId xmlns:a16="http://schemas.microsoft.com/office/drawing/2014/main" id="{FC579122-86EA-4DEE-8D02-2CD633271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4497388"/>
            <a:ext cx="817563" cy="48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35">
            <a:extLst>
              <a:ext uri="{FF2B5EF4-FFF2-40B4-BE49-F238E27FC236}">
                <a16:creationId xmlns:a16="http://schemas.microsoft.com/office/drawing/2014/main" id="{0CFAB3B7-7FBC-407F-84C8-FE09F3808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5113338"/>
            <a:ext cx="8255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36">
            <a:extLst>
              <a:ext uri="{FF2B5EF4-FFF2-40B4-BE49-F238E27FC236}">
                <a16:creationId xmlns:a16="http://schemas.microsoft.com/office/drawing/2014/main" id="{68FEEA46-E770-4577-BA06-5AC7244F4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5565775"/>
            <a:ext cx="788987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37">
            <a:extLst>
              <a:ext uri="{FF2B5EF4-FFF2-40B4-BE49-F238E27FC236}">
                <a16:creationId xmlns:a16="http://schemas.microsoft.com/office/drawing/2014/main" id="{DD94CCD2-1277-46DC-BD19-7DC4CBA115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5" y="457200"/>
            <a:ext cx="8810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38">
            <a:extLst>
              <a:ext uri="{FF2B5EF4-FFF2-40B4-BE49-F238E27FC236}">
                <a16:creationId xmlns:a16="http://schemas.microsoft.com/office/drawing/2014/main" id="{72F77F43-2928-47AE-AF92-DB134C767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38" y="5884863"/>
            <a:ext cx="8810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39">
            <a:extLst>
              <a:ext uri="{FF2B5EF4-FFF2-40B4-BE49-F238E27FC236}">
                <a16:creationId xmlns:a16="http://schemas.microsoft.com/office/drawing/2014/main" id="{592FF2E6-A0B6-4407-811B-F2F4DC2BA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25" y="5592763"/>
            <a:ext cx="841375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40">
            <a:extLst>
              <a:ext uri="{FF2B5EF4-FFF2-40B4-BE49-F238E27FC236}">
                <a16:creationId xmlns:a16="http://schemas.microsoft.com/office/drawing/2014/main" id="{D30F2064-43CE-44CC-B21F-B7450BDA8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5003800"/>
            <a:ext cx="86677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41">
            <a:extLst>
              <a:ext uri="{FF2B5EF4-FFF2-40B4-BE49-F238E27FC236}">
                <a16:creationId xmlns:a16="http://schemas.microsoft.com/office/drawing/2014/main" id="{9BB7C6C5-F434-4548-9609-B8C7E629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988" y="4406900"/>
            <a:ext cx="79375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42">
            <a:extLst>
              <a:ext uri="{FF2B5EF4-FFF2-40B4-BE49-F238E27FC236}">
                <a16:creationId xmlns:a16="http://schemas.microsoft.com/office/drawing/2014/main" id="{361E6D74-66BB-405E-8362-A06250A2D6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2951163"/>
            <a:ext cx="863600" cy="433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43">
            <a:extLst>
              <a:ext uri="{FF2B5EF4-FFF2-40B4-BE49-F238E27FC236}">
                <a16:creationId xmlns:a16="http://schemas.microsoft.com/office/drawing/2014/main" id="{D76A7705-8E51-4B7A-A778-5E50BF7E5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22500"/>
            <a:ext cx="830263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44">
            <a:extLst>
              <a:ext uri="{FF2B5EF4-FFF2-40B4-BE49-F238E27FC236}">
                <a16:creationId xmlns:a16="http://schemas.microsoft.com/office/drawing/2014/main" id="{B2BBBFFF-69EA-411E-B252-BB33762FC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1501775"/>
            <a:ext cx="720725" cy="48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2" name="Picture 45">
            <a:extLst>
              <a:ext uri="{FF2B5EF4-FFF2-40B4-BE49-F238E27FC236}">
                <a16:creationId xmlns:a16="http://schemas.microsoft.com/office/drawing/2014/main" id="{C58E7BAB-CECF-403D-860B-928928117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81075"/>
            <a:ext cx="78898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46">
            <a:extLst>
              <a:ext uri="{FF2B5EF4-FFF2-40B4-BE49-F238E27FC236}">
                <a16:creationId xmlns:a16="http://schemas.microsoft.com/office/drawing/2014/main" id="{FB692935-5E20-4757-8937-6878476C8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674688"/>
            <a:ext cx="790575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47" descr="Russia">
            <a:extLst>
              <a:ext uri="{FF2B5EF4-FFF2-40B4-BE49-F238E27FC236}">
                <a16:creationId xmlns:a16="http://schemas.microsoft.com/office/drawing/2014/main" id="{48E36926-7321-4D58-ABC6-C4285BDE8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584575"/>
            <a:ext cx="790575" cy="487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5" name="TextBox 25">
            <a:extLst>
              <a:ext uri="{FF2B5EF4-FFF2-40B4-BE49-F238E27FC236}">
                <a16:creationId xmlns:a16="http://schemas.microsoft.com/office/drawing/2014/main" id="{7A757743-8334-4AC0-B341-1EE73E1EE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8275" y="1309688"/>
            <a:ext cx="4027488" cy="4647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sz="1800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Članove</a:t>
            </a:r>
            <a:r>
              <a:rPr lang="en-US" alt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BCOP-a </a:t>
            </a:r>
            <a:r>
              <a:rPr lang="en-US" altLang="en-US" sz="1800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čini</a:t>
            </a:r>
            <a:r>
              <a:rPr lang="en-US" alt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21 </a:t>
            </a:r>
            <a:r>
              <a:rPr lang="en-US" altLang="en-US" sz="1800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zemlja</a:t>
            </a:r>
            <a:r>
              <a:rPr lang="en-US" alt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.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en-US" altLang="en-US" sz="1800" dirty="0">
              <a:solidFill>
                <a:srgbClr val="000000"/>
              </a:solidFill>
              <a:latin typeface="Arial"/>
              <a:ea typeface="ＭＳ Ｐゴシック"/>
              <a:cs typeface="Arial"/>
            </a:endParaRPr>
          </a:p>
          <a:p>
            <a:pPr algn="ctr"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sz="1800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Najmanje</a:t>
            </a:r>
            <a:r>
              <a:rPr lang="en-US" alt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jednom</a:t>
            </a:r>
            <a:r>
              <a:rPr lang="en-US" alt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skupu</a:t>
            </a:r>
            <a:r>
              <a:rPr lang="en-US" alt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BCOP-a </a:t>
            </a:r>
            <a:r>
              <a:rPr lang="en-US" altLang="en-US" sz="1800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prošle</a:t>
            </a:r>
            <a:r>
              <a:rPr lang="en-US" alt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godine</a:t>
            </a:r>
            <a:r>
              <a:rPr lang="en-US" alt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prisustvovao</a:t>
            </a:r>
            <a:r>
              <a:rPr lang="en-US" alt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je 71 </a:t>
            </a:r>
            <a:r>
              <a:rPr lang="en-US" altLang="en-US" sz="1800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član</a:t>
            </a:r>
            <a:r>
              <a:rPr lang="en-US" alt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  </a:t>
            </a:r>
            <a:r>
              <a:rPr lang="en-US" altLang="en-US" sz="1800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ministarstava</a:t>
            </a:r>
            <a:r>
              <a:rPr lang="en-US" alt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financija</a:t>
            </a:r>
            <a:r>
              <a:rPr lang="en-US" alt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19 </a:t>
            </a:r>
            <a:r>
              <a:rPr lang="en-US" altLang="en-US" sz="1800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različitih</a:t>
            </a:r>
            <a:r>
              <a:rPr lang="en-US" alt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zemalja</a:t>
            </a:r>
            <a:r>
              <a:rPr lang="en-US" altLang="en-US" sz="18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.</a:t>
            </a:r>
          </a:p>
          <a:p>
            <a:pPr algn="ctr"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endParaRPr lang="en-US" altLang="en-US" sz="18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sz="1800" b="1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Dvije</a:t>
            </a:r>
            <a:r>
              <a:rPr lang="en-US" altLang="en-US" sz="1800" b="1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radne</a:t>
            </a:r>
            <a:r>
              <a:rPr lang="en-US" altLang="en-US" sz="1800" b="1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altLang="en-US" sz="1800" b="1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skupine</a:t>
            </a:r>
            <a:r>
              <a:rPr lang="en-US" altLang="en-US" sz="1800" b="1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:</a:t>
            </a:r>
          </a:p>
          <a:p>
            <a:pPr algn="ctr"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sz="1400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Radna</a:t>
            </a:r>
            <a:r>
              <a:rPr lang="en-US" altLang="en-US" sz="14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skupina</a:t>
            </a:r>
            <a:r>
              <a:rPr lang="en-US" altLang="en-US" sz="14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za </a:t>
            </a:r>
            <a:r>
              <a:rPr lang="en-US" altLang="en-US" sz="1400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proračunsku</a:t>
            </a:r>
            <a:r>
              <a:rPr lang="en-US" altLang="en-US" sz="14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pismenost</a:t>
            </a:r>
            <a:r>
              <a:rPr lang="en-US" altLang="en-US" sz="14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i</a:t>
            </a:r>
            <a:r>
              <a:rPr lang="en-US" altLang="en-US" sz="14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transparentnost</a:t>
            </a:r>
            <a:r>
              <a:rPr lang="en-US" altLang="en-US" sz="14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(BLTWG) – 16 </a:t>
            </a:r>
            <a:r>
              <a:rPr lang="en-US" altLang="en-US" sz="1400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zemalja</a:t>
            </a:r>
            <a:r>
              <a:rPr lang="en-US" altLang="en-US" sz="14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članica</a:t>
            </a:r>
          </a:p>
          <a:p>
            <a:pPr algn="ctr"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algn="ctr"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r>
              <a:rPr lang="en-US" altLang="en-US" sz="1400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Radna</a:t>
            </a:r>
            <a:r>
              <a:rPr lang="en-US" altLang="en-US" sz="14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skupina</a:t>
            </a:r>
            <a:r>
              <a:rPr lang="en-US" altLang="en-US" sz="14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za </a:t>
            </a:r>
            <a:r>
              <a:rPr lang="en-US" altLang="en-US" sz="1400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programsko</a:t>
            </a:r>
            <a:r>
              <a:rPr lang="en-US" altLang="en-US" sz="14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planiranje</a:t>
            </a:r>
            <a:r>
              <a:rPr lang="en-US" altLang="en-US" sz="14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i</a:t>
            </a:r>
            <a:r>
              <a:rPr lang="en-US" altLang="en-US" sz="14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planiranje</a:t>
            </a:r>
            <a:r>
              <a:rPr lang="en-US" altLang="en-US" sz="14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proračuna</a:t>
            </a:r>
            <a:r>
              <a:rPr lang="en-US" altLang="en-US" sz="14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prema</a:t>
            </a:r>
            <a:r>
              <a:rPr lang="en-US" altLang="en-US" sz="14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učinku</a:t>
            </a:r>
            <a:r>
              <a:rPr lang="en-US" altLang="en-US" sz="14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(PPBWG) – 15 </a:t>
            </a:r>
            <a:r>
              <a:rPr lang="en-US" altLang="en-US" sz="1400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zemalja</a:t>
            </a:r>
            <a:r>
              <a:rPr lang="en-US" altLang="en-US" sz="1400" dirty="0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Arial"/>
                <a:ea typeface="ＭＳ Ｐゴシック"/>
                <a:cs typeface="Arial"/>
              </a:rPr>
              <a:t>članica</a:t>
            </a:r>
          </a:p>
          <a:p>
            <a:pPr algn="ctr" eaLnBrk="1" hangingPunct="1">
              <a:spcBef>
                <a:spcPct val="0"/>
              </a:spcBef>
              <a:buFont typeface="Calibri" panose="020F0502020204030204" pitchFamily="34" charset="0"/>
              <a:buNone/>
            </a:pPr>
            <a:endParaRPr lang="en-US" altLang="en-US" sz="14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8216" name="Рисунок 11" descr="pempal-logo.jpg">
            <a:extLst>
              <a:ext uri="{FF2B5EF4-FFF2-40B4-BE49-F238E27FC236}">
                <a16:creationId xmlns:a16="http://schemas.microsoft.com/office/drawing/2014/main" id="{8185241E-9964-4B91-B955-731CFC3D6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7" name="TextBox 1">
            <a:extLst>
              <a:ext uri="{FF2B5EF4-FFF2-40B4-BE49-F238E27FC236}">
                <a16:creationId xmlns:a16="http://schemas.microsoft.com/office/drawing/2014/main" id="{71E17C1F-692C-4A96-AD36-C877D0D505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74613"/>
            <a:ext cx="40433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70C0"/>
                </a:solidFill>
                <a:cs typeface="Times New Roman" panose="02020603050405020304" pitchFamily="18" charset="0"/>
              </a:rPr>
              <a:t>ČLANOVI BCOP-a</a:t>
            </a:r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559F5E1B-03A2-415C-9AFD-F6CCE6ABA56A}"/>
              </a:ext>
            </a:extLst>
          </p:cNvPr>
          <p:cNvSpPr/>
          <p:nvPr/>
        </p:nvSpPr>
        <p:spPr>
          <a:xfrm flipH="1">
            <a:off x="4587875" y="3370263"/>
            <a:ext cx="1905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highlight>
                <a:srgbClr val="00FFFF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64A03DF4-7ADF-4EDF-AF16-609F153259B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228600"/>
            <a:ext cx="8001000" cy="5334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0070C0"/>
                </a:solidFill>
                <a:cs typeface="Times New Roman" panose="02020603050405020304" pitchFamily="18" charset="0"/>
              </a:rPr>
              <a:t>PRIORITETI BCOP-a</a:t>
            </a:r>
          </a:p>
        </p:txBody>
      </p:sp>
      <p:pic>
        <p:nvPicPr>
          <p:cNvPr id="10243" name="Рисунок 11" descr="pempal-logo.jpg">
            <a:extLst>
              <a:ext uri="{FF2B5EF4-FFF2-40B4-BE49-F238E27FC236}">
                <a16:creationId xmlns:a16="http://schemas.microsoft.com/office/drawing/2014/main" id="{EFD151B4-36E5-4ED6-B0C1-D5EC93E03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Содержимое 2">
            <a:extLst>
              <a:ext uri="{FF2B5EF4-FFF2-40B4-BE49-F238E27FC236}">
                <a16:creationId xmlns:a16="http://schemas.microsoft.com/office/drawing/2014/main" id="{9F8B325E-8EE1-498D-A7F2-11603FC030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838200"/>
            <a:ext cx="79248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953735"/>
                </a:solidFill>
              </a:rPr>
              <a:t>Cilj je BCOP-a ojačati metodologiju, planiranje i transparentnost proračuna u zemljama članicama PEMPAL-a putem:</a:t>
            </a:r>
            <a:r>
              <a:rPr lang="en-US" altLang="en-US" sz="2000">
                <a:solidFill>
                  <a:srgbClr val="953735"/>
                </a:solidFill>
              </a:rPr>
              <a:t>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953735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1. </a:t>
            </a:r>
            <a:r>
              <a:rPr lang="en-US" altLang="en-US" sz="2000" b="1">
                <a:solidFill>
                  <a:srgbClr val="77933C"/>
                </a:solidFill>
              </a:rPr>
              <a:t>usavršavanja alata za učinkovito fiskalno upravljanje – </a:t>
            </a:r>
            <a:r>
              <a:rPr lang="en-US" altLang="en-US" sz="2000">
                <a:solidFill>
                  <a:srgbClr val="000000"/>
                </a:solidFill>
              </a:rPr>
              <a:t>široka tema koja obuhvaća teme Radne skupine za programsko planiranje i planiranje proračuna prema učinku (PPBWG) o kojima se kontinuirano raspravljalo (uključujući alate za monitoring i evaluaciju), kao i druge alate o kojima se povremeno raspravljalo (npr. fiskalni rizici, međuvladini fiskalni odnosi, kapitalno planiranje proračuna itd.)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2. </a:t>
            </a:r>
            <a:r>
              <a:rPr lang="en-US" altLang="en-US" sz="2000" b="1">
                <a:solidFill>
                  <a:srgbClr val="77933C"/>
                </a:solidFill>
              </a:rPr>
              <a:t>jačanja fiskalne transparentnosti i odgovornosti </a:t>
            </a:r>
            <a:r>
              <a:rPr lang="en-US" altLang="en-US" sz="2000">
                <a:solidFill>
                  <a:srgbClr val="000000"/>
                </a:solidFill>
              </a:rPr>
              <a:t>s naglaskom na teme Radne skupine za proračunsku pismenost i transparentnost (BLTWG) koje uključuju proračunsku pismenost, proračune za građane i inicijative u pogledu sudjelovanja javnosti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endParaRPr lang="en-US" altLang="en-US" sz="2000">
              <a:solidFill>
                <a:srgbClr val="000000"/>
              </a:solidFill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00"/>
                </a:solidFill>
              </a:rPr>
              <a:t>3. </a:t>
            </a:r>
            <a:r>
              <a:rPr lang="en-US" altLang="en-US" sz="2000" b="1">
                <a:solidFill>
                  <a:srgbClr val="77933C"/>
                </a:solidFill>
              </a:rPr>
              <a:t>povećanja količine međunarodno dostupnih podataka o zemljama PEMPAL-a</a:t>
            </a:r>
            <a:r>
              <a:rPr lang="en-US" altLang="en-US" sz="2000">
                <a:solidFill>
                  <a:srgbClr val="000000"/>
                </a:solidFill>
              </a:rPr>
              <a:t> putem uspoređivanja uz upotrebu tematskih anketa prije sastanaka te službenijih anketa (npr. anketa PEMPAL-a, anketa Međunarodnog partnerstva za proračun i anketa OECD-a).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ubtitle 2">
            <a:extLst>
              <a:ext uri="{FF2B5EF4-FFF2-40B4-BE49-F238E27FC236}">
                <a16:creationId xmlns:a16="http://schemas.microsoft.com/office/drawing/2014/main" id="{71114772-3E34-4E61-B8FD-FC23A113CAD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76200"/>
            <a:ext cx="8305800" cy="6400800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558ED5"/>
                </a:solidFill>
              </a:rPr>
              <a:t>BCOP-</a:t>
            </a:r>
            <a:r>
              <a:rPr lang="en-US" altLang="en-US" b="1" dirty="0" err="1">
                <a:solidFill>
                  <a:srgbClr val="558ED5"/>
                </a:solidFill>
              </a:rPr>
              <a:t>ove</a:t>
            </a:r>
            <a:r>
              <a:rPr lang="en-US" altLang="en-US" b="1" dirty="0">
                <a:solidFill>
                  <a:srgbClr val="558ED5"/>
                </a:solidFill>
              </a:rPr>
              <a:t> </a:t>
            </a:r>
            <a:r>
              <a:rPr lang="en-US" altLang="en-US" b="1" dirty="0" err="1">
                <a:solidFill>
                  <a:srgbClr val="558ED5"/>
                </a:solidFill>
              </a:rPr>
              <a:t>aktivnosti</a:t>
            </a:r>
            <a:r>
              <a:rPr lang="en-US" altLang="en-US" b="1" dirty="0">
                <a:solidFill>
                  <a:srgbClr val="558ED5"/>
                </a:solidFill>
              </a:rPr>
              <a:t> u FG 2017. </a:t>
            </a:r>
            <a:r>
              <a:rPr lang="en-US" altLang="en-US" b="1" dirty="0" err="1">
                <a:solidFill>
                  <a:srgbClr val="558ED5"/>
                </a:solidFill>
              </a:rPr>
              <a:t>i</a:t>
            </a:r>
            <a:r>
              <a:rPr lang="en-US" altLang="en-US" b="1" dirty="0">
                <a:solidFill>
                  <a:srgbClr val="558ED5"/>
                </a:solidFill>
              </a:rPr>
              <a:t> FG 2018.</a:t>
            </a:r>
          </a:p>
          <a:p>
            <a:pPr algn="just" eaLnBrk="1" hangingPunct="1">
              <a:buFont typeface="Calibri" panose="020F0502020204030204" pitchFamily="34" charset="0"/>
              <a:buNone/>
            </a:pPr>
            <a:r>
              <a:rPr lang="en-US" altLang="en-US" sz="2000" b="1" dirty="0" err="1">
                <a:solidFill>
                  <a:srgbClr val="000000"/>
                </a:solidFill>
              </a:rPr>
              <a:t>Glavna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obilježja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rada</a:t>
            </a:r>
            <a:r>
              <a:rPr lang="en-US" altLang="en-US" sz="2000" b="1" dirty="0">
                <a:solidFill>
                  <a:srgbClr val="000000"/>
                </a:solidFill>
              </a:rPr>
              <a:t> BCOP-a u FG 2017. </a:t>
            </a:r>
            <a:r>
              <a:rPr lang="en-US" altLang="en-US" sz="2000" b="1" dirty="0" err="1">
                <a:solidFill>
                  <a:srgbClr val="000000"/>
                </a:solidFill>
              </a:rPr>
              <a:t>i</a:t>
            </a:r>
            <a:r>
              <a:rPr lang="en-US" altLang="en-US" sz="2000" b="1" dirty="0">
                <a:solidFill>
                  <a:srgbClr val="000000"/>
                </a:solidFill>
              </a:rPr>
              <a:t> FG 2018.:</a:t>
            </a:r>
            <a:endParaRPr lang="en-US" altLang="en-US" sz="2000" b="1" dirty="0">
              <a:solidFill>
                <a:srgbClr val="000000"/>
              </a:solidFill>
              <a:cs typeface="Calibri"/>
            </a:endParaRPr>
          </a:p>
          <a:p>
            <a:pPr algn="just" eaLnBrk="1" hangingPunct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en-US" altLang="en-US" sz="2000" b="1" dirty="0" err="1">
                <a:solidFill>
                  <a:srgbClr val="77933C"/>
                </a:solidFill>
              </a:rPr>
              <a:t>Službenije</a:t>
            </a:r>
            <a:r>
              <a:rPr lang="en-US" altLang="en-US" sz="2000" b="1" dirty="0">
                <a:solidFill>
                  <a:srgbClr val="77933C"/>
                </a:solidFill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</a:rPr>
              <a:t>prikupljanje</a:t>
            </a:r>
            <a:r>
              <a:rPr lang="en-US" altLang="en-US" sz="2000" b="1" dirty="0">
                <a:solidFill>
                  <a:srgbClr val="77933C"/>
                </a:solidFill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</a:rPr>
              <a:t>prioriteta</a:t>
            </a:r>
            <a:r>
              <a:rPr lang="en-US" altLang="en-US" sz="2000" b="1" dirty="0">
                <a:solidFill>
                  <a:srgbClr val="77933C"/>
                </a:solidFill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</a:rPr>
              <a:t>zemalja</a:t>
            </a:r>
            <a:r>
              <a:rPr lang="en-US" altLang="en-US" sz="2000" b="1" dirty="0">
                <a:solidFill>
                  <a:srgbClr val="77933C"/>
                </a:solidFill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</a:rPr>
              <a:t>– </a:t>
            </a:r>
            <a:r>
              <a:rPr lang="en-US" altLang="en-US" sz="2000" b="1" dirty="0" err="1">
                <a:solidFill>
                  <a:srgbClr val="000000"/>
                </a:solidFill>
              </a:rPr>
              <a:t>sada</a:t>
            </a:r>
            <a:r>
              <a:rPr lang="en-US" altLang="en-US" sz="2000" b="1" dirty="0">
                <a:solidFill>
                  <a:srgbClr val="000000"/>
                </a:solidFill>
              </a:rPr>
              <a:t> se </a:t>
            </a:r>
            <a:r>
              <a:rPr lang="en-US" altLang="en-US" sz="2000" b="1" dirty="0" err="1">
                <a:solidFill>
                  <a:srgbClr val="000000"/>
                </a:solidFill>
              </a:rPr>
              <a:t>prikupljaju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putem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anketa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prije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skupa</a:t>
            </a:r>
            <a:r>
              <a:rPr lang="en-US" altLang="en-US" sz="2000" b="1" dirty="0">
                <a:solidFill>
                  <a:srgbClr val="000000"/>
                </a:solidFill>
              </a:rPr>
              <a:t>, </a:t>
            </a:r>
            <a:r>
              <a:rPr lang="en-US" altLang="en-US" sz="2000" b="1" dirty="0" err="1">
                <a:solidFill>
                  <a:srgbClr val="000000"/>
                </a:solidFill>
              </a:rPr>
              <a:t>prije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svake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godišnje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plenarne</a:t>
            </a:r>
            <a:r>
              <a:rPr lang="en-US" altLang="en-US" sz="2000" b="1" dirty="0">
                <a:solidFill>
                  <a:srgbClr val="000000"/>
                </a:solidFill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</a:rPr>
              <a:t>sjednice</a:t>
            </a:r>
            <a:endParaRPr lang="en-US" altLang="en-US" sz="2000" b="1" dirty="0" err="1">
              <a:solidFill>
                <a:srgbClr val="000000"/>
              </a:solidFill>
              <a:cs typeface="Calibri"/>
            </a:endParaRPr>
          </a:p>
          <a:p>
            <a:pPr algn="just" eaLnBrk="1" hangingPunct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en-US" altLang="en-US" sz="1900" b="1" dirty="0" err="1">
                <a:solidFill>
                  <a:srgbClr val="77933C"/>
                </a:solidFill>
              </a:rPr>
              <a:t>Dvije</a:t>
            </a:r>
            <a:r>
              <a:rPr lang="en-US" altLang="en-US" sz="1900" b="1" dirty="0">
                <a:solidFill>
                  <a:srgbClr val="77933C"/>
                </a:solidFill>
              </a:rPr>
              <a:t> </a:t>
            </a:r>
            <a:r>
              <a:rPr lang="en-US" altLang="en-US" sz="1900" b="1" dirty="0" err="1">
                <a:solidFill>
                  <a:srgbClr val="77933C"/>
                </a:solidFill>
              </a:rPr>
              <a:t>radne</a:t>
            </a:r>
            <a:r>
              <a:rPr lang="en-US" altLang="en-US" sz="1900" b="1" dirty="0">
                <a:solidFill>
                  <a:srgbClr val="77933C"/>
                </a:solidFill>
              </a:rPr>
              <a:t> </a:t>
            </a:r>
            <a:r>
              <a:rPr lang="en-US" altLang="en-US" sz="1900" b="1" dirty="0" err="1">
                <a:solidFill>
                  <a:srgbClr val="77933C"/>
                </a:solidFill>
              </a:rPr>
              <a:t>skupine</a:t>
            </a:r>
            <a:r>
              <a:rPr lang="en-US" altLang="en-US" sz="1900" b="1" dirty="0">
                <a:solidFill>
                  <a:srgbClr val="77933C"/>
                </a:solidFill>
              </a:rPr>
              <a:t> </a:t>
            </a:r>
            <a:r>
              <a:rPr lang="en-US" altLang="en-US" sz="1900" b="1" dirty="0">
                <a:solidFill>
                  <a:srgbClr val="000000"/>
                </a:solidFill>
              </a:rPr>
              <a:t>(BLTWG </a:t>
            </a:r>
            <a:r>
              <a:rPr lang="en-US" altLang="en-US" sz="1900" b="1" dirty="0" err="1">
                <a:solidFill>
                  <a:srgbClr val="000000"/>
                </a:solidFill>
              </a:rPr>
              <a:t>i</a:t>
            </a:r>
            <a:r>
              <a:rPr lang="en-US" altLang="en-US" sz="1900" b="1" dirty="0">
                <a:solidFill>
                  <a:srgbClr val="000000"/>
                </a:solidFill>
              </a:rPr>
              <a:t> PPBWG) </a:t>
            </a:r>
            <a:r>
              <a:rPr lang="en-US" altLang="en-US" sz="1900" b="1" dirty="0" err="1">
                <a:solidFill>
                  <a:srgbClr val="77933C"/>
                </a:solidFill>
              </a:rPr>
              <a:t>pokreću</a:t>
            </a:r>
            <a:r>
              <a:rPr lang="en-US" altLang="en-US" sz="1900" b="1" dirty="0">
                <a:solidFill>
                  <a:srgbClr val="77933C"/>
                </a:solidFill>
              </a:rPr>
              <a:t> </a:t>
            </a:r>
            <a:r>
              <a:rPr lang="en-US" altLang="en-US" sz="1900" b="1" dirty="0" err="1">
                <a:solidFill>
                  <a:srgbClr val="77933C"/>
                </a:solidFill>
              </a:rPr>
              <a:t>većinu</a:t>
            </a:r>
            <a:r>
              <a:rPr lang="en-US" altLang="en-US" sz="1900" b="1" dirty="0">
                <a:solidFill>
                  <a:srgbClr val="77933C"/>
                </a:solidFill>
              </a:rPr>
              <a:t> </a:t>
            </a:r>
            <a:r>
              <a:rPr lang="en-US" altLang="en-US" sz="1900" b="1" dirty="0" err="1">
                <a:solidFill>
                  <a:srgbClr val="77933C"/>
                </a:solidFill>
              </a:rPr>
              <a:t>aktivnosti</a:t>
            </a:r>
            <a:r>
              <a:rPr lang="en-US" altLang="en-US" sz="1900" b="1" dirty="0">
                <a:solidFill>
                  <a:srgbClr val="77933C"/>
                </a:solidFill>
              </a:rPr>
              <a:t> BCOP-a</a:t>
            </a:r>
            <a:r>
              <a:rPr lang="en-US" altLang="en-US" sz="1900" b="1" dirty="0">
                <a:solidFill>
                  <a:srgbClr val="000000"/>
                </a:solidFill>
              </a:rPr>
              <a:t>, s </a:t>
            </a:r>
            <a:r>
              <a:rPr lang="en-US" altLang="en-US" sz="1900" b="1" dirty="0" err="1">
                <a:solidFill>
                  <a:srgbClr val="000000"/>
                </a:solidFill>
              </a:rPr>
              <a:t>obzirom</a:t>
            </a:r>
            <a:r>
              <a:rPr lang="en-US" altLang="en-US" sz="1900" b="1" dirty="0">
                <a:solidFill>
                  <a:srgbClr val="000000"/>
                </a:solidFill>
              </a:rPr>
              <a:t> </a:t>
            </a:r>
            <a:r>
              <a:rPr lang="en-US" altLang="en-US" sz="1900" b="1" dirty="0" err="1">
                <a:solidFill>
                  <a:srgbClr val="000000"/>
                </a:solidFill>
              </a:rPr>
              <a:t>na</a:t>
            </a:r>
            <a:r>
              <a:rPr lang="en-US" altLang="en-US" sz="1900" b="1" dirty="0">
                <a:solidFill>
                  <a:srgbClr val="000000"/>
                </a:solidFill>
              </a:rPr>
              <a:t> to da </a:t>
            </a:r>
            <a:r>
              <a:rPr lang="en-US" altLang="en-US" sz="1900" b="1" dirty="0" err="1">
                <a:solidFill>
                  <a:srgbClr val="000000"/>
                </a:solidFill>
              </a:rPr>
              <a:t>su</a:t>
            </a:r>
            <a:r>
              <a:rPr lang="en-US" altLang="en-US" sz="1900" b="1" dirty="0">
                <a:solidFill>
                  <a:srgbClr val="000000"/>
                </a:solidFill>
              </a:rPr>
              <a:t> </a:t>
            </a:r>
            <a:r>
              <a:rPr lang="en-US" altLang="en-US" sz="1900" b="1" dirty="0" err="1">
                <a:solidFill>
                  <a:srgbClr val="000000"/>
                </a:solidFill>
              </a:rPr>
              <a:t>najčešći</a:t>
            </a:r>
            <a:r>
              <a:rPr lang="en-US" altLang="en-US" sz="1900" b="1" dirty="0">
                <a:solidFill>
                  <a:srgbClr val="000000"/>
                </a:solidFill>
              </a:rPr>
              <a:t> </a:t>
            </a:r>
            <a:r>
              <a:rPr lang="en-US" altLang="en-US" sz="1900" b="1" dirty="0" err="1">
                <a:solidFill>
                  <a:srgbClr val="000000"/>
                </a:solidFill>
              </a:rPr>
              <a:t>prioriteti</a:t>
            </a:r>
            <a:r>
              <a:rPr lang="en-US" altLang="en-US" sz="1900" b="1" dirty="0">
                <a:solidFill>
                  <a:srgbClr val="000000"/>
                </a:solidFill>
              </a:rPr>
              <a:t> u </a:t>
            </a:r>
            <a:r>
              <a:rPr lang="en-US" altLang="en-US" sz="1900" b="1" dirty="0" err="1">
                <a:solidFill>
                  <a:srgbClr val="000000"/>
                </a:solidFill>
              </a:rPr>
              <a:t>proračunskim</a:t>
            </a:r>
            <a:r>
              <a:rPr lang="en-US" altLang="en-US" sz="1900" b="1" dirty="0">
                <a:solidFill>
                  <a:srgbClr val="000000"/>
                </a:solidFill>
              </a:rPr>
              <a:t> </a:t>
            </a:r>
            <a:r>
              <a:rPr lang="en-US" altLang="en-US" sz="1900" b="1" dirty="0" err="1">
                <a:solidFill>
                  <a:srgbClr val="000000"/>
                </a:solidFill>
              </a:rPr>
              <a:t>reformama</a:t>
            </a:r>
            <a:r>
              <a:rPr lang="en-US" altLang="en-US" sz="1900" b="1" dirty="0">
                <a:solidFill>
                  <a:srgbClr val="000000"/>
                </a:solidFill>
              </a:rPr>
              <a:t> </a:t>
            </a:r>
            <a:r>
              <a:rPr lang="en-US" altLang="en-US" sz="1900" b="1" dirty="0" err="1">
                <a:solidFill>
                  <a:srgbClr val="000000"/>
                </a:solidFill>
              </a:rPr>
              <a:t>zemalja</a:t>
            </a:r>
            <a:r>
              <a:rPr lang="en-US" altLang="en-US" sz="1900" b="1" dirty="0">
                <a:solidFill>
                  <a:srgbClr val="000000"/>
                </a:solidFill>
              </a:rPr>
              <a:t> BCOP-a </a:t>
            </a:r>
            <a:r>
              <a:rPr lang="en-US" altLang="en-US" sz="1900" b="1" dirty="0" err="1">
                <a:solidFill>
                  <a:srgbClr val="000000"/>
                </a:solidFill>
              </a:rPr>
              <a:t>kontinuirano</a:t>
            </a:r>
            <a:r>
              <a:rPr lang="en-US" altLang="en-US" sz="1900" b="1" dirty="0">
                <a:solidFill>
                  <a:srgbClr val="000000"/>
                </a:solidFill>
              </a:rPr>
              <a:t> </a:t>
            </a:r>
            <a:r>
              <a:rPr lang="en-US" altLang="en-US" sz="1900" b="1" dirty="0" err="1">
                <a:solidFill>
                  <a:srgbClr val="000000"/>
                </a:solidFill>
              </a:rPr>
              <a:t>vezani</a:t>
            </a:r>
            <a:r>
              <a:rPr lang="en-US" altLang="en-US" sz="1900" b="1" dirty="0">
                <a:solidFill>
                  <a:srgbClr val="000000"/>
                </a:solidFill>
              </a:rPr>
              <a:t> </a:t>
            </a:r>
            <a:r>
              <a:rPr lang="en-US" altLang="en-US" sz="1900" b="1" dirty="0" err="1">
                <a:solidFill>
                  <a:srgbClr val="000000"/>
                </a:solidFill>
              </a:rPr>
              <a:t>uz</a:t>
            </a:r>
            <a:r>
              <a:rPr lang="en-US" altLang="en-US" sz="1900" b="1" dirty="0">
                <a:solidFill>
                  <a:srgbClr val="000000"/>
                </a:solidFill>
              </a:rPr>
              <a:t> </a:t>
            </a:r>
            <a:r>
              <a:rPr lang="en-US" altLang="en-US" sz="1900" b="1" dirty="0" err="1">
                <a:solidFill>
                  <a:srgbClr val="000000"/>
                </a:solidFill>
              </a:rPr>
              <a:t>teme</a:t>
            </a:r>
            <a:r>
              <a:rPr lang="en-US" altLang="en-US" sz="1900" b="1" dirty="0">
                <a:solidFill>
                  <a:srgbClr val="000000"/>
                </a:solidFill>
              </a:rPr>
              <a:t> </a:t>
            </a:r>
            <a:r>
              <a:rPr lang="en-US" altLang="en-US" sz="1900" b="1" dirty="0" err="1">
                <a:solidFill>
                  <a:srgbClr val="000000"/>
                </a:solidFill>
              </a:rPr>
              <a:t>kojima</a:t>
            </a:r>
            <a:r>
              <a:rPr lang="en-US" altLang="en-US" sz="1900" b="1" dirty="0">
                <a:solidFill>
                  <a:srgbClr val="000000"/>
                </a:solidFill>
              </a:rPr>
              <a:t> se </a:t>
            </a:r>
            <a:r>
              <a:rPr lang="en-US" altLang="en-US" sz="1900" b="1" dirty="0" err="1">
                <a:solidFill>
                  <a:srgbClr val="000000"/>
                </a:solidFill>
              </a:rPr>
              <a:t>bave</a:t>
            </a:r>
            <a:r>
              <a:rPr lang="en-US" altLang="en-US" sz="1900" b="1" dirty="0">
                <a:solidFill>
                  <a:srgbClr val="000000"/>
                </a:solidFill>
              </a:rPr>
              <a:t> </a:t>
            </a:r>
            <a:r>
              <a:rPr lang="en-US" altLang="en-US" sz="1900" b="1" dirty="0" err="1">
                <a:solidFill>
                  <a:srgbClr val="000000"/>
                </a:solidFill>
              </a:rPr>
              <a:t>te</a:t>
            </a:r>
            <a:r>
              <a:rPr lang="en-US" altLang="en-US" sz="1900" b="1" dirty="0">
                <a:solidFill>
                  <a:srgbClr val="000000"/>
                </a:solidFill>
              </a:rPr>
              <a:t> </a:t>
            </a:r>
            <a:r>
              <a:rPr lang="en-US" altLang="en-US" sz="1900" b="1" dirty="0" err="1">
                <a:solidFill>
                  <a:srgbClr val="000000"/>
                </a:solidFill>
              </a:rPr>
              <a:t>dvije</a:t>
            </a:r>
            <a:r>
              <a:rPr lang="en-US" altLang="en-US" sz="1900" b="1" dirty="0">
                <a:solidFill>
                  <a:srgbClr val="000000"/>
                </a:solidFill>
              </a:rPr>
              <a:t> </a:t>
            </a:r>
            <a:r>
              <a:rPr lang="en-US" altLang="en-US" sz="1900" b="1" dirty="0" err="1">
                <a:solidFill>
                  <a:srgbClr val="000000"/>
                </a:solidFill>
              </a:rPr>
              <a:t>radne</a:t>
            </a:r>
            <a:r>
              <a:rPr lang="en-US" altLang="en-US" sz="1900" b="1" dirty="0">
                <a:solidFill>
                  <a:srgbClr val="000000"/>
                </a:solidFill>
              </a:rPr>
              <a:t> </a:t>
            </a:r>
            <a:r>
              <a:rPr lang="en-US" altLang="en-US" sz="1900" b="1" dirty="0" err="1">
                <a:solidFill>
                  <a:srgbClr val="000000"/>
                </a:solidFill>
              </a:rPr>
              <a:t>skupine</a:t>
            </a:r>
            <a:endParaRPr lang="en-US" altLang="en-US" sz="1900" b="1" dirty="0" err="1">
              <a:solidFill>
                <a:srgbClr val="000000"/>
              </a:solidFill>
              <a:cs typeface="Calibri"/>
            </a:endParaRPr>
          </a:p>
          <a:p>
            <a:pPr algn="just" eaLnBrk="1" hangingPunct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AutoNum type="arabicPeriod"/>
            </a:pPr>
            <a:r>
              <a:rPr lang="en-US" altLang="en-US" sz="1900" b="1" dirty="0" err="1">
                <a:solidFill>
                  <a:srgbClr val="000000"/>
                </a:solidFill>
              </a:rPr>
              <a:t>Stoga</a:t>
            </a:r>
            <a:r>
              <a:rPr lang="en-US" altLang="en-US" sz="1900" b="1" dirty="0">
                <a:solidFill>
                  <a:srgbClr val="000000"/>
                </a:solidFill>
              </a:rPr>
              <a:t> </a:t>
            </a:r>
            <a:r>
              <a:rPr lang="en-US" altLang="en-US" sz="1900" b="1" dirty="0" err="1">
                <a:solidFill>
                  <a:srgbClr val="000000"/>
                </a:solidFill>
              </a:rPr>
              <a:t>su</a:t>
            </a:r>
            <a:r>
              <a:rPr lang="en-US" altLang="en-US" sz="1900" b="1" dirty="0">
                <a:solidFill>
                  <a:srgbClr val="000000"/>
                </a:solidFill>
              </a:rPr>
              <a:t> </a:t>
            </a:r>
            <a:r>
              <a:rPr lang="en-US" altLang="en-US" sz="1900" b="1" dirty="0">
                <a:solidFill>
                  <a:srgbClr val="77933C"/>
                </a:solidFill>
              </a:rPr>
              <a:t>BCOP-</a:t>
            </a:r>
            <a:r>
              <a:rPr lang="en-US" altLang="en-US" sz="1900" b="1" dirty="0" err="1">
                <a:solidFill>
                  <a:srgbClr val="77933C"/>
                </a:solidFill>
              </a:rPr>
              <a:t>ove</a:t>
            </a:r>
            <a:r>
              <a:rPr lang="en-US" altLang="en-US" sz="1900" b="1" dirty="0">
                <a:solidFill>
                  <a:srgbClr val="77933C"/>
                </a:solidFill>
              </a:rPr>
              <a:t> </a:t>
            </a:r>
            <a:r>
              <a:rPr lang="en-US" altLang="en-US" sz="1900" b="1" dirty="0" err="1">
                <a:solidFill>
                  <a:srgbClr val="77933C"/>
                </a:solidFill>
              </a:rPr>
              <a:t>godišnje</a:t>
            </a:r>
            <a:r>
              <a:rPr lang="en-US" altLang="en-US" sz="1900" b="1" dirty="0">
                <a:solidFill>
                  <a:srgbClr val="77933C"/>
                </a:solidFill>
              </a:rPr>
              <a:t> </a:t>
            </a:r>
            <a:r>
              <a:rPr lang="en-US" altLang="en-US" sz="1900" b="1" dirty="0" err="1">
                <a:solidFill>
                  <a:srgbClr val="77933C"/>
                </a:solidFill>
              </a:rPr>
              <a:t>plenarne</a:t>
            </a:r>
            <a:r>
              <a:rPr lang="en-US" altLang="en-US" sz="1900" b="1" dirty="0">
                <a:solidFill>
                  <a:srgbClr val="77933C"/>
                </a:solidFill>
              </a:rPr>
              <a:t> </a:t>
            </a:r>
            <a:r>
              <a:rPr lang="en-US" altLang="en-US" sz="1900" b="1" dirty="0" err="1">
                <a:solidFill>
                  <a:srgbClr val="77933C"/>
                </a:solidFill>
              </a:rPr>
              <a:t>sjednice</a:t>
            </a:r>
            <a:r>
              <a:rPr lang="en-US" altLang="en-US" sz="1900" b="1" dirty="0">
                <a:solidFill>
                  <a:srgbClr val="77933C"/>
                </a:solidFill>
              </a:rPr>
              <a:t> </a:t>
            </a:r>
            <a:r>
              <a:rPr lang="en-US" altLang="en-US" sz="1900" b="1" dirty="0" err="1">
                <a:solidFill>
                  <a:srgbClr val="77933C"/>
                </a:solidFill>
              </a:rPr>
              <a:t>tako</a:t>
            </a:r>
            <a:r>
              <a:rPr lang="en-US" altLang="en-US" sz="1900" b="1" dirty="0">
                <a:solidFill>
                  <a:srgbClr val="77933C"/>
                </a:solidFill>
              </a:rPr>
              <a:t> </a:t>
            </a:r>
            <a:r>
              <a:rPr lang="en-US" altLang="en-US" sz="1900" b="1" dirty="0" err="1">
                <a:solidFill>
                  <a:srgbClr val="77933C"/>
                </a:solidFill>
              </a:rPr>
              <a:t>uređene</a:t>
            </a:r>
            <a:r>
              <a:rPr lang="en-US" altLang="en-US" sz="1900" b="1" dirty="0">
                <a:solidFill>
                  <a:srgbClr val="77933C"/>
                </a:solidFill>
              </a:rPr>
              <a:t> </a:t>
            </a:r>
            <a:r>
              <a:rPr lang="en-US" altLang="en-US" sz="1900" b="1" dirty="0">
                <a:solidFill>
                  <a:srgbClr val="000000"/>
                </a:solidFill>
              </a:rPr>
              <a:t>da se </a:t>
            </a:r>
            <a:r>
              <a:rPr lang="en-US" altLang="en-US" sz="1900" b="1" dirty="0" err="1">
                <a:solidFill>
                  <a:srgbClr val="000000"/>
                </a:solidFill>
              </a:rPr>
              <a:t>bave</a:t>
            </a:r>
            <a:r>
              <a:rPr lang="en-US" altLang="en-US" sz="1900" b="1" dirty="0">
                <a:solidFill>
                  <a:srgbClr val="000000"/>
                </a:solidFill>
              </a:rPr>
              <a:t> </a:t>
            </a:r>
            <a:r>
              <a:rPr lang="en-US" altLang="en-US" sz="1900" b="1" dirty="0" err="1">
                <a:solidFill>
                  <a:srgbClr val="000000"/>
                </a:solidFill>
              </a:rPr>
              <a:t>temama</a:t>
            </a:r>
            <a:r>
              <a:rPr lang="en-US" altLang="en-US" sz="1900" b="1" dirty="0">
                <a:solidFill>
                  <a:srgbClr val="000000"/>
                </a:solidFill>
              </a:rPr>
              <a:t> </a:t>
            </a:r>
            <a:r>
              <a:rPr lang="en-US" altLang="en-US" sz="1900" b="1" dirty="0" err="1">
                <a:solidFill>
                  <a:srgbClr val="000000"/>
                </a:solidFill>
              </a:rPr>
              <a:t>tih</a:t>
            </a:r>
            <a:r>
              <a:rPr lang="en-US" altLang="en-US" sz="1900" b="1" dirty="0">
                <a:solidFill>
                  <a:srgbClr val="000000"/>
                </a:solidFill>
              </a:rPr>
              <a:t> </a:t>
            </a:r>
            <a:r>
              <a:rPr lang="en-US" altLang="en-US" sz="1900" b="1" dirty="0" err="1">
                <a:solidFill>
                  <a:srgbClr val="000000"/>
                </a:solidFill>
              </a:rPr>
              <a:t>dviju</a:t>
            </a:r>
            <a:r>
              <a:rPr lang="en-US" altLang="en-US" sz="1900" b="1" dirty="0">
                <a:solidFill>
                  <a:srgbClr val="000000"/>
                </a:solidFill>
              </a:rPr>
              <a:t> </a:t>
            </a:r>
            <a:r>
              <a:rPr lang="en-US" altLang="en-US" sz="1900" b="1" dirty="0" err="1">
                <a:solidFill>
                  <a:srgbClr val="000000"/>
                </a:solidFill>
              </a:rPr>
              <a:t>radnih</a:t>
            </a:r>
            <a:r>
              <a:rPr lang="en-US" altLang="en-US" sz="1900" b="1" dirty="0">
                <a:solidFill>
                  <a:srgbClr val="000000"/>
                </a:solidFill>
              </a:rPr>
              <a:t> </a:t>
            </a:r>
            <a:r>
              <a:rPr lang="en-US" altLang="en-US" sz="1900" b="1" dirty="0" err="1">
                <a:solidFill>
                  <a:srgbClr val="000000"/>
                </a:solidFill>
              </a:rPr>
              <a:t>skupina</a:t>
            </a:r>
            <a:r>
              <a:rPr lang="en-US" altLang="en-US" sz="1900" b="1" dirty="0">
                <a:solidFill>
                  <a:srgbClr val="000000"/>
                </a:solidFill>
              </a:rPr>
              <a:t> </a:t>
            </a:r>
            <a:r>
              <a:rPr lang="en-US" altLang="en-US" sz="1900" b="1" dirty="0" err="1">
                <a:solidFill>
                  <a:srgbClr val="000000"/>
                </a:solidFill>
              </a:rPr>
              <a:t>i</a:t>
            </a:r>
            <a:r>
              <a:rPr lang="en-US" altLang="en-US" sz="1900" b="1" dirty="0">
                <a:solidFill>
                  <a:srgbClr val="000000"/>
                </a:solidFill>
              </a:rPr>
              <a:t> da </a:t>
            </a:r>
            <a:r>
              <a:rPr lang="en-US" altLang="en-US" sz="1900" b="1" dirty="0" err="1">
                <a:solidFill>
                  <a:srgbClr val="000000"/>
                </a:solidFill>
              </a:rPr>
              <a:t>svakoj</a:t>
            </a:r>
            <a:r>
              <a:rPr lang="en-US" altLang="en-US" sz="1900" b="1" dirty="0">
                <a:solidFill>
                  <a:srgbClr val="000000"/>
                </a:solidFill>
              </a:rPr>
              <a:t> </a:t>
            </a:r>
            <a:r>
              <a:rPr lang="en-US" altLang="en-US" sz="1900" b="1" dirty="0" err="1">
                <a:solidFill>
                  <a:srgbClr val="000000"/>
                </a:solidFill>
              </a:rPr>
              <a:t>radnoj</a:t>
            </a:r>
            <a:r>
              <a:rPr lang="en-US" altLang="en-US" sz="1900" b="1" dirty="0">
                <a:solidFill>
                  <a:srgbClr val="000000"/>
                </a:solidFill>
              </a:rPr>
              <a:t> </a:t>
            </a:r>
            <a:r>
              <a:rPr lang="en-US" altLang="en-US" sz="1900" b="1" dirty="0" err="1">
                <a:solidFill>
                  <a:srgbClr val="000000"/>
                </a:solidFill>
              </a:rPr>
              <a:t>skupini</a:t>
            </a:r>
            <a:r>
              <a:rPr lang="en-US" altLang="en-US" sz="1900" b="1" dirty="0">
                <a:solidFill>
                  <a:srgbClr val="000000"/>
                </a:solidFill>
              </a:rPr>
              <a:t> </a:t>
            </a:r>
            <a:r>
              <a:rPr lang="en-US" altLang="en-US" sz="1900" b="1" dirty="0" err="1">
                <a:solidFill>
                  <a:srgbClr val="000000"/>
                </a:solidFill>
              </a:rPr>
              <a:t>bude</a:t>
            </a:r>
            <a:r>
              <a:rPr lang="en-US" altLang="en-US" sz="1900" b="1" dirty="0">
                <a:solidFill>
                  <a:srgbClr val="000000"/>
                </a:solidFill>
              </a:rPr>
              <a:t> </a:t>
            </a:r>
            <a:r>
              <a:rPr lang="en-US" altLang="en-US" sz="1900" b="1" dirty="0" err="1">
                <a:solidFill>
                  <a:srgbClr val="000000"/>
                </a:solidFill>
              </a:rPr>
              <a:t>posvećen</a:t>
            </a:r>
            <a:r>
              <a:rPr lang="en-US" altLang="en-US" sz="1900" b="1" dirty="0">
                <a:solidFill>
                  <a:srgbClr val="000000"/>
                </a:solidFill>
              </a:rPr>
              <a:t> </a:t>
            </a:r>
            <a:r>
              <a:rPr lang="en-US" altLang="en-US" sz="1900" b="1" dirty="0" err="1">
                <a:solidFill>
                  <a:srgbClr val="000000"/>
                </a:solidFill>
              </a:rPr>
              <a:t>jedan</a:t>
            </a:r>
            <a:r>
              <a:rPr lang="en-US" altLang="en-US" sz="1900" b="1" dirty="0">
                <a:solidFill>
                  <a:srgbClr val="000000"/>
                </a:solidFill>
              </a:rPr>
              <a:t> dan, </a:t>
            </a:r>
            <a:r>
              <a:rPr lang="en-US" altLang="en-US" sz="1900" b="1" dirty="0" err="1">
                <a:solidFill>
                  <a:srgbClr val="000000"/>
                </a:solidFill>
              </a:rPr>
              <a:t>dok</a:t>
            </a:r>
            <a:r>
              <a:rPr lang="en-US" altLang="en-US" sz="1900" b="1" dirty="0">
                <a:solidFill>
                  <a:srgbClr val="000000"/>
                </a:solidFill>
              </a:rPr>
              <a:t> se </a:t>
            </a:r>
            <a:r>
              <a:rPr lang="en-US" altLang="en-US" sz="1900" b="1" dirty="0" err="1">
                <a:solidFill>
                  <a:srgbClr val="000000"/>
                </a:solidFill>
              </a:rPr>
              <a:t>dodatne</a:t>
            </a:r>
            <a:r>
              <a:rPr lang="en-US" altLang="en-US" sz="1900" b="1" dirty="0">
                <a:solidFill>
                  <a:srgbClr val="000000"/>
                </a:solidFill>
              </a:rPr>
              <a:t> </a:t>
            </a:r>
            <a:r>
              <a:rPr lang="en-US" altLang="en-US" sz="1900" b="1" dirty="0" err="1">
                <a:solidFill>
                  <a:srgbClr val="000000"/>
                </a:solidFill>
              </a:rPr>
              <a:t>najčešće</a:t>
            </a:r>
            <a:r>
              <a:rPr lang="en-US" altLang="en-US" sz="1900" b="1" dirty="0">
                <a:solidFill>
                  <a:srgbClr val="000000"/>
                </a:solidFill>
              </a:rPr>
              <a:t> </a:t>
            </a:r>
            <a:r>
              <a:rPr lang="en-US" altLang="en-US" sz="1900" b="1" dirty="0" err="1">
                <a:solidFill>
                  <a:srgbClr val="000000"/>
                </a:solidFill>
              </a:rPr>
              <a:t>prioritetne</a:t>
            </a:r>
            <a:r>
              <a:rPr lang="en-US" altLang="en-US" sz="1900" b="1" dirty="0">
                <a:solidFill>
                  <a:srgbClr val="000000"/>
                </a:solidFill>
              </a:rPr>
              <a:t> </a:t>
            </a:r>
            <a:r>
              <a:rPr lang="en-US" altLang="en-US" sz="1900" b="1" dirty="0" err="1">
                <a:solidFill>
                  <a:srgbClr val="000000"/>
                </a:solidFill>
              </a:rPr>
              <a:t>teme</a:t>
            </a:r>
            <a:r>
              <a:rPr lang="en-US" altLang="en-US" sz="1900" b="1" dirty="0">
                <a:solidFill>
                  <a:srgbClr val="000000"/>
                </a:solidFill>
              </a:rPr>
              <a:t> </a:t>
            </a:r>
            <a:r>
              <a:rPr lang="en-US" altLang="en-US" sz="1900" b="1" dirty="0" err="1">
                <a:solidFill>
                  <a:srgbClr val="000000"/>
                </a:solidFill>
              </a:rPr>
              <a:t>obrađuju</a:t>
            </a:r>
            <a:r>
              <a:rPr lang="en-US" altLang="en-US" sz="1900" b="1" dirty="0">
                <a:solidFill>
                  <a:srgbClr val="000000"/>
                </a:solidFill>
              </a:rPr>
              <a:t> u </a:t>
            </a:r>
            <a:r>
              <a:rPr lang="en-US" altLang="en-US" sz="1900" b="1" dirty="0" err="1">
                <a:solidFill>
                  <a:srgbClr val="000000"/>
                </a:solidFill>
              </a:rPr>
              <a:t>prvoj</a:t>
            </a:r>
            <a:r>
              <a:rPr lang="en-US" altLang="en-US" sz="1900" b="1" dirty="0">
                <a:solidFill>
                  <a:srgbClr val="000000"/>
                </a:solidFill>
              </a:rPr>
              <a:t> </a:t>
            </a:r>
            <a:r>
              <a:rPr lang="en-US" altLang="en-US" sz="1900" b="1" dirty="0" err="1">
                <a:solidFill>
                  <a:srgbClr val="000000"/>
                </a:solidFill>
              </a:rPr>
              <a:t>polovici</a:t>
            </a:r>
            <a:r>
              <a:rPr lang="en-US" altLang="en-US" sz="1900" b="1" dirty="0">
                <a:solidFill>
                  <a:srgbClr val="000000"/>
                </a:solidFill>
              </a:rPr>
              <a:t> dana</a:t>
            </a:r>
            <a:endParaRPr lang="en-US" altLang="en-US" sz="1900" b="1" dirty="0">
              <a:solidFill>
                <a:srgbClr val="000000"/>
              </a:solidFill>
              <a:cs typeface="Calibri"/>
            </a:endParaRPr>
          </a:p>
          <a:p>
            <a:pPr algn="just" eaLnBrk="1" hangingPunct="1">
              <a:spcBef>
                <a:spcPts val="600"/>
              </a:spcBef>
              <a:spcAft>
                <a:spcPts val="200"/>
              </a:spcAft>
              <a:buFont typeface="Arial" panose="020B0604020202020204" pitchFamily="34" charset="0"/>
              <a:buAutoNum type="arabicPeriod"/>
            </a:pPr>
            <a:r>
              <a:rPr lang="en-US" altLang="en-US" sz="1900" b="1" dirty="0" err="1">
                <a:solidFill>
                  <a:srgbClr val="77933C"/>
                </a:solidFill>
              </a:rPr>
              <a:t>Sve</a:t>
            </a:r>
            <a:r>
              <a:rPr lang="en-US" altLang="en-US" sz="1900" b="1" dirty="0">
                <a:solidFill>
                  <a:srgbClr val="77933C"/>
                </a:solidFill>
              </a:rPr>
              <a:t> se </a:t>
            </a:r>
            <a:r>
              <a:rPr lang="en-US" altLang="en-US" sz="1900" b="1" dirty="0" err="1">
                <a:solidFill>
                  <a:srgbClr val="77933C"/>
                </a:solidFill>
              </a:rPr>
              <a:t>više</a:t>
            </a:r>
            <a:r>
              <a:rPr lang="en-US" altLang="en-US" sz="1900" b="1" dirty="0">
                <a:solidFill>
                  <a:srgbClr val="77933C"/>
                </a:solidFill>
              </a:rPr>
              <a:t> </a:t>
            </a:r>
            <a:r>
              <a:rPr lang="en-US" altLang="en-US" sz="1900" b="1" dirty="0" err="1">
                <a:solidFill>
                  <a:srgbClr val="77933C"/>
                </a:solidFill>
              </a:rPr>
              <a:t>pozornost</a:t>
            </a:r>
            <a:r>
              <a:rPr lang="en-US" altLang="en-US" sz="1900" b="1" dirty="0">
                <a:solidFill>
                  <a:srgbClr val="77933C"/>
                </a:solidFill>
              </a:rPr>
              <a:t> </a:t>
            </a:r>
            <a:r>
              <a:rPr lang="en-US" altLang="en-US" sz="1900" b="1" dirty="0" err="1">
                <a:solidFill>
                  <a:srgbClr val="77933C"/>
                </a:solidFill>
              </a:rPr>
              <a:t>posvećuje</a:t>
            </a:r>
            <a:r>
              <a:rPr lang="en-US" altLang="en-US" sz="1900" b="1" dirty="0">
                <a:solidFill>
                  <a:srgbClr val="77933C"/>
                </a:solidFill>
              </a:rPr>
              <a:t> </a:t>
            </a:r>
            <a:r>
              <a:rPr lang="en-US" altLang="en-US" sz="1900" b="1" dirty="0" err="1">
                <a:solidFill>
                  <a:srgbClr val="77933C"/>
                </a:solidFill>
              </a:rPr>
              <a:t>izradi</a:t>
            </a:r>
            <a:r>
              <a:rPr lang="en-US" altLang="en-US" sz="1900" b="1" dirty="0">
                <a:solidFill>
                  <a:srgbClr val="77933C"/>
                </a:solidFill>
              </a:rPr>
              <a:t> </a:t>
            </a:r>
            <a:r>
              <a:rPr lang="en-US" altLang="en-US" sz="1900" b="1" dirty="0" err="1">
                <a:solidFill>
                  <a:srgbClr val="77933C"/>
                </a:solidFill>
              </a:rPr>
              <a:t>proizvoda</a:t>
            </a:r>
            <a:r>
              <a:rPr lang="en-US" altLang="en-US" sz="1900" b="1" dirty="0">
                <a:solidFill>
                  <a:srgbClr val="77933C"/>
                </a:solidFill>
              </a:rPr>
              <a:t> </a:t>
            </a:r>
            <a:r>
              <a:rPr lang="en-US" altLang="en-US" sz="1900" b="1" dirty="0" err="1">
                <a:solidFill>
                  <a:srgbClr val="77933C"/>
                </a:solidFill>
              </a:rPr>
              <a:t>znanja</a:t>
            </a:r>
            <a:r>
              <a:rPr lang="en-US" altLang="en-US" sz="1900" b="1" dirty="0">
                <a:solidFill>
                  <a:srgbClr val="77933C"/>
                </a:solidFill>
              </a:rPr>
              <a:t> </a:t>
            </a:r>
            <a:r>
              <a:rPr lang="en-US" altLang="en-US" sz="1900" b="1" dirty="0" err="1">
                <a:solidFill>
                  <a:srgbClr val="000000"/>
                </a:solidFill>
              </a:rPr>
              <a:t>te</a:t>
            </a:r>
            <a:r>
              <a:rPr lang="en-US" altLang="en-US" sz="1900" b="1" dirty="0">
                <a:solidFill>
                  <a:srgbClr val="000000"/>
                </a:solidFill>
              </a:rPr>
              <a:t> </a:t>
            </a:r>
            <a:r>
              <a:rPr lang="en-US" altLang="en-US" sz="1900" b="1" dirty="0" err="1">
                <a:solidFill>
                  <a:srgbClr val="000000"/>
                </a:solidFill>
              </a:rPr>
              <a:t>su</a:t>
            </a:r>
            <a:r>
              <a:rPr lang="en-US" altLang="en-US" sz="1900" b="1" dirty="0">
                <a:solidFill>
                  <a:srgbClr val="000000"/>
                </a:solidFill>
              </a:rPr>
              <a:t> </a:t>
            </a:r>
            <a:r>
              <a:rPr lang="en-US" altLang="en-US" sz="1900" b="1" dirty="0" err="1">
                <a:solidFill>
                  <a:srgbClr val="000000"/>
                </a:solidFill>
              </a:rPr>
              <a:t>dovršena</a:t>
            </a:r>
            <a:r>
              <a:rPr lang="en-US" altLang="en-US" sz="1900" b="1" dirty="0">
                <a:solidFill>
                  <a:srgbClr val="000000"/>
                </a:solidFill>
              </a:rPr>
              <a:t> </a:t>
            </a:r>
            <a:r>
              <a:rPr lang="en-US" altLang="en-US" sz="1900" b="1" dirty="0" err="1">
                <a:solidFill>
                  <a:srgbClr val="000000"/>
                </a:solidFill>
              </a:rPr>
              <a:t>četiri</a:t>
            </a:r>
            <a:r>
              <a:rPr lang="en-US" altLang="en-US" sz="1900" b="1" dirty="0">
                <a:solidFill>
                  <a:srgbClr val="000000"/>
                </a:solidFill>
              </a:rPr>
              <a:t> </a:t>
            </a:r>
            <a:r>
              <a:rPr lang="en-US" altLang="en-US" sz="1900" b="1" dirty="0" err="1">
                <a:solidFill>
                  <a:srgbClr val="000000"/>
                </a:solidFill>
              </a:rPr>
              <a:t>proizvoda</a:t>
            </a:r>
            <a:r>
              <a:rPr lang="en-US" altLang="en-US" sz="1900" b="1" dirty="0">
                <a:solidFill>
                  <a:srgbClr val="000000"/>
                </a:solidFill>
              </a:rPr>
              <a:t> </a:t>
            </a:r>
            <a:r>
              <a:rPr lang="en-US" altLang="en-US" sz="1900" b="1" dirty="0" err="1">
                <a:solidFill>
                  <a:srgbClr val="000000"/>
                </a:solidFill>
              </a:rPr>
              <a:t>znanja</a:t>
            </a:r>
            <a:endParaRPr lang="en-US" altLang="en-US" sz="1900" b="1" dirty="0" err="1">
              <a:solidFill>
                <a:srgbClr val="000000"/>
              </a:solidFill>
              <a:cs typeface="Calibri"/>
            </a:endParaRPr>
          </a:p>
          <a:p>
            <a:pPr marL="914400" lvl="1" indent="-457200" algn="just" eaLnBrk="1" hangingPunct="1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AutoNum type="arabicPeriod"/>
            </a:pPr>
            <a:r>
              <a:rPr lang="en-US" altLang="en-US" sz="1700" b="1" i="1" dirty="0" err="1">
                <a:solidFill>
                  <a:srgbClr val="000000"/>
                </a:solidFill>
              </a:rPr>
              <a:t>Rezultati</a:t>
            </a:r>
            <a:r>
              <a:rPr lang="en-US" altLang="en-US" sz="1700" b="1" i="1" dirty="0">
                <a:solidFill>
                  <a:srgbClr val="000000"/>
                </a:solidFill>
              </a:rPr>
              <a:t> OECD-</a:t>
            </a:r>
            <a:r>
              <a:rPr lang="en-US" altLang="en-US" sz="1700" b="1" i="1" dirty="0" err="1">
                <a:solidFill>
                  <a:srgbClr val="000000"/>
                </a:solidFill>
              </a:rPr>
              <a:t>ove</a:t>
            </a:r>
            <a:r>
              <a:rPr lang="en-US" altLang="en-US" sz="1700" b="1" i="1" dirty="0">
                <a:solidFill>
                  <a:srgbClr val="000000"/>
                </a:solidFill>
              </a:rPr>
              <a:t> </a:t>
            </a:r>
            <a:r>
              <a:rPr lang="en-US" altLang="en-US" sz="1700" b="1" i="1" dirty="0" err="1">
                <a:solidFill>
                  <a:srgbClr val="000000"/>
                </a:solidFill>
              </a:rPr>
              <a:t>ankete</a:t>
            </a:r>
            <a:r>
              <a:rPr lang="en-US" altLang="en-US" sz="1700" b="1" i="1" dirty="0">
                <a:solidFill>
                  <a:srgbClr val="000000"/>
                </a:solidFill>
              </a:rPr>
              <a:t> </a:t>
            </a:r>
            <a:r>
              <a:rPr lang="en-US" altLang="en-US" sz="1700" b="1" i="1" dirty="0" err="1">
                <a:solidFill>
                  <a:srgbClr val="000000"/>
                </a:solidFill>
              </a:rPr>
              <a:t>na</a:t>
            </a:r>
            <a:r>
              <a:rPr lang="en-US" altLang="en-US" sz="1700" b="1" i="1" dirty="0">
                <a:solidFill>
                  <a:srgbClr val="000000"/>
                </a:solidFill>
              </a:rPr>
              <a:t> </a:t>
            </a:r>
            <a:r>
              <a:rPr lang="en-US" altLang="en-US" sz="1700" b="1" i="1" dirty="0" err="1">
                <a:solidFill>
                  <a:srgbClr val="000000"/>
                </a:solidFill>
              </a:rPr>
              <a:t>temu</a:t>
            </a:r>
            <a:r>
              <a:rPr lang="en-US" altLang="en-US" sz="1700" b="1" i="1" dirty="0">
                <a:solidFill>
                  <a:srgbClr val="000000"/>
                </a:solidFill>
              </a:rPr>
              <a:t> </a:t>
            </a:r>
            <a:r>
              <a:rPr lang="en-US" altLang="en-US" sz="1700" b="1" i="1" dirty="0" err="1">
                <a:solidFill>
                  <a:srgbClr val="000000"/>
                </a:solidFill>
              </a:rPr>
              <a:t>planiranja</a:t>
            </a:r>
            <a:r>
              <a:rPr lang="en-US" altLang="en-US" sz="1700" b="1" i="1" dirty="0">
                <a:solidFill>
                  <a:srgbClr val="000000"/>
                </a:solidFill>
              </a:rPr>
              <a:t> </a:t>
            </a:r>
            <a:r>
              <a:rPr lang="en-US" altLang="en-US" sz="1700" b="1" i="1" dirty="0" err="1">
                <a:solidFill>
                  <a:srgbClr val="000000"/>
                </a:solidFill>
              </a:rPr>
              <a:t>proračuna</a:t>
            </a:r>
            <a:r>
              <a:rPr lang="en-US" altLang="en-US" sz="1700" b="1" i="1" dirty="0">
                <a:solidFill>
                  <a:srgbClr val="000000"/>
                </a:solidFill>
              </a:rPr>
              <a:t> </a:t>
            </a:r>
            <a:r>
              <a:rPr lang="en-US" altLang="en-US" sz="1700" b="1" i="1" dirty="0" err="1">
                <a:solidFill>
                  <a:srgbClr val="000000"/>
                </a:solidFill>
              </a:rPr>
              <a:t>prema</a:t>
            </a:r>
            <a:r>
              <a:rPr lang="en-US" altLang="en-US" sz="1700" b="1" i="1" dirty="0">
                <a:solidFill>
                  <a:srgbClr val="000000"/>
                </a:solidFill>
              </a:rPr>
              <a:t> </a:t>
            </a:r>
            <a:r>
              <a:rPr lang="en-US" altLang="en-US" sz="1700" b="1" i="1" dirty="0" err="1">
                <a:solidFill>
                  <a:srgbClr val="000000"/>
                </a:solidFill>
              </a:rPr>
              <a:t>učinku</a:t>
            </a:r>
            <a:r>
              <a:rPr lang="en-US" altLang="en-US" sz="1700" b="1" i="1" dirty="0">
                <a:solidFill>
                  <a:srgbClr val="000000"/>
                </a:solidFill>
              </a:rPr>
              <a:t> za 2016.: </a:t>
            </a:r>
            <a:r>
              <a:rPr lang="en-US" altLang="en-US" sz="1700" b="1" i="1" dirty="0" err="1">
                <a:solidFill>
                  <a:srgbClr val="000000"/>
                </a:solidFill>
              </a:rPr>
              <a:t>zemlje</a:t>
            </a:r>
            <a:r>
              <a:rPr lang="en-US" altLang="en-US" sz="1700" b="1" i="1" dirty="0">
                <a:solidFill>
                  <a:srgbClr val="000000"/>
                </a:solidFill>
              </a:rPr>
              <a:t> OECD-a </a:t>
            </a:r>
            <a:r>
              <a:rPr lang="en-US" altLang="en-US" sz="1700" b="1" i="1" dirty="0" err="1">
                <a:solidFill>
                  <a:srgbClr val="000000"/>
                </a:solidFill>
              </a:rPr>
              <a:t>i</a:t>
            </a:r>
            <a:r>
              <a:rPr lang="en-US" altLang="en-US" sz="1700" b="1" i="1" dirty="0">
                <a:solidFill>
                  <a:srgbClr val="000000"/>
                </a:solidFill>
              </a:rPr>
              <a:t> PEMPAL-a</a:t>
            </a:r>
            <a:endParaRPr lang="en-US" altLang="en-US" sz="1700" b="1" i="1" dirty="0">
              <a:solidFill>
                <a:srgbClr val="000000"/>
              </a:solidFill>
              <a:cs typeface="Calibri"/>
            </a:endParaRPr>
          </a:p>
          <a:p>
            <a:pPr marL="914400" lvl="1" indent="-457200" algn="just" eaLnBrk="1" hangingPunct="1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AutoNum type="arabicPeriod"/>
            </a:pPr>
            <a:r>
              <a:rPr lang="en-US" altLang="en-US" sz="1700" b="1" i="1" dirty="0">
                <a:solidFill>
                  <a:srgbClr val="000000"/>
                </a:solidFill>
              </a:rPr>
              <a:t>Kako </a:t>
            </a:r>
            <a:r>
              <a:rPr lang="en-US" altLang="en-US" sz="1700" b="1" i="1" dirty="0" err="1">
                <a:solidFill>
                  <a:srgbClr val="000000"/>
                </a:solidFill>
              </a:rPr>
              <a:t>svladati</a:t>
            </a:r>
            <a:r>
              <a:rPr lang="en-US" altLang="en-US" sz="1700" b="1" i="1" dirty="0">
                <a:solidFill>
                  <a:srgbClr val="000000"/>
                </a:solidFill>
              </a:rPr>
              <a:t> </a:t>
            </a:r>
            <a:r>
              <a:rPr lang="en-US" altLang="en-US" sz="1700" b="1" i="1" dirty="0" err="1">
                <a:solidFill>
                  <a:srgbClr val="000000"/>
                </a:solidFill>
              </a:rPr>
              <a:t>izazove</a:t>
            </a:r>
            <a:r>
              <a:rPr lang="en-US" altLang="en-US" sz="1700" b="1" i="1" dirty="0">
                <a:solidFill>
                  <a:srgbClr val="000000"/>
                </a:solidFill>
              </a:rPr>
              <a:t> u </a:t>
            </a:r>
            <a:r>
              <a:rPr lang="en-US" altLang="en-US" sz="1700" b="1" i="1" dirty="0" err="1">
                <a:solidFill>
                  <a:srgbClr val="000000"/>
                </a:solidFill>
              </a:rPr>
              <a:t>izradi</a:t>
            </a:r>
            <a:r>
              <a:rPr lang="en-US" altLang="en-US" sz="1700" b="1" i="1" dirty="0">
                <a:solidFill>
                  <a:srgbClr val="000000"/>
                </a:solidFill>
              </a:rPr>
              <a:t> </a:t>
            </a:r>
            <a:r>
              <a:rPr lang="en-US" altLang="en-US" sz="1700" b="1" i="1" dirty="0" err="1">
                <a:solidFill>
                  <a:srgbClr val="000000"/>
                </a:solidFill>
              </a:rPr>
              <a:t>proračuna</a:t>
            </a:r>
            <a:r>
              <a:rPr lang="en-US" altLang="en-US" sz="1700" b="1" i="1" dirty="0">
                <a:solidFill>
                  <a:srgbClr val="000000"/>
                </a:solidFill>
              </a:rPr>
              <a:t> za </a:t>
            </a:r>
            <a:r>
              <a:rPr lang="en-US" altLang="en-US" sz="1700" b="1" i="1" dirty="0" err="1">
                <a:solidFill>
                  <a:srgbClr val="000000"/>
                </a:solidFill>
              </a:rPr>
              <a:t>građane</a:t>
            </a:r>
            <a:r>
              <a:rPr lang="en-US" altLang="en-US" sz="1700" b="1" i="1" dirty="0">
                <a:solidFill>
                  <a:srgbClr val="000000"/>
                </a:solidFill>
              </a:rPr>
              <a:t> u </a:t>
            </a:r>
            <a:r>
              <a:rPr lang="en-US" altLang="en-US" sz="1700" b="1" i="1" dirty="0" err="1">
                <a:solidFill>
                  <a:srgbClr val="000000"/>
                </a:solidFill>
              </a:rPr>
              <a:t>zemljama</a:t>
            </a:r>
            <a:r>
              <a:rPr lang="en-US" altLang="en-US" sz="1700" b="1" i="1" dirty="0">
                <a:solidFill>
                  <a:srgbClr val="000000"/>
                </a:solidFill>
              </a:rPr>
              <a:t> PEMPAL-a </a:t>
            </a:r>
            <a:endParaRPr lang="en-US" altLang="en-US" sz="1700" b="1" i="1" dirty="0">
              <a:solidFill>
                <a:srgbClr val="000000"/>
              </a:solidFill>
              <a:cs typeface="Calibri"/>
            </a:endParaRPr>
          </a:p>
          <a:p>
            <a:pPr marL="914400" lvl="1" indent="-457200" algn="just" eaLnBrk="1" hangingPunct="1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AutoNum type="arabicPeriod"/>
            </a:pPr>
            <a:r>
              <a:rPr lang="en-US" altLang="en-US" sz="1700" b="1" i="1" dirty="0" err="1">
                <a:solidFill>
                  <a:srgbClr val="000000"/>
                </a:solidFill>
              </a:rPr>
              <a:t>Pokazatelji</a:t>
            </a:r>
            <a:r>
              <a:rPr lang="en-US" altLang="en-US" sz="1700" b="1" i="1" dirty="0">
                <a:solidFill>
                  <a:srgbClr val="000000"/>
                </a:solidFill>
              </a:rPr>
              <a:t> </a:t>
            </a:r>
            <a:r>
              <a:rPr lang="en-US" altLang="en-US" sz="1700" b="1" i="1" dirty="0" err="1">
                <a:solidFill>
                  <a:srgbClr val="000000"/>
                </a:solidFill>
              </a:rPr>
              <a:t>učinka</a:t>
            </a:r>
            <a:r>
              <a:rPr lang="en-US" altLang="en-US" sz="1700" b="1" i="1" dirty="0">
                <a:solidFill>
                  <a:srgbClr val="000000"/>
                </a:solidFill>
              </a:rPr>
              <a:t> u </a:t>
            </a:r>
            <a:r>
              <a:rPr lang="en-US" altLang="en-US" sz="1700" b="1" i="1" dirty="0" err="1">
                <a:solidFill>
                  <a:srgbClr val="000000"/>
                </a:solidFill>
              </a:rPr>
              <a:t>zemljama</a:t>
            </a:r>
            <a:r>
              <a:rPr lang="en-US" altLang="en-US" sz="1700" b="1" i="1" dirty="0">
                <a:solidFill>
                  <a:srgbClr val="000000"/>
                </a:solidFill>
              </a:rPr>
              <a:t> PEMPAL-a: </a:t>
            </a:r>
            <a:r>
              <a:rPr lang="en-US" altLang="en-US" sz="1700" b="1" i="1" dirty="0" err="1">
                <a:solidFill>
                  <a:srgbClr val="000000"/>
                </a:solidFill>
              </a:rPr>
              <a:t>trendovi</a:t>
            </a:r>
            <a:r>
              <a:rPr lang="en-US" altLang="en-US" sz="1700" b="1" i="1" dirty="0">
                <a:solidFill>
                  <a:srgbClr val="000000"/>
                </a:solidFill>
              </a:rPr>
              <a:t> </a:t>
            </a:r>
            <a:r>
              <a:rPr lang="en-US" altLang="en-US" sz="1700" b="1" i="1" dirty="0" err="1">
                <a:solidFill>
                  <a:srgbClr val="000000"/>
                </a:solidFill>
              </a:rPr>
              <a:t>i</a:t>
            </a:r>
            <a:r>
              <a:rPr lang="en-US" altLang="en-US" sz="1700" b="1" i="1" dirty="0">
                <a:solidFill>
                  <a:srgbClr val="000000"/>
                </a:solidFill>
              </a:rPr>
              <a:t> </a:t>
            </a:r>
            <a:r>
              <a:rPr lang="en-US" altLang="en-US" sz="1700" b="1" i="1" dirty="0" err="1">
                <a:solidFill>
                  <a:srgbClr val="000000"/>
                </a:solidFill>
              </a:rPr>
              <a:t>izazovi</a:t>
            </a:r>
            <a:endParaRPr lang="en-US" altLang="en-US" sz="1700" b="1" i="1" dirty="0" err="1">
              <a:solidFill>
                <a:srgbClr val="000000"/>
              </a:solidFill>
              <a:cs typeface="Calibri"/>
            </a:endParaRPr>
          </a:p>
          <a:p>
            <a:pPr marL="914400" lvl="1" indent="-457200" algn="just" eaLnBrk="1" hangingPunct="1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AutoNum type="arabicPeriod"/>
            </a:pPr>
            <a:r>
              <a:rPr lang="en-US" altLang="en-US" sz="1700" b="1" i="1" dirty="0" err="1">
                <a:solidFill>
                  <a:srgbClr val="000000"/>
                </a:solidFill>
              </a:rPr>
              <a:t>Pozadinski</a:t>
            </a:r>
            <a:r>
              <a:rPr lang="en-US" altLang="en-US" sz="1700" b="1" i="1" dirty="0">
                <a:solidFill>
                  <a:srgbClr val="000000"/>
                </a:solidFill>
              </a:rPr>
              <a:t> </a:t>
            </a:r>
            <a:r>
              <a:rPr lang="en-US" altLang="en-US" sz="1700" b="1" i="1" dirty="0" err="1">
                <a:solidFill>
                  <a:srgbClr val="000000"/>
                </a:solidFill>
              </a:rPr>
              <a:t>dokument</a:t>
            </a:r>
            <a:r>
              <a:rPr lang="en-US" altLang="en-US" sz="1700" b="1" i="1" dirty="0">
                <a:solidFill>
                  <a:srgbClr val="000000"/>
                </a:solidFill>
              </a:rPr>
              <a:t> o </a:t>
            </a:r>
            <a:r>
              <a:rPr lang="en-US" altLang="en-US" sz="1700" b="1" i="1" dirty="0" err="1">
                <a:solidFill>
                  <a:srgbClr val="000000"/>
                </a:solidFill>
              </a:rPr>
              <a:t>sudjelovanju</a:t>
            </a:r>
            <a:r>
              <a:rPr lang="en-US" altLang="en-US" sz="1700" b="1" i="1" dirty="0">
                <a:solidFill>
                  <a:srgbClr val="000000"/>
                </a:solidFill>
              </a:rPr>
              <a:t> </a:t>
            </a:r>
            <a:r>
              <a:rPr lang="en-US" altLang="en-US" sz="1700" b="1" i="1" dirty="0" err="1">
                <a:solidFill>
                  <a:srgbClr val="000000"/>
                </a:solidFill>
              </a:rPr>
              <a:t>javnosti</a:t>
            </a:r>
            <a:r>
              <a:rPr lang="en-US" altLang="en-US" sz="1700" b="1" i="1" dirty="0">
                <a:solidFill>
                  <a:srgbClr val="000000"/>
                </a:solidFill>
              </a:rPr>
              <a:t> u </a:t>
            </a:r>
            <a:r>
              <a:rPr lang="en-US" altLang="en-US" sz="1700" b="1" i="1" dirty="0" err="1">
                <a:solidFill>
                  <a:srgbClr val="000000"/>
                </a:solidFill>
              </a:rPr>
              <a:t>fiskalnoj</a:t>
            </a:r>
            <a:r>
              <a:rPr lang="en-US" altLang="en-US" sz="1700" b="1" i="1" dirty="0">
                <a:solidFill>
                  <a:srgbClr val="000000"/>
                </a:solidFill>
              </a:rPr>
              <a:t> </a:t>
            </a:r>
            <a:r>
              <a:rPr lang="en-US" altLang="en-US" sz="1700" b="1" i="1" dirty="0" err="1">
                <a:solidFill>
                  <a:srgbClr val="000000"/>
                </a:solidFill>
              </a:rPr>
              <a:t>politici</a:t>
            </a:r>
            <a:r>
              <a:rPr lang="en-US" altLang="en-US" sz="1700" b="1" i="1" dirty="0">
                <a:solidFill>
                  <a:srgbClr val="000000"/>
                </a:solidFill>
              </a:rPr>
              <a:t> </a:t>
            </a:r>
            <a:r>
              <a:rPr lang="en-US" altLang="en-US" sz="1700" b="1" i="1" dirty="0" err="1">
                <a:solidFill>
                  <a:srgbClr val="000000"/>
                </a:solidFill>
              </a:rPr>
              <a:t>i</a:t>
            </a:r>
            <a:r>
              <a:rPr lang="en-US" altLang="en-US" sz="1700" b="1" i="1" dirty="0">
                <a:solidFill>
                  <a:srgbClr val="000000"/>
                </a:solidFill>
              </a:rPr>
              <a:t> </a:t>
            </a:r>
            <a:r>
              <a:rPr lang="en-US" altLang="en-US" sz="1700" b="1" i="1" dirty="0" err="1">
                <a:solidFill>
                  <a:srgbClr val="000000"/>
                </a:solidFill>
              </a:rPr>
              <a:t>proračunskom</a:t>
            </a:r>
            <a:r>
              <a:rPr lang="en-US" altLang="en-US" sz="1700" b="1" i="1" dirty="0">
                <a:solidFill>
                  <a:srgbClr val="000000"/>
                </a:solidFill>
              </a:rPr>
              <a:t> </a:t>
            </a:r>
            <a:r>
              <a:rPr lang="en-US" altLang="en-US" sz="1700" b="1" i="1" dirty="0" err="1">
                <a:solidFill>
                  <a:srgbClr val="000000"/>
                </a:solidFill>
              </a:rPr>
              <a:t>procesu</a:t>
            </a:r>
            <a:endParaRPr lang="en-US" altLang="en-US" sz="1700" b="1" i="1" dirty="0" err="1">
              <a:solidFill>
                <a:srgbClr val="000000"/>
              </a:solidFill>
              <a:cs typeface="Calibri"/>
            </a:endParaRPr>
          </a:p>
          <a:p>
            <a:pPr marL="914400" lvl="1" indent="-457200" algn="just" eaLnBrk="1" hangingPunct="1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None/>
            </a:pPr>
            <a:endParaRPr lang="en-US" altLang="en-US" sz="1700" b="1" i="1">
              <a:solidFill>
                <a:srgbClr val="000000"/>
              </a:solidFill>
            </a:endParaRPr>
          </a:p>
          <a:p>
            <a:pPr marL="914400" lvl="1" indent="-457200" algn="just" eaLnBrk="1" hangingPunct="1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None/>
            </a:pPr>
            <a:endParaRPr lang="en-US" altLang="en-US" sz="1700" b="1" i="1">
              <a:solidFill>
                <a:srgbClr val="000000"/>
              </a:solidFill>
            </a:endParaRPr>
          </a:p>
          <a:p>
            <a:pPr marL="914400" lvl="1" indent="-457200" algn="just" eaLnBrk="1" hangingPunct="1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AutoNum type="arabicPeriod"/>
            </a:pPr>
            <a:endParaRPr lang="en-US" altLang="en-US" sz="1700" b="1" i="1">
              <a:solidFill>
                <a:srgbClr val="000000"/>
              </a:solidFill>
            </a:endParaRPr>
          </a:p>
          <a:p>
            <a:pPr marL="914400" lvl="1" indent="-457200" algn="just" eaLnBrk="1" hangingPunct="1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AutoNum type="arabicPeriod"/>
            </a:pPr>
            <a:endParaRPr lang="en-US" altLang="en-US" sz="1700" b="1" i="1">
              <a:solidFill>
                <a:srgbClr val="000000"/>
              </a:solidFill>
            </a:endParaRPr>
          </a:p>
          <a:p>
            <a:pPr algn="just" eaLnBrk="1" hangingPunct="1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AutoNum type="arabicPeriod"/>
            </a:pPr>
            <a:endParaRPr lang="en-US" altLang="en-US" sz="1700" b="1" i="1">
              <a:solidFill>
                <a:srgbClr val="000000"/>
              </a:solidFill>
            </a:endParaRPr>
          </a:p>
          <a:p>
            <a:pPr algn="just" eaLnBrk="1" hangingPunct="1">
              <a:spcBef>
                <a:spcPts val="1675"/>
              </a:spcBef>
              <a:buFont typeface="Arial" panose="020B0604020202020204" pitchFamily="34" charset="0"/>
              <a:buAutoNum type="arabicPeriod"/>
            </a:pPr>
            <a:endParaRPr lang="en-US" altLang="en-US" sz="1700" b="1" i="1">
              <a:solidFill>
                <a:srgbClr val="000000"/>
              </a:solidFill>
            </a:endParaRPr>
          </a:p>
          <a:p>
            <a:pPr algn="just" eaLnBrk="1" hangingPunct="1">
              <a:spcBef>
                <a:spcPts val="1675"/>
              </a:spcBef>
              <a:buFont typeface="Arial" panose="020B0604020202020204" pitchFamily="34" charset="0"/>
              <a:buAutoNum type="arabicPeriod"/>
            </a:pPr>
            <a:endParaRPr lang="en-US" altLang="en-US" sz="1700" b="1" i="1">
              <a:solidFill>
                <a:srgbClr val="000000"/>
              </a:solidFill>
            </a:endParaRPr>
          </a:p>
        </p:txBody>
      </p:sp>
      <p:pic>
        <p:nvPicPr>
          <p:cNvPr id="12291" name="Рисунок 11" descr="pempal-logo.jpg">
            <a:extLst>
              <a:ext uri="{FF2B5EF4-FFF2-40B4-BE49-F238E27FC236}">
                <a16:creationId xmlns:a16="http://schemas.microsoft.com/office/drawing/2014/main" id="{2A9334CF-FF7E-4239-9680-1201930D7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>
            <a:extLst>
              <a:ext uri="{FF2B5EF4-FFF2-40B4-BE49-F238E27FC236}">
                <a16:creationId xmlns:a16="http://schemas.microsoft.com/office/drawing/2014/main" id="{AD65CD81-2DE0-44AF-94EE-B35519E6172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685800" y="76200"/>
            <a:ext cx="8305800" cy="6400800"/>
          </a:xfrm>
        </p:spPr>
        <p:txBody>
          <a:bodyPr/>
          <a:lstStyle/>
          <a:p>
            <a:pPr eaLnBrk="1" hangingPunct="1">
              <a:buFont typeface="Calibri" panose="020F0502020204030204" pitchFamily="34" charset="0"/>
              <a:buNone/>
            </a:pPr>
            <a:r>
              <a:rPr lang="en-US" altLang="en-US" sz="2400" b="1" dirty="0">
                <a:solidFill>
                  <a:srgbClr val="558ED5"/>
                </a:solidFill>
              </a:rPr>
              <a:t>BCOP-</a:t>
            </a:r>
            <a:r>
              <a:rPr lang="en-US" altLang="en-US" sz="2400" b="1" dirty="0" err="1">
                <a:solidFill>
                  <a:srgbClr val="558ED5"/>
                </a:solidFill>
              </a:rPr>
              <a:t>ove</a:t>
            </a:r>
            <a:r>
              <a:rPr lang="en-US" altLang="en-US" sz="2400" b="1" dirty="0">
                <a:solidFill>
                  <a:srgbClr val="558ED5"/>
                </a:solidFill>
              </a:rPr>
              <a:t> </a:t>
            </a:r>
            <a:r>
              <a:rPr lang="en-US" altLang="en-US" sz="2400" b="1" dirty="0" err="1">
                <a:solidFill>
                  <a:srgbClr val="558ED5"/>
                </a:solidFill>
              </a:rPr>
              <a:t>aktivnosti</a:t>
            </a:r>
            <a:r>
              <a:rPr lang="en-US" altLang="en-US" sz="2400" b="1" dirty="0">
                <a:solidFill>
                  <a:srgbClr val="558ED5"/>
                </a:solidFill>
              </a:rPr>
              <a:t> u FG 2017. </a:t>
            </a:r>
            <a:r>
              <a:rPr lang="en-US" altLang="en-US" sz="2400" b="1" dirty="0" err="1">
                <a:solidFill>
                  <a:srgbClr val="558ED5"/>
                </a:solidFill>
              </a:rPr>
              <a:t>i</a:t>
            </a:r>
            <a:r>
              <a:rPr lang="en-US" altLang="en-US" sz="2400" b="1" dirty="0">
                <a:solidFill>
                  <a:srgbClr val="558ED5"/>
                </a:solidFill>
              </a:rPr>
              <a:t> FG 2018. (</a:t>
            </a:r>
            <a:r>
              <a:rPr lang="en-US" altLang="en-US" sz="2400" b="1" dirty="0" err="1">
                <a:solidFill>
                  <a:srgbClr val="558ED5"/>
                </a:solidFill>
              </a:rPr>
              <a:t>nastavak</a:t>
            </a:r>
            <a:r>
              <a:rPr lang="en-US" altLang="en-US" sz="2400" b="1" dirty="0">
                <a:solidFill>
                  <a:srgbClr val="558ED5"/>
                </a:solidFill>
              </a:rPr>
              <a:t>)</a:t>
            </a:r>
          </a:p>
          <a:p>
            <a:pPr algn="just" eaLnBrk="1" hangingPunct="1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AutoNum type="arabicPeriod" startAt="5"/>
            </a:pPr>
            <a:r>
              <a:rPr lang="en-US" altLang="en-US" sz="1600" b="1" dirty="0" err="1">
                <a:solidFill>
                  <a:srgbClr val="77933C"/>
                </a:solidFill>
              </a:rPr>
              <a:t>Jačanje</a:t>
            </a:r>
            <a:r>
              <a:rPr lang="en-US" altLang="en-US" sz="1600" b="1" dirty="0">
                <a:solidFill>
                  <a:srgbClr val="77933C"/>
                </a:solidFill>
              </a:rPr>
              <a:t> BCOP-ova </a:t>
            </a:r>
            <a:r>
              <a:rPr lang="en-US" altLang="en-US" sz="1600" b="1" dirty="0" err="1">
                <a:solidFill>
                  <a:srgbClr val="77933C"/>
                </a:solidFill>
              </a:rPr>
              <a:t>odnosa</a:t>
            </a:r>
            <a:r>
              <a:rPr lang="en-US" altLang="en-US" sz="1600" b="1" dirty="0">
                <a:solidFill>
                  <a:srgbClr val="77933C"/>
                </a:solidFill>
              </a:rPr>
              <a:t> s </a:t>
            </a:r>
            <a:r>
              <a:rPr lang="en-US" altLang="en-US" sz="1600" b="1" dirty="0" err="1">
                <a:solidFill>
                  <a:srgbClr val="77933C"/>
                </a:solidFill>
              </a:rPr>
              <a:t>ostalim</a:t>
            </a:r>
            <a:r>
              <a:rPr lang="en-US" altLang="en-US" sz="1600" b="1" dirty="0">
                <a:solidFill>
                  <a:srgbClr val="77933C"/>
                </a:solidFill>
              </a:rPr>
              <a:t> </a:t>
            </a:r>
            <a:r>
              <a:rPr lang="en-US" altLang="en-US" sz="1600" b="1" dirty="0" err="1">
                <a:solidFill>
                  <a:srgbClr val="77933C"/>
                </a:solidFill>
              </a:rPr>
              <a:t>razvojnim</a:t>
            </a:r>
            <a:r>
              <a:rPr lang="en-US" altLang="en-US" sz="1600" b="1" dirty="0">
                <a:solidFill>
                  <a:srgbClr val="77933C"/>
                </a:solidFill>
              </a:rPr>
              <a:t> </a:t>
            </a:r>
            <a:r>
              <a:rPr lang="en-US" altLang="en-US" sz="1600" b="1" dirty="0" err="1">
                <a:solidFill>
                  <a:srgbClr val="77933C"/>
                </a:solidFill>
              </a:rPr>
              <a:t>partnerima</a:t>
            </a:r>
            <a:r>
              <a:rPr lang="en-US" altLang="en-US" sz="1600" b="1" dirty="0">
                <a:solidFill>
                  <a:srgbClr val="77933C"/>
                </a:solidFill>
              </a:rPr>
              <a:t>:</a:t>
            </a:r>
            <a:endParaRPr lang="en-US" altLang="en-US" sz="1600" b="1" dirty="0">
              <a:solidFill>
                <a:srgbClr val="77933C"/>
              </a:solidFill>
              <a:cs typeface="Calibri"/>
            </a:endParaRPr>
          </a:p>
          <a:p>
            <a:pPr marL="914400" lvl="1" indent="-457200" algn="just" eaLnBrk="1" hangingPunct="1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AutoNum type="romanLcPeriod"/>
            </a:pPr>
            <a:r>
              <a:rPr lang="en-US" altLang="en-US" sz="1600" b="1" dirty="0" err="1">
                <a:solidFill>
                  <a:srgbClr val="000000"/>
                </a:solidFill>
              </a:rPr>
              <a:t>Kontinuirana</a:t>
            </a:r>
            <a:r>
              <a:rPr lang="en-US" altLang="en-US" sz="1600" b="1" dirty="0">
                <a:solidFill>
                  <a:srgbClr val="000000"/>
                </a:solidFill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</a:rPr>
              <a:t>bliska</a:t>
            </a:r>
            <a:r>
              <a:rPr lang="en-US" altLang="en-US" sz="1600" b="1" dirty="0">
                <a:solidFill>
                  <a:srgbClr val="000000"/>
                </a:solidFill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</a:rPr>
              <a:t>suradnja</a:t>
            </a:r>
            <a:r>
              <a:rPr lang="en-US" altLang="en-US" sz="1600" b="1" dirty="0">
                <a:solidFill>
                  <a:srgbClr val="000000"/>
                </a:solidFill>
              </a:rPr>
              <a:t> s </a:t>
            </a:r>
            <a:r>
              <a:rPr lang="en-US" altLang="en-US" sz="1600" b="1" dirty="0">
                <a:solidFill>
                  <a:srgbClr val="77933C"/>
                </a:solidFill>
              </a:rPr>
              <a:t>OECD</a:t>
            </a:r>
            <a:r>
              <a:rPr lang="en-US" altLang="en-US" sz="1600" b="1" dirty="0">
                <a:solidFill>
                  <a:srgbClr val="000000"/>
                </a:solidFill>
              </a:rPr>
              <a:t>-om </a:t>
            </a:r>
            <a:r>
              <a:rPr lang="en-US" altLang="en-US" sz="1600" b="1" dirty="0" err="1">
                <a:solidFill>
                  <a:srgbClr val="000000"/>
                </a:solidFill>
              </a:rPr>
              <a:t>putem</a:t>
            </a:r>
            <a:r>
              <a:rPr lang="en-US" altLang="en-US" sz="1600" b="1" dirty="0">
                <a:solidFill>
                  <a:srgbClr val="000000"/>
                </a:solidFill>
              </a:rPr>
              <a:t>: </a:t>
            </a:r>
          </a:p>
          <a:p>
            <a:pPr marL="914400" lvl="1" indent="-457200" algn="just" eaLnBrk="1" hangingPunct="1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AutoNum type="romanLcPeriod"/>
            </a:pPr>
            <a:r>
              <a:rPr lang="en-US" altLang="en-US" sz="1600" dirty="0">
                <a:solidFill>
                  <a:srgbClr val="000000"/>
                </a:solidFill>
              </a:rPr>
              <a:t>OECD-</a:t>
            </a:r>
            <a:r>
              <a:rPr lang="en-US" altLang="en-US" sz="1600" dirty="0" err="1">
                <a:solidFill>
                  <a:srgbClr val="000000"/>
                </a:solidFill>
              </a:rPr>
              <a:t>ov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značajnog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i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redovitog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doprinosa</a:t>
            </a:r>
            <a:r>
              <a:rPr lang="en-US" altLang="en-US" sz="1600" dirty="0">
                <a:solidFill>
                  <a:srgbClr val="000000"/>
                </a:solidFill>
              </a:rPr>
              <a:t> BCOP-</a:t>
            </a:r>
            <a:r>
              <a:rPr lang="en-US" altLang="en-US" sz="1600" dirty="0" err="1">
                <a:solidFill>
                  <a:srgbClr val="000000"/>
                </a:solidFill>
              </a:rPr>
              <a:t>ovim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skupovima</a:t>
            </a:r>
            <a:r>
              <a:rPr lang="en-US" altLang="en-US" sz="1600" dirty="0">
                <a:solidFill>
                  <a:srgbClr val="000000"/>
                </a:solidFill>
              </a:rPr>
              <a:t>;</a:t>
            </a:r>
            <a:endParaRPr lang="en-US" altLang="en-US" sz="1600" dirty="0">
              <a:solidFill>
                <a:srgbClr val="000000"/>
              </a:solidFill>
              <a:cs typeface="Calibri"/>
            </a:endParaRPr>
          </a:p>
          <a:p>
            <a:pPr marL="1371600" lvl="2" indent="-457200" algn="just" eaLnBrk="1" hangingPunct="1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AutoNum type="alphaLcPeriod"/>
            </a:pPr>
            <a:r>
              <a:rPr lang="en-US" altLang="en-US" sz="1600" dirty="0" err="1">
                <a:solidFill>
                  <a:srgbClr val="000000"/>
                </a:solidFill>
              </a:rPr>
              <a:t>sudjelovanja</a:t>
            </a:r>
            <a:r>
              <a:rPr lang="en-US" altLang="en-US" sz="1600" dirty="0">
                <a:solidFill>
                  <a:srgbClr val="000000"/>
                </a:solidFill>
              </a:rPr>
              <a:t> BCOP-a </a:t>
            </a:r>
            <a:r>
              <a:rPr lang="en-US" altLang="en-US" sz="1600" dirty="0" err="1">
                <a:solidFill>
                  <a:srgbClr val="000000"/>
                </a:solidFill>
              </a:rPr>
              <a:t>na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godišnjim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sastancima</a:t>
            </a:r>
            <a:r>
              <a:rPr lang="en-US" altLang="en-US" sz="1600" dirty="0">
                <a:solidFill>
                  <a:srgbClr val="000000"/>
                </a:solidFill>
              </a:rPr>
              <a:t> OECD-</a:t>
            </a:r>
            <a:r>
              <a:rPr lang="en-US" altLang="en-US" sz="1600" dirty="0" err="1">
                <a:solidFill>
                  <a:srgbClr val="000000"/>
                </a:solidFill>
              </a:rPr>
              <a:t>ove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mreže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visokih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dužnosnika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odgovornih</a:t>
            </a:r>
            <a:r>
              <a:rPr lang="en-US" altLang="en-US" sz="1600" dirty="0">
                <a:solidFill>
                  <a:srgbClr val="000000"/>
                </a:solidFill>
              </a:rPr>
              <a:t> za </a:t>
            </a:r>
            <a:r>
              <a:rPr lang="en-US" altLang="en-US" sz="1600" dirty="0" err="1">
                <a:solidFill>
                  <a:srgbClr val="000000"/>
                </a:solidFill>
              </a:rPr>
              <a:t>proračun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iz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srednje</a:t>
            </a:r>
            <a:r>
              <a:rPr lang="en-US" altLang="en-US" sz="1600" dirty="0">
                <a:solidFill>
                  <a:srgbClr val="000000"/>
                </a:solidFill>
              </a:rPr>
              <a:t>, </a:t>
            </a:r>
            <a:r>
              <a:rPr lang="en-US" altLang="en-US" sz="1600" dirty="0" err="1">
                <a:solidFill>
                  <a:srgbClr val="000000"/>
                </a:solidFill>
              </a:rPr>
              <a:t>istočne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i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jugoistočne</a:t>
            </a:r>
            <a:r>
              <a:rPr lang="en-US" altLang="en-US" sz="1600" dirty="0">
                <a:solidFill>
                  <a:srgbClr val="000000"/>
                </a:solidFill>
              </a:rPr>
              <a:t> Europe </a:t>
            </a:r>
            <a:r>
              <a:rPr lang="en-US" altLang="en-US" sz="1600" dirty="0" err="1">
                <a:solidFill>
                  <a:srgbClr val="000000"/>
                </a:solidFill>
              </a:rPr>
              <a:t>i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povećanje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značajnog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doprinosa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tim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sastancima</a:t>
            </a:r>
            <a:r>
              <a:rPr lang="en-US" altLang="en-US" sz="1600" dirty="0">
                <a:solidFill>
                  <a:srgbClr val="000000"/>
                </a:solidFill>
              </a:rPr>
              <a:t>;</a:t>
            </a:r>
            <a:endParaRPr lang="en-US" altLang="en-US" sz="1600" dirty="0">
              <a:solidFill>
                <a:srgbClr val="000000"/>
              </a:solidFill>
              <a:cs typeface="Calibri"/>
            </a:endParaRPr>
          </a:p>
          <a:p>
            <a:pPr marL="1371600" lvl="2" indent="-457200" algn="just" eaLnBrk="1" hangingPunct="1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AutoNum type="alphaLcPeriod"/>
            </a:pPr>
            <a:r>
              <a:rPr lang="en-US" altLang="en-US" sz="1600" dirty="0" err="1">
                <a:solidFill>
                  <a:srgbClr val="000000"/>
                </a:solidFill>
              </a:rPr>
              <a:t>sudjelovanja</a:t>
            </a:r>
            <a:r>
              <a:rPr lang="en-US" altLang="en-US" sz="1600" dirty="0">
                <a:solidFill>
                  <a:srgbClr val="000000"/>
                </a:solidFill>
              </a:rPr>
              <a:t> BCOP-a </a:t>
            </a:r>
            <a:r>
              <a:rPr lang="en-US" altLang="en-US" sz="1600" dirty="0" err="1">
                <a:solidFill>
                  <a:srgbClr val="000000"/>
                </a:solidFill>
              </a:rPr>
              <a:t>na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godišnjim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sastancima</a:t>
            </a:r>
            <a:r>
              <a:rPr lang="en-US" altLang="en-US" sz="1600" dirty="0">
                <a:solidFill>
                  <a:srgbClr val="000000"/>
                </a:solidFill>
              </a:rPr>
              <a:t> OECD-</a:t>
            </a:r>
            <a:r>
              <a:rPr lang="en-US" altLang="en-US" sz="1600" dirty="0" err="1">
                <a:solidFill>
                  <a:srgbClr val="000000"/>
                </a:solidFill>
              </a:rPr>
              <a:t>ove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mreže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posvećene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učinku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i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rezultatima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i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njegov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doprinos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tim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sastancima</a:t>
            </a:r>
            <a:r>
              <a:rPr lang="en-US" altLang="en-US" sz="1600" dirty="0">
                <a:solidFill>
                  <a:srgbClr val="000000"/>
                </a:solidFill>
              </a:rPr>
              <a:t>; </a:t>
            </a:r>
            <a:r>
              <a:rPr lang="en-US" altLang="en-US" sz="1600" dirty="0" err="1">
                <a:solidFill>
                  <a:srgbClr val="000000"/>
                </a:solidFill>
              </a:rPr>
              <a:t>i</a:t>
            </a:r>
            <a:endParaRPr lang="en-US" altLang="en-US" sz="1600" dirty="0" err="1">
              <a:solidFill>
                <a:srgbClr val="000000"/>
              </a:solidFill>
              <a:cs typeface="Calibri"/>
            </a:endParaRPr>
          </a:p>
          <a:p>
            <a:pPr marL="1371600" lvl="2" indent="-457200" algn="just" eaLnBrk="1" hangingPunct="1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AutoNum type="alphaLcPeriod"/>
            </a:pPr>
            <a:r>
              <a:rPr lang="en-US" altLang="en-US" sz="1600" dirty="0" err="1">
                <a:solidFill>
                  <a:srgbClr val="000000"/>
                </a:solidFill>
              </a:rPr>
              <a:t>omogućavanja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sudjelovanja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zemalja</a:t>
            </a:r>
            <a:r>
              <a:rPr lang="en-US" altLang="en-US" sz="1600" dirty="0">
                <a:solidFill>
                  <a:srgbClr val="000000"/>
                </a:solidFill>
              </a:rPr>
              <a:t> PEMPAL-a u OECD-</a:t>
            </a:r>
            <a:r>
              <a:rPr lang="en-US" altLang="en-US" sz="1600" dirty="0" err="1">
                <a:solidFill>
                  <a:srgbClr val="000000"/>
                </a:solidFill>
              </a:rPr>
              <a:t>ovim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anketama</a:t>
            </a:r>
            <a:r>
              <a:rPr lang="en-US" altLang="en-US" sz="1600" dirty="0">
                <a:solidFill>
                  <a:srgbClr val="000000"/>
                </a:solidFill>
              </a:rPr>
              <a:t> o </a:t>
            </a:r>
            <a:r>
              <a:rPr lang="en-US" altLang="en-US" sz="1600" dirty="0" err="1">
                <a:solidFill>
                  <a:srgbClr val="000000"/>
                </a:solidFill>
              </a:rPr>
              <a:t>procesima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planiranja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proračuna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i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postupcima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planiranja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proračuna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prema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učinku</a:t>
            </a:r>
            <a:r>
              <a:rPr lang="en-US" altLang="en-US" sz="1600" dirty="0">
                <a:solidFill>
                  <a:srgbClr val="000000"/>
                </a:solidFill>
              </a:rPr>
              <a:t>. </a:t>
            </a:r>
            <a:endParaRPr lang="en-US" altLang="en-US" sz="1600" dirty="0">
              <a:solidFill>
                <a:srgbClr val="000000"/>
              </a:solidFill>
              <a:cs typeface="Calibri"/>
            </a:endParaRPr>
          </a:p>
          <a:p>
            <a:pPr marL="914400" lvl="1" indent="-457200" algn="just" eaLnBrk="1" hangingPunct="1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AutoNum type="romanLcPeriod"/>
            </a:pPr>
            <a:r>
              <a:rPr lang="en-US" altLang="en-US" sz="1600" b="1" dirty="0" err="1">
                <a:solidFill>
                  <a:srgbClr val="000000"/>
                </a:solidFill>
              </a:rPr>
              <a:t>Bliska</a:t>
            </a:r>
            <a:r>
              <a:rPr lang="en-US" altLang="en-US" sz="1600" b="1" dirty="0">
                <a:solidFill>
                  <a:srgbClr val="000000"/>
                </a:solidFill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</a:rPr>
              <a:t>suradnja</a:t>
            </a:r>
            <a:r>
              <a:rPr lang="en-US" altLang="en-US" sz="1600" b="1" dirty="0">
                <a:solidFill>
                  <a:srgbClr val="000000"/>
                </a:solidFill>
              </a:rPr>
              <a:t> s </a:t>
            </a:r>
            <a:r>
              <a:rPr lang="en-US" altLang="en-US" sz="1600" b="1" dirty="0" err="1">
                <a:solidFill>
                  <a:srgbClr val="000000"/>
                </a:solidFill>
              </a:rPr>
              <a:t>Međunarodnim</a:t>
            </a:r>
            <a:r>
              <a:rPr lang="en-US" altLang="en-US" sz="1600" b="1" dirty="0">
                <a:solidFill>
                  <a:srgbClr val="000000"/>
                </a:solidFill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</a:rPr>
              <a:t>partnerstvom</a:t>
            </a:r>
            <a:r>
              <a:rPr lang="en-US" altLang="en-US" sz="1600" b="1" dirty="0">
                <a:solidFill>
                  <a:srgbClr val="000000"/>
                </a:solidFill>
              </a:rPr>
              <a:t> za </a:t>
            </a:r>
            <a:r>
              <a:rPr lang="en-US" altLang="en-US" sz="1600" b="1" dirty="0" err="1">
                <a:solidFill>
                  <a:srgbClr val="000000"/>
                </a:solidFill>
              </a:rPr>
              <a:t>proračun</a:t>
            </a:r>
            <a:r>
              <a:rPr lang="en-US" altLang="en-US" sz="1600" b="1" dirty="0">
                <a:solidFill>
                  <a:srgbClr val="000000"/>
                </a:solidFill>
              </a:rPr>
              <a:t> (</a:t>
            </a:r>
            <a:r>
              <a:rPr lang="en-US" altLang="en-US" sz="1600" b="1" dirty="0">
                <a:solidFill>
                  <a:srgbClr val="77933C"/>
                </a:solidFill>
              </a:rPr>
              <a:t>IBP</a:t>
            </a:r>
            <a:r>
              <a:rPr lang="en-US" altLang="en-US" sz="1600" b="1" dirty="0">
                <a:solidFill>
                  <a:srgbClr val="000000"/>
                </a:solidFill>
              </a:rPr>
              <a:t>) </a:t>
            </a:r>
            <a:r>
              <a:rPr lang="en-US" altLang="en-US" sz="1600" b="1" dirty="0" err="1">
                <a:solidFill>
                  <a:srgbClr val="000000"/>
                </a:solidFill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</a:rPr>
              <a:t>Globalnom</a:t>
            </a:r>
            <a:r>
              <a:rPr lang="en-US" altLang="en-US" sz="1600" b="1" dirty="0">
                <a:solidFill>
                  <a:srgbClr val="000000"/>
                </a:solidFill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</a:rPr>
              <a:t>inicijativom</a:t>
            </a:r>
            <a:r>
              <a:rPr lang="en-US" altLang="en-US" sz="1600" b="1" dirty="0">
                <a:solidFill>
                  <a:srgbClr val="000000"/>
                </a:solidFill>
              </a:rPr>
              <a:t> za </a:t>
            </a:r>
            <a:r>
              <a:rPr lang="en-US" altLang="en-US" sz="1600" b="1" dirty="0" err="1">
                <a:solidFill>
                  <a:srgbClr val="000000"/>
                </a:solidFill>
              </a:rPr>
              <a:t>fiskalnu</a:t>
            </a:r>
            <a:r>
              <a:rPr lang="en-US" altLang="en-US" sz="1600" b="1" dirty="0">
                <a:solidFill>
                  <a:srgbClr val="000000"/>
                </a:solidFill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</a:rPr>
              <a:t>transparentnost</a:t>
            </a:r>
            <a:r>
              <a:rPr lang="en-US" altLang="en-US" sz="1600" b="1" dirty="0">
                <a:solidFill>
                  <a:srgbClr val="000000"/>
                </a:solidFill>
              </a:rPr>
              <a:t> (</a:t>
            </a:r>
            <a:r>
              <a:rPr lang="en-US" altLang="en-US" sz="1600" b="1" dirty="0">
                <a:solidFill>
                  <a:srgbClr val="77933C"/>
                </a:solidFill>
              </a:rPr>
              <a:t>GIFT</a:t>
            </a:r>
            <a:r>
              <a:rPr lang="en-US" altLang="en-US" sz="1600" b="1" dirty="0">
                <a:solidFill>
                  <a:srgbClr val="000000"/>
                </a:solidFill>
              </a:rPr>
              <a:t>) </a:t>
            </a:r>
            <a:r>
              <a:rPr lang="en-US" altLang="en-US" sz="1600" b="1" dirty="0" err="1">
                <a:solidFill>
                  <a:srgbClr val="000000"/>
                </a:solidFill>
              </a:rPr>
              <a:t>putem</a:t>
            </a:r>
            <a:r>
              <a:rPr lang="en-US" altLang="en-US" sz="1600" b="1" dirty="0">
                <a:solidFill>
                  <a:srgbClr val="000000"/>
                </a:solidFill>
              </a:rPr>
              <a:t>: </a:t>
            </a:r>
            <a:endParaRPr lang="en-US" altLang="en-US" sz="1600" b="1" dirty="0">
              <a:solidFill>
                <a:srgbClr val="000000"/>
              </a:solidFill>
              <a:cs typeface="Calibri"/>
            </a:endParaRPr>
          </a:p>
          <a:p>
            <a:pPr marL="1371600" lvl="2" indent="-457200" algn="just" eaLnBrk="1" hangingPunct="1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AutoNum type="alphaLcPeriod"/>
            </a:pPr>
            <a:r>
              <a:rPr lang="en-US" altLang="en-US" sz="1600" dirty="0" err="1">
                <a:solidFill>
                  <a:srgbClr val="000000"/>
                </a:solidFill>
              </a:rPr>
              <a:t>značajnog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doprinosa</a:t>
            </a:r>
            <a:r>
              <a:rPr lang="en-US" altLang="en-US" sz="1600" dirty="0">
                <a:solidFill>
                  <a:srgbClr val="000000"/>
                </a:solidFill>
              </a:rPr>
              <a:t> IBP-a </a:t>
            </a:r>
            <a:r>
              <a:rPr lang="en-US" altLang="en-US" sz="1600" dirty="0" err="1">
                <a:solidFill>
                  <a:srgbClr val="000000"/>
                </a:solidFill>
              </a:rPr>
              <a:t>i</a:t>
            </a:r>
            <a:r>
              <a:rPr lang="en-US" altLang="en-US" sz="1600" dirty="0">
                <a:solidFill>
                  <a:srgbClr val="000000"/>
                </a:solidFill>
              </a:rPr>
              <a:t> GIFT-a </a:t>
            </a:r>
            <a:r>
              <a:rPr lang="en-US" altLang="en-US" sz="1600" dirty="0" err="1">
                <a:solidFill>
                  <a:srgbClr val="000000"/>
                </a:solidFill>
              </a:rPr>
              <a:t>skupovima</a:t>
            </a:r>
            <a:r>
              <a:rPr lang="en-US" altLang="en-US" sz="1600" dirty="0">
                <a:solidFill>
                  <a:srgbClr val="000000"/>
                </a:solidFill>
              </a:rPr>
              <a:t> BCOP-a;</a:t>
            </a:r>
            <a:endParaRPr lang="en-US" altLang="en-US" sz="1600" dirty="0">
              <a:solidFill>
                <a:srgbClr val="000000"/>
              </a:solidFill>
              <a:cs typeface="Calibri"/>
            </a:endParaRPr>
          </a:p>
          <a:p>
            <a:pPr marL="1371600" lvl="2" indent="-457200" algn="just" eaLnBrk="1" hangingPunct="1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AutoNum type="alphaLcPeriod"/>
            </a:pPr>
            <a:r>
              <a:rPr lang="en-US" altLang="en-US" sz="1600" dirty="0" err="1">
                <a:solidFill>
                  <a:srgbClr val="000000"/>
                </a:solidFill>
              </a:rPr>
              <a:t>značajnog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doprinosa</a:t>
            </a:r>
            <a:r>
              <a:rPr lang="en-US" altLang="en-US" sz="1600" dirty="0">
                <a:solidFill>
                  <a:srgbClr val="000000"/>
                </a:solidFill>
              </a:rPr>
              <a:t> IBP-a </a:t>
            </a:r>
            <a:r>
              <a:rPr lang="en-US" altLang="en-US" sz="1600" dirty="0" err="1">
                <a:solidFill>
                  <a:srgbClr val="000000"/>
                </a:solidFill>
              </a:rPr>
              <a:t>i</a:t>
            </a:r>
            <a:r>
              <a:rPr lang="en-US" altLang="en-US" sz="1600" dirty="0">
                <a:solidFill>
                  <a:srgbClr val="000000"/>
                </a:solidFill>
              </a:rPr>
              <a:t> GIFT-a </a:t>
            </a:r>
            <a:r>
              <a:rPr lang="en-US" altLang="en-US" sz="1600" dirty="0" err="1">
                <a:solidFill>
                  <a:srgbClr val="000000"/>
                </a:solidFill>
              </a:rPr>
              <a:t>proizvodima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znanja</a:t>
            </a:r>
            <a:r>
              <a:rPr lang="en-US" altLang="en-US" sz="1600" dirty="0">
                <a:solidFill>
                  <a:srgbClr val="000000"/>
                </a:solidFill>
              </a:rPr>
              <a:t> BCOP-a;</a:t>
            </a:r>
            <a:endParaRPr lang="en-US" altLang="en-US" sz="1600" dirty="0">
              <a:solidFill>
                <a:srgbClr val="000000"/>
              </a:solidFill>
              <a:cs typeface="Calibri"/>
            </a:endParaRPr>
          </a:p>
          <a:p>
            <a:pPr marL="1371600" lvl="2" indent="-457200" algn="just" eaLnBrk="1" hangingPunct="1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AutoNum type="alphaLcPeriod"/>
            </a:pPr>
            <a:r>
              <a:rPr lang="en-US" altLang="en-US" sz="1600" dirty="0" err="1">
                <a:solidFill>
                  <a:srgbClr val="000000"/>
                </a:solidFill>
              </a:rPr>
              <a:t>sudjelovanja</a:t>
            </a:r>
            <a:r>
              <a:rPr lang="en-US" altLang="en-US" sz="1600" dirty="0">
                <a:solidFill>
                  <a:srgbClr val="000000"/>
                </a:solidFill>
              </a:rPr>
              <a:t> BCOP-a </a:t>
            </a:r>
            <a:r>
              <a:rPr lang="en-US" altLang="en-US" sz="1600" dirty="0" err="1">
                <a:solidFill>
                  <a:srgbClr val="000000"/>
                </a:solidFill>
              </a:rPr>
              <a:t>na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radionici</a:t>
            </a:r>
            <a:r>
              <a:rPr lang="en-US" altLang="en-US" sz="1600" dirty="0">
                <a:solidFill>
                  <a:srgbClr val="000000"/>
                </a:solidFill>
              </a:rPr>
              <a:t> GIFT-a 2018. </a:t>
            </a:r>
            <a:r>
              <a:rPr lang="en-US" altLang="en-US" sz="1600" dirty="0" err="1">
                <a:solidFill>
                  <a:srgbClr val="000000"/>
                </a:solidFill>
              </a:rPr>
              <a:t>i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njegov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značajan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doprinos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toj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radionici</a:t>
            </a:r>
            <a:r>
              <a:rPr lang="en-US" altLang="en-US" sz="1600" dirty="0">
                <a:solidFill>
                  <a:srgbClr val="000000"/>
                </a:solidFill>
              </a:rPr>
              <a:t>; </a:t>
            </a:r>
            <a:r>
              <a:rPr lang="en-US" altLang="en-US" sz="1600" dirty="0" err="1">
                <a:solidFill>
                  <a:srgbClr val="000000"/>
                </a:solidFill>
              </a:rPr>
              <a:t>i</a:t>
            </a:r>
            <a:endParaRPr lang="en-US" altLang="en-US" sz="1600" dirty="0" err="1">
              <a:solidFill>
                <a:srgbClr val="000000"/>
              </a:solidFill>
              <a:cs typeface="Calibri"/>
            </a:endParaRPr>
          </a:p>
          <a:p>
            <a:pPr marL="1371600" lvl="2" indent="-457200" algn="just" eaLnBrk="1" hangingPunct="1">
              <a:spcBef>
                <a:spcPts val="200"/>
              </a:spcBef>
              <a:spcAft>
                <a:spcPts val="200"/>
              </a:spcAft>
              <a:buFont typeface="Calibri" panose="020F0502020204030204" pitchFamily="34" charset="0"/>
              <a:buAutoNum type="alphaLcPeriod"/>
            </a:pPr>
            <a:r>
              <a:rPr lang="en-US" altLang="en-US" sz="1600" dirty="0" err="1">
                <a:solidFill>
                  <a:srgbClr val="000000"/>
                </a:solidFill>
              </a:rPr>
              <a:t>zajednički</a:t>
            </a:r>
            <a:r>
              <a:rPr lang="en-US" altLang="en-US" sz="1600" dirty="0">
                <a:solidFill>
                  <a:srgbClr val="000000"/>
                </a:solidFill>
              </a:rPr>
              <a:t> </a:t>
            </a:r>
            <a:r>
              <a:rPr lang="en-US" altLang="en-US" sz="1600" dirty="0" err="1">
                <a:solidFill>
                  <a:srgbClr val="000000"/>
                </a:solidFill>
              </a:rPr>
              <a:t>posjet</a:t>
            </a:r>
            <a:r>
              <a:rPr lang="en-US" altLang="en-US" sz="1600" dirty="0">
                <a:solidFill>
                  <a:srgbClr val="000000"/>
                </a:solidFill>
              </a:rPr>
              <a:t> PEMPAL-a </a:t>
            </a:r>
            <a:r>
              <a:rPr lang="en-US" altLang="en-US" sz="1600" dirty="0" err="1">
                <a:solidFill>
                  <a:srgbClr val="000000"/>
                </a:solidFill>
              </a:rPr>
              <a:t>i</a:t>
            </a:r>
            <a:r>
              <a:rPr lang="en-US" altLang="en-US" sz="1600" dirty="0">
                <a:solidFill>
                  <a:srgbClr val="000000"/>
                </a:solidFill>
              </a:rPr>
              <a:t> GIFT-a u </a:t>
            </a:r>
            <a:r>
              <a:rPr lang="en-US" altLang="en-US" sz="1600" dirty="0" err="1">
                <a:solidFill>
                  <a:srgbClr val="000000"/>
                </a:solidFill>
              </a:rPr>
              <a:t>jesen</a:t>
            </a:r>
            <a:r>
              <a:rPr lang="en-US" altLang="en-US" sz="1600" dirty="0">
                <a:solidFill>
                  <a:srgbClr val="000000"/>
                </a:solidFill>
              </a:rPr>
              <a:t> 2018.</a:t>
            </a:r>
            <a:endParaRPr lang="en-US" altLang="en-US" sz="1600" dirty="0">
              <a:solidFill>
                <a:srgbClr val="000000"/>
              </a:solidFill>
              <a:cs typeface="Calibri"/>
            </a:endParaRPr>
          </a:p>
          <a:p>
            <a:pPr algn="just" eaLnBrk="1" hangingPunct="1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AutoNum type="arabicPeriod" startAt="5"/>
            </a:pPr>
            <a:r>
              <a:rPr lang="en-US" altLang="en-US" sz="1600" b="1" dirty="0" err="1">
                <a:solidFill>
                  <a:srgbClr val="77933C"/>
                </a:solidFill>
              </a:rPr>
              <a:t>Primjena</a:t>
            </a:r>
            <a:r>
              <a:rPr lang="en-US" altLang="en-US" sz="1600" b="1" dirty="0">
                <a:solidFill>
                  <a:srgbClr val="77933C"/>
                </a:solidFill>
              </a:rPr>
              <a:t> </a:t>
            </a:r>
            <a:r>
              <a:rPr lang="en-US" altLang="en-US" sz="1600" b="1" dirty="0" err="1">
                <a:solidFill>
                  <a:srgbClr val="77933C"/>
                </a:solidFill>
              </a:rPr>
              <a:t>načela</a:t>
            </a:r>
            <a:r>
              <a:rPr lang="en-US" altLang="en-US" sz="1600" b="1" dirty="0">
                <a:solidFill>
                  <a:srgbClr val="77933C"/>
                </a:solidFill>
              </a:rPr>
              <a:t> </a:t>
            </a:r>
            <a:r>
              <a:rPr lang="en-US" altLang="en-US" sz="1600" b="1" dirty="0" err="1">
                <a:solidFill>
                  <a:srgbClr val="77933C"/>
                </a:solidFill>
              </a:rPr>
              <a:t>pametnog</a:t>
            </a:r>
            <a:r>
              <a:rPr lang="en-US" altLang="en-US" sz="1600" b="1" dirty="0">
                <a:solidFill>
                  <a:srgbClr val="77933C"/>
                </a:solidFill>
              </a:rPr>
              <a:t> </a:t>
            </a:r>
            <a:r>
              <a:rPr lang="en-US" altLang="en-US" sz="1600" b="1" dirty="0" err="1">
                <a:solidFill>
                  <a:srgbClr val="77933C"/>
                </a:solidFill>
              </a:rPr>
              <a:t>financijskog</a:t>
            </a:r>
            <a:r>
              <a:rPr lang="en-US" altLang="en-US" sz="1600" b="1" dirty="0">
                <a:solidFill>
                  <a:srgbClr val="77933C"/>
                </a:solidFill>
              </a:rPr>
              <a:t> </a:t>
            </a:r>
            <a:r>
              <a:rPr lang="en-US" altLang="en-US" sz="1600" b="1" dirty="0" err="1">
                <a:solidFill>
                  <a:srgbClr val="77933C"/>
                </a:solidFill>
              </a:rPr>
              <a:t>upravljanja</a:t>
            </a:r>
            <a:r>
              <a:rPr lang="en-US" altLang="en-US" sz="1600" b="1" dirty="0">
                <a:solidFill>
                  <a:srgbClr val="77933C"/>
                </a:solidFill>
              </a:rPr>
              <a:t> </a:t>
            </a:r>
            <a:r>
              <a:rPr lang="en-US" altLang="en-US" sz="1600" b="1" dirty="0" err="1">
                <a:solidFill>
                  <a:srgbClr val="77933C"/>
                </a:solidFill>
              </a:rPr>
              <a:t>te</a:t>
            </a:r>
            <a:r>
              <a:rPr lang="en-US" altLang="en-US" sz="1600" b="1" dirty="0">
                <a:solidFill>
                  <a:srgbClr val="77933C"/>
                </a:solidFill>
              </a:rPr>
              <a:t> </a:t>
            </a:r>
            <a:r>
              <a:rPr lang="en-US" altLang="en-US" sz="1600" b="1" dirty="0" err="1">
                <a:solidFill>
                  <a:srgbClr val="77933C"/>
                </a:solidFill>
              </a:rPr>
              <a:t>istovremeno</a:t>
            </a:r>
            <a:r>
              <a:rPr lang="en-US" altLang="en-US" sz="1600" b="1" dirty="0">
                <a:solidFill>
                  <a:srgbClr val="77933C"/>
                </a:solidFill>
              </a:rPr>
              <a:t> </a:t>
            </a:r>
            <a:r>
              <a:rPr lang="en-US" altLang="en-US" sz="1600" b="1" dirty="0" err="1">
                <a:solidFill>
                  <a:srgbClr val="77933C"/>
                </a:solidFill>
              </a:rPr>
              <a:t>širenje</a:t>
            </a:r>
            <a:r>
              <a:rPr lang="en-US" altLang="en-US" sz="1600" b="1" dirty="0">
                <a:solidFill>
                  <a:srgbClr val="77933C"/>
                </a:solidFill>
              </a:rPr>
              <a:t> BCOP-</a:t>
            </a:r>
            <a:r>
              <a:rPr lang="en-US" altLang="en-US" sz="1600" b="1" dirty="0" err="1">
                <a:solidFill>
                  <a:srgbClr val="77933C"/>
                </a:solidFill>
              </a:rPr>
              <a:t>ovih</a:t>
            </a:r>
            <a:r>
              <a:rPr lang="en-US" altLang="en-US" sz="1600" b="1" dirty="0">
                <a:solidFill>
                  <a:srgbClr val="77933C"/>
                </a:solidFill>
              </a:rPr>
              <a:t> </a:t>
            </a:r>
            <a:r>
              <a:rPr lang="en-US" altLang="en-US" sz="1600" b="1" dirty="0" err="1">
                <a:solidFill>
                  <a:srgbClr val="77933C"/>
                </a:solidFill>
              </a:rPr>
              <a:t>aktivnosti</a:t>
            </a:r>
            <a:r>
              <a:rPr lang="en-US" altLang="en-US" sz="1600" b="1" dirty="0">
                <a:solidFill>
                  <a:srgbClr val="77933C"/>
                </a:solidFill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</a:rPr>
              <a:t>obavljanjem</a:t>
            </a:r>
            <a:r>
              <a:rPr lang="en-US" altLang="en-US" sz="1600" b="1" dirty="0">
                <a:solidFill>
                  <a:srgbClr val="000000"/>
                </a:solidFill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</a:rPr>
              <a:t>većine</a:t>
            </a:r>
            <a:r>
              <a:rPr lang="en-US" altLang="en-US" sz="1600" b="1" dirty="0">
                <a:solidFill>
                  <a:srgbClr val="000000"/>
                </a:solidFill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</a:rPr>
              <a:t>posla</a:t>
            </a:r>
            <a:r>
              <a:rPr lang="en-US" altLang="en-US" sz="1600" b="1" dirty="0">
                <a:solidFill>
                  <a:srgbClr val="000000"/>
                </a:solidFill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</a:rPr>
              <a:t>putem</a:t>
            </a:r>
            <a:r>
              <a:rPr lang="en-US" altLang="en-US" sz="1600" b="1" dirty="0">
                <a:solidFill>
                  <a:srgbClr val="000000"/>
                </a:solidFill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</a:rPr>
              <a:t>videokonferencija</a:t>
            </a:r>
            <a:r>
              <a:rPr lang="en-US" altLang="en-US" sz="1600" b="1" dirty="0">
                <a:solidFill>
                  <a:srgbClr val="000000"/>
                </a:solidFill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</a:rPr>
              <a:t>virtualne</a:t>
            </a:r>
            <a:r>
              <a:rPr lang="en-US" altLang="en-US" sz="1600" b="1" dirty="0">
                <a:solidFill>
                  <a:srgbClr val="000000"/>
                </a:solidFill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</a:rPr>
              <a:t>korespondencije</a:t>
            </a:r>
            <a:r>
              <a:rPr lang="en-US" altLang="en-US" sz="1600" b="1" dirty="0">
                <a:solidFill>
                  <a:srgbClr val="000000"/>
                </a:solidFill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</a:rPr>
              <a:t>te</a:t>
            </a:r>
            <a:r>
              <a:rPr lang="en-US" altLang="en-US" sz="1600" b="1" dirty="0">
                <a:solidFill>
                  <a:srgbClr val="000000"/>
                </a:solidFill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</a:rPr>
              <a:t>interakcije</a:t>
            </a:r>
            <a:r>
              <a:rPr lang="en-US" altLang="en-US" sz="1600" b="1" dirty="0">
                <a:solidFill>
                  <a:srgbClr val="000000"/>
                </a:solidFill>
              </a:rPr>
              <a:t> s </a:t>
            </a:r>
            <a:r>
              <a:rPr lang="en-US" altLang="en-US" sz="1600" b="1" dirty="0" err="1">
                <a:solidFill>
                  <a:srgbClr val="000000"/>
                </a:solidFill>
              </a:rPr>
              <a:t>ostalim</a:t>
            </a:r>
            <a:r>
              <a:rPr lang="en-US" altLang="en-US" sz="1600" b="1" dirty="0">
                <a:solidFill>
                  <a:srgbClr val="000000"/>
                </a:solidFill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</a:rPr>
              <a:t>razvojnim</a:t>
            </a:r>
            <a:r>
              <a:rPr lang="en-US" altLang="en-US" sz="1600" b="1" dirty="0">
                <a:solidFill>
                  <a:srgbClr val="000000"/>
                </a:solidFill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</a:rPr>
              <a:t>partnerima</a:t>
            </a:r>
            <a:r>
              <a:rPr lang="en-US" altLang="en-US" sz="1600" b="1" dirty="0">
                <a:solidFill>
                  <a:srgbClr val="000000"/>
                </a:solidFill>
              </a:rPr>
              <a:t>:</a:t>
            </a:r>
            <a:endParaRPr lang="en-US" altLang="en-US" sz="1600" b="1" dirty="0">
              <a:solidFill>
                <a:srgbClr val="000000"/>
              </a:solidFill>
              <a:cs typeface="Calibri"/>
            </a:endParaRPr>
          </a:p>
          <a:p>
            <a:pPr marL="914400" lvl="1" indent="-457200" algn="just" eaLnBrk="1" hangingPunct="1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AutoNum type="romanLcPeriod"/>
            </a:pPr>
            <a:r>
              <a:rPr lang="en-US" altLang="en-US" sz="1600" b="1" dirty="0">
                <a:solidFill>
                  <a:srgbClr val="000000"/>
                </a:solidFill>
              </a:rPr>
              <a:t>FG 2018. </a:t>
            </a:r>
            <a:r>
              <a:rPr lang="en-US" altLang="en-US" sz="1600" b="1" dirty="0" err="1">
                <a:solidFill>
                  <a:srgbClr val="000000"/>
                </a:solidFill>
              </a:rPr>
              <a:t>bila</a:t>
            </a:r>
            <a:r>
              <a:rPr lang="en-US" altLang="en-US" sz="1600" b="1" dirty="0">
                <a:solidFill>
                  <a:srgbClr val="000000"/>
                </a:solidFill>
              </a:rPr>
              <a:t> je </a:t>
            </a:r>
            <a:r>
              <a:rPr lang="en-US" altLang="en-US" sz="1600" b="1" dirty="0" err="1">
                <a:solidFill>
                  <a:srgbClr val="000000"/>
                </a:solidFill>
              </a:rPr>
              <a:t>najaktivnija</a:t>
            </a:r>
            <a:r>
              <a:rPr lang="en-US" altLang="en-US" sz="1600" b="1" dirty="0">
                <a:solidFill>
                  <a:srgbClr val="000000"/>
                </a:solidFill>
              </a:rPr>
              <a:t> BCOP-ova </a:t>
            </a:r>
            <a:r>
              <a:rPr lang="en-US" altLang="en-US" sz="1600" b="1" dirty="0" err="1">
                <a:solidFill>
                  <a:srgbClr val="000000"/>
                </a:solidFill>
              </a:rPr>
              <a:t>godina</a:t>
            </a:r>
            <a:r>
              <a:rPr lang="en-US" altLang="en-US" sz="1600" b="1" dirty="0">
                <a:solidFill>
                  <a:srgbClr val="000000"/>
                </a:solidFill>
              </a:rPr>
              <a:t>, s 13 </a:t>
            </a:r>
            <a:r>
              <a:rPr lang="en-US" altLang="en-US" sz="1600" b="1" dirty="0" err="1">
                <a:solidFill>
                  <a:srgbClr val="000000"/>
                </a:solidFill>
              </a:rPr>
              <a:t>održanih</a:t>
            </a:r>
            <a:r>
              <a:rPr lang="en-US" altLang="en-US" sz="1600" b="1" dirty="0">
                <a:solidFill>
                  <a:srgbClr val="000000"/>
                </a:solidFill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</a:rPr>
              <a:t>skupova</a:t>
            </a:r>
            <a:r>
              <a:rPr lang="en-US" altLang="en-US" sz="1600" b="1" dirty="0">
                <a:solidFill>
                  <a:srgbClr val="000000"/>
                </a:solidFill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</a:rPr>
              <a:t>i</a:t>
            </a:r>
            <a:r>
              <a:rPr lang="en-US" altLang="en-US" sz="1600" b="1" dirty="0">
                <a:solidFill>
                  <a:srgbClr val="000000"/>
                </a:solidFill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</a:rPr>
              <a:t>radom</a:t>
            </a:r>
            <a:r>
              <a:rPr lang="en-US" altLang="en-US" sz="1600" b="1" dirty="0">
                <a:solidFill>
                  <a:srgbClr val="000000"/>
                </a:solidFill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</a:rPr>
              <a:t>na</a:t>
            </a:r>
            <a:r>
              <a:rPr lang="en-US" altLang="en-US" sz="1600" b="1" dirty="0">
                <a:solidFill>
                  <a:srgbClr val="000000"/>
                </a:solidFill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</a:rPr>
              <a:t>nekoliko</a:t>
            </a:r>
            <a:r>
              <a:rPr lang="en-US" altLang="en-US" sz="1600" b="1" dirty="0">
                <a:solidFill>
                  <a:srgbClr val="000000"/>
                </a:solidFill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</a:rPr>
              <a:t>proizvoda</a:t>
            </a:r>
            <a:r>
              <a:rPr lang="en-US" altLang="en-US" sz="1600" b="1" dirty="0">
                <a:solidFill>
                  <a:srgbClr val="000000"/>
                </a:solidFill>
              </a:rPr>
              <a:t> </a:t>
            </a:r>
            <a:r>
              <a:rPr lang="en-US" altLang="en-US" sz="1600" b="1" dirty="0" err="1">
                <a:solidFill>
                  <a:srgbClr val="000000"/>
                </a:solidFill>
              </a:rPr>
              <a:t>znanja</a:t>
            </a:r>
            <a:r>
              <a:rPr lang="en-US" altLang="en-US" sz="1600" b="1" dirty="0">
                <a:solidFill>
                  <a:srgbClr val="000000"/>
                </a:solidFill>
              </a:rPr>
              <a:t>.</a:t>
            </a:r>
          </a:p>
          <a:p>
            <a:pPr algn="just" eaLnBrk="1" hangingPunct="1">
              <a:spcBef>
                <a:spcPts val="200"/>
              </a:spcBef>
              <a:spcAft>
                <a:spcPts val="600"/>
              </a:spcAft>
              <a:buFont typeface="Calibri" panose="020F0502020204030204" pitchFamily="34" charset="0"/>
              <a:buAutoNum type="romanLcPeriod"/>
            </a:pPr>
            <a:endParaRPr lang="en-US" altLang="en-US" sz="1600" b="1">
              <a:solidFill>
                <a:srgbClr val="000000"/>
              </a:solidFill>
            </a:endParaRPr>
          </a:p>
          <a:p>
            <a:pPr algn="just" eaLnBrk="1" hangingPunct="1">
              <a:spcBef>
                <a:spcPts val="1675"/>
              </a:spcBef>
              <a:buFont typeface="Calibri" panose="020F0502020204030204" pitchFamily="34" charset="0"/>
              <a:buNone/>
            </a:pPr>
            <a:endParaRPr lang="en-US" altLang="en-US" sz="1600" b="1">
              <a:solidFill>
                <a:srgbClr val="000000"/>
              </a:solidFill>
            </a:endParaRPr>
          </a:p>
          <a:p>
            <a:pPr algn="just" eaLnBrk="1" hangingPunct="1">
              <a:spcBef>
                <a:spcPts val="1675"/>
              </a:spcBef>
              <a:buFont typeface="Arial" panose="020B0604020202020204" pitchFamily="34" charset="0"/>
              <a:buAutoNum type="romanLcPeriod"/>
            </a:pPr>
            <a:endParaRPr lang="en-US" altLang="en-US" sz="1600" b="1">
              <a:solidFill>
                <a:srgbClr val="000000"/>
              </a:solidFill>
            </a:endParaRPr>
          </a:p>
          <a:p>
            <a:pPr algn="just" eaLnBrk="1" hangingPunct="1">
              <a:spcBef>
                <a:spcPts val="1675"/>
              </a:spcBef>
              <a:buFont typeface="Arial" panose="020B0604020202020204" pitchFamily="34" charset="0"/>
              <a:buAutoNum type="romanLcPeriod"/>
            </a:pPr>
            <a:endParaRPr lang="en-US" altLang="en-US" sz="1600" b="1">
              <a:solidFill>
                <a:srgbClr val="000000"/>
              </a:solidFill>
            </a:endParaRPr>
          </a:p>
        </p:txBody>
      </p:sp>
      <p:pic>
        <p:nvPicPr>
          <p:cNvPr id="14339" name="Рисунок 11" descr="pempal-logo.jpg">
            <a:extLst>
              <a:ext uri="{FF2B5EF4-FFF2-40B4-BE49-F238E27FC236}">
                <a16:creationId xmlns:a16="http://schemas.microsoft.com/office/drawing/2014/main" id="{A9DBE0BC-2C85-4786-B1B6-719A95EF4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ubtitle 2">
            <a:extLst>
              <a:ext uri="{FF2B5EF4-FFF2-40B4-BE49-F238E27FC236}">
                <a16:creationId xmlns:a16="http://schemas.microsoft.com/office/drawing/2014/main" id="{93219869-6937-4C48-86A8-4AE8DE23D74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04850" y="0"/>
            <a:ext cx="8305800" cy="5638800"/>
          </a:xfrm>
        </p:spPr>
        <p:txBody>
          <a:bodyPr/>
          <a:lstStyle/>
          <a:p>
            <a:pPr eaLnBrk="1" hangingPunct="1">
              <a:buFont typeface="Calibri" panose="020F0502020204030204" pitchFamily="34" charset="0"/>
              <a:buNone/>
            </a:pPr>
            <a:r>
              <a:rPr lang="en-US" altLang="en-US" b="1">
                <a:solidFill>
                  <a:srgbClr val="558ED5"/>
                </a:solidFill>
              </a:rPr>
              <a:t>BCOP-OVI SKUPOVI U FG 2018.</a:t>
            </a:r>
          </a:p>
          <a:p>
            <a:pPr algn="just" eaLnBrk="1" hangingPunct="1">
              <a:spcBef>
                <a:spcPts val="1200"/>
              </a:spcBef>
              <a:buFont typeface="Calibri" panose="020F0502020204030204" pitchFamily="34" charset="0"/>
              <a:buAutoNum type="arabicPeriod"/>
            </a:pPr>
            <a:r>
              <a:rPr lang="en-US" altLang="en-US" sz="1800" b="1">
                <a:solidFill>
                  <a:srgbClr val="000000"/>
                </a:solidFill>
              </a:rPr>
              <a:t>OECD-ova </a:t>
            </a:r>
            <a:r>
              <a:rPr lang="en-US" altLang="en-US" sz="1800" b="1">
                <a:solidFill>
                  <a:srgbClr val="77933C"/>
                </a:solidFill>
              </a:rPr>
              <a:t>mreža visokih dužnosnika odgovornih za proračun </a:t>
            </a:r>
            <a:r>
              <a:rPr lang="en-US" altLang="en-US" sz="1800" b="1">
                <a:solidFill>
                  <a:srgbClr val="000000"/>
                </a:solidFill>
              </a:rPr>
              <a:t>iz zemalja srednje, istočne i jugoistočne Europe (SBO CESEE) – Pariz, srpanj 2017.</a:t>
            </a:r>
          </a:p>
          <a:p>
            <a:pPr algn="just" eaLnBrk="1" hangingPunct="1">
              <a:spcBef>
                <a:spcPts val="1200"/>
              </a:spcBef>
              <a:buFont typeface="Calibri" panose="020F0502020204030204" pitchFamily="34" charset="0"/>
              <a:buAutoNum type="arabicPeriod"/>
            </a:pPr>
            <a:r>
              <a:rPr lang="en-US" altLang="en-US" sz="1800" b="1">
                <a:solidFill>
                  <a:srgbClr val="000000"/>
                </a:solidFill>
              </a:rPr>
              <a:t>Radionica PPBWG-a o </a:t>
            </a:r>
            <a:r>
              <a:rPr lang="en-US" altLang="en-US" sz="1800" b="1">
                <a:solidFill>
                  <a:srgbClr val="77933C"/>
                </a:solidFill>
              </a:rPr>
              <a:t>pokazateljima učinka </a:t>
            </a:r>
            <a:r>
              <a:rPr lang="en-US" altLang="en-US" sz="1800" b="1">
                <a:solidFill>
                  <a:srgbClr val="000000"/>
                </a:solidFill>
              </a:rPr>
              <a:t>– videokonferencija, rujan 2017.</a:t>
            </a:r>
          </a:p>
          <a:p>
            <a:pPr algn="just" eaLnBrk="1" hangingPunct="1">
              <a:spcBef>
                <a:spcPts val="1200"/>
              </a:spcBef>
              <a:buFont typeface="Calibri" panose="020F0502020204030204" pitchFamily="34" charset="0"/>
              <a:buAutoNum type="arabicPeriod"/>
            </a:pPr>
            <a:r>
              <a:rPr lang="en-US" altLang="en-US" sz="1800" b="1">
                <a:solidFill>
                  <a:srgbClr val="000000"/>
                </a:solidFill>
              </a:rPr>
              <a:t>Radionica BLTWG-a o </a:t>
            </a:r>
            <a:r>
              <a:rPr lang="en-US" altLang="en-US" sz="1800" b="1">
                <a:solidFill>
                  <a:srgbClr val="77933C"/>
                </a:solidFill>
              </a:rPr>
              <a:t>sudjelovanju javnosti </a:t>
            </a:r>
            <a:r>
              <a:rPr lang="en-US" altLang="en-US" sz="1800" b="1">
                <a:solidFill>
                  <a:srgbClr val="000000"/>
                </a:solidFill>
              </a:rPr>
              <a:t>– videokonferencija, listopad 2017.</a:t>
            </a:r>
          </a:p>
          <a:p>
            <a:pPr algn="just" eaLnBrk="1" hangingPunct="1">
              <a:spcBef>
                <a:spcPts val="1200"/>
              </a:spcBef>
              <a:buFont typeface="Calibri" panose="020F0502020204030204" pitchFamily="34" charset="0"/>
              <a:buAutoNum type="arabicPeriod"/>
            </a:pPr>
            <a:r>
              <a:rPr lang="en-US" altLang="en-US" sz="1800" b="1">
                <a:solidFill>
                  <a:srgbClr val="000000"/>
                </a:solidFill>
              </a:rPr>
              <a:t>Sudjelovanje BCOP-a na sastanku OECD-ove mreže visokih dužnosnika odgovornih za proračun posvećene </a:t>
            </a:r>
            <a:r>
              <a:rPr lang="en-US" altLang="en-US" sz="1800" b="1">
                <a:solidFill>
                  <a:srgbClr val="77933C"/>
                </a:solidFill>
              </a:rPr>
              <a:t>učinku i rezultatima</a:t>
            </a:r>
            <a:r>
              <a:rPr lang="en-US" altLang="en-US" sz="1800" b="1">
                <a:solidFill>
                  <a:srgbClr val="000000"/>
                </a:solidFill>
              </a:rPr>
              <a:t> – Pariz, studeni 2017.</a:t>
            </a:r>
          </a:p>
          <a:p>
            <a:pPr algn="just" eaLnBrk="1" hangingPunct="1">
              <a:spcBef>
                <a:spcPts val="1200"/>
              </a:spcBef>
              <a:buFont typeface="Calibri" panose="020F0502020204030204" pitchFamily="34" charset="0"/>
              <a:buAutoNum type="arabicPeriod"/>
            </a:pPr>
            <a:r>
              <a:rPr lang="en-US" altLang="en-US" sz="1800" b="1">
                <a:solidFill>
                  <a:srgbClr val="000000"/>
                </a:solidFill>
              </a:rPr>
              <a:t>Radionica PPBWG-a o </a:t>
            </a:r>
            <a:r>
              <a:rPr lang="en-US" altLang="en-US" sz="1800" b="1">
                <a:solidFill>
                  <a:srgbClr val="77933C"/>
                </a:solidFill>
              </a:rPr>
              <a:t>planiranju proračuna prema učinku u Austriji </a:t>
            </a:r>
            <a:r>
              <a:rPr lang="en-US" altLang="en-US" sz="1800" b="1">
                <a:solidFill>
                  <a:srgbClr val="000000"/>
                </a:solidFill>
              </a:rPr>
              <a:t>– Beč, ožujak 2018.</a:t>
            </a:r>
          </a:p>
          <a:p>
            <a:pPr algn="just" eaLnBrk="1" hangingPunct="1">
              <a:spcBef>
                <a:spcPts val="1200"/>
              </a:spcBef>
              <a:buFont typeface="Calibri" panose="020F0502020204030204" pitchFamily="34" charset="0"/>
              <a:buAutoNum type="arabicPeriod"/>
            </a:pPr>
            <a:r>
              <a:rPr lang="en-US" altLang="en-US" sz="1800" b="1">
                <a:solidFill>
                  <a:srgbClr val="000000"/>
                </a:solidFill>
              </a:rPr>
              <a:t>BCOP-ova</a:t>
            </a:r>
            <a:r>
              <a:rPr lang="en-US" altLang="en-US" sz="1800" b="1">
                <a:solidFill>
                  <a:srgbClr val="77933C"/>
                </a:solidFill>
              </a:rPr>
              <a:t> plenarna sjednica o</a:t>
            </a:r>
            <a:r>
              <a:rPr lang="en-US" altLang="en-US" sz="1800" b="1" i="1">
                <a:solidFill>
                  <a:srgbClr val="77933C"/>
                </a:solidFill>
              </a:rPr>
              <a:t> unaprjeđenju učinkovitosti i odgovornosti za javne rashode: Trendovi u međuvladinim fiskalnim odnosima, planiranju proračuna prema učinku i sudjelovanju javnosti u izradi proračuna</a:t>
            </a:r>
            <a:r>
              <a:rPr lang="en-US" altLang="en-US" sz="1800" b="1">
                <a:solidFill>
                  <a:srgbClr val="000000"/>
                </a:solidFill>
              </a:rPr>
              <a:t> – Beč, ožujak 2018.</a:t>
            </a:r>
          </a:p>
          <a:p>
            <a:pPr algn="just" eaLnBrk="1" hangingPunct="1">
              <a:spcBef>
                <a:spcPts val="1200"/>
              </a:spcBef>
              <a:buFont typeface="Calibri" panose="020F0502020204030204" pitchFamily="34" charset="0"/>
              <a:buAutoNum type="arabicPeriod"/>
            </a:pPr>
            <a:r>
              <a:rPr lang="en-US" altLang="en-US" sz="1800" b="1">
                <a:solidFill>
                  <a:srgbClr val="000000"/>
                </a:solidFill>
              </a:rPr>
              <a:t>BCOP-ovo sudjelovanje na </a:t>
            </a:r>
            <a:r>
              <a:rPr lang="en-US" altLang="en-US" sz="1800" b="1">
                <a:solidFill>
                  <a:srgbClr val="77933C"/>
                </a:solidFill>
              </a:rPr>
              <a:t>OECD-ovom sastanku za SBO CESEE </a:t>
            </a:r>
            <a:r>
              <a:rPr lang="en-US" altLang="en-US" sz="1800" b="1">
                <a:solidFill>
                  <a:srgbClr val="000000"/>
                </a:solidFill>
              </a:rPr>
              <a:t>– Zagreb, svibanj 2018.</a:t>
            </a:r>
          </a:p>
          <a:p>
            <a:pPr algn="just" eaLnBrk="1" hangingPunct="1">
              <a:spcBef>
                <a:spcPts val="1200"/>
              </a:spcBef>
              <a:buFont typeface="Calibri" panose="020F0502020204030204" pitchFamily="34" charset="0"/>
              <a:buAutoNum type="arabicPeriod"/>
            </a:pPr>
            <a:r>
              <a:rPr lang="en-US" altLang="en-US" sz="1800" b="1">
                <a:solidFill>
                  <a:srgbClr val="000000"/>
                </a:solidFill>
              </a:rPr>
              <a:t>BCOP-ovo </a:t>
            </a:r>
            <a:r>
              <a:rPr lang="en-US" altLang="en-US" sz="1800" b="1">
                <a:solidFill>
                  <a:srgbClr val="77933C"/>
                </a:solidFill>
              </a:rPr>
              <a:t>sudjelovanje na radionici GIFT-a </a:t>
            </a:r>
            <a:r>
              <a:rPr lang="en-US" altLang="en-US" sz="1800" b="1">
                <a:solidFill>
                  <a:srgbClr val="000000"/>
                </a:solidFill>
              </a:rPr>
              <a:t>na temu digitalnih alata, IT-a i sudjelovanja građana – Zagreb, svibanj 2018.</a:t>
            </a:r>
          </a:p>
          <a:p>
            <a:pPr algn="just" eaLnBrk="1" hangingPunct="1">
              <a:spcBef>
                <a:spcPts val="1200"/>
              </a:spcBef>
              <a:buFont typeface="Calibri" panose="020F0502020204030204" pitchFamily="34" charset="0"/>
              <a:buAutoNum type="arabicPeriod"/>
            </a:pPr>
            <a:r>
              <a:rPr lang="en-US" altLang="en-US" sz="1800" b="1">
                <a:solidFill>
                  <a:srgbClr val="000000"/>
                </a:solidFill>
              </a:rPr>
              <a:t>Četiri </a:t>
            </a:r>
            <a:r>
              <a:rPr lang="en-US" altLang="en-US" sz="1800" b="1">
                <a:solidFill>
                  <a:srgbClr val="77933C"/>
                </a:solidFill>
              </a:rPr>
              <a:t>sastanka Izvršnog odbora </a:t>
            </a:r>
            <a:r>
              <a:rPr lang="en-US" altLang="en-US" sz="1800" b="1">
                <a:solidFill>
                  <a:srgbClr val="000000"/>
                </a:solidFill>
              </a:rPr>
              <a:t>(srpanj 2017., prosinac 2017., ožujak 2018. i svibanj 2018.) </a:t>
            </a:r>
            <a:r>
              <a:rPr lang="en-US" altLang="en-US" sz="1800">
                <a:solidFill>
                  <a:srgbClr val="000000"/>
                </a:solidFill>
                <a:ea typeface="ＭＳ Ｐゴシック" panose="020B0600070205080204" pitchFamily="34" charset="-128"/>
              </a:rPr>
              <a:t>Zapisnici su dostupni na web mjestu PEMPAL-a. </a:t>
            </a:r>
          </a:p>
          <a:p>
            <a:pPr algn="just" eaLnBrk="1" hangingPunct="1">
              <a:spcBef>
                <a:spcPts val="1200"/>
              </a:spcBef>
              <a:buFont typeface="Calibri" panose="020F0502020204030204" pitchFamily="34" charset="0"/>
              <a:buNone/>
            </a:pPr>
            <a:endParaRPr lang="en-US" altLang="en-US" sz="18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algn="just" eaLnBrk="1" hangingPunct="1">
              <a:spcBef>
                <a:spcPts val="1200"/>
              </a:spcBef>
              <a:buFont typeface="Calibri" panose="020F0502020204030204" pitchFamily="34" charset="0"/>
              <a:buAutoNum type="arabicPeriod"/>
            </a:pPr>
            <a:endParaRPr lang="en-US" altLang="en-US" sz="18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algn="just" eaLnBrk="1" hangingPunct="1">
              <a:spcBef>
                <a:spcPts val="1675"/>
              </a:spcBef>
              <a:buFont typeface="Calibri" panose="020F0502020204030204" pitchFamily="34" charset="0"/>
              <a:buAutoNum type="arabicPeriod"/>
            </a:pPr>
            <a:endParaRPr lang="en-US" altLang="en-US" sz="18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lvl="1" algn="just" eaLnBrk="1" hangingPunct="1">
              <a:spcBef>
                <a:spcPts val="1675"/>
              </a:spcBef>
              <a:buFont typeface="Calibri" panose="020F0502020204030204" pitchFamily="34" charset="0"/>
              <a:buNone/>
            </a:pPr>
            <a:endParaRPr lang="en-US" altLang="en-US" sz="18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algn="just" eaLnBrk="1" hangingPunct="1">
              <a:spcBef>
                <a:spcPts val="1675"/>
              </a:spcBef>
              <a:buFont typeface="Wingdings" panose="05000000000000000000" pitchFamily="2" charset="2"/>
              <a:buAutoNum type="arabicPeriod"/>
            </a:pPr>
            <a:endParaRPr lang="en-US" altLang="en-US" sz="18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algn="just" eaLnBrk="1" hangingPunct="1">
              <a:spcBef>
                <a:spcPts val="1675"/>
              </a:spcBef>
              <a:buFont typeface="Arial" panose="020B0604020202020204" pitchFamily="34" charset="0"/>
              <a:buAutoNum type="arabicPeriod"/>
            </a:pPr>
            <a:endParaRPr lang="en-US" altLang="en-US" sz="1800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16387" name="Рисунок 11" descr="pempal-logo.jpg">
            <a:extLst>
              <a:ext uri="{FF2B5EF4-FFF2-40B4-BE49-F238E27FC236}">
                <a16:creationId xmlns:a16="http://schemas.microsoft.com/office/drawing/2014/main" id="{8BCB7159-A7CA-46DF-9C21-DBD963A06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itle 2">
            <a:extLst>
              <a:ext uri="{FF2B5EF4-FFF2-40B4-BE49-F238E27FC236}">
                <a16:creationId xmlns:a16="http://schemas.microsoft.com/office/drawing/2014/main" id="{24DA12A4-F5A4-49BF-B76D-0E94A42C42F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04850" y="152400"/>
            <a:ext cx="8362950" cy="6705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Calibri" panose="020F0502020204030204" pitchFamily="34" charset="0"/>
              <a:buNone/>
            </a:pPr>
            <a:r>
              <a:rPr lang="en-US" altLang="en-US" b="1">
                <a:solidFill>
                  <a:srgbClr val="558ED5"/>
                </a:solidFill>
              </a:rPr>
              <a:t>TEMATSKI FOKUS BCOP-A U FG 2019.</a:t>
            </a:r>
          </a:p>
          <a:p>
            <a:pPr algn="l" eaLnBrk="1" hangingPunct="1">
              <a:lnSpc>
                <a:spcPct val="80000"/>
              </a:lnSpc>
              <a:buFont typeface="Calibri" panose="020F0502020204030204" pitchFamily="34" charset="0"/>
              <a:buNone/>
            </a:pPr>
            <a:endParaRPr lang="en-US" altLang="en-US" b="1">
              <a:solidFill>
                <a:srgbClr val="558ED5"/>
              </a:solidFill>
            </a:endParaRPr>
          </a:p>
          <a:p>
            <a:pPr algn="l" eaLnBrk="1" hangingPunct="1">
              <a:lnSpc>
                <a:spcPct val="80000"/>
              </a:lnSpc>
              <a:buFont typeface="Calibri" panose="020F0502020204030204" pitchFamily="34" charset="0"/>
              <a:buNone/>
            </a:pPr>
            <a:r>
              <a:rPr lang="en-US" altLang="en-US" sz="1900" b="1">
                <a:solidFill>
                  <a:srgbClr val="000000"/>
                </a:solidFill>
                <a:ea typeface="ＭＳ Ｐゴシック" panose="020B0600070205080204" pitchFamily="34" charset="-128"/>
              </a:rPr>
              <a:t>Trenutačne prioritetne teme za proračunske reforme u zemljama BCOP-a koje su prikupljene u ožujku 2018.:</a:t>
            </a:r>
          </a:p>
          <a:p>
            <a:pPr algn="l" eaLnBrk="1" hangingPunct="1">
              <a:lnSpc>
                <a:spcPct val="80000"/>
              </a:lnSpc>
              <a:buFont typeface="Calibri" panose="020F0502020204030204" pitchFamily="34" charset="0"/>
              <a:buNone/>
            </a:pPr>
            <a:endParaRPr lang="en-US" altLang="en-US" sz="1900" b="1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algn="l" eaLnBrk="1" hangingPunct="1">
              <a:lnSpc>
                <a:spcPct val="80000"/>
              </a:lnSpc>
              <a:buFont typeface="Calibri" panose="020F0502020204030204" pitchFamily="34" charset="0"/>
              <a:buNone/>
            </a:pPr>
            <a:r>
              <a:rPr lang="en-US" altLang="en-US" sz="1900" b="1">
                <a:solidFill>
                  <a:srgbClr val="000000"/>
                </a:solidFill>
                <a:ea typeface="ＭＳ Ｐゴシック" panose="020B0600070205080204" pitchFamily="34" charset="-128"/>
              </a:rPr>
              <a:t>1. Programsko planiranje i planiranje proračuna prema učinku</a:t>
            </a:r>
          </a:p>
          <a:p>
            <a:pPr algn="l" eaLnBrk="1" hangingPunct="1">
              <a:lnSpc>
                <a:spcPct val="80000"/>
              </a:lnSpc>
              <a:buFont typeface="Calibri" panose="020F0502020204030204" pitchFamily="34" charset="0"/>
              <a:buNone/>
            </a:pPr>
            <a:r>
              <a:rPr lang="en-US" altLang="en-US" sz="1900" b="1">
                <a:solidFill>
                  <a:srgbClr val="000000"/>
                </a:solidFill>
                <a:ea typeface="ＭＳ Ｐゴシック" panose="020B0600070205080204" pitchFamily="34" charset="-128"/>
              </a:rPr>
              <a:t>	</a:t>
            </a:r>
            <a:r>
              <a:rPr lang="en-US" altLang="en-US" sz="1900">
                <a:solidFill>
                  <a:srgbClr val="000000"/>
                </a:solidFill>
                <a:ea typeface="ＭＳ Ｐゴシック" panose="020B0600070205080204" pitchFamily="34" charset="-128"/>
              </a:rPr>
              <a:t>i. programi; </a:t>
            </a:r>
          </a:p>
          <a:p>
            <a:pPr algn="l" eaLnBrk="1" hangingPunct="1">
              <a:lnSpc>
                <a:spcPct val="80000"/>
              </a:lnSpc>
              <a:buFont typeface="Calibri" panose="020F0502020204030204" pitchFamily="34" charset="0"/>
              <a:buNone/>
            </a:pPr>
            <a:r>
              <a:rPr lang="en-US" altLang="en-US" sz="1900">
                <a:solidFill>
                  <a:srgbClr val="000000"/>
                </a:solidFill>
                <a:ea typeface="ＭＳ Ｐゴシック" panose="020B0600070205080204" pitchFamily="34" charset="-128"/>
              </a:rPr>
              <a:t>	ii. pokazatelji učinka; i </a:t>
            </a:r>
          </a:p>
          <a:p>
            <a:pPr algn="l" eaLnBrk="1" hangingPunct="1">
              <a:lnSpc>
                <a:spcPct val="80000"/>
              </a:lnSpc>
              <a:buFont typeface="Calibri" panose="020F0502020204030204" pitchFamily="34" charset="0"/>
              <a:buNone/>
            </a:pPr>
            <a:r>
              <a:rPr lang="en-US" altLang="en-US" sz="1900">
                <a:solidFill>
                  <a:srgbClr val="000000"/>
                </a:solidFill>
                <a:ea typeface="ＭＳ Ｐゴシック" panose="020B0600070205080204" pitchFamily="34" charset="-128"/>
              </a:rPr>
              <a:t>	iii. monitoring i evaluacije rashoda uključujući dubinsku analizu rashoda  </a:t>
            </a:r>
          </a:p>
          <a:p>
            <a:pPr algn="l" eaLnBrk="1" hangingPunct="1">
              <a:lnSpc>
                <a:spcPct val="80000"/>
              </a:lnSpc>
              <a:buFont typeface="Calibri" panose="020F0502020204030204" pitchFamily="34" charset="0"/>
              <a:buNone/>
            </a:pPr>
            <a:r>
              <a:rPr lang="en-US" altLang="en-US" sz="1900" b="1">
                <a:solidFill>
                  <a:srgbClr val="000000"/>
                </a:solidFill>
                <a:ea typeface="ＭＳ Ｐゴシック" panose="020B0600070205080204" pitchFamily="34" charset="-128"/>
              </a:rPr>
              <a:t>2. Proračunska pismenost i transparentnost</a:t>
            </a:r>
          </a:p>
          <a:p>
            <a:pPr algn="l" eaLnBrk="1" hangingPunct="1">
              <a:lnSpc>
                <a:spcPct val="80000"/>
              </a:lnSpc>
              <a:buFont typeface="Calibri" panose="020F0502020204030204" pitchFamily="34" charset="0"/>
              <a:buNone/>
            </a:pPr>
            <a:r>
              <a:rPr lang="en-US" altLang="en-US" sz="1900">
                <a:solidFill>
                  <a:srgbClr val="000000"/>
                </a:solidFill>
                <a:ea typeface="ＭＳ Ｐゴシック" panose="020B0600070205080204" pitchFamily="34" charset="-128"/>
              </a:rPr>
              <a:t>	i. proračuni za građane; </a:t>
            </a:r>
          </a:p>
          <a:p>
            <a:pPr algn="l" eaLnBrk="1" hangingPunct="1">
              <a:lnSpc>
                <a:spcPct val="80000"/>
              </a:lnSpc>
              <a:buFont typeface="Calibri" panose="020F0502020204030204" pitchFamily="34" charset="0"/>
              <a:buNone/>
            </a:pPr>
            <a:r>
              <a:rPr lang="en-US" altLang="en-US" sz="1900">
                <a:solidFill>
                  <a:srgbClr val="000000"/>
                </a:solidFill>
                <a:ea typeface="ＭＳ Ｐゴシック" panose="020B0600070205080204" pitchFamily="34" charset="-128"/>
              </a:rPr>
              <a:t>	ii. proračunska pismenost; i </a:t>
            </a:r>
          </a:p>
          <a:p>
            <a:pPr algn="l" eaLnBrk="1" hangingPunct="1">
              <a:lnSpc>
                <a:spcPct val="80000"/>
              </a:lnSpc>
              <a:buFont typeface="Calibri" panose="020F0502020204030204" pitchFamily="34" charset="0"/>
              <a:buNone/>
            </a:pPr>
            <a:r>
              <a:rPr lang="en-US" altLang="en-US" sz="1900">
                <a:solidFill>
                  <a:srgbClr val="000000"/>
                </a:solidFill>
                <a:ea typeface="ＭＳ Ｐゴシック" panose="020B0600070205080204" pitchFamily="34" charset="-128"/>
              </a:rPr>
              <a:t>	iii.  sudjelovanje javnosti </a:t>
            </a:r>
          </a:p>
          <a:p>
            <a:pPr algn="l" eaLnBrk="1" hangingPunct="1">
              <a:lnSpc>
                <a:spcPct val="80000"/>
              </a:lnSpc>
              <a:buFont typeface="Calibri" panose="020F0502020204030204" pitchFamily="34" charset="0"/>
              <a:buNone/>
            </a:pPr>
            <a:r>
              <a:rPr lang="en-US" altLang="en-US" sz="1900" b="1">
                <a:solidFill>
                  <a:srgbClr val="000000"/>
                </a:solidFill>
                <a:ea typeface="ＭＳ Ｐゴシック" panose="020B0600070205080204" pitchFamily="34" charset="-128"/>
              </a:rPr>
              <a:t>3. Integracija planiranja kapitalnog proračuna / javnog ulaganja u planiranje proračuna </a:t>
            </a:r>
            <a:r>
              <a:rPr lang="en-US" altLang="en-US" sz="1900">
                <a:solidFill>
                  <a:srgbClr val="000000"/>
                </a:solidFill>
                <a:ea typeface="ＭＳ Ｐゴシック" panose="020B0600070205080204" pitchFamily="34" charset="-128"/>
              </a:rPr>
              <a:t>(procjena njegove učinkovitosti, utvrđivanje prioriteta)</a:t>
            </a:r>
          </a:p>
          <a:p>
            <a:pPr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1900">
              <a:solidFill>
                <a:srgbClr val="000000"/>
              </a:solidFill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  <a:buFont typeface="Calibri" panose="020F0502020204030204" pitchFamily="34" charset="0"/>
              <a:buNone/>
            </a:pPr>
            <a:r>
              <a:rPr lang="en-US" altLang="en-US" sz="1900" b="1">
                <a:solidFill>
                  <a:srgbClr val="77933C"/>
                </a:solidFill>
                <a:ea typeface="ＭＳ Ｐゴシック" panose="020B0600070205080204" pitchFamily="34" charset="-128"/>
              </a:rPr>
              <a:t>Stoga je većina prioriteta zemalja povezana s temama dviju radnih skupina BCOP-a. </a:t>
            </a:r>
          </a:p>
          <a:p>
            <a:pPr eaLnBrk="1" hangingPunct="1">
              <a:lnSpc>
                <a:spcPct val="80000"/>
              </a:lnSpc>
              <a:buFont typeface="Calibri" panose="020F0502020204030204" pitchFamily="34" charset="0"/>
              <a:buNone/>
            </a:pPr>
            <a:r>
              <a:rPr lang="en-US" altLang="en-US" sz="1900" b="1">
                <a:solidFill>
                  <a:srgbClr val="77933C"/>
                </a:solidFill>
                <a:ea typeface="ＭＳ Ｐゴシック" panose="020B0600070205080204" pitchFamily="34" charset="-128"/>
              </a:rPr>
              <a:t>BCOP će nastaviti proširivati obuhvat rada svojih radnih skupina.</a:t>
            </a:r>
          </a:p>
          <a:p>
            <a:pPr eaLnBrk="1" hangingPunct="1">
              <a:lnSpc>
                <a:spcPct val="80000"/>
              </a:lnSpc>
              <a:buFont typeface="Calibri" panose="020F0502020204030204" pitchFamily="34" charset="0"/>
              <a:buNone/>
            </a:pPr>
            <a:r>
              <a:rPr lang="en-US" altLang="en-US" sz="1900" b="1">
                <a:solidFill>
                  <a:srgbClr val="77933C"/>
                </a:solidFill>
                <a:ea typeface="ＭＳ Ｐゴシック" panose="020B0600070205080204" pitchFamily="34" charset="-128"/>
              </a:rPr>
              <a:t>Format plenarne sjednice BCOP-a 2019. ostaje isti kao u 2017. i 2018., pri čemu je planiranje kapitalnog proračuna odabrano kao dodatna tema. </a:t>
            </a:r>
          </a:p>
        </p:txBody>
      </p:sp>
      <p:pic>
        <p:nvPicPr>
          <p:cNvPr id="18435" name="Рисунок 11" descr="pempal-logo.jpg">
            <a:extLst>
              <a:ext uri="{FF2B5EF4-FFF2-40B4-BE49-F238E27FC236}">
                <a16:creationId xmlns:a16="http://schemas.microsoft.com/office/drawing/2014/main" id="{6C97B5E2-4D3D-42CE-8129-27C992BEC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ubtitle 2">
            <a:extLst>
              <a:ext uri="{FF2B5EF4-FFF2-40B4-BE49-F238E27FC236}">
                <a16:creationId xmlns:a16="http://schemas.microsoft.com/office/drawing/2014/main" id="{167A880B-05F5-4FD3-B4CC-42628F1EB85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704850" y="99204"/>
            <a:ext cx="8362950" cy="7315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Calibri" panose="020F0502020204030204" pitchFamily="34" charset="0"/>
              <a:buNone/>
            </a:pPr>
            <a:r>
              <a:rPr lang="en-US" altLang="en-US" b="1" dirty="0">
                <a:solidFill>
                  <a:srgbClr val="558ED5"/>
                </a:solidFill>
                <a:ea typeface="ＭＳ Ｐゴシック"/>
              </a:rPr>
              <a:t>RADNI PRISTUP BCOP-A U FG 2019.</a:t>
            </a:r>
          </a:p>
          <a:p>
            <a:pPr algn="l" eaLnBrk="1" hangingPunct="1">
              <a:lnSpc>
                <a:spcPct val="80000"/>
              </a:lnSpc>
              <a:spcBef>
                <a:spcPts val="1013"/>
              </a:spcBef>
              <a:buFont typeface="Calibri" panose="020F0502020204030204" pitchFamily="34" charset="0"/>
              <a:buAutoNum type="arabicPeriod"/>
            </a:pPr>
            <a:r>
              <a:rPr lang="en-US" altLang="en-US" sz="2000" b="1" dirty="0" err="1">
                <a:solidFill>
                  <a:srgbClr val="000000"/>
                </a:solidFill>
                <a:ea typeface="ＭＳ Ｐゴシック"/>
              </a:rPr>
              <a:t>Dvije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radne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skupine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i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dalje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su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glavni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pokretači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ＭＳ Ｐゴシック"/>
              </a:rPr>
              <a:t>rada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 BCOP-a </a:t>
            </a:r>
            <a:r>
              <a:rPr lang="en-US" altLang="en-US" sz="2000" b="1" dirty="0" err="1">
                <a:solidFill>
                  <a:srgbClr val="000000"/>
                </a:solidFill>
                <a:ea typeface="ＭＳ Ｐゴシック"/>
              </a:rPr>
              <a:t>uz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kontinuirani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fokus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na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proizvode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znanja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ＭＳ Ｐゴシック"/>
              </a:rPr>
              <a:t>i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ＭＳ Ｐゴシック"/>
              </a:rPr>
              <a:t>daljnju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suradnju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s OECD-om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i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GIFT-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om.</a:t>
            </a:r>
            <a:endParaRPr lang="en-US" altLang="en-US" sz="2000" b="1" dirty="0" err="1">
              <a:solidFill>
                <a:srgbClr val="77933C"/>
              </a:solidFill>
              <a:ea typeface="ＭＳ Ｐゴシック"/>
              <a:cs typeface="Calibri"/>
            </a:endParaRPr>
          </a:p>
          <a:p>
            <a:pPr algn="l" eaLnBrk="1" hangingPunct="1">
              <a:lnSpc>
                <a:spcPct val="80000"/>
              </a:lnSpc>
              <a:spcBef>
                <a:spcPts val="1013"/>
              </a:spcBef>
              <a:buFont typeface="Calibri" panose="020F0502020204030204" pitchFamily="34" charset="0"/>
              <a:buAutoNum type="arabicPeriod"/>
            </a:pPr>
            <a:r>
              <a:rPr lang="en-US" altLang="en-US" sz="2000" b="1" dirty="0" err="1">
                <a:solidFill>
                  <a:srgbClr val="000000"/>
                </a:solidFill>
                <a:ea typeface="ＭＳ Ｐゴシック"/>
              </a:rPr>
              <a:t>Radna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ＭＳ Ｐゴシック"/>
              </a:rPr>
              <a:t>skupina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 za </a:t>
            </a:r>
            <a:r>
              <a:rPr lang="en-US" altLang="en-US" sz="2000" b="1" dirty="0" err="1">
                <a:solidFill>
                  <a:srgbClr val="000000"/>
                </a:solidFill>
                <a:ea typeface="ＭＳ Ｐゴシック"/>
              </a:rPr>
              <a:t>proračunsku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ＭＳ Ｐゴシック"/>
              </a:rPr>
              <a:t>pismenost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ＭＳ Ｐゴシック"/>
              </a:rPr>
              <a:t>i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ＭＳ Ｐゴシック"/>
              </a:rPr>
              <a:t>transparentnost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 (BLTWG) </a:t>
            </a:r>
            <a:r>
              <a:rPr lang="en-US" altLang="en-US" sz="2000" b="1" dirty="0" err="1">
                <a:solidFill>
                  <a:srgbClr val="000000"/>
                </a:solidFill>
                <a:ea typeface="ＭＳ Ｐゴシック"/>
              </a:rPr>
              <a:t>fokusirat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ＭＳ Ｐゴシック"/>
              </a:rPr>
              <a:t>će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 se </a:t>
            </a:r>
            <a:r>
              <a:rPr lang="en-US" altLang="en-US" sz="2000" b="1" dirty="0" err="1">
                <a:solidFill>
                  <a:srgbClr val="000000"/>
                </a:solidFill>
                <a:ea typeface="ＭＳ Ｐゴシック"/>
              </a:rPr>
              <a:t>na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:</a:t>
            </a:r>
            <a:endParaRPr lang="en-US" altLang="en-US" sz="2000" b="1" dirty="0">
              <a:solidFill>
                <a:srgbClr val="000000"/>
              </a:solidFill>
              <a:ea typeface="ＭＳ Ｐゴシック"/>
              <a:cs typeface="Calibri"/>
            </a:endParaRPr>
          </a:p>
          <a:p>
            <a:pPr marL="920750" lvl="1" indent="-485775" algn="l" eaLnBrk="1" hangingPunct="1">
              <a:lnSpc>
                <a:spcPct val="80000"/>
              </a:lnSpc>
              <a:spcBef>
                <a:spcPts val="1013"/>
              </a:spcBef>
              <a:buFont typeface="Calibri" panose="020F0502020204030204" pitchFamily="34" charset="0"/>
              <a:buAutoNum type="romanLcPeriod"/>
            </a:pPr>
            <a:r>
              <a:rPr lang="en-US" altLang="en-US" sz="1800" dirty="0" err="1">
                <a:solidFill>
                  <a:srgbClr val="000000"/>
                </a:solidFill>
                <a:ea typeface="ＭＳ Ｐゴシック"/>
              </a:rPr>
              <a:t>dovršetak</a:t>
            </a:r>
            <a:r>
              <a:rPr lang="en-US" altLang="en-US" sz="1800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altLang="en-US" sz="1800" dirty="0" err="1">
                <a:solidFill>
                  <a:srgbClr val="77933C"/>
                </a:solidFill>
                <a:ea typeface="ＭＳ Ｐゴシック"/>
              </a:rPr>
              <a:t>proizvoda</a:t>
            </a:r>
            <a:r>
              <a:rPr lang="en-US" altLang="en-US" sz="1800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1800" dirty="0" err="1">
                <a:solidFill>
                  <a:srgbClr val="77933C"/>
                </a:solidFill>
                <a:ea typeface="ＭＳ Ｐゴシック"/>
              </a:rPr>
              <a:t>znanja</a:t>
            </a:r>
            <a:r>
              <a:rPr lang="en-US" altLang="en-US" sz="1800" dirty="0">
                <a:solidFill>
                  <a:srgbClr val="77933C"/>
                </a:solidFill>
                <a:ea typeface="ＭＳ Ｐゴシック"/>
              </a:rPr>
              <a:t> o </a:t>
            </a:r>
            <a:r>
              <a:rPr lang="en-US" altLang="en-US" sz="1800" dirty="0" err="1">
                <a:solidFill>
                  <a:srgbClr val="77933C"/>
                </a:solidFill>
                <a:ea typeface="ＭＳ Ｐゴシック"/>
              </a:rPr>
              <a:t>sudjelovanju</a:t>
            </a:r>
            <a:r>
              <a:rPr lang="en-US" altLang="en-US" sz="1800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1800" dirty="0" err="1">
                <a:solidFill>
                  <a:srgbClr val="77933C"/>
                </a:solidFill>
                <a:ea typeface="ＭＳ Ｐゴシック"/>
              </a:rPr>
              <a:t>javnosti</a:t>
            </a:r>
            <a:r>
              <a:rPr lang="en-US" altLang="en-US" sz="1800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ea typeface="ＭＳ Ｐゴシック"/>
              </a:rPr>
              <a:t>i</a:t>
            </a:r>
            <a:endParaRPr lang="en-US" altLang="en-US" sz="1800" dirty="0" err="1">
              <a:solidFill>
                <a:srgbClr val="000000"/>
              </a:solidFill>
              <a:ea typeface="ＭＳ Ｐゴシック"/>
              <a:cs typeface="Calibri"/>
            </a:endParaRPr>
          </a:p>
          <a:p>
            <a:pPr marL="920750" lvl="1" indent="-485775" algn="l" eaLnBrk="1" hangingPunct="1">
              <a:lnSpc>
                <a:spcPct val="80000"/>
              </a:lnSpc>
              <a:spcBef>
                <a:spcPts val="1013"/>
              </a:spcBef>
              <a:buFont typeface="Calibri" panose="020F0502020204030204" pitchFamily="34" charset="0"/>
              <a:buAutoNum type="romanLcPeriod"/>
            </a:pPr>
            <a:r>
              <a:rPr lang="en-US" altLang="en-US" sz="1800" dirty="0" err="1">
                <a:solidFill>
                  <a:srgbClr val="000000"/>
                </a:solidFill>
                <a:ea typeface="ＭＳ Ｐゴシック"/>
              </a:rPr>
              <a:t>daljnju</a:t>
            </a:r>
            <a:r>
              <a:rPr lang="en-US" altLang="en-US" sz="1800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altLang="en-US" sz="1800" dirty="0" err="1">
                <a:solidFill>
                  <a:srgbClr val="77933C"/>
                </a:solidFill>
                <a:ea typeface="ＭＳ Ｐゴシック"/>
              </a:rPr>
              <a:t>analizu</a:t>
            </a:r>
            <a:r>
              <a:rPr lang="en-US" altLang="en-US" sz="1800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1800" dirty="0" err="1">
                <a:solidFill>
                  <a:srgbClr val="77933C"/>
                </a:solidFill>
                <a:ea typeface="ＭＳ Ｐゴシック"/>
              </a:rPr>
              <a:t>rezultata</a:t>
            </a:r>
            <a:r>
              <a:rPr lang="en-US" altLang="en-US" sz="1800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1800" dirty="0" err="1">
                <a:solidFill>
                  <a:srgbClr val="77933C"/>
                </a:solidFill>
                <a:ea typeface="ＭＳ Ｐゴシック"/>
              </a:rPr>
              <a:t>Ankete</a:t>
            </a:r>
            <a:r>
              <a:rPr lang="en-US" altLang="en-US" sz="1800" dirty="0">
                <a:solidFill>
                  <a:srgbClr val="77933C"/>
                </a:solidFill>
                <a:ea typeface="ＭＳ Ｐゴシック"/>
              </a:rPr>
              <a:t> o </a:t>
            </a:r>
            <a:r>
              <a:rPr lang="en-US" altLang="en-US" sz="1800" dirty="0" err="1">
                <a:solidFill>
                  <a:srgbClr val="77933C"/>
                </a:solidFill>
                <a:ea typeface="ＭＳ Ｐゴシック"/>
              </a:rPr>
              <a:t>otvorenosti</a:t>
            </a:r>
            <a:r>
              <a:rPr lang="en-US" altLang="en-US" sz="1800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1800" dirty="0" err="1">
                <a:solidFill>
                  <a:srgbClr val="77933C"/>
                </a:solidFill>
                <a:ea typeface="ＭＳ Ｐゴシック"/>
              </a:rPr>
              <a:t>proračuna</a:t>
            </a:r>
            <a:r>
              <a:rPr lang="en-US" altLang="en-US" sz="1800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1800" dirty="0" err="1">
                <a:solidFill>
                  <a:srgbClr val="77933C"/>
                </a:solidFill>
                <a:ea typeface="ＭＳ Ｐゴシック"/>
              </a:rPr>
              <a:t>iz</a:t>
            </a:r>
            <a:r>
              <a:rPr lang="en-US" altLang="en-US" sz="1800" dirty="0">
                <a:solidFill>
                  <a:srgbClr val="77933C"/>
                </a:solidFill>
                <a:ea typeface="ＭＳ Ｐゴシック"/>
              </a:rPr>
              <a:t> 2018.</a:t>
            </a:r>
            <a:endParaRPr lang="en-US" altLang="en-US" sz="1800" dirty="0">
              <a:solidFill>
                <a:srgbClr val="77933C"/>
              </a:solidFill>
              <a:ea typeface="ＭＳ Ｐゴシック"/>
              <a:cs typeface="Calibri"/>
            </a:endParaRPr>
          </a:p>
          <a:p>
            <a:pPr algn="l" eaLnBrk="1" hangingPunct="1">
              <a:lnSpc>
                <a:spcPct val="80000"/>
              </a:lnSpc>
              <a:spcBef>
                <a:spcPts val="1013"/>
              </a:spcBef>
              <a:buFont typeface="Calibri" panose="020F0502020204030204" pitchFamily="34" charset="0"/>
              <a:buAutoNum type="arabicPeriod"/>
            </a:pPr>
            <a:r>
              <a:rPr lang="en-US" altLang="en-US" sz="2000" b="1" dirty="0" err="1">
                <a:solidFill>
                  <a:srgbClr val="000000"/>
                </a:solidFill>
                <a:ea typeface="ＭＳ Ｐゴシック"/>
              </a:rPr>
              <a:t>Radna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ＭＳ Ｐゴシック"/>
              </a:rPr>
              <a:t>skupina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 za </a:t>
            </a:r>
            <a:r>
              <a:rPr lang="en-US" altLang="en-US" sz="2000" b="1" dirty="0" err="1">
                <a:solidFill>
                  <a:srgbClr val="000000"/>
                </a:solidFill>
                <a:ea typeface="ＭＳ Ｐゴシック"/>
              </a:rPr>
              <a:t>programsko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ＭＳ Ｐゴシック"/>
              </a:rPr>
              <a:t>planiranje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ＭＳ Ｐゴシック"/>
              </a:rPr>
              <a:t>i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ＭＳ Ｐゴシック"/>
              </a:rPr>
              <a:t>planiranje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ＭＳ Ｐゴシック"/>
              </a:rPr>
              <a:t>proračuna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ＭＳ Ｐゴシック"/>
              </a:rPr>
              <a:t>prema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ＭＳ Ｐゴシック"/>
              </a:rPr>
              <a:t>učinku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 (PPBWG) </a:t>
            </a:r>
            <a:r>
              <a:rPr lang="en-US" altLang="en-US" sz="2000" b="1" dirty="0" err="1">
                <a:solidFill>
                  <a:srgbClr val="000000"/>
                </a:solidFill>
                <a:ea typeface="ＭＳ Ｐゴシック"/>
              </a:rPr>
              <a:t>fokusirat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ＭＳ Ｐゴシック"/>
              </a:rPr>
              <a:t>će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 se </a:t>
            </a:r>
            <a:r>
              <a:rPr lang="en-US" altLang="en-US" sz="2000" b="1" dirty="0" err="1">
                <a:solidFill>
                  <a:srgbClr val="000000"/>
                </a:solidFill>
                <a:ea typeface="ＭＳ Ｐゴシック"/>
              </a:rPr>
              <a:t>na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:</a:t>
            </a:r>
            <a:endParaRPr lang="en-US" altLang="en-US" sz="2000" b="1" dirty="0">
              <a:solidFill>
                <a:srgbClr val="000000"/>
              </a:solidFill>
              <a:ea typeface="ＭＳ Ｐゴシック"/>
              <a:cs typeface="Calibri"/>
            </a:endParaRPr>
          </a:p>
          <a:p>
            <a:pPr marL="920750" lvl="1" indent="-485775" algn="l" eaLnBrk="1" hangingPunct="1">
              <a:lnSpc>
                <a:spcPct val="80000"/>
              </a:lnSpc>
              <a:spcBef>
                <a:spcPts val="1013"/>
              </a:spcBef>
              <a:buFont typeface="Calibri" panose="020F0502020204030204" pitchFamily="34" charset="0"/>
              <a:buAutoNum type="romanLcPeriod"/>
            </a:pPr>
            <a:r>
              <a:rPr lang="en-US" altLang="en-US" sz="1800" dirty="0" err="1">
                <a:solidFill>
                  <a:srgbClr val="000000"/>
                </a:solidFill>
                <a:ea typeface="ＭＳ Ｐゴシック"/>
              </a:rPr>
              <a:t>izradu</a:t>
            </a:r>
            <a:r>
              <a:rPr lang="en-US" altLang="en-US" sz="1800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altLang="en-US" sz="1800" dirty="0" err="1">
                <a:solidFill>
                  <a:srgbClr val="77933C"/>
                </a:solidFill>
                <a:ea typeface="ＭＳ Ｐゴシック"/>
              </a:rPr>
              <a:t>proizvoda</a:t>
            </a:r>
            <a:r>
              <a:rPr lang="en-US" altLang="en-US" sz="1800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1800" dirty="0" err="1">
                <a:solidFill>
                  <a:srgbClr val="77933C"/>
                </a:solidFill>
                <a:ea typeface="ＭＳ Ｐゴシック"/>
              </a:rPr>
              <a:t>znanja</a:t>
            </a:r>
            <a:r>
              <a:rPr lang="en-US" altLang="en-US" sz="1800" dirty="0">
                <a:solidFill>
                  <a:srgbClr val="77933C"/>
                </a:solidFill>
                <a:ea typeface="ＭＳ Ｐゴシック"/>
              </a:rPr>
              <a:t> o </a:t>
            </a:r>
            <a:r>
              <a:rPr lang="en-US" altLang="en-US" sz="1800" dirty="0" err="1">
                <a:solidFill>
                  <a:srgbClr val="77933C"/>
                </a:solidFill>
                <a:ea typeface="ＭＳ Ｐゴシック"/>
              </a:rPr>
              <a:t>dubinskim</a:t>
            </a:r>
            <a:r>
              <a:rPr lang="en-US" altLang="en-US" sz="1800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1800" dirty="0" err="1">
                <a:solidFill>
                  <a:srgbClr val="77933C"/>
                </a:solidFill>
                <a:ea typeface="ＭＳ Ｐゴシック"/>
              </a:rPr>
              <a:t>analizama</a:t>
            </a:r>
            <a:r>
              <a:rPr lang="en-US" altLang="en-US" sz="1800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1800" dirty="0" err="1">
                <a:solidFill>
                  <a:srgbClr val="77933C"/>
                </a:solidFill>
                <a:ea typeface="ＭＳ Ｐゴシック"/>
              </a:rPr>
              <a:t>rashoda</a:t>
            </a:r>
            <a:r>
              <a:rPr lang="en-US" altLang="en-US" sz="1800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1800" dirty="0" err="1">
                <a:solidFill>
                  <a:srgbClr val="000000"/>
                </a:solidFill>
                <a:ea typeface="ＭＳ Ｐゴシック"/>
              </a:rPr>
              <a:t>i</a:t>
            </a:r>
            <a:endParaRPr lang="en-US" altLang="en-US" sz="1800" dirty="0" err="1">
              <a:solidFill>
                <a:srgbClr val="000000"/>
              </a:solidFill>
              <a:ea typeface="ＭＳ Ｐゴシック"/>
              <a:cs typeface="Calibri"/>
            </a:endParaRPr>
          </a:p>
          <a:p>
            <a:pPr marL="920750" lvl="1" indent="-485775" algn="l" eaLnBrk="1" hangingPunct="1">
              <a:lnSpc>
                <a:spcPct val="80000"/>
              </a:lnSpc>
              <a:spcBef>
                <a:spcPts val="1013"/>
              </a:spcBef>
              <a:buFont typeface="Calibri" panose="020F0502020204030204" pitchFamily="34" charset="0"/>
              <a:buAutoNum type="romanLcPeriod"/>
            </a:pPr>
            <a:r>
              <a:rPr lang="en-US" altLang="en-US" sz="1800" dirty="0" err="1">
                <a:solidFill>
                  <a:srgbClr val="77933C"/>
                </a:solidFill>
                <a:ea typeface="ＭＳ Ｐゴシック"/>
              </a:rPr>
              <a:t>sudjelovanje</a:t>
            </a:r>
            <a:r>
              <a:rPr lang="en-US" altLang="en-US" sz="1800" dirty="0">
                <a:solidFill>
                  <a:srgbClr val="77933C"/>
                </a:solidFill>
                <a:ea typeface="ＭＳ Ｐゴシック"/>
              </a:rPr>
              <a:t> u OECD-</a:t>
            </a:r>
            <a:r>
              <a:rPr lang="en-US" altLang="en-US" sz="1800" dirty="0" err="1">
                <a:solidFill>
                  <a:srgbClr val="77933C"/>
                </a:solidFill>
                <a:ea typeface="ＭＳ Ｐゴシック"/>
              </a:rPr>
              <a:t>ovoj</a:t>
            </a:r>
            <a:r>
              <a:rPr lang="en-US" altLang="en-US" sz="1800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1800" dirty="0" err="1">
                <a:solidFill>
                  <a:srgbClr val="77933C"/>
                </a:solidFill>
                <a:ea typeface="ＭＳ Ｐゴシック"/>
              </a:rPr>
              <a:t>Anketi</a:t>
            </a:r>
            <a:r>
              <a:rPr lang="en-US" altLang="en-US" sz="1800" dirty="0">
                <a:solidFill>
                  <a:srgbClr val="77933C"/>
                </a:solidFill>
                <a:ea typeface="ＭＳ Ｐゴシック"/>
              </a:rPr>
              <a:t> o </a:t>
            </a:r>
            <a:r>
              <a:rPr lang="en-US" altLang="en-US" sz="1800" dirty="0" err="1">
                <a:solidFill>
                  <a:srgbClr val="77933C"/>
                </a:solidFill>
                <a:ea typeface="ＭＳ Ｐゴシック"/>
              </a:rPr>
              <a:t>planiranju</a:t>
            </a:r>
            <a:r>
              <a:rPr lang="en-US" altLang="en-US" sz="1800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1800" dirty="0" err="1">
                <a:solidFill>
                  <a:srgbClr val="77933C"/>
                </a:solidFill>
                <a:ea typeface="ＭＳ Ｐゴシック"/>
              </a:rPr>
              <a:t>proračuna</a:t>
            </a:r>
            <a:r>
              <a:rPr lang="en-US" altLang="en-US" sz="1800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1800" dirty="0" err="1">
                <a:solidFill>
                  <a:srgbClr val="77933C"/>
                </a:solidFill>
                <a:ea typeface="ＭＳ Ｐゴシック"/>
              </a:rPr>
              <a:t>prema</a:t>
            </a:r>
            <a:r>
              <a:rPr lang="en-US" altLang="en-US" sz="1800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1800" dirty="0" err="1">
                <a:solidFill>
                  <a:srgbClr val="77933C"/>
                </a:solidFill>
                <a:ea typeface="ＭＳ Ｐゴシック"/>
              </a:rPr>
              <a:t>učinku</a:t>
            </a:r>
            <a:r>
              <a:rPr lang="en-US" altLang="en-US" sz="1800" dirty="0">
                <a:solidFill>
                  <a:srgbClr val="77933C"/>
                </a:solidFill>
                <a:ea typeface="ＭＳ Ｐゴシック"/>
              </a:rPr>
              <a:t> za 2018. </a:t>
            </a:r>
            <a:r>
              <a:rPr lang="en-US" altLang="en-US" sz="1800" dirty="0" err="1">
                <a:solidFill>
                  <a:srgbClr val="000000"/>
                </a:solidFill>
                <a:ea typeface="ＭＳ Ｐゴシック"/>
              </a:rPr>
              <a:t>te</a:t>
            </a:r>
            <a:r>
              <a:rPr lang="en-US" altLang="en-US" sz="1800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altLang="en-US" sz="1800" dirty="0" err="1">
                <a:solidFill>
                  <a:srgbClr val="77933C"/>
                </a:solidFill>
                <a:ea typeface="ＭＳ Ｐゴシック"/>
              </a:rPr>
              <a:t>izradi</a:t>
            </a:r>
            <a:r>
              <a:rPr lang="en-US" altLang="en-US" sz="1800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1800" dirty="0" err="1">
                <a:solidFill>
                  <a:srgbClr val="77933C"/>
                </a:solidFill>
                <a:ea typeface="ＭＳ Ｐゴシック"/>
              </a:rPr>
              <a:t>proizvoda</a:t>
            </a:r>
            <a:r>
              <a:rPr lang="en-US" altLang="en-US" sz="1800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1800" dirty="0" err="1">
                <a:solidFill>
                  <a:srgbClr val="77933C"/>
                </a:solidFill>
                <a:ea typeface="ＭＳ Ｐゴシック"/>
              </a:rPr>
              <a:t>znanja</a:t>
            </a:r>
            <a:r>
              <a:rPr lang="en-US" altLang="en-US" sz="1800" dirty="0">
                <a:solidFill>
                  <a:srgbClr val="77933C"/>
                </a:solidFill>
                <a:ea typeface="ＭＳ Ｐゴシック"/>
              </a:rPr>
              <a:t> u </a:t>
            </a:r>
            <a:r>
              <a:rPr lang="en-US" altLang="en-US" sz="1800" dirty="0" err="1">
                <a:solidFill>
                  <a:srgbClr val="77933C"/>
                </a:solidFill>
                <a:ea typeface="ＭＳ Ｐゴシック"/>
              </a:rPr>
              <a:t>okviru</a:t>
            </a:r>
            <a:r>
              <a:rPr lang="en-US" altLang="en-US" sz="1800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1800" dirty="0" err="1">
                <a:solidFill>
                  <a:srgbClr val="77933C"/>
                </a:solidFill>
                <a:ea typeface="ＭＳ Ｐゴシック"/>
              </a:rPr>
              <a:t>kojeg</a:t>
            </a:r>
            <a:r>
              <a:rPr lang="en-US" altLang="en-US" sz="1800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1800" dirty="0" err="1">
                <a:solidFill>
                  <a:srgbClr val="77933C"/>
                </a:solidFill>
                <a:ea typeface="ＭＳ Ｐゴシック"/>
              </a:rPr>
              <a:t>će</a:t>
            </a:r>
            <a:r>
              <a:rPr lang="en-US" altLang="en-US" sz="1800" dirty="0">
                <a:solidFill>
                  <a:srgbClr val="77933C"/>
                </a:solidFill>
                <a:ea typeface="ＭＳ Ｐゴシック"/>
              </a:rPr>
              <a:t> se </a:t>
            </a:r>
            <a:r>
              <a:rPr lang="en-US" altLang="en-US" sz="1800" dirty="0" err="1">
                <a:solidFill>
                  <a:srgbClr val="77933C"/>
                </a:solidFill>
                <a:ea typeface="ＭＳ Ｐゴシック"/>
              </a:rPr>
              <a:t>analizirati</a:t>
            </a:r>
            <a:r>
              <a:rPr lang="en-US" altLang="en-US" sz="1800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1800" dirty="0" err="1">
                <a:solidFill>
                  <a:srgbClr val="77933C"/>
                </a:solidFill>
                <a:ea typeface="ＭＳ Ｐゴシック"/>
              </a:rPr>
              <a:t>rezultati</a:t>
            </a:r>
            <a:r>
              <a:rPr lang="en-US" altLang="en-US" sz="1800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1800" dirty="0" err="1">
                <a:solidFill>
                  <a:srgbClr val="77933C"/>
                </a:solidFill>
                <a:ea typeface="ＭＳ Ｐゴシック"/>
              </a:rPr>
              <a:t>ankete</a:t>
            </a:r>
            <a:r>
              <a:rPr lang="en-US" altLang="en-US" sz="1800" dirty="0">
                <a:solidFill>
                  <a:srgbClr val="77933C"/>
                </a:solidFill>
                <a:ea typeface="ＭＳ Ｐゴシック"/>
              </a:rPr>
              <a:t>.</a:t>
            </a:r>
            <a:endParaRPr lang="en-US" altLang="en-US" sz="1800" dirty="0">
              <a:solidFill>
                <a:srgbClr val="77933C"/>
              </a:solidFill>
              <a:ea typeface="ＭＳ Ｐゴシック"/>
              <a:cs typeface="Calibri"/>
            </a:endParaRPr>
          </a:p>
          <a:p>
            <a:pPr algn="l" eaLnBrk="1" hangingPunct="1">
              <a:lnSpc>
                <a:spcPct val="80000"/>
              </a:lnSpc>
              <a:spcBef>
                <a:spcPts val="1013"/>
              </a:spcBef>
              <a:buClr>
                <a:srgbClr val="000000"/>
              </a:buClr>
              <a:buFont typeface="Calibri" panose="020F0502020204030204" pitchFamily="34" charset="0"/>
              <a:buAutoNum type="arabicPeriod"/>
            </a:pP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Prioriteti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zemalja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i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dalje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će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se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prikupljati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ＭＳ Ｐゴシック"/>
              </a:rPr>
              <a:t>putem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altLang="en-US" sz="2000" b="1" i="1" dirty="0">
                <a:solidFill>
                  <a:srgbClr val="000000"/>
                </a:solidFill>
                <a:ea typeface="ＭＳ Ｐゴシック"/>
              </a:rPr>
              <a:t>online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ＭＳ Ｐゴシック"/>
              </a:rPr>
              <a:t>ankete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, a BCOP </a:t>
            </a:r>
            <a:r>
              <a:rPr lang="en-US" altLang="en-US" sz="2000" b="1" dirty="0" err="1">
                <a:solidFill>
                  <a:srgbClr val="000000"/>
                </a:solidFill>
                <a:ea typeface="ＭＳ Ｐゴシック"/>
              </a:rPr>
              <a:t>će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ＭＳ Ｐゴシック"/>
              </a:rPr>
              <a:t>također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započeti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prikupljati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prijedloge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članova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o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temama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sastanaka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svih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zajednica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prakse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i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povratne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informacije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članova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o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korisnosti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proizvoda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znanja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.</a:t>
            </a:r>
            <a:endParaRPr lang="en-US" altLang="en-US" sz="2000" b="1" dirty="0">
              <a:solidFill>
                <a:srgbClr val="77933C"/>
              </a:solidFill>
              <a:ea typeface="ＭＳ Ｐゴシック"/>
              <a:cs typeface="Calibri"/>
            </a:endParaRPr>
          </a:p>
          <a:p>
            <a:pPr algn="l" eaLnBrk="1" hangingPunct="1">
              <a:lnSpc>
                <a:spcPct val="80000"/>
              </a:lnSpc>
              <a:spcBef>
                <a:spcPts val="1013"/>
              </a:spcBef>
              <a:buClr>
                <a:srgbClr val="000000"/>
              </a:buClr>
              <a:buFont typeface="Calibri" panose="020F0502020204030204" pitchFamily="34" charset="0"/>
              <a:buAutoNum type="arabicPeriod"/>
            </a:pP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BCOP </a:t>
            </a:r>
            <a:r>
              <a:rPr lang="en-US" altLang="en-US" sz="2000" b="1" dirty="0" err="1">
                <a:solidFill>
                  <a:srgbClr val="000000"/>
                </a:solidFill>
                <a:ea typeface="ＭＳ Ｐゴシック"/>
              </a:rPr>
              <a:t>će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nastaviti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unaprjeđivati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i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ažurirati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popis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svih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svojih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proizvoda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znanja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, s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poveznicama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na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internetu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,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te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ih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sortirati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prema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temama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i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proslijediti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svim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članovima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na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godišnjim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plenarnim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77933C"/>
                </a:solidFill>
                <a:ea typeface="ＭＳ Ｐゴシック"/>
              </a:rPr>
              <a:t>sjednicama</a:t>
            </a:r>
            <a:r>
              <a:rPr lang="en-US" altLang="en-US" sz="2000" b="1" dirty="0">
                <a:solidFill>
                  <a:srgbClr val="77933C"/>
                </a:solidFill>
                <a:ea typeface="ＭＳ Ｐゴシック"/>
              </a:rPr>
              <a:t>.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 To je </a:t>
            </a:r>
            <a:r>
              <a:rPr lang="en-US" altLang="en-US" sz="2000" b="1" dirty="0" err="1">
                <a:solidFill>
                  <a:srgbClr val="000000"/>
                </a:solidFill>
                <a:ea typeface="ＭＳ Ｐゴシック"/>
              </a:rPr>
              <a:t>također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ＭＳ Ｐゴシック"/>
              </a:rPr>
              <a:t>korisno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 za </a:t>
            </a:r>
            <a:r>
              <a:rPr lang="en-US" altLang="en-US" sz="2000" b="1" dirty="0" err="1">
                <a:solidFill>
                  <a:srgbClr val="000000"/>
                </a:solidFill>
                <a:ea typeface="ＭＳ Ｐゴシック"/>
              </a:rPr>
              <a:t>uvođenje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ＭＳ Ｐゴシック"/>
              </a:rPr>
              <a:t>novih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 </a:t>
            </a:r>
            <a:r>
              <a:rPr lang="en-US" altLang="en-US" sz="2000" b="1" dirty="0" err="1">
                <a:solidFill>
                  <a:srgbClr val="000000"/>
                </a:solidFill>
                <a:ea typeface="ＭＳ Ｐゴシック"/>
              </a:rPr>
              <a:t>članova</a:t>
            </a:r>
            <a:r>
              <a:rPr lang="en-US" altLang="en-US" sz="2000" b="1" dirty="0">
                <a:solidFill>
                  <a:srgbClr val="000000"/>
                </a:solidFill>
                <a:ea typeface="ＭＳ Ｐゴシック"/>
              </a:rPr>
              <a:t>. </a:t>
            </a:r>
            <a:endParaRPr lang="en-US" altLang="en-US" sz="2000" b="1" dirty="0">
              <a:solidFill>
                <a:srgbClr val="000000"/>
              </a:solidFill>
              <a:ea typeface="ＭＳ Ｐゴシック" panose="020B0600070205080204" pitchFamily="34" charset="-128"/>
              <a:cs typeface="Calibri"/>
            </a:endParaRPr>
          </a:p>
        </p:txBody>
      </p:sp>
      <p:pic>
        <p:nvPicPr>
          <p:cNvPr id="20483" name="Рисунок 11" descr="pempal-logo.jpg">
            <a:extLst>
              <a:ext uri="{FF2B5EF4-FFF2-40B4-BE49-F238E27FC236}">
                <a16:creationId xmlns:a16="http://schemas.microsoft.com/office/drawing/2014/main" id="{85749828-9CBD-44EB-B0FA-D9AE813EA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04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21458</TotalTime>
  <Words>2128</Words>
  <Application>Microsoft Office PowerPoint</Application>
  <PresentationFormat>On-screen Show (4:3)</PresentationFormat>
  <Paragraphs>215</Paragraphs>
  <Slides>18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PEMPAL-ova Zajednica prakse za proračun (BCOP) </vt:lpstr>
      <vt:lpstr>Pregled prezentacije </vt:lpstr>
      <vt:lpstr>PowerPoint Presentation</vt:lpstr>
      <vt:lpstr>PRIORITETI BCOP-a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Izvještaj o napretku Radne skupine za proračunsku pismenost i transparentnost</vt:lpstr>
      <vt:lpstr>PowerPoint Presentation</vt:lpstr>
      <vt:lpstr>PowerPoint Presentation</vt:lpstr>
      <vt:lpstr>PowerPoint Presentation</vt:lpstr>
      <vt:lpstr>Dnevni red plenarne sjednice BLTWG-a</vt:lpstr>
      <vt:lpstr>PowerPoint Presentation</vt:lpstr>
    </vt:vector>
  </TitlesOfParts>
  <Company>World Bank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on BCOP progress</dc:title>
  <dc:creator>Deanna Aubrey</dc:creator>
  <cp:keywords>BCOP progress 2017</cp:keywords>
  <dc:description>Bishkek BCOP plenary meeting 2017</dc:description>
  <cp:lastModifiedBy>Ksenia Malafeeva</cp:lastModifiedBy>
  <cp:revision>1014</cp:revision>
  <cp:lastPrinted>2017-03-28T09:13:38Z</cp:lastPrinted>
  <dcterms:created xsi:type="dcterms:W3CDTF">2012-02-13T09:14:10Z</dcterms:created>
  <dcterms:modified xsi:type="dcterms:W3CDTF">2019-03-12T14:44:16Z</dcterms:modified>
  <cp:category>PEMPAL</cp:category>
</cp:coreProperties>
</file>