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8" r:id="rId2"/>
    <p:sldId id="425" r:id="rId3"/>
    <p:sldId id="442" r:id="rId4"/>
    <p:sldId id="431" r:id="rId5"/>
    <p:sldId id="440" r:id="rId6"/>
    <p:sldId id="441" r:id="rId7"/>
    <p:sldId id="430" r:id="rId8"/>
    <p:sldId id="382" r:id="rId9"/>
    <p:sldId id="433" r:id="rId10"/>
    <p:sldId id="437" r:id="rId11"/>
    <p:sldId id="439" r:id="rId12"/>
    <p:sldId id="438" r:id="rId13"/>
    <p:sldId id="436" r:id="rId14"/>
    <p:sldId id="432" r:id="rId15"/>
  </p:sldIdLst>
  <p:sldSz cx="9144000" cy="6858000" type="screen4x3"/>
  <p:notesSz cx="6819900" cy="9931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 pos="293">
          <p15:clr>
            <a:srgbClr val="A4A3A4"/>
          </p15:clr>
        </p15:guide>
        <p15:guide id="4" pos="5498">
          <p15:clr>
            <a:srgbClr val="A4A3A4"/>
          </p15:clr>
        </p15:guide>
        <p15:guide id="5" pos="5413">
          <p15:clr>
            <a:srgbClr val="A4A3A4"/>
          </p15:clr>
        </p15:guide>
        <p15:guide id="6" pos="274">
          <p15:clr>
            <a:srgbClr val="A4A3A4"/>
          </p15:clr>
        </p15:guide>
        <p15:guide id="7" pos="54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ИБИЛОВА КСЕНИЯ ОЛЕГОВНА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9240"/>
    <a:srgbClr val="077A3E"/>
    <a:srgbClr val="008000"/>
    <a:srgbClr val="D9862B"/>
    <a:srgbClr val="003300"/>
    <a:srgbClr val="FF5050"/>
    <a:srgbClr val="B2B2B2"/>
    <a:srgbClr val="B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8" autoAdjust="0"/>
    <p:restoredTop sz="99771" autoAdjust="0"/>
  </p:normalViewPr>
  <p:slideViewPr>
    <p:cSldViewPr snapToGrid="0" snapToObjects="1">
      <p:cViewPr varScale="1">
        <p:scale>
          <a:sx n="72" d="100"/>
          <a:sy n="72" d="100"/>
        </p:scale>
        <p:origin x="1638" y="108"/>
      </p:cViewPr>
      <p:guideLst>
        <p:guide orient="horz"/>
        <p:guide pos="5759"/>
        <p:guide pos="293"/>
        <p:guide pos="5498"/>
        <p:guide pos="5413"/>
        <p:guide pos="274"/>
        <p:guide pos="54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da Carsimamovic" userId="S::naidacar_gmail.com#ext#@worldbankgroup.onmicrosoft.com::53931ab3-ae2f-4940-ab2f-79ca65fd9f5d" providerId="AD" clId="Web-{969AACEB-5450-9DDC-8C8A-D5B22544EF00}"/>
    <pc:docChg chg="modSld">
      <pc:chgData name="Naida Carsimamovic" userId="S::naidacar_gmail.com#ext#@worldbankgroup.onmicrosoft.com::53931ab3-ae2f-4940-ab2f-79ca65fd9f5d" providerId="AD" clId="Web-{969AACEB-5450-9DDC-8C8A-D5B22544EF00}" dt="2019-03-12T16:53:59.144" v="2" actId="1076"/>
      <pc:docMkLst>
        <pc:docMk/>
      </pc:docMkLst>
      <pc:sldChg chg="modSp">
        <pc:chgData name="Naida Carsimamovic" userId="S::naidacar_gmail.com#ext#@worldbankgroup.onmicrosoft.com::53931ab3-ae2f-4940-ab2f-79ca65fd9f5d" providerId="AD" clId="Web-{969AACEB-5450-9DDC-8C8A-D5B22544EF00}" dt="2019-03-12T16:53:36.863" v="0" actId="1076"/>
        <pc:sldMkLst>
          <pc:docMk/>
          <pc:sldMk cId="0" sldId="425"/>
        </pc:sldMkLst>
        <pc:spChg chg="mod">
          <ac:chgData name="Naida Carsimamovic" userId="S::naidacar_gmail.com#ext#@worldbankgroup.onmicrosoft.com::53931ab3-ae2f-4940-ab2f-79ca65fd9f5d" providerId="AD" clId="Web-{969AACEB-5450-9DDC-8C8A-D5B22544EF00}" dt="2019-03-12T16:53:36.863" v="0" actId="1076"/>
          <ac:spMkLst>
            <pc:docMk/>
            <pc:sldMk cId="0" sldId="425"/>
            <ac:spMk id="17411" creationId="{B6C7FC7B-AD54-4C93-803B-47C56A966302}"/>
          </ac:spMkLst>
        </pc:spChg>
      </pc:sldChg>
      <pc:sldChg chg="modSp">
        <pc:chgData name="Naida Carsimamovic" userId="S::naidacar_gmail.com#ext#@worldbankgroup.onmicrosoft.com::53931ab3-ae2f-4940-ab2f-79ca65fd9f5d" providerId="AD" clId="Web-{969AACEB-5450-9DDC-8C8A-D5B22544EF00}" dt="2019-03-12T16:53:59.144" v="2" actId="1076"/>
        <pc:sldMkLst>
          <pc:docMk/>
          <pc:sldMk cId="0" sldId="438"/>
        </pc:sldMkLst>
        <pc:spChg chg="mod">
          <ac:chgData name="Naida Carsimamovic" userId="S::naidacar_gmail.com#ext#@worldbankgroup.onmicrosoft.com::53931ab3-ae2f-4940-ab2f-79ca65fd9f5d" providerId="AD" clId="Web-{969AACEB-5450-9DDC-8C8A-D5B22544EF00}" dt="2019-03-12T16:53:59.144" v="2" actId="1076"/>
          <ac:spMkLst>
            <pc:docMk/>
            <pc:sldMk cId="0" sldId="438"/>
            <ac:spMk id="27652" creationId="{1B26C64E-21CC-4DAB-B0CA-5A57EEEA067D}"/>
          </ac:spMkLst>
        </pc:spChg>
      </pc:sldChg>
      <pc:sldChg chg="modSp">
        <pc:chgData name="Naida Carsimamovic" userId="S::naidacar_gmail.com#ext#@worldbankgroup.onmicrosoft.com::53931ab3-ae2f-4940-ab2f-79ca65fd9f5d" providerId="AD" clId="Web-{969AACEB-5450-9DDC-8C8A-D5B22544EF00}" dt="2019-03-12T16:53:53.472" v="1" actId="1076"/>
        <pc:sldMkLst>
          <pc:docMk/>
          <pc:sldMk cId="0" sldId="439"/>
        </pc:sldMkLst>
        <pc:spChg chg="mod">
          <ac:chgData name="Naida Carsimamovic" userId="S::naidacar_gmail.com#ext#@worldbankgroup.onmicrosoft.com::53931ab3-ae2f-4940-ab2f-79ca65fd9f5d" providerId="AD" clId="Web-{969AACEB-5450-9DDC-8C8A-D5B22544EF00}" dt="2019-03-12T16:53:53.472" v="1" actId="1076"/>
          <ac:spMkLst>
            <pc:docMk/>
            <pc:sldMk cId="0" sldId="439"/>
            <ac:spMk id="26626" creationId="{35FA95A0-7EC3-4DBD-AF1E-DD44F0D8B48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3F4986-B0AE-47FE-8FE6-B53203CB23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48FF8-1532-413C-9440-CCEA420E54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E56B3C-4D4A-4CED-8DE1-0C4FC93A9AD3}" type="datetimeFigureOut">
              <a:rPr lang="en-US"/>
              <a:pPr>
                <a:defRPr/>
              </a:pPr>
              <a:t>3/12/2019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91718-408C-4956-9FE9-E8330D0616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01D7C-FC52-492A-BCAD-DEFBBAEECB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D1C0E6-F928-43E5-AD77-F7596F044A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3AC89C-569B-40C1-996A-7EE44E4AB9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33690C-E0DF-46ED-8BA3-139FE6998F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353199-75F1-42D8-9077-B1C3A7F1E126}" type="datetimeFigureOut">
              <a:rPr lang="en-US"/>
              <a:pPr>
                <a:defRPr/>
              </a:pPr>
              <a:t>3/12/2019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51615C7-9B52-46EA-B6C1-65F118CFD7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29D9EB7-F469-4EB9-9439-6AA45D545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2625" y="4718050"/>
            <a:ext cx="5454650" cy="4468813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CA142-84D7-4A13-81F1-C292F6B1E7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DF7C0-A0CF-4DF9-8ECA-388BF862C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5DF897-9897-45B5-B430-1D640436AB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1637BD-4CF2-41D7-8DF8-D6E3005BC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273050"/>
            <a:ext cx="49815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6AB9C197-B144-42E5-8759-273B00BAA805}"/>
              </a:ext>
            </a:extLst>
          </p:cNvPr>
          <p:cNvSpPr txBox="1">
            <a:spLocks/>
          </p:cNvSpPr>
          <p:nvPr userDrawn="1"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  <a:defRPr/>
            </a:pPr>
            <a:fld id="{E8758432-5A8F-4C93-8A11-47EBC2AA5663}" type="slidenum">
              <a:rPr lang="en-US" altLang="en-US" sz="2200" smtClean="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hangingPunct="1">
                <a:buSzPct val="100000"/>
                <a:defRPr/>
              </a:pPr>
              <a:t>‹#›</a:t>
            </a:fld>
            <a:endParaRPr lang="en-US" altLang="en-US" sz="220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1CA04A8-EEAD-472F-B69F-E3003D68A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4398BF1-2EB8-4BDC-A8E6-4D9DC4AF1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5D0638-451F-4064-BC73-AC9126042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FAC5FE-FD15-4E85-BF12-046374B3D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4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38DA9-5370-4905-82A3-ECA16EBA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C8657-290C-4483-98E7-FC080D2B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2AE84-914B-4734-88B5-8B9BE72A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12FB94-58DA-4010-A099-1BA25ED39B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8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6B6C9-BE23-41B4-BECB-243A8CD0C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8D71B-5D11-4D5D-9DCF-BE6BC3E4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A78D7-AE84-411E-96C6-DA221A51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88E5ED-5E65-4429-B112-ADD324A403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76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97824B-C3FB-499F-B5E7-3EDD21425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0EF9E6-3D31-40DD-9E80-DEE949DA9580}" type="datetime1">
              <a:rPr lang="ru-RU"/>
              <a:pPr>
                <a:defRPr/>
              </a:pPr>
              <a:t>12.03.2019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F906F-F669-4999-8E20-F7CEC1104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1BE025-9C80-42A4-84DD-E843EF69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729F5A4-17FA-43A4-B316-B6FCC638DD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48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2">
            <a:extLst>
              <a:ext uri="{FF2B5EF4-FFF2-40B4-BE49-F238E27FC236}">
                <a16:creationId xmlns:a16="http://schemas.microsoft.com/office/drawing/2014/main" id="{F1EC57C1-E130-48C3-8EE2-2465A4D188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200" smtClean="0">
                <a:solidFill>
                  <a:srgbClr val="DEAA46"/>
                </a:solidFill>
                <a:latin typeface="DINPro-Light"/>
                <a:ea typeface="DINPro-Light"/>
                <a:cs typeface="DINPro-Light"/>
              </a:defRPr>
            </a:lvl1pPr>
          </a:lstStyle>
          <a:p>
            <a:pPr>
              <a:defRPr/>
            </a:pPr>
            <a:fld id="{B1398964-D39F-4F69-9245-429481506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34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70E74-037B-4369-9E48-B3BAA8AD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79812-6F1D-40DA-BB99-F1B4478F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30DBD-D197-4FBD-88E4-0B4EC43C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C9C8F5-578C-4AC1-A2E8-DDF13428D1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0C043-7E04-42FB-A1DC-9B702540AE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ACB15-4296-4F7D-873B-D08E8A1E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18872-4858-4E45-8EDD-339FE07E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4E5ACA-0E17-4869-92B3-DFD9C56F4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9C897B-BE95-4776-B39C-7823F7DCC8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1E7F4-4D31-4BAE-B8A6-44DB20CC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9A8D2F-9A55-4928-8E11-93E54504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C40560-597F-4039-AE7C-035DDBBC0A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9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D99DE7-6183-47DF-8A74-FB94B7F7A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B7E397-9030-41A3-AED0-37703277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ADDB7-B474-4218-8DC2-5C7B8D6C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2ACAD3-0BA3-4431-B1DB-B3B3F9B090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3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D57C2B-8EF1-4E2E-B683-2FE0E58E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7150D-E4E5-4552-8C6A-B43B3B7C3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DA737-E2C2-4E72-BBA8-674972E6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3E9D54-D8B8-4965-8DDA-DA1030F41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6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E700B-18C3-4C45-8B93-E5AC7754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16EA5-8F43-4AC1-945C-E65F21FF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CD45B-8A40-47F7-8329-2A75A248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D6CE8F-15EE-4F71-A52D-753E4EF900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5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EAE52-DBAD-4ECA-9E36-C19F1C2FF3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1D05D-BB6C-482D-AB7A-5C7D7550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98710-786E-4ABB-8C1C-CA8BEB49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8768F92-4F88-47F1-8AA6-924F4050A2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0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>
            <a:extLst>
              <a:ext uri="{FF2B5EF4-FFF2-40B4-BE49-F238E27FC236}">
                <a16:creationId xmlns:a16="http://schemas.microsoft.com/office/drawing/2014/main" id="{9F5D5197-3A18-408B-81BA-0940D5BCE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452438"/>
            <a:ext cx="45847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>
            <a:extLst>
              <a:ext uri="{FF2B5EF4-FFF2-40B4-BE49-F238E27FC236}">
                <a16:creationId xmlns:a16="http://schemas.microsoft.com/office/drawing/2014/main" id="{40AD6076-E6FB-4FB9-97D9-1E639CF92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vmeste76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823308A2-AD87-41A7-BEC2-694966E3B368}"/>
              </a:ext>
            </a:extLst>
          </p:cNvPr>
          <p:cNvSpPr/>
          <p:nvPr/>
        </p:nvSpPr>
        <p:spPr>
          <a:xfrm>
            <a:off x="0" y="2663825"/>
            <a:ext cx="9142413" cy="1497013"/>
          </a:xfrm>
          <a:prstGeom prst="rect">
            <a:avLst/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387" name="Picture 10">
            <a:extLst>
              <a:ext uri="{FF2B5EF4-FFF2-40B4-BE49-F238E27FC236}">
                <a16:creationId xmlns:a16="http://schemas.microsoft.com/office/drawing/2014/main" id="{F5F72AFD-09FA-47C8-9B0A-7079500E8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" t="33871" r="-6506" b="59973"/>
          <a:stretch>
            <a:fillRect/>
          </a:stretch>
        </p:blipFill>
        <p:spPr bwMode="auto">
          <a:xfrm>
            <a:off x="44450" y="2649538"/>
            <a:ext cx="907891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15">
            <a:extLst>
              <a:ext uri="{FF2B5EF4-FFF2-40B4-BE49-F238E27FC236}">
                <a16:creationId xmlns:a16="http://schemas.microsoft.com/office/drawing/2014/main" id="{D0E5F283-324E-4428-8729-C9882DC9F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3" y="2663825"/>
            <a:ext cx="90138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SzPct val="100000"/>
            </a:pPr>
            <a:r>
              <a:rPr lang="en-US" altLang="en-US" sz="3200">
                <a:solidFill>
                  <a:srgbClr val="FFFFFF"/>
                </a:solidFill>
                <a:latin typeface="Trebuchet MS" panose="020B0603020202020204" pitchFamily="34" charset="0"/>
                <a:ea typeface="DINCondensedC"/>
                <a:cs typeface="DINCondensedC"/>
              </a:rPr>
              <a:t>Ključni krajnji rezultati i mogućnosti razvoja participativnog (inicijativnog) planiranja proračuna u Rusiji</a:t>
            </a:r>
          </a:p>
        </p:txBody>
      </p:sp>
      <p:sp>
        <p:nvSpPr>
          <p:cNvPr id="16389" name="TextBox 5">
            <a:extLst>
              <a:ext uri="{FF2B5EF4-FFF2-40B4-BE49-F238E27FC236}">
                <a16:creationId xmlns:a16="http://schemas.microsoft.com/office/drawing/2014/main" id="{8280A263-E5FE-4BE0-ACE5-B3BA093B7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5237163"/>
            <a:ext cx="5692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b="1">
                <a:solidFill>
                  <a:srgbClr val="D9862B"/>
                </a:solidFill>
                <a:latin typeface="Trebuchet MS" panose="020B0603020202020204" pitchFamily="34" charset="0"/>
                <a:ea typeface="DINPro-Light"/>
                <a:cs typeface="DINPro-Light"/>
              </a:rPr>
              <a:t>ANNA BELENCHUK</a:t>
            </a:r>
          </a:p>
          <a:p>
            <a:pPr eaLnBrk="1" hangingPunct="1">
              <a:buSzPct val="100000"/>
            </a:pPr>
            <a:r>
              <a:rPr lang="en-US" altLang="en-US" b="1">
                <a:solidFill>
                  <a:srgbClr val="D9862B"/>
                </a:solidFill>
                <a:latin typeface="Trebuchet MS" panose="020B0603020202020204" pitchFamily="34" charset="0"/>
                <a:ea typeface="DINPro-Light"/>
                <a:cs typeface="DINPro-Light"/>
              </a:rPr>
              <a:t>VODITELJICA JEDINICE ZA ANALIZU PRORAČUNSKOG SUSTAVA I RAZVOJ, MINISTARSTVO FINANCIJA, RUSKA FEDERACIJA</a:t>
            </a:r>
          </a:p>
        </p:txBody>
      </p:sp>
      <p:sp>
        <p:nvSpPr>
          <p:cNvPr id="16390" name="Прямоугольник 6">
            <a:extLst>
              <a:ext uri="{FF2B5EF4-FFF2-40B4-BE49-F238E27FC236}">
                <a16:creationId xmlns:a16="http://schemas.microsoft.com/office/drawing/2014/main" id="{358C51C5-387B-4DFC-8A3E-6E040172B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142875"/>
            <a:ext cx="5911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SzPct val="100000"/>
            </a:pPr>
            <a:r>
              <a:rPr lang="en-US" altLang="en-US" sz="1600" b="1" i="1">
                <a:solidFill>
                  <a:srgbClr val="00482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Godišnja plenarna sjednica PEMPAL-ove Zajednice prakse za proračun 2019.</a:t>
            </a:r>
            <a:br>
              <a:rPr lang="en-US" altLang="en-US" sz="1600" i="1">
                <a:solidFill>
                  <a:srgbClr val="00482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endParaRPr lang="en-US" altLang="en-US" sz="1600" i="1">
              <a:solidFill>
                <a:srgbClr val="00482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buSzPct val="100000"/>
            </a:pPr>
            <a:r>
              <a:rPr lang="en-US" altLang="en-US" sz="1600" i="1">
                <a:solidFill>
                  <a:srgbClr val="00482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Taškent, Uzbekistan, 21. ožujka 2019.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5">
            <a:extLst>
              <a:ext uri="{FF2B5EF4-FFF2-40B4-BE49-F238E27FC236}">
                <a16:creationId xmlns:a16="http://schemas.microsoft.com/office/drawing/2014/main" id="{69B2D3F5-9CE9-41FA-9FF7-0F03B32A3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1350963"/>
            <a:ext cx="95853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</a:pPr>
            <a:r>
              <a:rPr lang="en-US" altLang="en-US" sz="2000" b="1">
                <a:solidFill>
                  <a:srgbClr val="077A3E"/>
                </a:solidFill>
                <a:latin typeface="Trebuchet MS" panose="020B0603020202020204" pitchFamily="34" charset="0"/>
              </a:rPr>
              <a:t>Najbolje prakse financiranja projekata participativnog planiranja proračuna iz regionalnog proračuna</a:t>
            </a:r>
          </a:p>
        </p:txBody>
      </p:sp>
      <p:sp>
        <p:nvSpPr>
          <p:cNvPr id="25603" name="Номер слайда 1">
            <a:extLst>
              <a:ext uri="{FF2B5EF4-FFF2-40B4-BE49-F238E27FC236}">
                <a16:creationId xmlns:a16="http://schemas.microsoft.com/office/drawing/2014/main" id="{A54A1CA4-3DDB-4774-8477-C8F6EF0AC5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294688" y="153988"/>
            <a:ext cx="849312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0231D526-42AA-46EC-9C9C-E743A531DB25}" type="slidenum">
              <a:rPr lang="en-US" altLang="en-US">
                <a:solidFill>
                  <a:srgbClr val="077A3E"/>
                </a:solidFill>
                <a:latin typeface="Trebuchet MS" panose="020B0603020202020204" pitchFamily="34" charset="0"/>
              </a:rPr>
              <a:pPr>
                <a:buSzPct val="100000"/>
              </a:pPr>
              <a:t>10</a:t>
            </a:fld>
            <a:endParaRPr lang="en-US" altLang="en-US">
              <a:solidFill>
                <a:srgbClr val="077A3E"/>
              </a:solidFill>
              <a:latin typeface="Trebuchet MS" panose="020B0603020202020204" pitchFamily="34" charset="0"/>
            </a:endParaRPr>
          </a:p>
        </p:txBody>
      </p:sp>
      <p:sp>
        <p:nvSpPr>
          <p:cNvPr id="25604" name="AutoShape 2" descr="https://webmail.minfin.ru/owa/service.svc/s/GetFileAttachment?id=AAMkAGE5MmMzYTU3LWNmYzgtNDAxYy04NjI1LTFjMGRlMGEwY2NlZgBGAAAAAACDqvcWJatjR7k29qjcZHtNBwBKZu5JNEoMSZj6XRJBzxbPAAAAKDt6AACHLYRp36dUQqhaVg8%2F3xXxAALpS1Y%2FAAABEgAQAFM2EGAEyf9IlJlPSZtrIog%3D&amp;isImagePreview=True&amp;X-OWA-CANARY=0Z8rPuxZS0WHwtKOLq2xwv0ly9k7ENYICybNfPSa65ZZuacJF2Hd1D2fOmCKKtm1WLIvFXqM0Mk.">
            <a:extLst>
              <a:ext uri="{FF2B5EF4-FFF2-40B4-BE49-F238E27FC236}">
                <a16:creationId xmlns:a16="http://schemas.microsoft.com/office/drawing/2014/main" id="{E2AE9417-EFFB-4106-9C67-01150A8823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7493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en-US"/>
          </a:p>
        </p:txBody>
      </p:sp>
      <p:sp>
        <p:nvSpPr>
          <p:cNvPr id="25605" name="AutoShape 4" descr="https://webmail.minfin.ru/owa/service.svc/s/GetFileAttachment?id=AAMkAGE5MmMzYTU3LWNmYzgtNDAxYy04NjI1LTFjMGRlMGEwY2NlZgBGAAAAAACDqvcWJatjR7k29qjcZHtNBwBKZu5JNEoMSZj6XRJBzxbPAAAAKDt6AACHLYRp36dUQqhaVg8%2F3xXxAALpS1Y%2FAAABEgAQAFM2EGAEyf9IlJlPSZtrIog%3D&amp;isImagePreview=True&amp;X-OWA-CANARY=0Z8rPuxZS0WHwtKOLq2xwv0ly9k7ENYICybNfPSa65ZZuacJF2Hd1D2fOmCKKtm1WLIvFXqM0Mk.">
            <a:extLst>
              <a:ext uri="{FF2B5EF4-FFF2-40B4-BE49-F238E27FC236}">
                <a16:creationId xmlns:a16="http://schemas.microsoft.com/office/drawing/2014/main" id="{10529C30-229A-4104-8A8C-B1B0AD13D9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8636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en-US"/>
          </a:p>
        </p:txBody>
      </p:sp>
      <p:sp>
        <p:nvSpPr>
          <p:cNvPr id="25606" name="Прямоугольник 7">
            <a:extLst>
              <a:ext uri="{FF2B5EF4-FFF2-40B4-BE49-F238E27FC236}">
                <a16:creationId xmlns:a16="http://schemas.microsoft.com/office/drawing/2014/main" id="{C379F0DD-59E0-47A9-AA51-EF4ED9609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3702050"/>
            <a:ext cx="86534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Provedeni u sklopu prioritetnog projekta guvernera</a:t>
            </a:r>
          </a:p>
          <a:p>
            <a:pPr algn="just"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Dio sredstava upotrijebljen je iz prioritetnog projekta „Izgradnja urbane sredine pogodne za život“ koji nadzire Ministarstvo graditeljstva Rusije.</a:t>
            </a:r>
          </a:p>
          <a:p>
            <a:pPr algn="just"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Uspostavljen je integrirani projektni ured u Vijeću općina Jaroslavske oblasti </a:t>
            </a:r>
          </a:p>
          <a:p>
            <a:pPr algn="just"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Informacijska podrška putem masovnih medija i internetskih stranica općine. Izrađen je internetski portal za projekt </a:t>
            </a:r>
            <a: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  <a:hlinkClick r:id="rId2"/>
              </a:rPr>
              <a:t>www.vmeste76.ru</a:t>
            </a:r>
            <a:endParaRPr lang="en-US" altLang="en-US" sz="1600">
              <a:solidFill>
                <a:srgbClr val="0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7862A20-7700-4E3C-9372-6A018DAA6BDB}"/>
              </a:ext>
            </a:extLst>
          </p:cNvPr>
          <p:cNvSpPr/>
          <p:nvPr/>
        </p:nvSpPr>
        <p:spPr>
          <a:xfrm>
            <a:off x="95250" y="1971675"/>
            <a:ext cx="8988425" cy="1062038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SzPct val="100000"/>
              <a:defRPr/>
            </a:pPr>
            <a:endParaRPr lang="en-US" altLang="en-US" sz="1600">
              <a:solidFill>
                <a:srgbClr val="984807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600"/>
              </a:spcBef>
              <a:buSzPct val="100000"/>
              <a:defRPr/>
            </a:pPr>
            <a:r>
              <a:rPr lang="en-US" altLang="en-US" sz="1600">
                <a:solidFill>
                  <a:srgbClr val="984807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1600" i="1">
                <a:solidFill>
                  <a:srgbClr val="984807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Odlučimo zajedno!</a:t>
            </a:r>
            <a:r>
              <a:rPr lang="en-US" altLang="en-US" sz="1600">
                <a:solidFill>
                  <a:srgbClr val="984807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Projekt</a:t>
            </a:r>
          </a:p>
          <a:p>
            <a:pPr algn="ctr" eaLnBrk="1" hangingPunct="1">
              <a:spcBef>
                <a:spcPts val="600"/>
              </a:spcBef>
              <a:buSzPct val="100000"/>
              <a:defRPr/>
            </a:pPr>
            <a:r>
              <a:rPr lang="en-US" altLang="en-US" sz="1600" b="1">
                <a:solidFill>
                  <a:srgbClr val="0033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Jaroslavska oblast</a:t>
            </a:r>
          </a:p>
        </p:txBody>
      </p:sp>
      <p:sp>
        <p:nvSpPr>
          <p:cNvPr id="25608" name="Прямоугольник 13">
            <a:extLst>
              <a:ext uri="{FF2B5EF4-FFF2-40B4-BE49-F238E27FC236}">
                <a16:creationId xmlns:a16="http://schemas.microsoft.com/office/drawing/2014/main" id="{15F0CAC7-2E08-406A-A4E9-335BF8559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3103563"/>
            <a:ext cx="87836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SzPct val="100000"/>
            </a:pPr>
            <a:r>
              <a:rPr lang="en-US" altLang="en-US" sz="1600">
                <a:solidFill>
                  <a:srgbClr val="984807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443,8 milijuna RUR (1,04 % ukupnih regionalnih prihoda) alociranih za financiranje projekata participativnog planiranja proračuna</a:t>
            </a:r>
          </a:p>
        </p:txBody>
      </p:sp>
      <p:pic>
        <p:nvPicPr>
          <p:cNvPr id="25609" name="Picture 2">
            <a:extLst>
              <a:ext uri="{FF2B5EF4-FFF2-40B4-BE49-F238E27FC236}">
                <a16:creationId xmlns:a16="http://schemas.microsoft.com/office/drawing/2014/main" id="{D0CA1DBF-5ECA-4B6E-BBC8-91714BEA3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012950"/>
            <a:ext cx="104933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3">
            <a:extLst>
              <a:ext uri="{FF2B5EF4-FFF2-40B4-BE49-F238E27FC236}">
                <a16:creationId xmlns:a16="http://schemas.microsoft.com/office/drawing/2014/main" id="{E9E62086-8BC9-4F5A-863E-0EA1F3148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2012950"/>
            <a:ext cx="10763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5">
            <a:extLst>
              <a:ext uri="{FF2B5EF4-FFF2-40B4-BE49-F238E27FC236}">
                <a16:creationId xmlns:a16="http://schemas.microsoft.com/office/drawing/2014/main" id="{35FA95A0-7EC3-4DBD-AF1E-DD44F0D8B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0" y="1096963"/>
            <a:ext cx="95853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</a:pPr>
            <a:r>
              <a:rPr lang="en-US" altLang="en-US" sz="2000" b="1">
                <a:solidFill>
                  <a:srgbClr val="077A3E"/>
                </a:solidFill>
                <a:latin typeface="Trebuchet MS" panose="020B0603020202020204" pitchFamily="34" charset="0"/>
              </a:rPr>
              <a:t>Najbolja praksa prema broju korisnika projekta participativnog planiranja proračuna</a:t>
            </a:r>
          </a:p>
        </p:txBody>
      </p:sp>
      <p:sp>
        <p:nvSpPr>
          <p:cNvPr id="26627" name="Номер слайда 1">
            <a:extLst>
              <a:ext uri="{FF2B5EF4-FFF2-40B4-BE49-F238E27FC236}">
                <a16:creationId xmlns:a16="http://schemas.microsoft.com/office/drawing/2014/main" id="{FF6801E9-6A78-4B60-A720-3B45689663D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356600" y="17463"/>
            <a:ext cx="847725" cy="40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D04D7F5C-1BA2-4557-AAD4-0728784E04DE}" type="slidenum">
              <a:rPr lang="en-US" altLang="en-US">
                <a:solidFill>
                  <a:srgbClr val="077A3E"/>
                </a:solidFill>
                <a:latin typeface="Trebuchet MS" panose="020B0603020202020204" pitchFamily="34" charset="0"/>
              </a:rPr>
              <a:pPr>
                <a:buSzPct val="100000"/>
              </a:pPr>
              <a:t>11</a:t>
            </a:fld>
            <a:endParaRPr lang="en-US" altLang="en-US">
              <a:solidFill>
                <a:srgbClr val="077A3E"/>
              </a:solidFill>
              <a:latin typeface="Trebuchet MS" panose="020B0603020202020204" pitchFamily="34" charset="0"/>
            </a:endParaRPr>
          </a:p>
        </p:txBody>
      </p:sp>
      <p:sp>
        <p:nvSpPr>
          <p:cNvPr id="26628" name="AutoShape 2" descr="https://webmail.minfin.ru/owa/service.svc/s/GetFileAttachment?id=AAMkAGE5MmMzYTU3LWNmYzgtNDAxYy04NjI1LTFjMGRlMGEwY2NlZgBGAAAAAACDqvcWJatjR7k29qjcZHtNBwBKZu5JNEoMSZj6XRJBzxbPAAAAKDt6AACHLYRp36dUQqhaVg8%2F3xXxAALpS1Y%2FAAABEgAQAFM2EGAEyf9IlJlPSZtrIog%3D&amp;isImagePreview=True&amp;X-OWA-CANARY=0Z8rPuxZS0WHwtKOLq2xwv0ly9k7ENYICybNfPSa65ZZuacJF2Hd1D2fOmCKKtm1WLIvFXqM0Mk.">
            <a:extLst>
              <a:ext uri="{FF2B5EF4-FFF2-40B4-BE49-F238E27FC236}">
                <a16:creationId xmlns:a16="http://schemas.microsoft.com/office/drawing/2014/main" id="{61A6CAD1-8AB1-47C7-90A2-C9917128F6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7493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en-US"/>
          </a:p>
        </p:txBody>
      </p:sp>
      <p:sp>
        <p:nvSpPr>
          <p:cNvPr id="26629" name="AutoShape 4" descr="https://webmail.minfin.ru/owa/service.svc/s/GetFileAttachment?id=AAMkAGE5MmMzYTU3LWNmYzgtNDAxYy04NjI1LTFjMGRlMGEwY2NlZgBGAAAAAACDqvcWJatjR7k29qjcZHtNBwBKZu5JNEoMSZj6XRJBzxbPAAAAKDt6AACHLYRp36dUQqhaVg8%2F3xXxAALpS1Y%2FAAABEgAQAFM2EGAEyf9IlJlPSZtrIog%3D&amp;isImagePreview=True&amp;X-OWA-CANARY=0Z8rPuxZS0WHwtKOLq2xwv0ly9k7ENYICybNfPSa65ZZuacJF2Hd1D2fOmCKKtm1WLIvFXqM0Mk.">
            <a:extLst>
              <a:ext uri="{FF2B5EF4-FFF2-40B4-BE49-F238E27FC236}">
                <a16:creationId xmlns:a16="http://schemas.microsoft.com/office/drawing/2014/main" id="{27D1C046-8FE3-4A13-BC6C-623E9B01F7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8636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en-US"/>
          </a:p>
        </p:txBody>
      </p:sp>
      <p:sp>
        <p:nvSpPr>
          <p:cNvPr id="26630" name="Прямоугольник 7">
            <a:extLst>
              <a:ext uri="{FF2B5EF4-FFF2-40B4-BE49-F238E27FC236}">
                <a16:creationId xmlns:a16="http://schemas.microsoft.com/office/drawing/2014/main" id="{A5749309-67F9-413C-B47B-D5DAAAA9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3268663"/>
            <a:ext cx="8653462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Socijalno usmjerenje projekata.</a:t>
            </a:r>
          </a:p>
          <a:p>
            <a:pPr algn="just"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Utvrđivanje socijalnih ciljnih skupina korisnika projekata participativnog planiranja proračuna. </a:t>
            </a:r>
          </a:p>
          <a:p>
            <a:pPr algn="just"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Različite vrste natječaja za različite projekte, s različitim procesima odabira projekta, postupcima i uvjetima sufinanciranja.</a:t>
            </a:r>
          </a:p>
          <a:p>
            <a:pPr algn="just"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Projekti participativnog planiranja proračuna koji se bave potrebama lokalne zajednice tretiraju se kao investicijski programi.</a:t>
            </a:r>
          </a:p>
          <a:p>
            <a:pPr algn="just"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Projekti se evaluiraju na temelju objektivnih (izračunanih) i subjektivnih kriterija, uz razmatranje financijskih, statističkih i socijalnih uvjeta u općinama.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1CAD495-F1CC-4EAC-8789-E2F315993E9E}"/>
              </a:ext>
            </a:extLst>
          </p:cNvPr>
          <p:cNvSpPr/>
          <p:nvPr/>
        </p:nvSpPr>
        <p:spPr>
          <a:xfrm>
            <a:off x="95250" y="1816100"/>
            <a:ext cx="8988425" cy="1062038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SzPct val="100000"/>
              <a:defRPr/>
            </a:pPr>
            <a:endParaRPr lang="en-US" altLang="en-US" sz="1600">
              <a:solidFill>
                <a:srgbClr val="984807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600"/>
              </a:spcBef>
              <a:buSzPct val="100000"/>
              <a:defRPr/>
            </a:pPr>
            <a:r>
              <a:rPr lang="en-US" altLang="en-US" sz="1600">
                <a:solidFill>
                  <a:srgbClr val="984807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Projekt podrške lokalnim inicijativama </a:t>
            </a:r>
          </a:p>
          <a:p>
            <a:pPr algn="ctr" eaLnBrk="1" hangingPunct="1">
              <a:spcBef>
                <a:spcPts val="600"/>
              </a:spcBef>
              <a:buSzPct val="100000"/>
              <a:defRPr/>
            </a:pPr>
            <a:r>
              <a:rPr lang="en-US" altLang="en-US" sz="1600" b="1">
                <a:solidFill>
                  <a:srgbClr val="0033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Kirovska oblast</a:t>
            </a:r>
          </a:p>
        </p:txBody>
      </p:sp>
      <p:sp>
        <p:nvSpPr>
          <p:cNvPr id="26632" name="Прямоугольник 13">
            <a:extLst>
              <a:ext uri="{FF2B5EF4-FFF2-40B4-BE49-F238E27FC236}">
                <a16:creationId xmlns:a16="http://schemas.microsoft.com/office/drawing/2014/main" id="{A1787FA4-A463-4105-87E8-061AEE1BE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2949575"/>
            <a:ext cx="8783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SzPct val="100000"/>
            </a:pPr>
            <a:r>
              <a:rPr lang="en-US" altLang="en-US" sz="1600">
                <a:solidFill>
                  <a:srgbClr val="984807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Udio korisnika participativnog planiranja proračuna iznosi 65,4 % ukupnog stanovništva.</a:t>
            </a:r>
          </a:p>
        </p:txBody>
      </p:sp>
      <p:pic>
        <p:nvPicPr>
          <p:cNvPr id="26633" name="Picture 2">
            <a:extLst>
              <a:ext uri="{FF2B5EF4-FFF2-40B4-BE49-F238E27FC236}">
                <a16:creationId xmlns:a16="http://schemas.microsoft.com/office/drawing/2014/main" id="{310724EC-6ACC-4F53-9ECD-F56EF2202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1871663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3">
            <a:extLst>
              <a:ext uri="{FF2B5EF4-FFF2-40B4-BE49-F238E27FC236}">
                <a16:creationId xmlns:a16="http://schemas.microsoft.com/office/drawing/2014/main" id="{003D223C-BD6B-40D4-BE02-D5E76F6E6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1865313"/>
            <a:ext cx="10382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1">
            <a:extLst>
              <a:ext uri="{FF2B5EF4-FFF2-40B4-BE49-F238E27FC236}">
                <a16:creationId xmlns:a16="http://schemas.microsoft.com/office/drawing/2014/main" id="{C362EDAD-E088-4ACE-83DE-1DAB851CB22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CF14CC09-8E6C-4884-BA81-4DD3DB96597F}" type="slidenum">
              <a:rPr lang="en-US" altLang="en-US">
                <a:solidFill>
                  <a:srgbClr val="008000"/>
                </a:solidFill>
                <a:latin typeface="DINPro-Light"/>
              </a:rPr>
              <a:pPr>
                <a:buSzPct val="100000"/>
              </a:pPr>
              <a:t>12</a:t>
            </a:fld>
            <a:endParaRPr lang="en-US" altLang="en-US">
              <a:solidFill>
                <a:srgbClr val="008000"/>
              </a:solidFill>
              <a:latin typeface="DINPro-Ligh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505DEF-DE02-493F-AB7E-95690398E229}"/>
              </a:ext>
            </a:extLst>
          </p:cNvPr>
          <p:cNvSpPr/>
          <p:nvPr/>
        </p:nvSpPr>
        <p:spPr>
          <a:xfrm>
            <a:off x="228600" y="1749425"/>
            <a:ext cx="8701088" cy="862013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SzPct val="100000"/>
              <a:defRPr/>
            </a:pPr>
            <a:endParaRPr lang="en-US" altLang="en-US" sz="1600">
              <a:solidFill>
                <a:srgbClr val="984807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600"/>
              </a:spcBef>
              <a:buSzPct val="100000"/>
              <a:defRPr/>
            </a:pPr>
            <a:r>
              <a:rPr lang="en-US" altLang="en-US" sz="1600">
                <a:solidFill>
                  <a:srgbClr val="984807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33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Participativno planiranje proračuna</a:t>
            </a:r>
          </a:p>
          <a:p>
            <a:pPr algn="ctr" eaLnBrk="1" hangingPunct="1">
              <a:spcBef>
                <a:spcPts val="600"/>
              </a:spcBef>
              <a:buSzPct val="100000"/>
              <a:defRPr/>
            </a:pPr>
            <a:r>
              <a:rPr lang="en-US" altLang="en-US" sz="1600">
                <a:solidFill>
                  <a:srgbClr val="0033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 Republici Baškirska</a:t>
            </a:r>
          </a:p>
        </p:txBody>
      </p:sp>
      <p:sp>
        <p:nvSpPr>
          <p:cNvPr id="27652" name="TextBox 3">
            <a:extLst>
              <a:ext uri="{FF2B5EF4-FFF2-40B4-BE49-F238E27FC236}">
                <a16:creationId xmlns:a16="http://schemas.microsoft.com/office/drawing/2014/main" id="{1B26C64E-21CC-4DAB-B0CA-5A57EEEA0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2888" y="1278392"/>
            <a:ext cx="98758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</a:pPr>
            <a:r>
              <a:rPr lang="en-US" altLang="en-US" sz="2000" b="1">
                <a:solidFill>
                  <a:srgbClr val="077A3E"/>
                </a:solidFill>
                <a:latin typeface="Trebuchet MS" panose="020B0603020202020204" pitchFamily="34" charset="0"/>
              </a:rPr>
              <a:t>Sveobuhvatni pristup participativnom planiranju proračuna</a:t>
            </a:r>
          </a:p>
        </p:txBody>
      </p:sp>
      <p:pic>
        <p:nvPicPr>
          <p:cNvPr id="27653" name="Picture 2" descr="L:\02\OTDEL\01\Доклад ИБ 2018\QR коды\Башкортостан.gif">
            <a:extLst>
              <a:ext uri="{FF2B5EF4-FFF2-40B4-BE49-F238E27FC236}">
                <a16:creationId xmlns:a16="http://schemas.microsoft.com/office/drawing/2014/main" id="{50BD603A-F1C1-4E7C-953F-C653AED02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765300"/>
            <a:ext cx="8429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Рисунок 5" descr="http://isirb.ru/wp-content/uploads/2017/07/igi-logo1280-768x768.png">
            <a:extLst>
              <a:ext uri="{FF2B5EF4-FFF2-40B4-BE49-F238E27FC236}">
                <a16:creationId xmlns:a16="http://schemas.microsoft.com/office/drawing/2014/main" id="{4BDAF9A3-07D1-4E60-B5F7-06B2D9B2A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1749425"/>
            <a:ext cx="9017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Прямоугольник 4">
            <a:extLst>
              <a:ext uri="{FF2B5EF4-FFF2-40B4-BE49-F238E27FC236}">
                <a16:creationId xmlns:a16="http://schemas.microsoft.com/office/drawing/2014/main" id="{49306666-542D-4DF8-A80E-C1984A0D3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" y="2762250"/>
            <a:ext cx="89074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Aft>
                <a:spcPts val="300"/>
              </a:spcAft>
              <a:buSzPct val="100000"/>
            </a:pPr>
            <a:r>
              <a:rPr lang="en-US" altLang="en-US" sz="1400" b="1">
                <a:solidFill>
                  <a:srgbClr val="984807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Strateški pokazatelji (iz Strategije socijalnog i gospodarskog razvoja Republike Baškirska)</a:t>
            </a: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en-US" sz="14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Planira se da će do 2030. 10 % stanovnika Baškirske sudjelovati u projektima participativnog planiranja proračuna.</a:t>
            </a: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en-US" sz="14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Očekuje se da će do 2030. 10 % konsolidiranog proračuna biti potrošeno na mehanizme participativnog planiranja proračuna.</a:t>
            </a:r>
          </a:p>
        </p:txBody>
      </p:sp>
      <p:sp>
        <p:nvSpPr>
          <p:cNvPr id="27656" name="Прямоугольник 7">
            <a:extLst>
              <a:ext uri="{FF2B5EF4-FFF2-40B4-BE49-F238E27FC236}">
                <a16:creationId xmlns:a16="http://schemas.microsoft.com/office/drawing/2014/main" id="{EA7A3571-8E83-44E7-9518-61C30B426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094163"/>
            <a:ext cx="414972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Aft>
                <a:spcPts val="300"/>
              </a:spcAft>
              <a:buSzPct val="100000"/>
            </a:pPr>
            <a:r>
              <a:rPr lang="en-US" altLang="en-US" sz="1400" b="1">
                <a:solidFill>
                  <a:srgbClr val="984807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mehanizmi (prakse) participativnog planiranja proračuna u Republici Baškirska:</a:t>
            </a: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en-US" sz="14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LISP</a:t>
            </a: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en-US" sz="14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„Real Actions”</a:t>
            </a: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en-US" sz="14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„Ufa (Bashkir) Backyards”</a:t>
            </a: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en-US" sz="14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„Our Village”</a:t>
            </a: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en-US" sz="14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Projekti koji donose prihode</a:t>
            </a:r>
          </a:p>
        </p:txBody>
      </p:sp>
      <p:sp>
        <p:nvSpPr>
          <p:cNvPr id="27657" name="Прямоугольник 9">
            <a:extLst>
              <a:ext uri="{FF2B5EF4-FFF2-40B4-BE49-F238E27FC236}">
                <a16:creationId xmlns:a16="http://schemas.microsoft.com/office/drawing/2014/main" id="{0A7CCA2F-CAC3-41EF-B658-B61AD5552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825" y="4019550"/>
            <a:ext cx="41497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Aft>
                <a:spcPts val="300"/>
              </a:spcAft>
              <a:buSzPct val="100000"/>
            </a:pPr>
            <a:r>
              <a:rPr lang="en-US" altLang="en-US" sz="1400" b="1">
                <a:solidFill>
                  <a:srgbClr val="984807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Novi mehanizmi (prakse) participativnog planiranja proračuna provedeni u Republici Baškirska:</a:t>
            </a:r>
          </a:p>
        </p:txBody>
      </p:sp>
      <p:sp>
        <p:nvSpPr>
          <p:cNvPr id="27658" name="Прямоугольник 10">
            <a:extLst>
              <a:ext uri="{FF2B5EF4-FFF2-40B4-BE49-F238E27FC236}">
                <a16:creationId xmlns:a16="http://schemas.microsoft.com/office/drawing/2014/main" id="{E28263CE-223D-4741-BB93-892EA2FC1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825" y="4498975"/>
            <a:ext cx="27447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Aft>
                <a:spcPts val="300"/>
              </a:spcAft>
              <a:buSzPct val="100000"/>
            </a:pPr>
            <a:r>
              <a:rPr lang="en-US" altLang="en-US" sz="1100">
                <a:solidFill>
                  <a:srgbClr val="984807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2019.:</a:t>
            </a:r>
          </a:p>
          <a:p>
            <a:pPr algn="just" eaLnBrk="1" hangingPunct="1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altLang="en-US" sz="11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Uključivanje neprofitnih organizacija u participativno planiranje proračuna;</a:t>
            </a:r>
          </a:p>
          <a:p>
            <a:pPr algn="just" eaLnBrk="1" hangingPunct="1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altLang="en-US" sz="11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Televizijske emisije</a:t>
            </a:r>
          </a:p>
        </p:txBody>
      </p:sp>
      <p:sp>
        <p:nvSpPr>
          <p:cNvPr id="27659" name="Прямоугольник 11">
            <a:extLst>
              <a:ext uri="{FF2B5EF4-FFF2-40B4-BE49-F238E27FC236}">
                <a16:creationId xmlns:a16="http://schemas.microsoft.com/office/drawing/2014/main" id="{9D7D1698-0CD5-4BF6-A4F4-90FDBA81C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413" y="5191125"/>
            <a:ext cx="21844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Aft>
                <a:spcPts val="300"/>
              </a:spcAft>
              <a:buSzPct val="100000"/>
            </a:pPr>
            <a:r>
              <a:rPr lang="en-US" altLang="en-US" sz="1100">
                <a:solidFill>
                  <a:srgbClr val="984807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2020.:</a:t>
            </a:r>
          </a:p>
          <a:p>
            <a:pPr algn="just" eaLnBrk="1" hangingPunct="1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altLang="en-US" sz="11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Kupovina opreme za zajednicu</a:t>
            </a:r>
          </a:p>
          <a:p>
            <a:pPr algn="just" eaLnBrk="1" hangingPunct="1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altLang="en-US" sz="11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Uključivanje učenika u participativno planiranje proračuna</a:t>
            </a:r>
          </a:p>
        </p:txBody>
      </p:sp>
      <p:sp>
        <p:nvSpPr>
          <p:cNvPr id="27660" name="Прямоугольник 13">
            <a:extLst>
              <a:ext uri="{FF2B5EF4-FFF2-40B4-BE49-F238E27FC236}">
                <a16:creationId xmlns:a16="http://schemas.microsoft.com/office/drawing/2014/main" id="{7738D78F-0085-407E-BEF8-4338FCBD6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9975" y="4495800"/>
            <a:ext cx="15779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Aft>
                <a:spcPts val="300"/>
              </a:spcAft>
              <a:buSzPct val="100000"/>
            </a:pPr>
            <a:r>
              <a:rPr lang="en-US" altLang="en-US" sz="1100">
                <a:solidFill>
                  <a:srgbClr val="984807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2021.:</a:t>
            </a:r>
          </a:p>
          <a:p>
            <a:pPr algn="just" eaLnBrk="1" hangingPunct="1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altLang="en-US" sz="11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Provedba projekata participativnog planiranja proračuna putem interneta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5">
            <a:extLst>
              <a:ext uri="{FF2B5EF4-FFF2-40B4-BE49-F238E27FC236}">
                <a16:creationId xmlns:a16="http://schemas.microsoft.com/office/drawing/2014/main" id="{01A4B3D9-BE80-45D6-9F2E-7DF7335CC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1157288"/>
            <a:ext cx="84359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</a:pPr>
            <a:r>
              <a:rPr lang="en-US" altLang="en-US" sz="2000" b="1">
                <a:solidFill>
                  <a:srgbClr val="077A3E"/>
                </a:solidFill>
                <a:latin typeface="Trebuchet MS" panose="020B0603020202020204" pitchFamily="34" charset="0"/>
              </a:rPr>
              <a:t>Najbolje prakse sudjelovanja građana na sastancima zajednice u svrhu predlaganja projekata participativnog planiranja proračuna</a:t>
            </a:r>
          </a:p>
        </p:txBody>
      </p:sp>
      <p:sp>
        <p:nvSpPr>
          <p:cNvPr id="28675" name="Номер слайда 1">
            <a:extLst>
              <a:ext uri="{FF2B5EF4-FFF2-40B4-BE49-F238E27FC236}">
                <a16:creationId xmlns:a16="http://schemas.microsoft.com/office/drawing/2014/main" id="{B28167B2-0633-460B-AE36-D6AF00DAD85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294688" y="198438"/>
            <a:ext cx="849312" cy="40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29A7DA7F-CEFF-4033-A4D3-E5F52BFCCF3A}" type="slidenum">
              <a:rPr lang="en-US" altLang="en-US">
                <a:solidFill>
                  <a:srgbClr val="077A3E"/>
                </a:solidFill>
                <a:latin typeface="DINPro-Light"/>
              </a:rPr>
              <a:pPr>
                <a:buSzPct val="100000"/>
              </a:pPr>
              <a:t>13</a:t>
            </a:fld>
            <a:endParaRPr lang="en-US" altLang="en-US">
              <a:solidFill>
                <a:srgbClr val="077A3E"/>
              </a:solidFill>
              <a:latin typeface="DINPro-Light"/>
            </a:endParaRPr>
          </a:p>
        </p:txBody>
      </p:sp>
      <p:sp>
        <p:nvSpPr>
          <p:cNvPr id="28676" name="AutoShape 2" descr="https://webmail.minfin.ru/owa/service.svc/s/GetFileAttachment?id=AAMkAGE5MmMzYTU3LWNmYzgtNDAxYy04NjI1LTFjMGRlMGEwY2NlZgBGAAAAAACDqvcWJatjR7k29qjcZHtNBwBKZu5JNEoMSZj6XRJBzxbPAAAAKDt6AACHLYRp36dUQqhaVg8%2F3xXxAALpS1Y%2FAAABEgAQAFM2EGAEyf9IlJlPSZtrIog%3D&amp;isImagePreview=True&amp;X-OWA-CANARY=0Z8rPuxZS0WHwtKOLq2xwv0ly9k7ENYICybNfPSa65ZZuacJF2Hd1D2fOmCKKtm1WLIvFXqM0Mk.">
            <a:extLst>
              <a:ext uri="{FF2B5EF4-FFF2-40B4-BE49-F238E27FC236}">
                <a16:creationId xmlns:a16="http://schemas.microsoft.com/office/drawing/2014/main" id="{94D05FB4-F774-4562-97BF-DD7B85BE7F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7493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en-US"/>
          </a:p>
        </p:txBody>
      </p:sp>
      <p:sp>
        <p:nvSpPr>
          <p:cNvPr id="28677" name="AutoShape 4" descr="https://webmail.minfin.ru/owa/service.svc/s/GetFileAttachment?id=AAMkAGE5MmMzYTU3LWNmYzgtNDAxYy04NjI1LTFjMGRlMGEwY2NlZgBGAAAAAACDqvcWJatjR7k29qjcZHtNBwBKZu5JNEoMSZj6XRJBzxbPAAAAKDt6AACHLYRp36dUQqhaVg8%2F3xXxAALpS1Y%2FAAABEgAQAFM2EGAEyf9IlJlPSZtrIog%3D&amp;isImagePreview=True&amp;X-OWA-CANARY=0Z8rPuxZS0WHwtKOLq2xwv0ly9k7ENYICybNfPSa65ZZuacJF2Hd1D2fOmCKKtm1WLIvFXqM0Mk.">
            <a:extLst>
              <a:ext uri="{FF2B5EF4-FFF2-40B4-BE49-F238E27FC236}">
                <a16:creationId xmlns:a16="http://schemas.microsoft.com/office/drawing/2014/main" id="{186D8928-6649-4ACF-9074-10D39E8393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8636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en-US"/>
          </a:p>
        </p:txBody>
      </p:sp>
      <p:sp>
        <p:nvSpPr>
          <p:cNvPr id="28678" name="Прямоугольник 7">
            <a:extLst>
              <a:ext uri="{FF2B5EF4-FFF2-40B4-BE49-F238E27FC236}">
                <a16:creationId xmlns:a16="http://schemas.microsoft.com/office/drawing/2014/main" id="{6F429D75-8CCC-419F-8983-5501D3919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3690938"/>
            <a:ext cx="8653462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Učinkovit alat za uključivanje građana putem medija, društvenih mreža i glasnika.</a:t>
            </a:r>
          </a:p>
          <a:p>
            <a:pPr algn="just"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Utvrditi relevantna i hitna pitanja tijekom preliminarnih pregleda projekata.</a:t>
            </a:r>
          </a:p>
          <a:p>
            <a:pPr algn="just"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Bilježenje odluka koje donose građani i broja sudionika koji sudjeluju na završnom sastanku u zapisnik, fotografiranje i video snimke s održanih sastanaka.</a:t>
            </a:r>
          </a:p>
          <a:p>
            <a:pPr algn="just"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Visoka razina sufinanciranja projekata participativnog planiranja proračuna od strane građana (7,4 % ukupnih troškova projekta).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04FAD78-C71E-4AE2-98B7-7A3E491ECD55}"/>
              </a:ext>
            </a:extLst>
          </p:cNvPr>
          <p:cNvSpPr/>
          <p:nvPr/>
        </p:nvSpPr>
        <p:spPr>
          <a:xfrm>
            <a:off x="95250" y="1971675"/>
            <a:ext cx="8988425" cy="1062038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SzPct val="100000"/>
              <a:defRPr/>
            </a:pPr>
            <a:endParaRPr lang="en-US" altLang="en-US" sz="1600" b="1">
              <a:solidFill>
                <a:srgbClr val="984807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600"/>
              </a:spcBef>
              <a:buSzPct val="100000"/>
              <a:defRPr/>
            </a:pPr>
            <a:r>
              <a:rPr lang="en-US" altLang="en-US" sz="1600" b="1">
                <a:solidFill>
                  <a:srgbClr val="984807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Program podrške lokalnim inicijativama (LISP)</a:t>
            </a:r>
          </a:p>
          <a:p>
            <a:pPr algn="ctr" eaLnBrk="1" hangingPunct="1">
              <a:spcBef>
                <a:spcPts val="600"/>
              </a:spcBef>
              <a:buSzPct val="100000"/>
              <a:defRPr/>
            </a:pPr>
            <a:r>
              <a:rPr lang="en-US" altLang="en-US" sz="1600" b="1">
                <a:solidFill>
                  <a:srgbClr val="0033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Jakutska Republika</a:t>
            </a:r>
          </a:p>
        </p:txBody>
      </p:sp>
      <p:pic>
        <p:nvPicPr>
          <p:cNvPr id="28680" name="Picture 3">
            <a:extLst>
              <a:ext uri="{FF2B5EF4-FFF2-40B4-BE49-F238E27FC236}">
                <a16:creationId xmlns:a16="http://schemas.microsoft.com/office/drawing/2014/main" id="{81DF8C84-93B5-4E88-94D1-97F4D3617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6" r="12263"/>
          <a:stretch>
            <a:fillRect/>
          </a:stretch>
        </p:blipFill>
        <p:spPr bwMode="auto">
          <a:xfrm>
            <a:off x="863600" y="2005013"/>
            <a:ext cx="10779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Прямоугольник 13">
            <a:extLst>
              <a:ext uri="{FF2B5EF4-FFF2-40B4-BE49-F238E27FC236}">
                <a16:creationId xmlns:a16="http://schemas.microsoft.com/office/drawing/2014/main" id="{E1B10A15-B524-442A-8580-C3A25BB31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3103563"/>
            <a:ext cx="87836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SzPct val="100000"/>
            </a:pPr>
            <a:r>
              <a:rPr lang="en-US" altLang="en-US" sz="1600">
                <a:solidFill>
                  <a:srgbClr val="984807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Udio građana iz općine koji su sudjelovali na sastancima:</a:t>
            </a:r>
          </a:p>
          <a:p>
            <a:pPr algn="ctr" eaLnBrk="1" hangingPunct="1">
              <a:buSzPct val="100000"/>
            </a:pPr>
            <a:r>
              <a:rPr lang="en-US" altLang="en-US" sz="1600">
                <a:solidFill>
                  <a:srgbClr val="984807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Preliminarni sastanci – 28,2 %;      - završni sastanci – 14,1 %.</a:t>
            </a:r>
          </a:p>
        </p:txBody>
      </p:sp>
      <p:pic>
        <p:nvPicPr>
          <p:cNvPr id="28682" name="Picture 4">
            <a:extLst>
              <a:ext uri="{FF2B5EF4-FFF2-40B4-BE49-F238E27FC236}">
                <a16:creationId xmlns:a16="http://schemas.microsoft.com/office/drawing/2014/main" id="{F1094E36-3240-4656-B092-4B5679E59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020888"/>
            <a:ext cx="10572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0286A22A-EBBC-43B4-A962-70639C57887C}"/>
              </a:ext>
            </a:extLst>
          </p:cNvPr>
          <p:cNvSpPr/>
          <p:nvPr/>
        </p:nvSpPr>
        <p:spPr>
          <a:xfrm>
            <a:off x="1588" y="5167313"/>
            <a:ext cx="9142412" cy="1050925"/>
          </a:xfrm>
          <a:prstGeom prst="rect">
            <a:avLst/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9699" name="Picture 10">
            <a:extLst>
              <a:ext uri="{FF2B5EF4-FFF2-40B4-BE49-F238E27FC236}">
                <a16:creationId xmlns:a16="http://schemas.microsoft.com/office/drawing/2014/main" id="{14DEB53D-1E79-41FD-B5A7-7B42451B4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" t="33871" r="-6506" b="59973"/>
          <a:stretch>
            <a:fillRect/>
          </a:stretch>
        </p:blipFill>
        <p:spPr bwMode="auto">
          <a:xfrm>
            <a:off x="7938" y="5167313"/>
            <a:ext cx="9144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5">
            <a:extLst>
              <a:ext uri="{FF2B5EF4-FFF2-40B4-BE49-F238E27FC236}">
                <a16:creationId xmlns:a16="http://schemas.microsoft.com/office/drawing/2014/main" id="{95BDC016-9BFA-4878-9C71-C9027E1E5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2698750"/>
            <a:ext cx="5180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400" b="1">
                <a:solidFill>
                  <a:srgbClr val="D9862B"/>
                </a:solidFill>
                <a:latin typeface="DINPro-Light"/>
                <a:ea typeface="DINPro-Light"/>
                <a:cs typeface="DINPro-Light"/>
              </a:rPr>
              <a:t>HVALA NA POZORNOSTI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>
            <a:extLst>
              <a:ext uri="{FF2B5EF4-FFF2-40B4-BE49-F238E27FC236}">
                <a16:creationId xmlns:a16="http://schemas.microsoft.com/office/drawing/2014/main" id="{6E85FAAF-4535-435F-A700-35E99D7658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16938" y="98425"/>
            <a:ext cx="847725" cy="53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DBFB2C72-D3E5-4ECC-BEDB-A2F35C480DCE}" type="slidenum">
              <a:rPr lang="en-US" altLang="en-US" sz="2200" smtClean="0">
                <a:solidFill>
                  <a:srgbClr val="077A3E"/>
                </a:solidFill>
                <a:latin typeface="DINPro-Light"/>
                <a:ea typeface="DINPro-Light"/>
                <a:cs typeface="DINPro-Light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</a:t>
            </a:fld>
            <a:endParaRPr lang="en-US" altLang="en-US" sz="2200">
              <a:solidFill>
                <a:srgbClr val="077A3E"/>
              </a:solidFill>
              <a:latin typeface="DINPro-Light"/>
              <a:ea typeface="DINPro-Light"/>
              <a:cs typeface="DINPro-Light"/>
            </a:endParaRPr>
          </a:p>
        </p:txBody>
      </p:sp>
      <p:sp>
        <p:nvSpPr>
          <p:cNvPr id="17411" name="Заголовок 5">
            <a:extLst>
              <a:ext uri="{FF2B5EF4-FFF2-40B4-BE49-F238E27FC236}">
                <a16:creationId xmlns:a16="http://schemas.microsoft.com/office/drawing/2014/main" id="{B6C7FC7B-AD54-4C93-803B-47C56A966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77" y="475796"/>
            <a:ext cx="89741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000" b="1">
                <a:solidFill>
                  <a:srgbClr val="077A3E"/>
                </a:solidFill>
                <a:latin typeface="Trebuchet MS" panose="020B0603020202020204" pitchFamily="34" charset="0"/>
              </a:rPr>
              <a:t>Trenutačni rezultati razvoja participativnog planiranja proračuna*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9F068170-4B72-40D2-8203-6CA2C544BFA7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919163"/>
          <a:ext cx="8561388" cy="5110410"/>
        </p:xfrm>
        <a:graphic>
          <a:graphicData uri="http://schemas.openxmlformats.org/drawingml/2006/table">
            <a:tbl>
              <a:tblPr/>
              <a:tblGrid>
                <a:gridCol w="411163">
                  <a:extLst>
                    <a:ext uri="{9D8B030D-6E8A-4147-A177-3AD203B41FA5}">
                      <a16:colId xmlns:a16="http://schemas.microsoft.com/office/drawing/2014/main" val="4188077898"/>
                    </a:ext>
                  </a:extLst>
                </a:gridCol>
                <a:gridCol w="5251450">
                  <a:extLst>
                    <a:ext uri="{9D8B030D-6E8A-4147-A177-3AD203B41FA5}">
                      <a16:colId xmlns:a16="http://schemas.microsoft.com/office/drawing/2014/main" val="2227953265"/>
                    </a:ext>
                  </a:extLst>
                </a:gridCol>
                <a:gridCol w="681037">
                  <a:extLst>
                    <a:ext uri="{9D8B030D-6E8A-4147-A177-3AD203B41FA5}">
                      <a16:colId xmlns:a16="http://schemas.microsoft.com/office/drawing/2014/main" val="2124582218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3804390053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424128219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695776830"/>
                    </a:ext>
                  </a:extLst>
                </a:gridCol>
              </a:tblGrid>
              <a:tr h="4619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Pokazatelj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2015.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2016.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2017.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2018.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483114"/>
                  </a:ext>
                </a:extLst>
              </a:tr>
              <a:tr h="7016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Broj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kumimoji="0" lang="en-US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regija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kumimoji="0" lang="en-US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koje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kumimoji="0" lang="en-US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primjenjuju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kumimoji="0" lang="en-US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participativno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kumimoji="0" lang="en-US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planiranje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kumimoji="0" lang="en-US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proračuna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kumimoji="0" lang="en-US" altLang="en-US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jedinice</a:t>
                      </a:r>
                      <a:endParaRPr kumimoji="0" lang="en-US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</a:rPr>
                        <a:t>47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</a:rPr>
                        <a:t>52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730012"/>
                  </a:ext>
                </a:extLst>
              </a:tr>
              <a:tr h="789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Regionalne subvencije za provedbu programa participativnog planiranja proračuna, </a:t>
                      </a: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mlrd. rubalja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1,4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5,1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nije primjenjivo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651910"/>
                  </a:ext>
                </a:extLst>
              </a:tr>
              <a:tr h="789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Rashodi federalnog proračuna, </a:t>
                      </a: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mrld. rubalja**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nije primjenjivo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409035"/>
                  </a:ext>
                </a:extLst>
              </a:tr>
              <a:tr h="789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Sufinanciranje zajednice i poduzeća, </a:t>
                      </a: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mrld. rubalja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0,4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0,7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nije primjenjivo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326083"/>
                  </a:ext>
                </a:extLst>
              </a:tr>
              <a:tr h="789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Ukupni troškovi projekata, </a:t>
                      </a: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mlrd. rubalja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2,4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nije primjenjivo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648510"/>
                  </a:ext>
                </a:extLst>
              </a:tr>
              <a:tr h="789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Broj provedenih projekata, </a:t>
                      </a: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jedinice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2 657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8 732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15 942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nije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primjenjivo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682737"/>
                  </a:ext>
                </a:extLst>
              </a:tr>
            </a:tbl>
          </a:graphicData>
        </a:graphic>
      </p:graphicFrame>
      <p:sp>
        <p:nvSpPr>
          <p:cNvPr id="17470" name="Прямоугольник 9">
            <a:extLst>
              <a:ext uri="{FF2B5EF4-FFF2-40B4-BE49-F238E27FC236}">
                <a16:creationId xmlns:a16="http://schemas.microsoft.com/office/drawing/2014/main" id="{D7DCD4DF-4598-44D5-88F4-50091F3E3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6037263"/>
            <a:ext cx="8561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SzPct val="100000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* Podaci se temelje na analizi službenih odgovora regionalnih izvršnih vlasti na zahtjev MF-a u pogledu praksi participativnog planiranja proračuna za predmetno razdoblje.</a:t>
            </a:r>
          </a:p>
          <a:p>
            <a:pPr algn="just" eaLnBrk="1" hangingPunct="1">
              <a:buSzPct val="100000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** - uključuje financiranje prioritetnog projekta Ministarstva graditeljstva i HSU-a pod nazivom „Izgradnja urbane sredine pogodne za život“ i federalnog ciljanog programa ruskog Ministarstva poljoprivrede „Održiv razvoj ruralnih područja za razdoblje 2014. – 2017. te do 2020.“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1">
            <a:extLst>
              <a:ext uri="{FF2B5EF4-FFF2-40B4-BE49-F238E27FC236}">
                <a16:creationId xmlns:a16="http://schemas.microsoft.com/office/drawing/2014/main" id="{C75AC533-63F2-41DC-8F81-7A94D23819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72C1E404-3FFA-4AEF-8703-6BB638B648E6}" type="slidenum">
              <a:rPr lang="en-US" altLang="en-US">
                <a:solidFill>
                  <a:srgbClr val="077A3E"/>
                </a:solidFill>
                <a:latin typeface="DINPro-Light"/>
              </a:rPr>
              <a:pPr>
                <a:buSzPct val="100000"/>
              </a:pPr>
              <a:t>3</a:t>
            </a:fld>
            <a:endParaRPr lang="en-US" altLang="en-US">
              <a:solidFill>
                <a:srgbClr val="077A3E"/>
              </a:solidFill>
              <a:latin typeface="DINPro-Light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64DEC8B-755F-4163-A8EC-A46E25A05B8B}"/>
              </a:ext>
            </a:extLst>
          </p:cNvPr>
          <p:cNvGraphicFramePr>
            <a:graphicFrameLocks noGrp="1"/>
          </p:cNvGraphicFramePr>
          <p:nvPr/>
        </p:nvGraphicFramePr>
        <p:xfrm>
          <a:off x="236538" y="750888"/>
          <a:ext cx="8737600" cy="6219824"/>
        </p:xfrm>
        <a:graphic>
          <a:graphicData uri="http://schemas.openxmlformats.org/drawingml/2006/table">
            <a:tbl>
              <a:tblPr/>
              <a:tblGrid>
                <a:gridCol w="931862">
                  <a:extLst>
                    <a:ext uri="{9D8B030D-6E8A-4147-A177-3AD203B41FA5}">
                      <a16:colId xmlns:a16="http://schemas.microsoft.com/office/drawing/2014/main" val="1156970909"/>
                    </a:ext>
                  </a:extLst>
                </a:gridCol>
                <a:gridCol w="1946275">
                  <a:extLst>
                    <a:ext uri="{9D8B030D-6E8A-4147-A177-3AD203B41FA5}">
                      <a16:colId xmlns:a16="http://schemas.microsoft.com/office/drawing/2014/main" val="3990174119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157130018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328621401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0319951"/>
                    </a:ext>
                  </a:extLst>
                </a:gridCol>
                <a:gridCol w="1449388">
                  <a:extLst>
                    <a:ext uri="{9D8B030D-6E8A-4147-A177-3AD203B41FA5}">
                      <a16:colId xmlns:a16="http://schemas.microsoft.com/office/drawing/2014/main" val="1515657909"/>
                    </a:ext>
                  </a:extLst>
                </a:gridCol>
              </a:tblGrid>
              <a:tr h="1005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Kriterij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1. Program podrške lokalnim inicijativama (LISP) Svjetske banke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2. Građanska inicijativa, proračun za građane</a:t>
                      </a:r>
                    </a:p>
                  </a:txBody>
                  <a:tcPr marL="0" marR="0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3. Participativno planiranje proračuna na Europskom sveučilištu u Sankt-Peterburgu (EUSPb)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4. Proračun za mlade</a:t>
                      </a:r>
                    </a:p>
                  </a:txBody>
                  <a:tcPr marL="0" marR="0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5. Razvojni program za područja pod vodstvom zajednice (PORT)</a:t>
                      </a:r>
                    </a:p>
                  </a:txBody>
                  <a:tcPr marL="0" marR="0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796565"/>
                  </a:ext>
                </a:extLst>
              </a:tr>
              <a:tr h="4572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Pokretanje 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2007.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2011.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2013.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2017.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2018.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204122"/>
                  </a:ext>
                </a:extLst>
              </a:tr>
              <a:tr h="3383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Ključne značajke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>
                      <a:lvl1pPr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22860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1. </a:t>
                      </a: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Građani odabiru projekte na sastancima zajednice</a:t>
                      </a:r>
                    </a:p>
                    <a:p>
                      <a:pPr marL="0" marR="0" lvl="0" indent="-2286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Projekti se odabiru na natječaju prema službenim kriterijima</a:t>
                      </a:r>
                    </a:p>
                    <a:p>
                      <a:pPr marL="0" marR="0" lvl="0" indent="-22860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Uključenje u nacionalne administrativne, proračunske i pravne sustave.</a:t>
                      </a:r>
                    </a:p>
                    <a:p>
                      <a:pPr marL="0" marR="0" lvl="0" indent="-22860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Projekti se financiraju iz regionalnih proračuna uz obvezno sufinanciranje od strane lokalnih zajednica, poduzeća i općina.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Regionalne varijante praksi participativnog planiranja proračuna koje predstavljaju sintezu različitih pristupa participativnog planiranja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Alokacija namjenskih općinskih sredstava ili posuđenih sredstava na temelju odluka komisije koja se sastoji od nasumično odabranih članova koji su podnositelji prijedloga projekata i predstavnici općina.  Komisija može predložiti inicijative koje se tiču različitih područja urbanog života.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Izdvajanje sredstava iz regionalnog proračuna (3 mil. rubalja) na godišnjoj razini, za alokaciju uz sudjelovanje maturanata.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Vrste projekata: izgradnja i obnova objekata socijalne infrastrukture u urbanim okruzima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Na svakom se sastanku zajednice odabire jedan projekt i tri delegata.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Na kongresu delegata odabiru se dva projekta iz svakog okruga.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Glasanje se provodi putem internetskih stranica javnih službi.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789517"/>
                  </a:ext>
                </a:extLst>
              </a:tr>
              <a:tr h="1373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Regionalni obuhvat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Kirovska, Tverska, Nižnjenovgorodska oblast, Stavropolj, Habarovski kraj, Republike Baškirska i Sjeverna Osetija, Židovska autonomna oblast i ostale regije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Tulska, Irkutska, Tambovska oblast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gradova i urbanih naselja Lenjingradske, Vologodske i Kirovske oblasti; 2016. je projekt participativnog planiranja proračuna pokrenut u Sankt-Peterburgu 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Sahalinska oblast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816098"/>
                  </a:ext>
                </a:extLst>
              </a:tr>
            </a:tbl>
          </a:graphicData>
        </a:graphic>
      </p:graphicFrame>
      <p:sp>
        <p:nvSpPr>
          <p:cNvPr id="18471" name="Заголовок 3">
            <a:extLst>
              <a:ext uri="{FF2B5EF4-FFF2-40B4-BE49-F238E27FC236}">
                <a16:creationId xmlns:a16="http://schemas.microsoft.com/office/drawing/2014/main" id="{B5F46CD3-1EBB-40D5-B7ED-054674B2E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231775"/>
            <a:ext cx="7821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buSzPct val="100000"/>
            </a:pPr>
            <a:r>
              <a:rPr lang="en-US" altLang="en-US" sz="2000" b="1">
                <a:solidFill>
                  <a:srgbClr val="077A3E"/>
                </a:solidFill>
                <a:latin typeface="Trebuchet MS" panose="020B0603020202020204" pitchFamily="34" charset="0"/>
              </a:rPr>
              <a:t>Klasifikacija praksi sudjelovanja javnosti u Rusiji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1">
            <a:extLst>
              <a:ext uri="{FF2B5EF4-FFF2-40B4-BE49-F238E27FC236}">
                <a16:creationId xmlns:a16="http://schemas.microsoft.com/office/drawing/2014/main" id="{11BD26E4-048F-4672-8213-02928DB0A4A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70900" y="36513"/>
            <a:ext cx="849313" cy="538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6E60E443-2857-48B5-828B-606C0781FAD9}" type="slidenum">
              <a:rPr lang="en-US" altLang="en-US">
                <a:solidFill>
                  <a:srgbClr val="077A3E"/>
                </a:solidFill>
                <a:latin typeface="DINPro-Light"/>
              </a:rPr>
              <a:pPr>
                <a:buSzPct val="100000"/>
              </a:pPr>
              <a:t>4</a:t>
            </a:fld>
            <a:endParaRPr lang="en-US" altLang="en-US">
              <a:solidFill>
                <a:srgbClr val="077A3E"/>
              </a:solidFill>
              <a:latin typeface="DINPro-Light"/>
            </a:endParaRPr>
          </a:p>
        </p:txBody>
      </p:sp>
      <p:sp>
        <p:nvSpPr>
          <p:cNvPr id="19459" name="Заголовок 1">
            <a:extLst>
              <a:ext uri="{FF2B5EF4-FFF2-40B4-BE49-F238E27FC236}">
                <a16:creationId xmlns:a16="http://schemas.microsoft.com/office/drawing/2014/main" id="{05BECCB6-C64C-43EF-A4F6-68B0B416F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874713"/>
            <a:ext cx="80200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000" b="1">
                <a:solidFill>
                  <a:srgbClr val="077A3E"/>
                </a:solidFill>
                <a:latin typeface="Trebuchet MS" panose="020B0603020202020204" pitchFamily="34" charset="0"/>
              </a:rPr>
              <a:t>Participativno (inicijativno) planiranje proračuna u Rusiji: ključne faze</a:t>
            </a:r>
          </a:p>
        </p:txBody>
      </p:sp>
      <p:pic>
        <p:nvPicPr>
          <p:cNvPr id="1036" name="Picture 12" descr="ÐÐ°ÑÑÐ¸Ð½ÐºÐ¸ Ð¿Ð¾ Ð·Ð°Ð¿ÑÐ¾ÑÑ Ð³ÐµÐ¾Ð¿Ð¾Ð·Ð¸ÑÐ¸Ñ png">
            <a:extLst>
              <a:ext uri="{FF2B5EF4-FFF2-40B4-BE49-F238E27FC236}">
                <a16:creationId xmlns:a16="http://schemas.microsoft.com/office/drawing/2014/main" id="{CC7EBECD-B424-43A6-B8D1-49AB7F933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7" y="1874524"/>
            <a:ext cx="733132" cy="92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Прямоугольник 13">
            <a:extLst>
              <a:ext uri="{FF2B5EF4-FFF2-40B4-BE49-F238E27FC236}">
                <a16:creationId xmlns:a16="http://schemas.microsoft.com/office/drawing/2014/main" id="{908CB486-0663-49D5-A013-E3BEB8DF9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3" y="3656013"/>
            <a:ext cx="19002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813"/>
              </a:spcAft>
              <a:buSzPct val="100000"/>
            </a:pPr>
            <a:r>
              <a:rPr lang="en-US" altLang="en-US" sz="1600" b="1">
                <a:solidFill>
                  <a:srgbClr val="4A452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Uspostavljen je IB centar u sklopu Instituta za financijska istraživanja u MF-u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7B7D3AF-8969-4F5C-9A3E-DF6A01B2976B}"/>
              </a:ext>
            </a:extLst>
          </p:cNvPr>
          <p:cNvCxnSpPr/>
          <p:nvPr/>
        </p:nvCxnSpPr>
        <p:spPr>
          <a:xfrm flipH="1" flipV="1">
            <a:off x="249238" y="2803525"/>
            <a:ext cx="8750300" cy="3175"/>
          </a:xfrm>
          <a:prstGeom prst="line">
            <a:avLst/>
          </a:prstGeom>
          <a:ln w="63500" cap="flat">
            <a:solidFill>
              <a:srgbClr val="DE9240"/>
            </a:solidFill>
            <a:headEnd type="stealth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4" name="Picture 12" descr="ÐÐ°ÑÑÐ¸Ð½ÐºÐ¸ Ð¿Ð¾ Ð·Ð°Ð¿ÑÐ¾ÑÑ Ð³ÐµÐ¾Ð¿Ð¾Ð·Ð¸ÑÐ¸Ñ png">
            <a:extLst>
              <a:ext uri="{FF2B5EF4-FFF2-40B4-BE49-F238E27FC236}">
                <a16:creationId xmlns:a16="http://schemas.microsoft.com/office/drawing/2014/main" id="{340777BB-7A0B-40A6-AACD-93E938570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07" y="1859281"/>
            <a:ext cx="738510" cy="93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ÐÐ°ÑÑÐ¸Ð½ÐºÐ¸ Ð¿Ð¾ Ð·Ð°Ð¿ÑÐ¾ÑÑ Ð³ÐµÐ¾Ð¿Ð¾Ð·Ð¸ÑÐ¸Ñ png">
            <a:extLst>
              <a:ext uri="{FF2B5EF4-FFF2-40B4-BE49-F238E27FC236}">
                <a16:creationId xmlns:a16="http://schemas.microsoft.com/office/drawing/2014/main" id="{65A5F7F8-AB69-40B0-A0D6-EAD526F28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384" y="1810669"/>
            <a:ext cx="766816" cy="96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ÐÐ°ÑÑÐ¸Ð½ÐºÐ¸ Ð¿Ð¾ Ð·Ð°Ð¿ÑÐ¾ÑÑ Ð³ÐµÐ¾Ð¿Ð¾Ð·Ð¸ÑÐ¸Ñ png">
            <a:extLst>
              <a:ext uri="{FF2B5EF4-FFF2-40B4-BE49-F238E27FC236}">
                <a16:creationId xmlns:a16="http://schemas.microsoft.com/office/drawing/2014/main" id="{C6700E38-4BE0-4A33-B3FE-F6A9FA556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815" y="1810669"/>
            <a:ext cx="783686" cy="98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Прямоугольник 16">
            <a:extLst>
              <a:ext uri="{FF2B5EF4-FFF2-40B4-BE49-F238E27FC236}">
                <a16:creationId xmlns:a16="http://schemas.microsoft.com/office/drawing/2014/main" id="{37EF1E30-C25E-4526-AFB6-E0312C1AD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3078163"/>
            <a:ext cx="78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Aft>
                <a:spcPts val="1813"/>
              </a:spcAft>
              <a:buSzPct val="100000"/>
            </a:pPr>
            <a:r>
              <a:rPr lang="en-US" altLang="en-US" sz="2000" b="1">
                <a:solidFill>
                  <a:srgbClr val="4A452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2015.</a:t>
            </a:r>
          </a:p>
        </p:txBody>
      </p:sp>
      <p:sp>
        <p:nvSpPr>
          <p:cNvPr id="19467" name="Прямоугольник 31">
            <a:extLst>
              <a:ext uri="{FF2B5EF4-FFF2-40B4-BE49-F238E27FC236}">
                <a16:creationId xmlns:a16="http://schemas.microsoft.com/office/drawing/2014/main" id="{6A1923F7-3243-466D-9108-6F356BFDA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3090863"/>
            <a:ext cx="78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Aft>
                <a:spcPts val="1813"/>
              </a:spcAft>
              <a:buSzPct val="100000"/>
            </a:pPr>
            <a:r>
              <a:rPr lang="en-US" altLang="en-US" sz="2000" b="1">
                <a:solidFill>
                  <a:srgbClr val="4A452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2016.</a:t>
            </a:r>
          </a:p>
        </p:txBody>
      </p:sp>
      <p:sp>
        <p:nvSpPr>
          <p:cNvPr id="19468" name="Прямоугольник 32">
            <a:extLst>
              <a:ext uri="{FF2B5EF4-FFF2-40B4-BE49-F238E27FC236}">
                <a16:creationId xmlns:a16="http://schemas.microsoft.com/office/drawing/2014/main" id="{A4B359C1-7DF4-43E0-B6E7-AD9D33A6C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050" y="3121025"/>
            <a:ext cx="78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Aft>
                <a:spcPts val="1813"/>
              </a:spcAft>
              <a:buSzPct val="100000"/>
            </a:pPr>
            <a:r>
              <a:rPr lang="en-US" altLang="en-US" sz="2000" b="1">
                <a:solidFill>
                  <a:srgbClr val="4A452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2017.</a:t>
            </a:r>
          </a:p>
        </p:txBody>
      </p:sp>
      <p:sp>
        <p:nvSpPr>
          <p:cNvPr id="19469" name="Прямоугольник 33">
            <a:extLst>
              <a:ext uri="{FF2B5EF4-FFF2-40B4-BE49-F238E27FC236}">
                <a16:creationId xmlns:a16="http://schemas.microsoft.com/office/drawing/2014/main" id="{BF28F290-C36C-4195-B4E6-657B911EA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25" y="3119438"/>
            <a:ext cx="78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Aft>
                <a:spcPts val="1813"/>
              </a:spcAft>
              <a:buSzPct val="100000"/>
            </a:pPr>
            <a:r>
              <a:rPr lang="en-US" altLang="en-US" sz="2000" b="1">
                <a:solidFill>
                  <a:srgbClr val="4A452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2018.</a:t>
            </a:r>
          </a:p>
        </p:txBody>
      </p:sp>
      <p:sp>
        <p:nvSpPr>
          <p:cNvPr id="19470" name="Прямоугольник 34">
            <a:extLst>
              <a:ext uri="{FF2B5EF4-FFF2-40B4-BE49-F238E27FC236}">
                <a16:creationId xmlns:a16="http://schemas.microsoft.com/office/drawing/2014/main" id="{DC674F8D-74F5-4252-A6F2-2129C5499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275" y="3609975"/>
            <a:ext cx="21701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Aft>
                <a:spcPts val="1813"/>
              </a:spcAft>
              <a:buSzPct val="100000"/>
            </a:pPr>
            <a:r>
              <a:rPr lang="en-US" altLang="en-US" sz="1600" b="1">
                <a:solidFill>
                  <a:srgbClr val="4A452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Pokrenut je projekt Svjetske banke za promicanje participativnog planiranja proračuna u Ruskoj Federaciji</a:t>
            </a:r>
          </a:p>
        </p:txBody>
      </p:sp>
      <p:sp>
        <p:nvSpPr>
          <p:cNvPr id="19471" name="Прямоугольник 35">
            <a:extLst>
              <a:ext uri="{FF2B5EF4-FFF2-40B4-BE49-F238E27FC236}">
                <a16:creationId xmlns:a16="http://schemas.microsoft.com/office/drawing/2014/main" id="{1707AC84-9F3A-4691-8B95-451A5FF6F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3592513"/>
            <a:ext cx="17637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Aft>
                <a:spcPts val="1813"/>
              </a:spcAft>
              <a:buSzPct val="100000"/>
            </a:pPr>
            <a:r>
              <a:rPr lang="en-US" altLang="en-US" sz="1600" b="1">
                <a:solidFill>
                  <a:srgbClr val="4A452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Izrađen je srednjoročni program razvoja participativnog planiranja proračuna u Ruskoj Federaciji</a:t>
            </a:r>
          </a:p>
        </p:txBody>
      </p:sp>
      <p:sp>
        <p:nvSpPr>
          <p:cNvPr id="19472" name="Прямоугольник 36">
            <a:extLst>
              <a:ext uri="{FF2B5EF4-FFF2-40B4-BE49-F238E27FC236}">
                <a16:creationId xmlns:a16="http://schemas.microsoft.com/office/drawing/2014/main" id="{D26C86C6-8312-4C00-973F-4DAD865B4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3" y="3594100"/>
            <a:ext cx="21875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Aft>
                <a:spcPts val="1813"/>
              </a:spcAft>
              <a:buSzPct val="100000"/>
            </a:pPr>
            <a:r>
              <a:rPr lang="en-US" altLang="en-US" sz="1600" b="1">
                <a:solidFill>
                  <a:srgbClr val="4A452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Participativno planiranje proračuna uključeno je u glavne strateške vladine dokumente 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FEA92474-5C24-4E9B-8683-3274BF0F4840}"/>
              </a:ext>
            </a:extLst>
          </p:cNvPr>
          <p:cNvSpPr/>
          <p:nvPr/>
        </p:nvSpPr>
        <p:spPr>
          <a:xfrm>
            <a:off x="2976563" y="2701925"/>
            <a:ext cx="171450" cy="147638"/>
          </a:xfrm>
          <a:prstGeom prst="ellipse">
            <a:avLst/>
          </a:prstGeom>
          <a:solidFill>
            <a:srgbClr val="DE92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02A1BE7D-2EC0-4A8B-A0E3-9D87DBBD29FC}"/>
              </a:ext>
            </a:extLst>
          </p:cNvPr>
          <p:cNvSpPr/>
          <p:nvPr/>
        </p:nvSpPr>
        <p:spPr>
          <a:xfrm>
            <a:off x="5321300" y="2732088"/>
            <a:ext cx="173038" cy="147637"/>
          </a:xfrm>
          <a:prstGeom prst="ellipse">
            <a:avLst/>
          </a:prstGeom>
          <a:solidFill>
            <a:srgbClr val="DE92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FCD43391-48AF-4586-A5B6-069C1B43D08B}"/>
              </a:ext>
            </a:extLst>
          </p:cNvPr>
          <p:cNvSpPr/>
          <p:nvPr/>
        </p:nvSpPr>
        <p:spPr>
          <a:xfrm>
            <a:off x="7583488" y="2727325"/>
            <a:ext cx="171450" cy="146050"/>
          </a:xfrm>
          <a:prstGeom prst="ellipse">
            <a:avLst/>
          </a:prstGeom>
          <a:solidFill>
            <a:srgbClr val="DE92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ECC900BD-66CC-4809-8A82-F4E50F38B3F5}"/>
              </a:ext>
            </a:extLst>
          </p:cNvPr>
          <p:cNvSpPr/>
          <p:nvPr/>
        </p:nvSpPr>
        <p:spPr>
          <a:xfrm>
            <a:off x="919163" y="2717800"/>
            <a:ext cx="171450" cy="147638"/>
          </a:xfrm>
          <a:prstGeom prst="ellipse">
            <a:avLst/>
          </a:prstGeom>
          <a:solidFill>
            <a:srgbClr val="DE92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8AA3FD-C284-354D-AFC9-6EEDDF27FCE7}"/>
              </a:ext>
            </a:extLst>
          </p:cNvPr>
          <p:cNvSpPr/>
          <p:nvPr/>
        </p:nvSpPr>
        <p:spPr>
          <a:xfrm>
            <a:off x="177800" y="935038"/>
            <a:ext cx="8334375" cy="727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762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b="1">
                <a:solidFill>
                  <a:srgbClr val="000000"/>
                </a:solidFill>
                <a:latin typeface="Trebuchet MS" panose="020B0603020202020204" pitchFamily="34" charset="0"/>
              </a:rPr>
              <a:t>  Ključna područja aktivnosti ruske Vlade do 2024.</a:t>
            </a:r>
          </a:p>
        </p:txBody>
      </p:sp>
      <p:sp>
        <p:nvSpPr>
          <p:cNvPr id="5" name="Нашивка 4">
            <a:extLst>
              <a:ext uri="{FF2B5EF4-FFF2-40B4-BE49-F238E27FC236}">
                <a16:creationId xmlns:a16="http://schemas.microsoft.com/office/drawing/2014/main" id="{C1419398-E909-8647-9A4B-AC7A3CD91A19}"/>
              </a:ext>
            </a:extLst>
          </p:cNvPr>
          <p:cNvSpPr/>
          <p:nvPr/>
        </p:nvSpPr>
        <p:spPr>
          <a:xfrm rot="10594734" flipH="1">
            <a:off x="8253413" y="927100"/>
            <a:ext cx="474662" cy="727075"/>
          </a:xfrm>
          <a:prstGeom prst="chevron">
            <a:avLst>
              <a:gd name="adj" fmla="val 67949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675111FB-B632-40F8-934E-15D07BA81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1714500"/>
            <a:ext cx="3382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b="1">
                <a:solidFill>
                  <a:srgbClr val="077A3E"/>
                </a:solidFill>
                <a:latin typeface="Trebuchet MS" panose="020B0603020202020204" pitchFamily="34" charset="0"/>
              </a:rPr>
              <a:t>Uključeni ciljevi:</a:t>
            </a:r>
          </a:p>
        </p:txBody>
      </p:sp>
      <p:sp>
        <p:nvSpPr>
          <p:cNvPr id="20485" name="TextBox 6">
            <a:extLst>
              <a:ext uri="{FF2B5EF4-FFF2-40B4-BE49-F238E27FC236}">
                <a16:creationId xmlns:a16="http://schemas.microsoft.com/office/drawing/2014/main" id="{7D55DFE7-426A-414F-A8C0-D4C4DD09D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2178050"/>
            <a:ext cx="854551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500" b="1">
                <a:solidFill>
                  <a:srgbClr val="DEAA46"/>
                </a:solidFill>
                <a:latin typeface="Trebuchet MS" panose="020B0603020202020204" pitchFamily="34" charset="0"/>
              </a:rPr>
              <a:t>5.3 Razvoj sastavnih regija i općina</a:t>
            </a:r>
          </a:p>
          <a:p>
            <a:pPr eaLnBrk="1" hangingPunct="1">
              <a:buSzPct val="100000"/>
            </a:pPr>
            <a:r>
              <a:rPr lang="en-US" altLang="en-US" sz="1500">
                <a:solidFill>
                  <a:srgbClr val="000000"/>
                </a:solidFill>
                <a:latin typeface="Trebuchet MS" panose="020B0603020202020204" pitchFamily="34" charset="0"/>
              </a:rPr>
              <a:t>-      Uvesti i održati programe osposobljavanja o mehanizmima sudjelovanja javnosti kojima se omogućuje građanima da sudjeluju u rješavanju pitanja socijalnog i gospodarskog razvoja teritorija na temelju koncepta participativnog (inicijativnog) planiranja proračuna, čime se osigurava da se udio regija koje imaju odobrene programe (aktivnosti) participativnog planiranja proračuna u sklopu svojih državnih programa povećava na </a:t>
            </a:r>
            <a:r>
              <a:rPr lang="en-US" altLang="en-US" sz="1500" b="1">
                <a:solidFill>
                  <a:srgbClr val="DEAA46"/>
                </a:solidFill>
                <a:latin typeface="Trebuchet MS" panose="020B0603020202020204" pitchFamily="34" charset="0"/>
              </a:rPr>
              <a:t>50 %</a:t>
            </a:r>
          </a:p>
        </p:txBody>
      </p:sp>
      <p:sp>
        <p:nvSpPr>
          <p:cNvPr id="20486" name="TextBox 8">
            <a:extLst>
              <a:ext uri="{FF2B5EF4-FFF2-40B4-BE49-F238E27FC236}">
                <a16:creationId xmlns:a16="http://schemas.microsoft.com/office/drawing/2014/main" id="{C1EB3872-1E01-48CE-A2E7-F64284908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3822700"/>
            <a:ext cx="85455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500" b="1">
                <a:solidFill>
                  <a:srgbClr val="DEAA46"/>
                </a:solidFill>
                <a:latin typeface="Trebuchet MS" panose="020B0603020202020204" pitchFamily="34" charset="0"/>
              </a:rPr>
              <a:t>6.2 Učinkovitost javne potrošnje, uključujući nabavu za državne i općinske potrebe</a:t>
            </a:r>
          </a:p>
          <a:p>
            <a:pPr eaLnBrk="1" hangingPunct="1">
              <a:buSzPct val="100000"/>
            </a:pPr>
            <a:r>
              <a:rPr lang="en-US" altLang="en-US" sz="1500">
                <a:solidFill>
                  <a:srgbClr val="000000"/>
                </a:solidFill>
                <a:latin typeface="Trebuchet MS" panose="020B0603020202020204" pitchFamily="34" charset="0"/>
              </a:rPr>
              <a:t>-      Osigurati otvorenost procesa planiranja proračuna i uključiti institucije civilnog društva u cijeli proces</a:t>
            </a:r>
          </a:p>
        </p:txBody>
      </p:sp>
      <p:sp>
        <p:nvSpPr>
          <p:cNvPr id="20487" name="TextBox 9">
            <a:extLst>
              <a:ext uri="{FF2B5EF4-FFF2-40B4-BE49-F238E27FC236}">
                <a16:creationId xmlns:a16="http://schemas.microsoft.com/office/drawing/2014/main" id="{B51C62DF-2BBB-4315-A208-689982065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4943475"/>
            <a:ext cx="854551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500" b="1">
                <a:solidFill>
                  <a:srgbClr val="DEAA46"/>
                </a:solidFill>
                <a:latin typeface="Trebuchet MS" panose="020B0603020202020204" pitchFamily="34" charset="0"/>
              </a:rPr>
              <a:t>6.8 Uključivanje građana u državno i općinsko upravljanje</a:t>
            </a:r>
          </a:p>
          <a:p>
            <a:pPr eaLnBrk="1" hangingPunct="1">
              <a:buFontTx/>
              <a:buChar char="-"/>
            </a:pPr>
            <a:r>
              <a:rPr lang="en-US" altLang="en-US" sz="1500">
                <a:solidFill>
                  <a:srgbClr val="000000"/>
                </a:solidFill>
                <a:latin typeface="Trebuchet MS" panose="020B0603020202020204" pitchFamily="34" charset="0"/>
              </a:rPr>
              <a:t>Širenje sudjelovanja javnosti na razvoj prijedloga, raspravu i donošenje upravljačkih odluka</a:t>
            </a:r>
          </a:p>
          <a:p>
            <a:pPr eaLnBrk="1" hangingPunct="1">
              <a:buFontTx/>
              <a:buChar char="-"/>
            </a:pPr>
            <a:r>
              <a:rPr lang="en-US" altLang="en-US" sz="1500">
                <a:solidFill>
                  <a:srgbClr val="000000"/>
                </a:solidFill>
                <a:latin typeface="Trebuchet MS" panose="020B0603020202020204" pitchFamily="34" charset="0"/>
              </a:rPr>
              <a:t>Uvesti mehanizme participativnog (inicijativnog) planiranja proračuna</a:t>
            </a:r>
          </a:p>
          <a:p>
            <a:pPr eaLnBrk="1" hangingPunct="1">
              <a:buFontTx/>
              <a:buChar char="-"/>
            </a:pPr>
            <a:r>
              <a:rPr lang="en-US" altLang="en-US" sz="1500">
                <a:solidFill>
                  <a:srgbClr val="000000"/>
                </a:solidFill>
                <a:latin typeface="Trebuchet MS" panose="020B0603020202020204" pitchFamily="34" charset="0"/>
              </a:rPr>
              <a:t>Proširiti prakse javnog nadzora</a:t>
            </a:r>
          </a:p>
        </p:txBody>
      </p:sp>
      <p:cxnSp>
        <p:nvCxnSpPr>
          <p:cNvPr id="11" name="Straight Connector 16">
            <a:extLst>
              <a:ext uri="{FF2B5EF4-FFF2-40B4-BE49-F238E27FC236}">
                <a16:creationId xmlns:a16="http://schemas.microsoft.com/office/drawing/2014/main" id="{B988AD46-D1EC-4445-961A-B42D9FD1BF82}"/>
              </a:ext>
            </a:extLst>
          </p:cNvPr>
          <p:cNvCxnSpPr/>
          <p:nvPr/>
        </p:nvCxnSpPr>
        <p:spPr>
          <a:xfrm>
            <a:off x="8512175" y="265113"/>
            <a:ext cx="0" cy="227012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9" name="Номер слайда 1">
            <a:extLst>
              <a:ext uri="{FF2B5EF4-FFF2-40B4-BE49-F238E27FC236}">
                <a16:creationId xmlns:a16="http://schemas.microsoft.com/office/drawing/2014/main" id="{E743BDA2-8785-4470-AA52-D3C1D8D7469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867978ED-D34E-4B49-81C3-E0619F4272D7}" type="slidenum">
              <a:rPr lang="en-US" altLang="en-US">
                <a:solidFill>
                  <a:srgbClr val="077A3E"/>
                </a:solidFill>
                <a:latin typeface="DINPro-Light"/>
              </a:rPr>
              <a:pPr>
                <a:buSzPct val="100000"/>
              </a:pPr>
              <a:t>5</a:t>
            </a:fld>
            <a:endParaRPr lang="en-US" altLang="en-US">
              <a:solidFill>
                <a:srgbClr val="077A3E"/>
              </a:solidFill>
              <a:latin typeface="DINPro-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8AA3FD-C284-354D-AFC9-6EEDDF27FCE7}"/>
              </a:ext>
            </a:extLst>
          </p:cNvPr>
          <p:cNvSpPr/>
          <p:nvPr/>
        </p:nvSpPr>
        <p:spPr>
          <a:xfrm>
            <a:off x="157163" y="773113"/>
            <a:ext cx="8332787" cy="7286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762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b="1">
                <a:solidFill>
                  <a:srgbClr val="000000"/>
                </a:solidFill>
                <a:latin typeface="Trebuchet MS" panose="020B0603020202020204" pitchFamily="34" charset="0"/>
              </a:rPr>
              <a:t>  </a:t>
            </a:r>
            <a:r>
              <a:rPr lang="en-US" altLang="en-US" sz="1600" b="1">
                <a:solidFill>
                  <a:srgbClr val="000000"/>
                </a:solidFill>
                <a:latin typeface="Trebuchet MS" panose="020B0603020202020204" pitchFamily="34" charset="0"/>
              </a:rPr>
              <a:t>Koncept za unaprjeđenje efikasnosti proračunske potrošnje tijekom razdoblja 2019. — 2024.</a:t>
            </a:r>
          </a:p>
        </p:txBody>
      </p:sp>
      <p:sp>
        <p:nvSpPr>
          <p:cNvPr id="5" name="Нашивка 4">
            <a:extLst>
              <a:ext uri="{FF2B5EF4-FFF2-40B4-BE49-F238E27FC236}">
                <a16:creationId xmlns:a16="http://schemas.microsoft.com/office/drawing/2014/main" id="{C1419398-E909-8647-9A4B-AC7A3CD91A19}"/>
              </a:ext>
            </a:extLst>
          </p:cNvPr>
          <p:cNvSpPr/>
          <p:nvPr/>
        </p:nvSpPr>
        <p:spPr>
          <a:xfrm rot="10594734" flipH="1">
            <a:off x="8253413" y="750888"/>
            <a:ext cx="474662" cy="727075"/>
          </a:xfrm>
          <a:prstGeom prst="chevron">
            <a:avLst>
              <a:gd name="adj" fmla="val 67949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C656F7BF-3EB5-4028-B603-CBC5D65AE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1516063"/>
            <a:ext cx="3382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b="1">
                <a:solidFill>
                  <a:srgbClr val="077A3E"/>
                </a:solidFill>
                <a:latin typeface="Trebuchet MS" panose="020B0603020202020204" pitchFamily="34" charset="0"/>
              </a:rPr>
              <a:t>Uključeni ciljevi:</a:t>
            </a:r>
          </a:p>
        </p:txBody>
      </p:sp>
      <p:cxnSp>
        <p:nvCxnSpPr>
          <p:cNvPr id="11" name="Straight Connector 16">
            <a:extLst>
              <a:ext uri="{FF2B5EF4-FFF2-40B4-BE49-F238E27FC236}">
                <a16:creationId xmlns:a16="http://schemas.microsoft.com/office/drawing/2014/main" id="{B988AD46-D1EC-4445-961A-B42D9FD1BF82}"/>
              </a:ext>
            </a:extLst>
          </p:cNvPr>
          <p:cNvCxnSpPr/>
          <p:nvPr/>
        </p:nvCxnSpPr>
        <p:spPr>
          <a:xfrm>
            <a:off x="8512175" y="265113"/>
            <a:ext cx="0" cy="227012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0" name="TextBox 11">
            <a:extLst>
              <a:ext uri="{FF2B5EF4-FFF2-40B4-BE49-F238E27FC236}">
                <a16:creationId xmlns:a16="http://schemas.microsoft.com/office/drawing/2014/main" id="{94D5B0E3-40FD-4D9B-AB3E-C910BEC89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847850"/>
            <a:ext cx="9047162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400" b="1">
                <a:solidFill>
                  <a:srgbClr val="000000"/>
                </a:solidFill>
                <a:latin typeface="Trebuchet MS" panose="020B0603020202020204" pitchFamily="34" charset="0"/>
              </a:rPr>
              <a:t>Unaprijediti sustav javnih rasprava </a:t>
            </a:r>
            <a:r>
              <a:rPr lang="en-US" altLang="en-US" sz="1400">
                <a:solidFill>
                  <a:srgbClr val="000000"/>
                </a:solidFill>
                <a:latin typeface="Trebuchet MS" panose="020B0603020202020204" pitchFamily="34" charset="0"/>
              </a:rPr>
              <a:t>o nacrtima zakona i propisa koji se tiču interesa građana, objaviti nacrte zakona i propisa koji su socijalno najznačajniji u dostupnom formatu.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400" b="1">
                <a:solidFill>
                  <a:srgbClr val="000000"/>
                </a:solidFill>
                <a:latin typeface="Trebuchet MS" panose="020B0603020202020204" pitchFamily="34" charset="0"/>
              </a:rPr>
              <a:t>Osigurati da objavljene informacije</a:t>
            </a:r>
            <a:r>
              <a:rPr lang="en-US" altLang="en-US" sz="1400">
                <a:solidFill>
                  <a:srgbClr val="000000"/>
                </a:solidFill>
                <a:latin typeface="Trebuchet MS" panose="020B0603020202020204" pitchFamily="34" charset="0"/>
              </a:rPr>
              <a:t> o rezultatima vladinih aktivnosti, uključujući upravljanje javnim financijama, budu </a:t>
            </a:r>
            <a:r>
              <a:rPr lang="en-US" altLang="en-US" sz="1400" b="1">
                <a:solidFill>
                  <a:srgbClr val="000000"/>
                </a:solidFill>
                <a:latin typeface="Trebuchet MS" panose="020B0603020202020204" pitchFamily="34" charset="0"/>
              </a:rPr>
              <a:t>razumljive. </a:t>
            </a:r>
            <a:r>
              <a:rPr lang="en-US" altLang="en-US" sz="1400">
                <a:solidFill>
                  <a:srgbClr val="000000"/>
                </a:solidFill>
                <a:latin typeface="Trebuchet MS" panose="020B0603020202020204" pitchFamily="34" charset="0"/>
              </a:rPr>
              <a:t> 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400" b="1">
                <a:solidFill>
                  <a:srgbClr val="000000"/>
                </a:solidFill>
                <a:latin typeface="Trebuchet MS" panose="020B0603020202020204" pitchFamily="34" charset="0"/>
              </a:rPr>
              <a:t>Unaprijediti sustav javnih rasprava</a:t>
            </a:r>
            <a:r>
              <a:rPr lang="en-US" altLang="en-US" sz="1400">
                <a:solidFill>
                  <a:srgbClr val="000000"/>
                </a:solidFill>
                <a:latin typeface="Trebuchet MS" panose="020B0603020202020204" pitchFamily="34" charset="0"/>
              </a:rPr>
              <a:t> za nacrte proračuna i izvještaje o izvršenju proračuna te unaprijediti mehanizme za pregled i razmatranje prijedloga građana iznesenih tijekom rasprava.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400">
                <a:solidFill>
                  <a:srgbClr val="000000"/>
                </a:solidFill>
                <a:latin typeface="Trebuchet MS" panose="020B0603020202020204" pitchFamily="34" charset="0"/>
              </a:rPr>
              <a:t>Definirati pravni okvir za participativno planiranje proračuna te dati ovlast regionalnim vlastima i tijelima lokalne samouprave za određivanje pojedinih aspekata provedbe participativnog planiranja proračuna.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400" b="1">
                <a:solidFill>
                  <a:srgbClr val="000000"/>
                </a:solidFill>
                <a:latin typeface="Trebuchet MS" panose="020B0603020202020204" pitchFamily="34" charset="0"/>
              </a:rPr>
              <a:t>Uključiti participativno planiranje proračuna u moguću provedbu različitih aktivnosti</a:t>
            </a:r>
            <a:r>
              <a:rPr lang="en-US" altLang="en-US" sz="1400">
                <a:solidFill>
                  <a:srgbClr val="000000"/>
                </a:solidFill>
                <a:latin typeface="Trebuchet MS" panose="020B0603020202020204" pitchFamily="34" charset="0"/>
              </a:rPr>
              <a:t>, uključujući one namijenjene unaprjeđenju urbanog okruženja.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400">
                <a:solidFill>
                  <a:srgbClr val="000000"/>
                </a:solidFill>
                <a:latin typeface="Trebuchet MS" panose="020B0603020202020204" pitchFamily="34" charset="0"/>
              </a:rPr>
              <a:t>Razviti metodološke preporuke za razvoj i provedbu projekata participativnog planiranja proračuna za regionalne vlasti, tijela lokalne samouprave i građane.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400">
                <a:solidFill>
                  <a:srgbClr val="000000"/>
                </a:solidFill>
                <a:latin typeface="Trebuchet MS" panose="020B0603020202020204" pitchFamily="34" charset="0"/>
              </a:rPr>
              <a:t>Sažeti i distribuirati najbolje regionalne (općinske) prakse provedbe projekata participativnog planiranja proračuna.</a:t>
            </a:r>
            <a:r>
              <a:rPr lang="en-US" altLang="en-US" sz="1400" b="1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400" b="1">
                <a:solidFill>
                  <a:srgbClr val="000000"/>
                </a:solidFill>
                <a:latin typeface="Trebuchet MS" panose="020B0603020202020204" pitchFamily="34" charset="0"/>
              </a:rPr>
              <a:t>Osigurati da građani imaju besplatan pristup informativnim materijalima i materijalima</a:t>
            </a:r>
            <a:r>
              <a:rPr lang="en-US" altLang="en-US" sz="1400">
                <a:solidFill>
                  <a:srgbClr val="000000"/>
                </a:solidFill>
                <a:latin typeface="Trebuchet MS" panose="020B0603020202020204" pitchFamily="34" charset="0"/>
              </a:rPr>
              <a:t> za učenje o praksama participativnog planiranja proračuna.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400" b="1">
                <a:solidFill>
                  <a:srgbClr val="000000"/>
                </a:solidFill>
                <a:latin typeface="Trebuchet MS" panose="020B0603020202020204" pitchFamily="34" charset="0"/>
              </a:rPr>
              <a:t>Širiti znanje o proračunu i instrumente koji omogućavaju sudjelovanje</a:t>
            </a:r>
            <a:r>
              <a:rPr lang="en-US" altLang="en-US" sz="1400">
                <a:solidFill>
                  <a:srgbClr val="000000"/>
                </a:solidFill>
                <a:latin typeface="Trebuchet MS" panose="020B0603020202020204" pitchFamily="34" charset="0"/>
              </a:rPr>
              <a:t> u upravljanju javnim financijama te javni nadzor među različitim skupinama stanovništva.</a:t>
            </a:r>
            <a:r>
              <a:rPr lang="en-US" altLang="en-US" sz="1400" b="1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400" b="1">
                <a:solidFill>
                  <a:srgbClr val="000000"/>
                </a:solidFill>
                <a:latin typeface="Trebuchet MS" panose="020B0603020202020204" pitchFamily="34" charset="0"/>
              </a:rPr>
              <a:t>Unaprijediti formate predstavljanja</a:t>
            </a:r>
            <a:r>
              <a:rPr lang="en-US" altLang="en-US" sz="1400">
                <a:solidFill>
                  <a:srgbClr val="000000"/>
                </a:solidFill>
                <a:latin typeface="Trebuchet MS" panose="020B0603020202020204" pitchFamily="34" charset="0"/>
              </a:rPr>
              <a:t> proračuna za građane.</a:t>
            </a:r>
          </a:p>
        </p:txBody>
      </p:sp>
      <p:sp>
        <p:nvSpPr>
          <p:cNvPr id="21511" name="Номер слайда 1">
            <a:extLst>
              <a:ext uri="{FF2B5EF4-FFF2-40B4-BE49-F238E27FC236}">
                <a16:creationId xmlns:a16="http://schemas.microsoft.com/office/drawing/2014/main" id="{79FE3A8D-709A-41F1-B733-FCD9462FC3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931DD123-6216-4FBA-8C6C-5FD7222832AA}" type="slidenum">
              <a:rPr lang="en-US" altLang="en-US">
                <a:solidFill>
                  <a:srgbClr val="077A3E"/>
                </a:solidFill>
                <a:latin typeface="DINPro-Light"/>
              </a:rPr>
              <a:pPr>
                <a:buSzPct val="100000"/>
              </a:pPr>
              <a:t>6</a:t>
            </a:fld>
            <a:endParaRPr lang="en-US" altLang="en-US">
              <a:solidFill>
                <a:srgbClr val="077A3E"/>
              </a:solidFill>
              <a:latin typeface="DINPro-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ÐÐ°ÑÑÐ¸Ð½ÐºÐ¸ Ð¿Ð¾ Ð·Ð°Ð¿ÑÐ¾ÑÑ Ð»Ð¸ÑÑ Ð±ÑÐ¼Ð°Ð³Ð¸ png">
            <a:extLst>
              <a:ext uri="{FF2B5EF4-FFF2-40B4-BE49-F238E27FC236}">
                <a16:creationId xmlns:a16="http://schemas.microsoft.com/office/drawing/2014/main" id="{E6DBBA49-BB35-43C2-8C58-785D4FD2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4655" r="5898" b="5598"/>
          <a:stretch>
            <a:fillRect/>
          </a:stretch>
        </p:blipFill>
        <p:spPr bwMode="auto">
          <a:xfrm>
            <a:off x="506413" y="1933575"/>
            <a:ext cx="84645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5">
            <a:extLst>
              <a:ext uri="{FF2B5EF4-FFF2-40B4-BE49-F238E27FC236}">
                <a16:creationId xmlns:a16="http://schemas.microsoft.com/office/drawing/2014/main" id="{1A33BACD-6608-43C5-B74F-8D7C303FBE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188" y="2286000"/>
            <a:ext cx="0" cy="3930650"/>
          </a:xfrm>
          <a:prstGeom prst="line">
            <a:avLst/>
          </a:prstGeom>
          <a:noFill/>
          <a:ln w="50800">
            <a:solidFill>
              <a:srgbClr val="D9862B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DE9240"/>
                </a:solidFill>
              </a:ln>
              <a:latin typeface="+mn-lt"/>
            </a:endParaRPr>
          </a:p>
        </p:txBody>
      </p:sp>
      <p:sp>
        <p:nvSpPr>
          <p:cNvPr id="22532" name="Номер слайда 1">
            <a:extLst>
              <a:ext uri="{FF2B5EF4-FFF2-40B4-BE49-F238E27FC236}">
                <a16:creationId xmlns:a16="http://schemas.microsoft.com/office/drawing/2014/main" id="{534B7B81-99D5-4012-AE65-670B5150F2C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51929818-88A3-4A12-8CAD-3B18DABDE5DC}" type="slidenum">
              <a:rPr lang="en-US" altLang="en-US">
                <a:solidFill>
                  <a:srgbClr val="077A3E"/>
                </a:solidFill>
                <a:latin typeface="DINPro-Light"/>
              </a:rPr>
              <a:pPr>
                <a:buSzPct val="100000"/>
              </a:pPr>
              <a:t>7</a:t>
            </a:fld>
            <a:endParaRPr lang="en-US" altLang="en-US">
              <a:solidFill>
                <a:srgbClr val="077A3E"/>
              </a:solidFill>
              <a:latin typeface="DINPro-Light"/>
            </a:endParaRPr>
          </a:p>
        </p:txBody>
      </p:sp>
      <p:sp>
        <p:nvSpPr>
          <p:cNvPr id="22533" name="Заголовок 1">
            <a:extLst>
              <a:ext uri="{FF2B5EF4-FFF2-40B4-BE49-F238E27FC236}">
                <a16:creationId xmlns:a16="http://schemas.microsoft.com/office/drawing/2014/main" id="{7C228ECC-2689-471A-BA88-967706BF8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781050"/>
            <a:ext cx="83439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 b="1">
                <a:solidFill>
                  <a:srgbClr val="077A3E"/>
                </a:solidFill>
                <a:latin typeface="Trebuchet MS" panose="020B0603020202020204" pitchFamily="34" charset="0"/>
              </a:rPr>
              <a:t>Vladin program </a:t>
            </a:r>
            <a:r>
              <a:rPr lang="en-US" altLang="en-US" sz="2000" b="1" i="1">
                <a:solidFill>
                  <a:srgbClr val="077A3E"/>
                </a:solidFill>
                <a:latin typeface="Trebuchet MS" panose="020B0603020202020204" pitchFamily="34" charset="0"/>
              </a:rPr>
              <a:t>Upravljanje javnim financijama i regulacija financijskog tržišta</a:t>
            </a:r>
          </a:p>
        </p:txBody>
      </p:sp>
      <p:sp>
        <p:nvSpPr>
          <p:cNvPr id="22534" name="Прямоугольник 5">
            <a:extLst>
              <a:ext uri="{FF2B5EF4-FFF2-40B4-BE49-F238E27FC236}">
                <a16:creationId xmlns:a16="http://schemas.microsoft.com/office/drawing/2014/main" id="{696B2F1E-C13B-44BB-A9F4-A6D41C73C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1390650"/>
            <a:ext cx="562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SzPct val="100000"/>
            </a:pPr>
            <a:r>
              <a:rPr lang="en-US" altLang="en-US" sz="1400" b="1">
                <a:solidFill>
                  <a:srgbClr val="077A3E"/>
                </a:solidFill>
                <a:latin typeface="Trebuchet MS" panose="020B0603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Donesen Vladinom Odlukom br. 340 od 29. ožujka 2018.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DA4B2CA-DD9D-4A74-9D18-707263BEAA5C}"/>
              </a:ext>
            </a:extLst>
          </p:cNvPr>
          <p:cNvSpPr/>
          <p:nvPr/>
        </p:nvSpPr>
        <p:spPr>
          <a:xfrm>
            <a:off x="704850" y="2411413"/>
            <a:ext cx="8240713" cy="2970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-4873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sz="1400" b="1" u="sng">
                <a:solidFill>
                  <a:srgbClr val="CC66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Aktivnosti: </a:t>
            </a:r>
          </a:p>
          <a:p>
            <a:pPr algn="just" eaLnBrk="1" hangingPunct="1">
              <a:buSzPct val="100000"/>
              <a:defRPr/>
            </a:pPr>
            <a:r>
              <a:rPr lang="en-US" altLang="en-US" sz="14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Uspostaviti regulatorni okvir upravljanja praksama participativnog planiranja proračuna u Ruskoj Federaciji;</a:t>
            </a:r>
          </a:p>
          <a:p>
            <a:pPr algn="just" eaLnBrk="1" hangingPunct="1">
              <a:buSzPct val="100000"/>
              <a:defRPr/>
            </a:pPr>
            <a:r>
              <a:rPr lang="en-US" altLang="en-US" sz="14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Izgraditi institucionalnu infrastrukturu za razvoj participativnog planiranja proračuna na regionalnoj i općinskoj razini;</a:t>
            </a:r>
          </a:p>
          <a:p>
            <a:pPr algn="just" eaLnBrk="1" hangingPunct="1">
              <a:buSzPct val="100000"/>
              <a:defRPr/>
            </a:pPr>
            <a:r>
              <a:rPr lang="en-US" altLang="en-US" sz="14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Pratiti, regulirati i pružati informacije za podršku razvoja participativnog planiranja proračuna;</a:t>
            </a:r>
          </a:p>
          <a:p>
            <a:pPr algn="just" eaLnBrk="1" hangingPunct="1">
              <a:buSzPct val="100000"/>
              <a:defRPr/>
            </a:pPr>
            <a:r>
              <a:rPr lang="en-US" altLang="en-US" sz="14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Pratiti i evaluirati programe i prakse participativnog planiranja proračuna.</a:t>
            </a:r>
          </a:p>
          <a:p>
            <a:pPr eaLnBrk="1" hangingPunct="1">
              <a:buSzPct val="100000"/>
              <a:defRPr/>
            </a:pPr>
            <a:endParaRPr lang="en-US" altLang="en-US" sz="1400">
              <a:solidFill>
                <a:srgbClr val="0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  <a:defRPr/>
            </a:pPr>
            <a:r>
              <a:rPr lang="en-US" altLang="en-US" sz="1400" b="1" u="sng">
                <a:solidFill>
                  <a:srgbClr val="077A3E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Očekivani krajnji rezultati: </a:t>
            </a:r>
          </a:p>
          <a:p>
            <a:pPr algn="just" eaLnBrk="1" hangingPunct="1">
              <a:buSzPct val="100000"/>
              <a:defRPr/>
            </a:pPr>
            <a:r>
              <a:rPr lang="en-US" altLang="en-US" sz="14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Bolja osviještenost javnosti o mogućnostima sudjelovanja u utvrđivanju i odabiru područja za proračunsku potrošnju te naknadnom nadzoru nad provedbom odabranih projekata.</a:t>
            </a:r>
          </a:p>
          <a:p>
            <a:pPr algn="just" eaLnBrk="1" hangingPunct="1">
              <a:buSzPct val="100000"/>
              <a:defRPr/>
            </a:pPr>
            <a:r>
              <a:rPr lang="en-US" altLang="en-US" sz="14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Veća potražnja za informacijama o izradi i izvršenju proračuna u Ruskoj Federaciji.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D095249-9AF0-48B0-9B67-3D361C643C8C}"/>
              </a:ext>
            </a:extLst>
          </p:cNvPr>
          <p:cNvSpPr/>
          <p:nvPr/>
        </p:nvSpPr>
        <p:spPr>
          <a:xfrm>
            <a:off x="534988" y="1933575"/>
            <a:ext cx="8469312" cy="485775"/>
          </a:xfrm>
          <a:prstGeom prst="rect">
            <a:avLst/>
          </a:prstGeom>
          <a:solidFill>
            <a:srgbClr val="077A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latin typeface="Trebuchet MS" panose="020B0603020202020204" pitchFamily="34" charset="0"/>
              </a:rPr>
              <a:t>Ključna aktivnost 3.4. Provedba razvojnog programa participativnog planiranja proračuna u Ruskoj Federaciji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689BE86-2E3B-4FEA-A5A7-AE44B1451625}"/>
              </a:ext>
            </a:extLst>
          </p:cNvPr>
          <p:cNvSpPr/>
          <p:nvPr/>
        </p:nvSpPr>
        <p:spPr>
          <a:xfrm>
            <a:off x="925513" y="5197475"/>
            <a:ext cx="8045450" cy="1019175"/>
          </a:xfrm>
          <a:prstGeom prst="rect">
            <a:avLst/>
          </a:prstGeom>
          <a:solidFill>
            <a:srgbClr val="CC66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-4873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SzPct val="100000"/>
              <a:defRPr/>
            </a:pPr>
            <a:r>
              <a:rPr lang="en-US" altLang="en-US" sz="1600" b="1">
                <a:solidFill>
                  <a:srgbClr val="077A3E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Pokazatelj 3.5 </a:t>
            </a:r>
            <a:r>
              <a:rPr lang="en-US" altLang="en-US" sz="1600" b="1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– </a:t>
            </a:r>
            <a: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udio ruskih regija (%) koje su odobrile programe participativnog planiranja proračuna (akcijske planove) u sklopu svojih regionalnih vladinih programa</a:t>
            </a:r>
          </a:p>
        </p:txBody>
      </p:sp>
      <p:sp>
        <p:nvSpPr>
          <p:cNvPr id="22538" name="Oval 19">
            <a:extLst>
              <a:ext uri="{FF2B5EF4-FFF2-40B4-BE49-F238E27FC236}">
                <a16:creationId xmlns:a16="http://schemas.microsoft.com/office/drawing/2014/main" id="{D68C301F-8701-4CCC-A274-2537E632A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" y="6061075"/>
            <a:ext cx="127000" cy="120650"/>
          </a:xfrm>
          <a:prstGeom prst="ellipse">
            <a:avLst/>
          </a:prstGeom>
          <a:solidFill>
            <a:srgbClr val="D9862B"/>
          </a:solidFill>
          <a:ln w="50800" algn="ctr">
            <a:solidFill>
              <a:srgbClr val="D9862B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 sz="20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5">
            <a:extLst>
              <a:ext uri="{FF2B5EF4-FFF2-40B4-BE49-F238E27FC236}">
                <a16:creationId xmlns:a16="http://schemas.microsoft.com/office/drawing/2014/main" id="{A7B10601-7FD3-4546-B50E-576FD74F06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5950" y="6122988"/>
            <a:ext cx="279400" cy="0"/>
          </a:xfrm>
          <a:prstGeom prst="line">
            <a:avLst/>
          </a:prstGeom>
          <a:noFill/>
          <a:ln w="50800">
            <a:solidFill>
              <a:srgbClr val="D9862B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DE9240"/>
                </a:solidFill>
              </a:ln>
              <a:latin typeface="+mn-lt"/>
            </a:endParaRPr>
          </a:p>
        </p:txBody>
      </p:sp>
      <p:pic>
        <p:nvPicPr>
          <p:cNvPr id="22540" name="Picture 5" descr="C:\Users\1341\Downloads\round-add-button.png">
            <a:extLst>
              <a:ext uri="{FF2B5EF4-FFF2-40B4-BE49-F238E27FC236}">
                <a16:creationId xmlns:a16="http://schemas.microsoft.com/office/drawing/2014/main" id="{EED67939-4B09-4E98-80CF-9D2E1565D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965325"/>
            <a:ext cx="42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5">
            <a:extLst>
              <a:ext uri="{FF2B5EF4-FFF2-40B4-BE49-F238E27FC236}">
                <a16:creationId xmlns:a16="http://schemas.microsoft.com/office/drawing/2014/main" id="{BB20896E-6899-431D-AEE7-71A8688DE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2888" y="714375"/>
            <a:ext cx="9875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000" b="1">
                <a:solidFill>
                  <a:srgbClr val="077A3E"/>
                </a:solidFill>
                <a:latin typeface="Trebuchet MS" panose="020B0603020202020204" pitchFamily="34" charset="0"/>
              </a:rPr>
              <a:t>Projekt Ministarstva financija „proračuni za građane“: područja</a:t>
            </a:r>
          </a:p>
        </p:txBody>
      </p:sp>
      <p:sp>
        <p:nvSpPr>
          <p:cNvPr id="23555" name="Номер слайда 1">
            <a:extLst>
              <a:ext uri="{FF2B5EF4-FFF2-40B4-BE49-F238E27FC236}">
                <a16:creationId xmlns:a16="http://schemas.microsoft.com/office/drawing/2014/main" id="{D1E82FCD-E2E9-4FE4-A8EC-CDEE46E72E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A58200A9-D890-41DC-B2C3-8547AE5736D6}" type="slidenum">
              <a:rPr lang="en-US" altLang="en-US">
                <a:solidFill>
                  <a:srgbClr val="077A3E"/>
                </a:solidFill>
                <a:latin typeface="Trebuchet MS" panose="020B0603020202020204" pitchFamily="34" charset="0"/>
              </a:rPr>
              <a:pPr>
                <a:buSzPct val="100000"/>
              </a:pPr>
              <a:t>8</a:t>
            </a:fld>
            <a:endParaRPr lang="en-US" altLang="en-US">
              <a:solidFill>
                <a:srgbClr val="077A3E"/>
              </a:solidFill>
              <a:latin typeface="Trebuchet MS" panose="020B0603020202020204" pitchFamily="34" charset="0"/>
            </a:endParaRPr>
          </a:p>
        </p:txBody>
      </p:sp>
      <p:sp>
        <p:nvSpPr>
          <p:cNvPr id="23556" name="Прямоугольник 1">
            <a:extLst>
              <a:ext uri="{FF2B5EF4-FFF2-40B4-BE49-F238E27FC236}">
                <a16:creationId xmlns:a16="http://schemas.microsoft.com/office/drawing/2014/main" id="{43763D5C-C945-47A2-8A9E-A696F9284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3" y="1535113"/>
            <a:ext cx="8512175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en-US" altLang="en-US" sz="19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Pregled međunarodnih standarda o otvorenosti proračunskog upravljanja, izradi i provedbi pojedinačnih instrumenata na temelju najboljih međunarodnih praksi. </a:t>
            </a:r>
          </a:p>
          <a:p>
            <a:pPr algn="just" eaLnBrk="1" hangingPunct="1"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en-US" altLang="en-US" sz="19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Izrada metodologije i praćenje otvorenosti proračunskih podataka na regionalnoj razini u Rusiji.</a:t>
            </a:r>
          </a:p>
          <a:p>
            <a:pPr algn="just" eaLnBrk="1" hangingPunct="1"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en-US" altLang="en-US" sz="19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Unaprjeđenje mehanizama za uključivanje građana u proračunski proces na lokalnoj razini na temelju prakse participativnog (inicijativnog) planiranja proračuna koja se globalno primjenjuje. </a:t>
            </a:r>
          </a:p>
          <a:p>
            <a:pPr algn="just" eaLnBrk="1" hangingPunct="1"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en-US" altLang="en-US" sz="19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Izrada aktivnosti za unaprjeđenje proračunske pismenosti građana. </a:t>
            </a:r>
          </a:p>
          <a:p>
            <a:pPr algn="just" eaLnBrk="1" hangingPunct="1"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en-US" altLang="en-US" sz="19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Organizacija natjecanja na kojem će se odabrati najbolje ideje građana o tome kako prezentirati proračune za građane.</a:t>
            </a:r>
          </a:p>
          <a:p>
            <a:pPr algn="just" eaLnBrk="1" hangingPunct="1"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en-US" altLang="en-US" sz="19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Priprema i objavljivanje godišnjih izvještaja MF-a o najboljim regionalnim i općinskim praksama za različite dijelove projekta (proračun za građane, inicijativno planiranje proračuna itd.).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5">
            <a:extLst>
              <a:ext uri="{FF2B5EF4-FFF2-40B4-BE49-F238E27FC236}">
                <a16:creationId xmlns:a16="http://schemas.microsoft.com/office/drawing/2014/main" id="{6B8AE7C8-975C-4A55-98FF-2A3A98EB2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6713" y="465138"/>
            <a:ext cx="987742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000" b="1">
                <a:solidFill>
                  <a:srgbClr val="077A3E"/>
                </a:solidFill>
                <a:latin typeface="Trebuchet MS" panose="020B0603020202020204" pitchFamily="34" charset="0"/>
              </a:rPr>
              <a:t>Najbolje prakse participativnog planiranja proračuna </a:t>
            </a:r>
            <a:endParaRPr lang="hr-HR" altLang="en-US" sz="2000" b="1">
              <a:solidFill>
                <a:srgbClr val="077A3E"/>
              </a:solidFill>
              <a:latin typeface="Trebuchet MS" panose="020B0603020202020204" pitchFamily="34" charset="0"/>
            </a:endParaRPr>
          </a:p>
          <a:p>
            <a:pPr algn="ctr" eaLnBrk="1" hangingPunct="1">
              <a:buSzPct val="100000"/>
            </a:pPr>
            <a:r>
              <a:rPr lang="en-US" altLang="en-US" sz="2000" b="1">
                <a:solidFill>
                  <a:srgbClr val="077A3E"/>
                </a:solidFill>
                <a:latin typeface="Trebuchet MS" panose="020B0603020202020204" pitchFamily="34" charset="0"/>
              </a:rPr>
              <a:t>u ruskim regijama tijekom 2018.</a:t>
            </a:r>
          </a:p>
        </p:txBody>
      </p:sp>
      <p:sp>
        <p:nvSpPr>
          <p:cNvPr id="24579" name="Номер слайда 1">
            <a:extLst>
              <a:ext uri="{FF2B5EF4-FFF2-40B4-BE49-F238E27FC236}">
                <a16:creationId xmlns:a16="http://schemas.microsoft.com/office/drawing/2014/main" id="{4E75AC1F-3DC6-4ADC-8083-FB71C8C28D6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A207B316-58AA-484D-A867-16846D2FAB4E}" type="slidenum">
              <a:rPr lang="en-US" altLang="en-US">
                <a:solidFill>
                  <a:srgbClr val="077A3E"/>
                </a:solidFill>
                <a:latin typeface="Trebuchet MS" panose="020B0603020202020204" pitchFamily="34" charset="0"/>
              </a:rPr>
              <a:pPr>
                <a:buSzPct val="100000"/>
              </a:pPr>
              <a:t>9</a:t>
            </a:fld>
            <a:endParaRPr lang="en-US" altLang="en-US">
              <a:solidFill>
                <a:srgbClr val="077A3E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6D6A879-0283-4DE2-9AA3-57616357F8E3}"/>
              </a:ext>
            </a:extLst>
          </p:cNvPr>
          <p:cNvGraphicFramePr>
            <a:graphicFrameLocks noGrp="1"/>
          </p:cNvGraphicFramePr>
          <p:nvPr/>
        </p:nvGraphicFramePr>
        <p:xfrm>
          <a:off x="185738" y="1335088"/>
          <a:ext cx="8772525" cy="5003797"/>
        </p:xfrm>
        <a:graphic>
          <a:graphicData uri="http://schemas.openxmlformats.org/drawingml/2006/table">
            <a:tbl>
              <a:tblPr/>
              <a:tblGrid>
                <a:gridCol w="523875">
                  <a:extLst>
                    <a:ext uri="{9D8B030D-6E8A-4147-A177-3AD203B41FA5}">
                      <a16:colId xmlns:a16="http://schemas.microsoft.com/office/drawing/2014/main" val="1636996771"/>
                    </a:ext>
                  </a:extLst>
                </a:gridCol>
                <a:gridCol w="5449887">
                  <a:extLst>
                    <a:ext uri="{9D8B030D-6E8A-4147-A177-3AD203B41FA5}">
                      <a16:colId xmlns:a16="http://schemas.microsoft.com/office/drawing/2014/main" val="2564402254"/>
                    </a:ext>
                  </a:extLst>
                </a:gridCol>
                <a:gridCol w="2798763">
                  <a:extLst>
                    <a:ext uri="{9D8B030D-6E8A-4147-A177-3AD203B41FA5}">
                      <a16:colId xmlns:a16="http://schemas.microsoft.com/office/drawing/2014/main" val="2747319340"/>
                    </a:ext>
                  </a:extLst>
                </a:gridCol>
              </a:tblGrid>
              <a:tr h="3778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7A3E">
                        <a:alpha val="8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Kriterij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7A3E">
                        <a:alpha val="8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Regija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7A3E">
                        <a:alpha val="8509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280600"/>
                  </a:ext>
                </a:extLst>
              </a:tr>
              <a:tr h="483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Udio regionalnog proračuna namijenjen projektima participativnog planiranja proračuna 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Jaroslavska oblast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034985"/>
                  </a:ext>
                </a:extLst>
              </a:tr>
              <a:tr h="3841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8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Udio korisnika projekata participativnog planiranja proračuna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8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Kirovska oblast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8509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19726"/>
                  </a:ext>
                </a:extLst>
              </a:tr>
              <a:tr h="3841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Sveobuhvatni pristup participativnom planiranju proračuna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Republika Baškirska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308731"/>
                  </a:ext>
                </a:extLst>
              </a:tr>
              <a:tr h="483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8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Sudjelovanje građana na sastancima kako bi se predložili projekti participativnog planiranja proračuna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8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Jakutska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Republika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4A452A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8509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01745"/>
                  </a:ext>
                </a:extLst>
              </a:tr>
              <a:tr h="483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5.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Unaprjeđenje proračunske pismenosti sudionika participativnog planiranja proračuna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Sankt-Peterburg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757860"/>
                  </a:ext>
                </a:extLst>
              </a:tr>
              <a:tr h="3841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6.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8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Razina građanskog sudjelovanja u procesu donošenja odluka 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8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Tulska oblast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8509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274116"/>
                  </a:ext>
                </a:extLst>
              </a:tr>
              <a:tr h="3841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7.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Infrastruktura za podršku participativnog planiranja proračuna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Krasnojarski kraj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528638"/>
                  </a:ext>
                </a:extLst>
              </a:tr>
              <a:tr h="3841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8.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8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Kampanja za osvješćivanje o participativnom planiranju proračuna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8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Stavropoljski kraj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8509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161016"/>
                  </a:ext>
                </a:extLst>
              </a:tr>
              <a:tr h="3841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9.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Vizualna prezentacija programa participativnog planiranja proračuna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Altajski kraj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380717"/>
                  </a:ext>
                </a:extLst>
              </a:tr>
              <a:tr h="3841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8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Provedba projekata participativnog planiranja proračuna koji donose prihode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8509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Republika Komi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8509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07315"/>
                  </a:ext>
                </a:extLst>
              </a:tr>
              <a:tr h="487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Uspostava participativnog planiranja proračuna u jednoj općini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Sosnovi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Lenjingradska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oblast)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494447"/>
                  </a:ext>
                </a:extLst>
              </a:tr>
            </a:tbl>
          </a:graphicData>
        </a:graphic>
      </p:graphicFrame>
      <p:sp>
        <p:nvSpPr>
          <p:cNvPr id="24617" name="AutoShape 2" descr="https://webmail.minfin.ru/owa/service.svc/s/GetFileAttachment?id=AAMkAGE5MmMzYTU3LWNmYzgtNDAxYy04NjI1LTFjMGRlMGEwY2NlZgBGAAAAAACDqvcWJatjR7k29qjcZHtNBwBKZu5JNEoMSZj6XRJBzxbPAAAAKDt6AACHLYRp36dUQqhaVg8%2F3xXxAALpS1Y%2FAAABEgAQAFM2EGAEyf9IlJlPSZtrIog%3D&amp;isImagePreview=True&amp;X-OWA-CANARY=0Z8rPuxZS0WHwtKOLq2xwv0ly9k7ENYICybNfPSa65ZZuacJF2Hd1D2fOmCKKtm1WLIvFXqM0Mk.">
            <a:extLst>
              <a:ext uri="{FF2B5EF4-FFF2-40B4-BE49-F238E27FC236}">
                <a16:creationId xmlns:a16="http://schemas.microsoft.com/office/drawing/2014/main" id="{13EB0392-CED4-499B-9016-905D9C05F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en-US"/>
          </a:p>
        </p:txBody>
      </p:sp>
      <p:sp>
        <p:nvSpPr>
          <p:cNvPr id="24618" name="AutoShape 4" descr="https://webmail.minfin.ru/owa/service.svc/s/GetFileAttachment?id=AAMkAGE5MmMzYTU3LWNmYzgtNDAxYy04NjI1LTFjMGRlMGEwY2NlZgBGAAAAAACDqvcWJatjR7k29qjcZHtNBwBKZu5JNEoMSZj6XRJBzxbPAAAAKDt6AACHLYRp36dUQqhaVg8%2F3xXxAALpS1Y%2FAAABEgAQAFM2EGAEyf9IlJlPSZtrIog%3D&amp;isImagePreview=True&amp;X-OWA-CANARY=0Z8rPuxZS0WHwtKOLq2xwv0ly9k7ENYICybNfPSa65ZZuacJF2Hd1D2fOmCKKtm1WLIvFXqM0Mk.">
            <a:extLst>
              <a:ext uri="{FF2B5EF4-FFF2-40B4-BE49-F238E27FC236}">
                <a16:creationId xmlns:a16="http://schemas.microsoft.com/office/drawing/2014/main" id="{104E2AD9-51B7-4BC1-B37B-D3449E83AA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en-US"/>
          </a:p>
        </p:txBody>
      </p:sp>
      <p:sp>
        <p:nvSpPr>
          <p:cNvPr id="24619" name="Прямоугольник 9">
            <a:extLst>
              <a:ext uri="{FF2B5EF4-FFF2-40B4-BE49-F238E27FC236}">
                <a16:creationId xmlns:a16="http://schemas.microsoft.com/office/drawing/2014/main" id="{65913541-29D1-491B-A982-41AB33E1F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6254750"/>
            <a:ext cx="856138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SzPct val="100000"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Izvor: Izvještaj MF-a o najboljim praksama participativnog planiranja proračuna u ruskim regijama i općinama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15027</TotalTime>
  <Words>1666</Words>
  <Application>Microsoft Office PowerPoint</Application>
  <PresentationFormat>On-screen Show (4:3)</PresentationFormat>
  <Paragraphs>232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ilya.sokolov@minfin.ru</Manager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aleksei.zapuskalov@minfin.ru</dc:creator>
  <cp:lastModifiedBy>Assia</cp:lastModifiedBy>
  <cp:revision>640</cp:revision>
  <cp:lastPrinted>2018-09-04T12:30:16Z</cp:lastPrinted>
  <dcterms:created xsi:type="dcterms:W3CDTF">2014-05-13T07:16:38Z</dcterms:created>
  <dcterms:modified xsi:type="dcterms:W3CDTF">2019-03-12T16:53:59Z</dcterms:modified>
</cp:coreProperties>
</file>