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2"/>
  </p:notesMasterIdLst>
  <p:handoutMasterIdLst>
    <p:handoutMasterId r:id="rId13"/>
  </p:handoutMasterIdLst>
  <p:sldIdLst>
    <p:sldId id="271" r:id="rId2"/>
    <p:sldId id="395" r:id="rId3"/>
    <p:sldId id="399" r:id="rId4"/>
    <p:sldId id="402" r:id="rId5"/>
    <p:sldId id="398" r:id="rId6"/>
    <p:sldId id="366" r:id="rId7"/>
    <p:sldId id="393" r:id="rId8"/>
    <p:sldId id="396" r:id="rId9"/>
    <p:sldId id="400" r:id="rId10"/>
    <p:sldId id="401" r:id="rId11"/>
  </p:sldIdLst>
  <p:sldSz cx="9906000" cy="6858000" type="A4"/>
  <p:notesSz cx="7086600" cy="90249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12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ena Mondo" initials="EM" lastIdx="9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66" autoAdjust="0"/>
    <p:restoredTop sz="89387" autoAdjust="0"/>
  </p:normalViewPr>
  <p:slideViewPr>
    <p:cSldViewPr>
      <p:cViewPr>
        <p:scale>
          <a:sx n="90" d="100"/>
          <a:sy n="90" d="100"/>
        </p:scale>
        <p:origin x="-2592" y="-516"/>
      </p:cViewPr>
      <p:guideLst>
        <p:guide orient="horz" pos="2160"/>
        <p:guide pos="288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0225" cy="4508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14788" y="0"/>
            <a:ext cx="3070225" cy="4508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3DEF46C-3B29-459B-AD1C-1E45D54687AF}" type="datetimeFigureOut">
              <a:rPr lang="en-US"/>
              <a:pPr>
                <a:defRPr/>
              </a:pPr>
              <a:t>6/8/2017</a:t>
            </a:fld>
            <a:endParaRPr lang="hr-H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572500"/>
            <a:ext cx="3070225" cy="4508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14788" y="8572500"/>
            <a:ext cx="3070225" cy="4508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3FA3048-62B1-4C44-B29A-EA0FED456B63}" type="slidenum">
              <a:rPr lang="en-US"/>
              <a:pPr>
                <a:defRPr/>
              </a:pPr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522772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0225" cy="4508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14788" y="0"/>
            <a:ext cx="3070225" cy="4508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11A730C-CD51-46F1-A484-178E442E2468}" type="datetimeFigureOut">
              <a:rPr lang="en-US"/>
              <a:pPr>
                <a:defRPr/>
              </a:pPr>
              <a:t>6/8/2017</a:t>
            </a:fld>
            <a:endParaRPr lang="hr-HR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0138" y="676275"/>
            <a:ext cx="4886325" cy="3384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025" y="4286250"/>
            <a:ext cx="5670550" cy="4062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572500"/>
            <a:ext cx="3070225" cy="4508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14788" y="8572500"/>
            <a:ext cx="3070225" cy="4508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228C16A-6598-4F59-8139-79C5FA12BCDD}" type="slidenum">
              <a:rPr lang="en-US"/>
              <a:pPr>
                <a:defRPr/>
              </a:pPr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9453305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00138" y="676275"/>
            <a:ext cx="4886325" cy="33845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4C88DE2-B501-4DB1-B8EA-01C094CFBE0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058280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00138" y="676275"/>
            <a:ext cx="4886325" cy="33845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55CD790-025B-4CC7-A6E2-6DDFA908780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419604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00138" y="676275"/>
            <a:ext cx="4886325" cy="33845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55CD790-025B-4CC7-A6E2-6DDFA908780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821119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00138" y="676275"/>
            <a:ext cx="4886325" cy="33845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55CD790-025B-4CC7-A6E2-6DDFA908780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582825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00138" y="676275"/>
            <a:ext cx="4886325" cy="33845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55CD790-025B-4CC7-A6E2-6DDFA908780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28340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00138" y="676275"/>
            <a:ext cx="4886325" cy="33845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457200" indent="-457200"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sz="2000" b="1" dirty="0" smtClean="0">
                <a:solidFill>
                  <a:schemeClr val="tx1"/>
                </a:solidFill>
              </a:rPr>
              <a:t>Najlošija kategorija dostupnih dokumenata u pogledu proračuna i dalje je proračun za građane u regiji </a:t>
            </a:r>
            <a:r>
              <a:rPr lang="hr-HR" sz="2000" dirty="0" smtClean="0">
                <a:solidFill>
                  <a:schemeClr val="tx1"/>
                </a:solidFill>
              </a:rPr>
              <a:t>koji prema izvješću iz 2015. ima samo osam zemalja. Nadamo se da će naš rad na proračunima za građane poboljšati rezultate u sljedećoj anketi, a preliminarni rezultati za 2017. pokazuju da se to i postiglo.</a:t>
            </a:r>
          </a:p>
          <a:p>
            <a:pPr marL="914400" lvl="1" indent="-457200"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hr-HR" sz="1800" baseline="0" dirty="0" smtClean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</a:pPr>
            <a:endParaRPr lang="hr-HR" dirty="0" smtClean="0"/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55CD790-025B-4CC7-A6E2-6DDFA908780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11518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00138" y="676275"/>
            <a:ext cx="4886325" cy="33845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55CD790-025B-4CC7-A6E2-6DDFA908780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249378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00138" y="676275"/>
            <a:ext cx="4886325" cy="33845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baseline="0" dirty="0" smtClean="0"/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55CD790-025B-4CC7-A6E2-6DDFA908780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88472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098550" y="676275"/>
            <a:ext cx="4889500" cy="33845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/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55CD790-025B-4CC7-A6E2-6DDFA908780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653194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00138" y="676275"/>
            <a:ext cx="4886325" cy="33845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55CD790-025B-4CC7-A6E2-6DDFA908780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821379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88743-DAB4-41FA-9DA6-4EF09FF19F4C}" type="datetimeFigureOut">
              <a:rPr lang="en-US"/>
              <a:pPr>
                <a:defRPr/>
              </a:pPr>
              <a:t>6/8/2017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B3BBAE-7D5F-41AB-BD10-EF89A677EB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9DC09-C7E8-473F-8C00-DA091F95A1EB}" type="datetimeFigureOut">
              <a:rPr lang="en-US"/>
              <a:pPr>
                <a:defRPr/>
              </a:pPr>
              <a:t>6/8/2017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1B2B7-ED7E-40C8-AB88-99064FB57A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41"/>
            <a:ext cx="22288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41"/>
            <a:ext cx="65214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B34E1-E386-4084-B7B9-51AE47AAE7CA}" type="datetimeFigureOut">
              <a:rPr lang="en-US"/>
              <a:pPr>
                <a:defRPr/>
              </a:pPr>
              <a:t>6/8/2017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53A031-8C87-495F-8161-33479F35BD7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B5A17-879E-4160-93EC-7D24F369FC4B}" type="datetimeFigureOut">
              <a:rPr lang="en-US"/>
              <a:pPr>
                <a:defRPr/>
              </a:pPr>
              <a:t>6/8/2017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13107-B301-4006-969E-82B6FA1BE5A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2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6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372DC1-AFCB-4961-82A6-69AF9CF4182B}" type="datetimeFigureOut">
              <a:rPr lang="en-US"/>
              <a:pPr>
                <a:defRPr/>
              </a:pPr>
              <a:t>6/8/2017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421D5-AC61-48EB-AF70-CE986F164A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3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3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F14C6-C4F2-4A7C-97F2-93E9D3F52B95}" type="datetimeFigureOut">
              <a:rPr lang="en-US"/>
              <a:pPr>
                <a:defRPr/>
              </a:pPr>
              <a:t>6/8/2017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C11DB5-DA54-486C-AE6D-D01447F372A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1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1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8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8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24715-F681-4152-9549-5A0516B953BF}" type="datetimeFigureOut">
              <a:rPr lang="en-US"/>
              <a:pPr>
                <a:defRPr/>
              </a:pPr>
              <a:t>6/8/2017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DFB1F-0932-40E9-9FC8-4685FCBBE7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10952-97C1-450C-8404-BEE294189A77}" type="datetimeFigureOut">
              <a:rPr lang="en-US"/>
              <a:pPr>
                <a:defRPr/>
              </a:pPr>
              <a:t>6/8/2017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5FB05-52CC-4A02-A181-5157D23A47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27DC5-EBBB-4732-8B2A-60BEF70459C9}" type="datetimeFigureOut">
              <a:rPr lang="en-US"/>
              <a:pPr>
                <a:defRPr/>
              </a:pPr>
              <a:t>6/8/2017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F6CF5-24BC-4CD1-8A80-386CB6D2FE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2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3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2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C26220-5127-4CAE-894A-720B47330FD3}" type="datetimeFigureOut">
              <a:rPr lang="en-US"/>
              <a:pPr>
                <a:defRPr/>
              </a:pPr>
              <a:t>6/8/2017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6CB80-B3E8-45F9-8241-913BB41D16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1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9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1AEDC5-7C04-4750-85C4-DE585CF2F301}" type="datetimeFigureOut">
              <a:rPr lang="en-US"/>
              <a:pPr>
                <a:defRPr/>
              </a:pPr>
              <a:t>6/8/2017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8177A-534F-4E47-9536-CA6A7610BE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5300" y="1600203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6BD40B1-177C-4AE4-83C4-C0163600D023}" type="datetimeFigureOut">
              <a:rPr lang="en-US"/>
              <a:pPr>
                <a:defRPr/>
              </a:pPr>
              <a:t>6/8/2017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33BEA64-BD09-492F-8F95-6EA01CA143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WM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budget4me.ru/" TargetMode="External"/><Relationship Id="rId13" Type="http://schemas.openxmlformats.org/officeDocument/2006/relationships/image" Target="../media/image9.png"/><Relationship Id="rId3" Type="http://schemas.openxmlformats.org/officeDocument/2006/relationships/image" Target="../media/image1.jpeg"/><Relationship Id="rId7" Type="http://schemas.openxmlformats.org/officeDocument/2006/relationships/hyperlink" Target="http://minfin.ru/common/upload/library/2016/10/main/DBDG16_11-09-2016_with_cover_omsk.pdf" TargetMode="External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pempal.org/events/plenary-meeting-budget-community-and-meeting-budget-literacy-and-transparency-working-group" TargetMode="External"/><Relationship Id="rId11" Type="http://schemas.openxmlformats.org/officeDocument/2006/relationships/image" Target="../media/image7.png"/><Relationship Id="rId5" Type="http://schemas.openxmlformats.org/officeDocument/2006/relationships/hyperlink" Target="http://minfin.ru/common/upload/library/2016/12/main/1288_BDG_2017.pdf" TargetMode="External"/><Relationship Id="rId10" Type="http://schemas.openxmlformats.org/officeDocument/2006/relationships/hyperlink" Target="http://mamso.ru/bgs/" TargetMode="External"/><Relationship Id="rId4" Type="http://schemas.openxmlformats.org/officeDocument/2006/relationships/image" Target="../media/image6.jpeg"/><Relationship Id="rId9" Type="http://schemas.openxmlformats.org/officeDocument/2006/relationships/hyperlink" Target="http://www.fa.ru/faculty/finec/news/Pages/2017-03-14-konkurs-proektov-po-predstavleniyu-byudzheta-dlya-grazhdan-2017-goda.aspx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ctrTitle"/>
          </p:nvPr>
        </p:nvSpPr>
        <p:spPr>
          <a:xfrm>
            <a:off x="1073150" y="990600"/>
            <a:ext cx="8528050" cy="3200400"/>
          </a:xfrm>
        </p:spPr>
        <p:txBody>
          <a:bodyPr/>
          <a:lstStyle/>
          <a:p>
            <a:r>
              <a:rPr lang="hr-HR" dirty="0" smtClean="0">
                <a:solidFill>
                  <a:srgbClr val="002060"/>
                </a:solidFill>
              </a:rPr>
              <a:t>Najnoviji podaci o napretku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4191000"/>
            <a:ext cx="6934200" cy="762000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r-HR" sz="2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PEMPAL-ova Zajednica prakse za proračun (BCOP)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r-HR" sz="2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Radna skupina za proračunsku pismenost i transparentnost</a:t>
            </a:r>
          </a:p>
        </p:txBody>
      </p:sp>
      <p:pic>
        <p:nvPicPr>
          <p:cNvPr id="15363" name="Рисунок 11" descr="pempal-log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763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Рисунок 15" descr="pempal-logo-top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84550" y="381000"/>
            <a:ext cx="38798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TextBox 5"/>
          <p:cNvSpPr txBox="1">
            <a:spLocks noChangeArrowheads="1"/>
          </p:cNvSpPr>
          <p:nvPr/>
        </p:nvSpPr>
        <p:spPr bwMode="auto">
          <a:xfrm>
            <a:off x="2514600" y="5562600"/>
            <a:ext cx="4953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hr-HR" dirty="0" smtClean="0">
              <a:latin typeface="Calibri" pitchFamily="34" charset="0"/>
            </a:endParaRPr>
          </a:p>
          <a:p>
            <a:pPr algn="ctr"/>
            <a:r>
              <a:rPr lang="hr-HR" dirty="0" smtClean="0">
                <a:latin typeface="Calibri" pitchFamily="34" charset="0"/>
              </a:rPr>
              <a:t>Anna Belenchuk, MF Ruske Federacije</a:t>
            </a:r>
          </a:p>
          <a:p>
            <a:pPr algn="ctr"/>
            <a:r>
              <a:rPr lang="hr-HR" dirty="0" smtClean="0">
                <a:latin typeface="Calibri" pitchFamily="34" charset="0"/>
              </a:rPr>
              <a:t>Predsjednica BCOP-a i voditeljica Radne skupine</a:t>
            </a:r>
          </a:p>
          <a:p>
            <a:pPr algn="ctr"/>
            <a:r>
              <a:rPr lang="hr-HR" dirty="0" smtClean="0">
                <a:latin typeface="Calibri" pitchFamily="34" charset="0"/>
              </a:rPr>
              <a:t>23. lipnja 2017.</a:t>
            </a:r>
            <a:endParaRPr lang="hr-HR" dirty="0">
              <a:latin typeface="Calibri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9703" y="4724403"/>
            <a:ext cx="1647367" cy="16980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685800"/>
            <a:ext cx="9372600" cy="6172200"/>
          </a:xfrm>
        </p:spPr>
        <p:txBody>
          <a:bodyPr rtlCol="0">
            <a:noAutofit/>
          </a:bodyPr>
          <a:lstStyle/>
          <a:p>
            <a:pPr marL="342900" indent="-342900" algn="just">
              <a:spcBef>
                <a:spcPct val="0"/>
              </a:spcBef>
              <a:buFont typeface="Arial" charset="0"/>
              <a:buChar char="•"/>
            </a:pPr>
            <a:endParaRPr lang="hr-HR" sz="8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800100" lvl="1" indent="-342900" algn="just">
              <a:spcBef>
                <a:spcPct val="0"/>
              </a:spcBef>
              <a:buFont typeface="Arial" charset="0"/>
              <a:buChar char="•"/>
            </a:pPr>
            <a:r>
              <a:rPr lang="hr-HR" sz="2000" b="1" dirty="0" smtClean="0">
                <a:solidFill>
                  <a:schemeClr val="accent6">
                    <a:lumMod val="50000"/>
                  </a:schemeClr>
                </a:solidFill>
              </a:rPr>
              <a:t>GIFT će utvrditi dostupna istraživanja o koristima sudjelovanja javnosti</a:t>
            </a:r>
            <a:r>
              <a:rPr lang="hr-HR" sz="2000" dirty="0">
                <a:solidFill>
                  <a:schemeClr val="accent6">
                    <a:lumMod val="50000"/>
                  </a:schemeClr>
                </a:solidFill>
              </a:rPr>
              <a:t>, tako da ovo može tvoriti dio našeg proizvoda znanja. </a:t>
            </a:r>
            <a:endParaRPr lang="hr-HR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800100" lvl="1" indent="-342900" algn="just">
              <a:spcBef>
                <a:spcPct val="0"/>
              </a:spcBef>
              <a:buFont typeface="Arial" charset="0"/>
              <a:buChar char="•"/>
            </a:pPr>
            <a:endParaRPr lang="hr-HR" sz="12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800100" lvl="1" indent="-342900" algn="just">
              <a:spcBef>
                <a:spcPct val="0"/>
              </a:spcBef>
              <a:buFont typeface="Arial" charset="0"/>
              <a:buChar char="•"/>
            </a:pPr>
            <a:r>
              <a:rPr lang="hr-HR" sz="2000" b="1" dirty="0" smtClean="0">
                <a:solidFill>
                  <a:schemeClr val="accent6">
                    <a:lumMod val="50000"/>
                  </a:schemeClr>
                </a:solidFill>
              </a:rPr>
              <a:t>Prvi će nacrt Deanna pripremiti za videokonferenciju u rujnu/listopadu </a:t>
            </a:r>
            <a:r>
              <a:rPr lang="hr-HR" sz="2000" dirty="0" smtClean="0">
                <a:solidFill>
                  <a:schemeClr val="accent6">
                    <a:lumMod val="50000"/>
                  </a:schemeClr>
                </a:solidFill>
              </a:rPr>
              <a:t>koja će obuhvaćati dostupna istraživanja, slučajeve zemalja i zahtjeve Ankete o otvorenosti proračuna. Još išta? (Recite nam danas tijekom panel rasprave)</a:t>
            </a:r>
          </a:p>
          <a:p>
            <a:pPr marL="800100" lvl="1" indent="-342900" algn="just">
              <a:spcBef>
                <a:spcPct val="0"/>
              </a:spcBef>
              <a:buFont typeface="Arial" charset="0"/>
              <a:buChar char="•"/>
            </a:pPr>
            <a:endParaRPr lang="hr-HR" sz="12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800100" lvl="1" indent="-342900" algn="just">
              <a:spcBef>
                <a:spcPct val="0"/>
              </a:spcBef>
              <a:buFont typeface="Arial" charset="0"/>
              <a:buChar char="•"/>
            </a:pPr>
            <a:r>
              <a:rPr lang="hr-HR" sz="2000" b="1" dirty="0" smtClean="0">
                <a:solidFill>
                  <a:schemeClr val="accent6">
                    <a:lumMod val="50000"/>
                  </a:schemeClr>
                </a:solidFill>
              </a:rPr>
              <a:t>Nakon dovršetka prvog nacrta dokumenta moramo raspraviti o tome što je izvedivo u našim zemljama i kako možemo doprinijeti dokumentu</a:t>
            </a:r>
            <a:r>
              <a:rPr lang="hr-HR" sz="2000" dirty="0" smtClean="0">
                <a:solidFill>
                  <a:schemeClr val="accent6">
                    <a:lumMod val="50000"/>
                  </a:schemeClr>
                </a:solidFill>
              </a:rPr>
              <a:t> kako bismo ga učinili značajnijim i korisnijim za napredak naših reformi. Naš će zadatak biti razmijeniti ideje na videokonferenciji u rujnu/listopadu kad se sljedeći put sastanemo.</a:t>
            </a:r>
          </a:p>
          <a:p>
            <a:pPr marL="800100" lvl="1" indent="-342900" algn="just">
              <a:spcBef>
                <a:spcPct val="0"/>
              </a:spcBef>
              <a:buFont typeface="Arial" charset="0"/>
              <a:buChar char="•"/>
            </a:pPr>
            <a:endParaRPr lang="hr-HR" sz="1200" dirty="0">
              <a:solidFill>
                <a:schemeClr val="accent6">
                  <a:lumMod val="50000"/>
                </a:schemeClr>
              </a:solidFill>
            </a:endParaRPr>
          </a:p>
          <a:p>
            <a:pPr marL="800100" lvl="1" indent="-342900" algn="just">
              <a:spcBef>
                <a:spcPct val="0"/>
              </a:spcBef>
              <a:buFont typeface="Arial" charset="0"/>
              <a:buChar char="•"/>
            </a:pPr>
            <a:r>
              <a:rPr lang="hr-HR" sz="2000" b="1" dirty="0" smtClean="0">
                <a:solidFill>
                  <a:schemeClr val="accent6">
                    <a:lumMod val="50000"/>
                  </a:schemeClr>
                </a:solidFill>
              </a:rPr>
              <a:t>Nekoliko tjedana prije videokonferencije dostavit ćemo vam nacrt dokumenta </a:t>
            </a:r>
            <a:r>
              <a:rPr lang="hr-HR" sz="2000" dirty="0" smtClean="0">
                <a:solidFill>
                  <a:schemeClr val="accent6">
                    <a:lumMod val="50000"/>
                  </a:schemeClr>
                </a:solidFill>
              </a:rPr>
              <a:t>kako biste imali vremena pripremiti svoj doprinos.</a:t>
            </a:r>
          </a:p>
          <a:p>
            <a:pPr marL="800100" lvl="1" indent="-342900" algn="just">
              <a:spcBef>
                <a:spcPct val="0"/>
              </a:spcBef>
              <a:buFont typeface="Arial" charset="0"/>
              <a:buChar char="•"/>
            </a:pPr>
            <a:endParaRPr lang="hr-HR" sz="1200" dirty="0">
              <a:solidFill>
                <a:schemeClr val="accent6">
                  <a:lumMod val="50000"/>
                </a:schemeClr>
              </a:solidFill>
            </a:endParaRPr>
          </a:p>
          <a:p>
            <a:pPr marL="800100" lvl="1" indent="-342900" algn="just">
              <a:spcBef>
                <a:spcPts val="200"/>
              </a:spcBef>
              <a:buFont typeface="Arial" charset="0"/>
              <a:buChar char="•"/>
            </a:pPr>
            <a:r>
              <a:rPr lang="hr-HR" sz="2000" b="1" dirty="0" smtClean="0">
                <a:solidFill>
                  <a:schemeClr val="accent6">
                    <a:lumMod val="50000"/>
                  </a:schemeClr>
                </a:solidFill>
              </a:rPr>
              <a:t>Na toj videokonferenciji moramo početi planirati i studijski posjet u travnju 2018. </a:t>
            </a:r>
            <a:r>
              <a:rPr lang="hr-HR" sz="2000" dirty="0" smtClean="0">
                <a:solidFill>
                  <a:schemeClr val="accent6">
                    <a:lumMod val="50000"/>
                  </a:schemeClr>
                </a:solidFill>
              </a:rPr>
              <a:t>(tj. izabrati mogućnosti iz slučajeva zemalja obuhvaćenih ovim dokumentom s dobrom praksom u sudjelovanju javnosti koje bismo željeli detaljnije proučiti).</a:t>
            </a:r>
            <a:r>
              <a:rPr lang="hr-HR" dirty="0" smtClean="0"/>
              <a:t>                      </a:t>
            </a:r>
            <a:r>
              <a:rPr lang="hr-HR" sz="2800" dirty="0" smtClean="0">
                <a:solidFill>
                  <a:srgbClr val="000000"/>
                </a:solidFill>
              </a:rPr>
              <a:t>Zahvaljujem na pozornosti!</a:t>
            </a:r>
            <a:endParaRPr lang="hr-HR" sz="2800" dirty="0">
              <a:solidFill>
                <a:srgbClr val="000000"/>
              </a:solidFill>
            </a:endParaRPr>
          </a:p>
          <a:p>
            <a:pPr marL="342900" indent="-342900" algn="just">
              <a:spcBef>
                <a:spcPct val="0"/>
              </a:spcBef>
              <a:buFont typeface="Arial" charset="0"/>
              <a:buChar char="•"/>
            </a:pPr>
            <a:endParaRPr lang="hr-HR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342900" indent="-342900" algn="just">
              <a:spcBef>
                <a:spcPct val="0"/>
              </a:spcBef>
              <a:buFont typeface="Arial" charset="0"/>
              <a:buChar char="•"/>
            </a:pPr>
            <a:endParaRPr lang="hr-HR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spcBef>
                <a:spcPct val="0"/>
              </a:spcBef>
            </a:pPr>
            <a:endParaRPr lang="hr-HR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lvl="0"/>
            <a:endParaRPr lang="hr-HR" sz="1800" dirty="0" smtClean="0">
              <a:solidFill>
                <a:schemeClr val="tx1"/>
              </a:solidFill>
            </a:endParaRPr>
          </a:p>
          <a:p>
            <a:pPr lvl="0"/>
            <a:endParaRPr lang="hr-HR" sz="1800" dirty="0">
              <a:solidFill>
                <a:schemeClr val="tx1"/>
              </a:solidFill>
            </a:endParaRPr>
          </a:p>
          <a:p>
            <a:pPr lvl="0" algn="l"/>
            <a:endParaRPr lang="hr-HR" sz="1800" dirty="0" smtClean="0">
              <a:solidFill>
                <a:schemeClr val="tx1"/>
              </a:solidFill>
            </a:endParaRPr>
          </a:p>
          <a:p>
            <a:pPr marL="457200" indent="-457200"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hr-HR" sz="2800" dirty="0">
              <a:solidFill>
                <a:schemeClr val="tx1"/>
              </a:solidFill>
            </a:endParaRPr>
          </a:p>
        </p:txBody>
      </p:sp>
      <p:pic>
        <p:nvPicPr>
          <p:cNvPr id="37890" name="Рисунок 11" descr="pempal-log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763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763588" y="9525"/>
            <a:ext cx="8965404" cy="904875"/>
          </a:xfrm>
        </p:spPr>
        <p:txBody>
          <a:bodyPr/>
          <a:lstStyle/>
          <a:p>
            <a:r>
              <a:rPr lang="hr-HR" sz="3600" dirty="0" smtClean="0">
                <a:solidFill>
                  <a:srgbClr val="002060"/>
                </a:solidFill>
              </a:rPr>
              <a:t>Sljedeći koraci u reformama</a:t>
            </a:r>
          </a:p>
        </p:txBody>
      </p:sp>
    </p:spTree>
    <p:extLst>
      <p:ext uri="{BB962C8B-B14F-4D97-AF65-F5344CB8AC3E}">
        <p14:creationId xmlns:p14="http://schemas.microsoft.com/office/powerpoint/2010/main" val="66916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Рисунок 11" descr="pempal-log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0002"/>
            <a:ext cx="763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486973" y="127016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200" y="152400"/>
            <a:ext cx="8559800" cy="6705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65200" y="-1765"/>
            <a:ext cx="8940800" cy="492443"/>
          </a:xfrm>
          <a:prstGeom prst="rect">
            <a:avLst/>
          </a:prstGeom>
          <a:solidFill>
            <a:schemeClr val="bg1"/>
          </a:solidFill>
        </p:spPr>
        <p:txBody>
          <a:bodyPr wrap="square" lIns="72000" tIns="0" rIns="72000" bIns="0" rtlCol="0">
            <a:spAutoFit/>
          </a:bodyPr>
          <a:lstStyle/>
          <a:p>
            <a:r>
              <a:rPr lang="hr-HR" sz="1600" dirty="0" smtClean="0"/>
              <a:t>Najnovije informacije u pogledu dostupnosti dokumenata prema Anketi o otvorenosti proračuna 2017.: zemlje PEMPAL-a</a:t>
            </a:r>
            <a:endParaRPr lang="en-GB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768904" y="838200"/>
            <a:ext cx="1902735" cy="5184000"/>
          </a:xfrm>
          <a:prstGeom prst="rect">
            <a:avLst/>
          </a:prstGeom>
          <a:solidFill>
            <a:schemeClr val="bg1"/>
          </a:solidFill>
        </p:spPr>
        <p:txBody>
          <a:bodyPr wrap="square" lIns="36000" rIns="0" bIns="0" rtlCol="0">
            <a:spAutoFit/>
          </a:bodyPr>
          <a:lstStyle/>
          <a:p>
            <a:pPr>
              <a:spcBef>
                <a:spcPts val="200"/>
              </a:spcBef>
            </a:pPr>
            <a:r>
              <a:rPr lang="hr-HR" sz="1100" dirty="0" smtClean="0"/>
              <a:t>Zemlje članice PEMPAL-a</a:t>
            </a:r>
          </a:p>
          <a:p>
            <a:pPr>
              <a:spcBef>
                <a:spcPts val="200"/>
              </a:spcBef>
            </a:pPr>
            <a:r>
              <a:rPr lang="hr-HR" sz="1100" dirty="0" smtClean="0"/>
              <a:t>Albanija</a:t>
            </a:r>
          </a:p>
          <a:p>
            <a:pPr>
              <a:spcBef>
                <a:spcPts val="200"/>
              </a:spcBef>
            </a:pPr>
            <a:r>
              <a:rPr lang="hr-HR" sz="1100" dirty="0" smtClean="0"/>
              <a:t>Azerbajdžan</a:t>
            </a:r>
          </a:p>
          <a:p>
            <a:pPr>
              <a:spcBef>
                <a:spcPts val="200"/>
              </a:spcBef>
            </a:pPr>
            <a:r>
              <a:rPr lang="hr-HR" sz="1100" dirty="0" smtClean="0"/>
              <a:t>Armenija</a:t>
            </a:r>
          </a:p>
          <a:p>
            <a:pPr>
              <a:spcBef>
                <a:spcPts val="200"/>
              </a:spcBef>
            </a:pPr>
            <a:r>
              <a:rPr lang="hr-HR" sz="1100" dirty="0" smtClean="0"/>
              <a:t>Bjelarus</a:t>
            </a:r>
          </a:p>
          <a:p>
            <a:pPr>
              <a:spcBef>
                <a:spcPts val="200"/>
              </a:spcBef>
            </a:pPr>
            <a:r>
              <a:rPr lang="hr-HR" sz="1100" dirty="0" smtClean="0"/>
              <a:t>BiH</a:t>
            </a:r>
          </a:p>
          <a:p>
            <a:pPr>
              <a:spcBef>
                <a:spcPts val="200"/>
              </a:spcBef>
            </a:pPr>
            <a:r>
              <a:rPr lang="hr-HR" sz="1100" dirty="0" smtClean="0"/>
              <a:t>Bugarska</a:t>
            </a:r>
          </a:p>
          <a:p>
            <a:pPr>
              <a:spcBef>
                <a:spcPts val="200"/>
              </a:spcBef>
            </a:pPr>
            <a:r>
              <a:rPr lang="hr-HR" sz="1100" dirty="0" smtClean="0"/>
              <a:t>Hrvatska</a:t>
            </a:r>
          </a:p>
          <a:p>
            <a:pPr>
              <a:spcBef>
                <a:spcPts val="200"/>
              </a:spcBef>
            </a:pPr>
            <a:r>
              <a:rPr lang="hr-HR" sz="1100" dirty="0" smtClean="0"/>
              <a:t>Češka Republika (IACOP)</a:t>
            </a:r>
          </a:p>
          <a:p>
            <a:pPr>
              <a:spcBef>
                <a:spcPts val="200"/>
              </a:spcBef>
            </a:pPr>
            <a:r>
              <a:rPr lang="hr-HR" sz="1100" dirty="0" smtClean="0"/>
              <a:t>Gruzija</a:t>
            </a:r>
          </a:p>
          <a:p>
            <a:pPr>
              <a:spcBef>
                <a:spcPts val="200"/>
              </a:spcBef>
            </a:pPr>
            <a:r>
              <a:rPr lang="hr-HR" sz="1100" dirty="0" smtClean="0"/>
              <a:t>Mađarska (IACOP)</a:t>
            </a:r>
          </a:p>
          <a:p>
            <a:pPr>
              <a:spcBef>
                <a:spcPts val="200"/>
              </a:spcBef>
            </a:pPr>
            <a:r>
              <a:rPr lang="hr-HR" sz="1100" dirty="0" smtClean="0"/>
              <a:t>Kazahstan</a:t>
            </a:r>
          </a:p>
          <a:p>
            <a:pPr>
              <a:spcBef>
                <a:spcPts val="200"/>
              </a:spcBef>
            </a:pPr>
            <a:r>
              <a:rPr lang="hr-HR" sz="1100" dirty="0" smtClean="0"/>
              <a:t>Kosovo</a:t>
            </a:r>
          </a:p>
          <a:p>
            <a:pPr>
              <a:spcBef>
                <a:spcPts val="200"/>
              </a:spcBef>
            </a:pPr>
            <a:r>
              <a:rPr lang="hr-HR" sz="1100" dirty="0" smtClean="0"/>
              <a:t>Kirgiska Republika</a:t>
            </a:r>
          </a:p>
          <a:p>
            <a:pPr>
              <a:spcBef>
                <a:spcPts val="200"/>
              </a:spcBef>
            </a:pPr>
            <a:r>
              <a:rPr lang="hr-HR" sz="1100" dirty="0" smtClean="0"/>
              <a:t>Makedonija</a:t>
            </a:r>
          </a:p>
          <a:p>
            <a:pPr>
              <a:spcBef>
                <a:spcPts val="200"/>
              </a:spcBef>
            </a:pPr>
            <a:r>
              <a:rPr lang="hr-HR" sz="1100" dirty="0" smtClean="0"/>
              <a:t>Moldova</a:t>
            </a:r>
          </a:p>
          <a:p>
            <a:pPr>
              <a:spcBef>
                <a:spcPts val="400"/>
              </a:spcBef>
            </a:pPr>
            <a:r>
              <a:rPr lang="hr-HR" sz="1100" dirty="0" smtClean="0"/>
              <a:t>Crna Gora</a:t>
            </a:r>
          </a:p>
          <a:p>
            <a:pPr>
              <a:spcBef>
                <a:spcPts val="600"/>
              </a:spcBef>
            </a:pPr>
            <a:r>
              <a:rPr lang="hr-HR" sz="1100" dirty="0" smtClean="0"/>
              <a:t>Rumunjska</a:t>
            </a:r>
          </a:p>
          <a:p>
            <a:pPr>
              <a:spcBef>
                <a:spcPts val="200"/>
              </a:spcBef>
            </a:pPr>
            <a:r>
              <a:rPr lang="hr-HR" sz="1100" dirty="0" smtClean="0"/>
              <a:t>Rusija</a:t>
            </a:r>
          </a:p>
          <a:p>
            <a:pPr>
              <a:spcBef>
                <a:spcPts val="200"/>
              </a:spcBef>
            </a:pPr>
            <a:r>
              <a:rPr lang="hr-HR" sz="1100" dirty="0" smtClean="0"/>
              <a:t>Srbija</a:t>
            </a:r>
          </a:p>
          <a:p>
            <a:pPr>
              <a:spcBef>
                <a:spcPts val="300"/>
              </a:spcBef>
            </a:pPr>
            <a:r>
              <a:rPr lang="hr-HR" sz="1100" dirty="0" smtClean="0"/>
              <a:t>Tadžikistan</a:t>
            </a:r>
          </a:p>
          <a:p>
            <a:pPr>
              <a:spcBef>
                <a:spcPts val="200"/>
              </a:spcBef>
            </a:pPr>
            <a:r>
              <a:rPr lang="hr-HR" sz="1100" dirty="0" smtClean="0"/>
              <a:t>Turska</a:t>
            </a:r>
          </a:p>
          <a:p>
            <a:pPr>
              <a:spcBef>
                <a:spcPts val="300"/>
              </a:spcBef>
              <a:spcAft>
                <a:spcPts val="600"/>
              </a:spcAft>
            </a:pPr>
            <a:r>
              <a:rPr lang="hr-HR" sz="1100" dirty="0" smtClean="0"/>
              <a:t>Ukrajina</a:t>
            </a:r>
          </a:p>
          <a:p>
            <a:pPr>
              <a:spcBef>
                <a:spcPts val="200"/>
              </a:spcBef>
            </a:pPr>
            <a:r>
              <a:rPr lang="hr-HR" sz="1100" dirty="0" smtClean="0"/>
              <a:t>Uzbekistan</a:t>
            </a:r>
          </a:p>
          <a:p>
            <a:pPr>
              <a:spcBef>
                <a:spcPts val="200"/>
              </a:spcBef>
            </a:pPr>
            <a:r>
              <a:rPr lang="hr-HR" sz="1100" dirty="0" smtClean="0"/>
              <a:t>Javna dostupnost (br. zemalja)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16520" y="531355"/>
            <a:ext cx="968332" cy="504000"/>
          </a:xfrm>
          <a:prstGeom prst="rect">
            <a:avLst/>
          </a:prstGeom>
          <a:solidFill>
            <a:schemeClr val="bg1"/>
          </a:solidFill>
        </p:spPr>
        <p:txBody>
          <a:bodyPr wrap="square" lIns="0" rIns="72000" rtlCol="0">
            <a:noAutofit/>
          </a:bodyPr>
          <a:lstStyle/>
          <a:p>
            <a:r>
              <a:rPr lang="hr-HR" sz="1000" dirty="0" smtClean="0"/>
              <a:t>Pretproračunski izvještaj</a:t>
            </a:r>
            <a:endParaRPr lang="en-GB" sz="1000" dirty="0"/>
          </a:p>
        </p:txBody>
      </p:sp>
      <p:sp>
        <p:nvSpPr>
          <p:cNvPr id="7" name="TextBox 6"/>
          <p:cNvSpPr txBox="1"/>
          <p:nvPr/>
        </p:nvSpPr>
        <p:spPr>
          <a:xfrm>
            <a:off x="3581400" y="490678"/>
            <a:ext cx="914400" cy="533675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Ins="36000" bIns="0" rtlCol="0">
            <a:noAutofit/>
          </a:bodyPr>
          <a:lstStyle/>
          <a:p>
            <a:r>
              <a:rPr lang="hr-HR" sz="1050" dirty="0" smtClean="0"/>
              <a:t>Prijedlog proračuna izvršne vlasti</a:t>
            </a:r>
            <a:endParaRPr lang="en-GB" sz="1050" dirty="0"/>
          </a:p>
        </p:txBody>
      </p:sp>
      <p:sp>
        <p:nvSpPr>
          <p:cNvPr id="8" name="TextBox 7"/>
          <p:cNvSpPr txBox="1"/>
          <p:nvPr/>
        </p:nvSpPr>
        <p:spPr>
          <a:xfrm>
            <a:off x="4419600" y="638145"/>
            <a:ext cx="7620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sz="1000" dirty="0" smtClean="0"/>
              <a:t>Doneseni proračun</a:t>
            </a:r>
            <a:endParaRPr lang="en-GB" sz="1000" dirty="0"/>
          </a:p>
        </p:txBody>
      </p:sp>
      <p:sp>
        <p:nvSpPr>
          <p:cNvPr id="9" name="TextBox 8"/>
          <p:cNvSpPr txBox="1"/>
          <p:nvPr/>
        </p:nvSpPr>
        <p:spPr>
          <a:xfrm>
            <a:off x="5245100" y="638145"/>
            <a:ext cx="8509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sz="1000" dirty="0" smtClean="0"/>
              <a:t>Proračun za građane</a:t>
            </a:r>
            <a:endParaRPr lang="en-GB" sz="1000" dirty="0"/>
          </a:p>
        </p:txBody>
      </p:sp>
      <p:sp>
        <p:nvSpPr>
          <p:cNvPr id="10" name="TextBox 9"/>
          <p:cNvSpPr txBox="1"/>
          <p:nvPr/>
        </p:nvSpPr>
        <p:spPr>
          <a:xfrm>
            <a:off x="6161567" y="470356"/>
            <a:ext cx="838200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sz="1000" dirty="0" smtClean="0"/>
              <a:t>Izvještaj tijekom godine</a:t>
            </a:r>
            <a:endParaRPr lang="en-GB" sz="1000" dirty="0"/>
          </a:p>
        </p:txBody>
      </p:sp>
      <p:sp>
        <p:nvSpPr>
          <p:cNvPr id="11" name="TextBox 10"/>
          <p:cNvSpPr txBox="1"/>
          <p:nvPr/>
        </p:nvSpPr>
        <p:spPr>
          <a:xfrm>
            <a:off x="6943061" y="624244"/>
            <a:ext cx="838200" cy="400110"/>
          </a:xfrm>
          <a:prstGeom prst="rect">
            <a:avLst/>
          </a:prstGeom>
          <a:solidFill>
            <a:schemeClr val="bg1"/>
          </a:solidFill>
        </p:spPr>
        <p:txBody>
          <a:bodyPr wrap="square" lIns="36000" rtlCol="0">
            <a:spAutoFit/>
          </a:bodyPr>
          <a:lstStyle/>
          <a:p>
            <a:r>
              <a:rPr lang="hr-HR" sz="1000" dirty="0" smtClean="0"/>
              <a:t>Polugodišnji izvještaj</a:t>
            </a:r>
            <a:endParaRPr lang="en-GB" sz="1000" dirty="0"/>
          </a:p>
        </p:txBody>
      </p:sp>
      <p:sp>
        <p:nvSpPr>
          <p:cNvPr id="12" name="TextBox 11"/>
          <p:cNvSpPr txBox="1"/>
          <p:nvPr/>
        </p:nvSpPr>
        <p:spPr>
          <a:xfrm>
            <a:off x="7781261" y="624244"/>
            <a:ext cx="90553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sz="1000" dirty="0" smtClean="0"/>
              <a:t>Godišnji izvještaj</a:t>
            </a:r>
            <a:endParaRPr lang="en-GB" sz="1000" dirty="0"/>
          </a:p>
        </p:txBody>
      </p:sp>
      <p:sp>
        <p:nvSpPr>
          <p:cNvPr id="13" name="TextBox 12"/>
          <p:cNvSpPr txBox="1"/>
          <p:nvPr/>
        </p:nvSpPr>
        <p:spPr>
          <a:xfrm>
            <a:off x="8534400" y="638145"/>
            <a:ext cx="8382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sz="1000" dirty="0" smtClean="0"/>
              <a:t>Revizorski izvještaj</a:t>
            </a:r>
            <a:endParaRPr lang="en-GB" sz="1000" dirty="0"/>
          </a:p>
        </p:txBody>
      </p:sp>
      <p:sp>
        <p:nvSpPr>
          <p:cNvPr id="14" name="TextBox 13"/>
          <p:cNvSpPr txBox="1"/>
          <p:nvPr/>
        </p:nvSpPr>
        <p:spPr>
          <a:xfrm>
            <a:off x="2671639" y="1454829"/>
            <a:ext cx="395776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sz="1000" dirty="0" smtClean="0"/>
              <a:t>Međunarodno partnerstvo za proračun ne obuhvaća Armeniju</a:t>
            </a:r>
          </a:p>
          <a:p>
            <a:r>
              <a:rPr lang="hr-HR" sz="1000" dirty="0" smtClean="0"/>
              <a:t>Međunarodno partnerstvo za proračun ne obuhvaća Bjelarus</a:t>
            </a:r>
            <a:endParaRPr lang="en-GB" sz="1000" dirty="0"/>
          </a:p>
        </p:txBody>
      </p:sp>
      <p:sp>
        <p:nvSpPr>
          <p:cNvPr id="15" name="TextBox 14"/>
          <p:cNvSpPr txBox="1"/>
          <p:nvPr/>
        </p:nvSpPr>
        <p:spPr>
          <a:xfrm>
            <a:off x="2750104" y="3211033"/>
            <a:ext cx="3726896" cy="19024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36000" rtlCol="0">
            <a:spAutoFit/>
          </a:bodyPr>
          <a:lstStyle/>
          <a:p>
            <a:r>
              <a:rPr lang="hr-HR" sz="1000" dirty="0" smtClean="0"/>
              <a:t>Međunarodno partnerstvo za proračun ne obuhvaća Kosovo</a:t>
            </a:r>
            <a:endParaRPr lang="en-GB" sz="1000" dirty="0"/>
          </a:p>
        </p:txBody>
      </p:sp>
      <p:sp>
        <p:nvSpPr>
          <p:cNvPr id="16" name="TextBox 15"/>
          <p:cNvSpPr txBox="1"/>
          <p:nvPr/>
        </p:nvSpPr>
        <p:spPr>
          <a:xfrm>
            <a:off x="2750104" y="4038600"/>
            <a:ext cx="4031696" cy="17206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18000" rtlCol="0">
            <a:spAutoFit/>
          </a:bodyPr>
          <a:lstStyle/>
          <a:p>
            <a:r>
              <a:rPr lang="hr-HR" sz="1000" dirty="0" smtClean="0"/>
              <a:t>Međunarodno partnerstvo za proračun ne obuhvaća Crnu Goru</a:t>
            </a:r>
            <a:endParaRPr lang="en-GB" sz="1000" dirty="0"/>
          </a:p>
        </p:txBody>
      </p:sp>
      <p:sp>
        <p:nvSpPr>
          <p:cNvPr id="17" name="TextBox 16"/>
          <p:cNvSpPr txBox="1"/>
          <p:nvPr/>
        </p:nvSpPr>
        <p:spPr>
          <a:xfrm>
            <a:off x="2750104" y="5486400"/>
            <a:ext cx="4031696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rtlCol="0">
            <a:spAutoFit/>
          </a:bodyPr>
          <a:lstStyle/>
          <a:p>
            <a:r>
              <a:rPr lang="hr-HR" sz="1000" dirty="0" smtClean="0"/>
              <a:t>Međunarodno partnerstvo za proračun ne obuhvaća Uzbekistan</a:t>
            </a:r>
            <a:endParaRPr lang="en-GB" sz="1000" dirty="0"/>
          </a:p>
        </p:txBody>
      </p:sp>
      <p:sp>
        <p:nvSpPr>
          <p:cNvPr id="18" name="TextBox 17"/>
          <p:cNvSpPr txBox="1"/>
          <p:nvPr/>
        </p:nvSpPr>
        <p:spPr>
          <a:xfrm>
            <a:off x="1759504" y="6039624"/>
            <a:ext cx="3650696" cy="57708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sz="1050" dirty="0" smtClean="0"/>
              <a:t>Nije izrađen</a:t>
            </a:r>
          </a:p>
          <a:p>
            <a:r>
              <a:rPr lang="hr-HR" sz="1050" dirty="0" smtClean="0"/>
              <a:t>Dostupan javnosti</a:t>
            </a:r>
          </a:p>
          <a:p>
            <a:r>
              <a:rPr lang="hr-HR" sz="1050" dirty="0" smtClean="0"/>
              <a:t>Izrađen, ali nije dostupan javnosti ili je kasno objavljen</a:t>
            </a:r>
            <a:endParaRPr lang="hr-HR" sz="1050" dirty="0"/>
          </a:p>
        </p:txBody>
      </p:sp>
      <p:sp>
        <p:nvSpPr>
          <p:cNvPr id="19" name="TextBox 18"/>
          <p:cNvSpPr txBox="1"/>
          <p:nvPr/>
        </p:nvSpPr>
        <p:spPr>
          <a:xfrm>
            <a:off x="5410200" y="6248400"/>
            <a:ext cx="354330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sz="1000" dirty="0" smtClean="0"/>
              <a:t>Izvor: Međunarodno partnerstvo za proračun, travanj 2017.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176019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2012" y="685801"/>
            <a:ext cx="8662988" cy="6019800"/>
          </a:xfrm>
        </p:spPr>
        <p:txBody>
          <a:bodyPr rtlCol="0">
            <a:noAutofit/>
          </a:bodyPr>
          <a:lstStyle/>
          <a:p>
            <a:pPr marL="342900" indent="-342900" algn="just">
              <a:spcBef>
                <a:spcPct val="0"/>
              </a:spcBef>
              <a:buFont typeface="Arial" charset="0"/>
              <a:buChar char="•"/>
            </a:pPr>
            <a:endParaRPr lang="hr-HR" sz="19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342900" indent="-342900" algn="just">
              <a:spcBef>
                <a:spcPct val="0"/>
              </a:spcBef>
              <a:buFont typeface="Arial" charset="0"/>
              <a:buChar char="•"/>
            </a:pPr>
            <a:r>
              <a:rPr lang="hr-HR" sz="2000" b="1" dirty="0" smtClean="0">
                <a:solidFill>
                  <a:schemeClr val="accent6">
                    <a:lumMod val="50000"/>
                  </a:schemeClr>
                </a:solidFill>
              </a:rPr>
              <a:t>Sve su zemlje postigle dobre rezultate u pogledu objavljivanja prijedloga proračuna izvršne vlasti i donesenog proračuna cijeloj javnosti </a:t>
            </a:r>
            <a:r>
              <a:rPr lang="hr-HR" sz="2000" dirty="0" smtClean="0">
                <a:solidFill>
                  <a:schemeClr val="accent6">
                    <a:lumMod val="50000"/>
                  </a:schemeClr>
                </a:solidFill>
              </a:rPr>
              <a:t>(18 zemalja).</a:t>
            </a:r>
          </a:p>
          <a:p>
            <a:pPr marL="342900" indent="-342900" algn="just">
              <a:spcBef>
                <a:spcPct val="0"/>
              </a:spcBef>
              <a:buFont typeface="Arial" charset="0"/>
              <a:buChar char="•"/>
            </a:pPr>
            <a:endParaRPr lang="hr-HR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342900" indent="-342900" algn="just">
              <a:spcBef>
                <a:spcPct val="0"/>
              </a:spcBef>
              <a:buFont typeface="Arial" charset="0"/>
              <a:buChar char="•"/>
            </a:pPr>
            <a:r>
              <a:rPr lang="hr-HR" sz="2000" b="1" dirty="0" smtClean="0">
                <a:solidFill>
                  <a:schemeClr val="accent6">
                    <a:lumMod val="50000"/>
                  </a:schemeClr>
                </a:solidFill>
              </a:rPr>
              <a:t>Većina (17 zemalja) je javnosti objavila izvještaj tijekom godine, izvještaj na kraju godine i revizorski izvještaj. </a:t>
            </a:r>
            <a:r>
              <a:rPr lang="hr-HR" sz="2000" dirty="0" smtClean="0">
                <a:solidFill>
                  <a:schemeClr val="accent6">
                    <a:lumMod val="50000"/>
                  </a:schemeClr>
                </a:solidFill>
              </a:rPr>
              <a:t>Neke su zemlje izradile doumente, ali nisu ih objavile ili su ih kasno objavile (BiH izvještaj tijekom godine, Srbija izvještaj na kraju godine i Tadžikistan revizorske izvještaje).</a:t>
            </a:r>
          </a:p>
          <a:p>
            <a:pPr marL="342900" indent="-342900" algn="just">
              <a:spcBef>
                <a:spcPct val="0"/>
              </a:spcBef>
              <a:buFont typeface="Arial" charset="0"/>
              <a:buChar char="•"/>
            </a:pPr>
            <a:endParaRPr lang="hr-HR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342900" indent="-342900" algn="just">
              <a:spcBef>
                <a:spcPct val="0"/>
              </a:spcBef>
              <a:buFont typeface="Arial" charset="0"/>
              <a:buChar char="•"/>
            </a:pPr>
            <a:r>
              <a:rPr lang="hr-HR" sz="2000" b="1" dirty="0" smtClean="0">
                <a:solidFill>
                  <a:schemeClr val="accent6">
                    <a:lumMod val="50000"/>
                  </a:schemeClr>
                </a:solidFill>
              </a:rPr>
              <a:t>Pretproračunski izvještaj – nekoliko ih zemalja ne izrađuje ili ih kasno objavljuje ili ih ne čini dostupnima javnosti </a:t>
            </a:r>
            <a:r>
              <a:rPr lang="hr-HR" sz="2000" dirty="0" smtClean="0">
                <a:solidFill>
                  <a:schemeClr val="accent6">
                    <a:lumMod val="50000"/>
                  </a:schemeClr>
                </a:solidFill>
              </a:rPr>
              <a:t>(2015. i 2017.).</a:t>
            </a:r>
          </a:p>
          <a:p>
            <a:pPr marL="342900" indent="-342900" algn="just">
              <a:spcBef>
                <a:spcPct val="0"/>
              </a:spcBef>
              <a:buFont typeface="Arial" charset="0"/>
              <a:buChar char="•"/>
            </a:pPr>
            <a:endParaRPr lang="hr-HR" sz="1000" dirty="0">
              <a:solidFill>
                <a:schemeClr val="accent6">
                  <a:lumMod val="50000"/>
                </a:schemeClr>
              </a:solidFill>
            </a:endParaRPr>
          </a:p>
          <a:p>
            <a:pPr marL="342900" indent="-342900" algn="just">
              <a:spcBef>
                <a:spcPct val="0"/>
              </a:spcBef>
              <a:buFont typeface="Arial" charset="0"/>
              <a:buChar char="•"/>
            </a:pPr>
            <a:endParaRPr lang="hr-HR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342900" indent="-342900" algn="just">
              <a:spcBef>
                <a:spcPct val="0"/>
              </a:spcBef>
              <a:buFont typeface="Arial" charset="0"/>
              <a:buChar char="•"/>
            </a:pPr>
            <a:r>
              <a:rPr lang="hr-HR" sz="2000" b="1" dirty="0" smtClean="0">
                <a:solidFill>
                  <a:schemeClr val="accent6">
                    <a:lumMod val="50000"/>
                  </a:schemeClr>
                </a:solidFill>
              </a:rPr>
              <a:t>Najlošijoj kategoriji pripadaju polugodišnji izvještaji koje samo šest zemalja izrađuje </a:t>
            </a:r>
            <a:r>
              <a:rPr lang="hr-HR" sz="2000" dirty="0" smtClean="0">
                <a:solidFill>
                  <a:schemeClr val="accent6">
                    <a:lumMod val="50000"/>
                  </a:schemeClr>
                </a:solidFill>
              </a:rPr>
              <a:t>i čini dostupnima javnosti.  Nekoliko ih zemalja izrađuje, ali ih ne objavljuje – to bi se moglo jednostavno reformirati stavljanjem tih dokumenata pravodobno na internetsku stranicu MF-a (Moldova, Mađarska (IACOP) i Češka Republika (IACOP)).</a:t>
            </a:r>
          </a:p>
          <a:p>
            <a:pPr marL="342900" indent="-342900" algn="just">
              <a:spcBef>
                <a:spcPct val="0"/>
              </a:spcBef>
              <a:buFont typeface="Arial" charset="0"/>
              <a:buChar char="•"/>
            </a:pPr>
            <a:endParaRPr lang="hr-HR" sz="2000" dirty="0">
              <a:solidFill>
                <a:schemeClr val="accent6">
                  <a:lumMod val="50000"/>
                </a:schemeClr>
              </a:solidFill>
            </a:endParaRPr>
          </a:p>
          <a:p>
            <a:pPr marL="342900" indent="-342900" algn="l">
              <a:spcBef>
                <a:spcPct val="0"/>
              </a:spcBef>
              <a:buFont typeface="Arial" charset="0"/>
              <a:buChar char="•"/>
            </a:pPr>
            <a:endParaRPr lang="hr-HR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285750" lvl="0" indent="-285750">
              <a:buFont typeface="Arial" charset="0"/>
              <a:buChar char="•"/>
            </a:pPr>
            <a:endParaRPr lang="hr-HR" sz="1800" dirty="0" smtClean="0">
              <a:solidFill>
                <a:schemeClr val="tx1"/>
              </a:solidFill>
            </a:endParaRPr>
          </a:p>
          <a:p>
            <a:pPr marL="285750" lvl="0" indent="-285750">
              <a:buFont typeface="Arial" charset="0"/>
              <a:buChar char="•"/>
            </a:pPr>
            <a:endParaRPr lang="hr-HR" sz="1800" dirty="0">
              <a:solidFill>
                <a:schemeClr val="tx1"/>
              </a:solidFill>
            </a:endParaRPr>
          </a:p>
          <a:p>
            <a:pPr marL="285750" lvl="0" indent="-285750" algn="l">
              <a:buFont typeface="Arial" charset="0"/>
              <a:buChar char="•"/>
            </a:pPr>
            <a:endParaRPr lang="hr-HR" sz="1800" dirty="0" smtClean="0">
              <a:solidFill>
                <a:schemeClr val="tx1"/>
              </a:solidFill>
            </a:endParaRPr>
          </a:p>
          <a:p>
            <a:pPr marL="457200" indent="-457200"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hr-HR" sz="2800" dirty="0">
              <a:solidFill>
                <a:schemeClr val="tx1"/>
              </a:solidFill>
            </a:endParaRPr>
          </a:p>
        </p:txBody>
      </p:sp>
      <p:pic>
        <p:nvPicPr>
          <p:cNvPr id="37890" name="Рисунок 11" descr="pempal-log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4763"/>
            <a:ext cx="763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862012" y="-4763"/>
            <a:ext cx="8839200" cy="876300"/>
          </a:xfrm>
        </p:spPr>
        <p:txBody>
          <a:bodyPr/>
          <a:lstStyle/>
          <a:p>
            <a:r>
              <a:rPr lang="hr-HR" sz="3600" dirty="0" smtClean="0">
                <a:solidFill>
                  <a:srgbClr val="002060"/>
                </a:solidFill>
              </a:rPr>
              <a:t>Zaključci preliminarnih rezultata za 2017.</a:t>
            </a:r>
          </a:p>
        </p:txBody>
      </p:sp>
    </p:spTree>
    <p:extLst>
      <p:ext uri="{BB962C8B-B14F-4D97-AF65-F5344CB8AC3E}">
        <p14:creationId xmlns:p14="http://schemas.microsoft.com/office/powerpoint/2010/main" val="118167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4412" y="871537"/>
            <a:ext cx="8686800" cy="5757863"/>
          </a:xfrm>
        </p:spPr>
        <p:txBody>
          <a:bodyPr rtlCol="0">
            <a:noAutofit/>
          </a:bodyPr>
          <a:lstStyle/>
          <a:p>
            <a:pPr marL="342900" indent="-342900" algn="just">
              <a:spcBef>
                <a:spcPct val="0"/>
              </a:spcBef>
              <a:buFont typeface="Arial" charset="0"/>
              <a:buChar char="•"/>
            </a:pPr>
            <a:endParaRPr lang="hr-HR" sz="800" dirty="0">
              <a:solidFill>
                <a:schemeClr val="accent6">
                  <a:lumMod val="50000"/>
                </a:schemeClr>
              </a:solidFill>
            </a:endParaRPr>
          </a:p>
          <a:p>
            <a:pPr marL="342900" indent="-342900" algn="just">
              <a:spcBef>
                <a:spcPct val="0"/>
              </a:spcBef>
              <a:buFont typeface="Arial" charset="0"/>
              <a:buChar char="•"/>
            </a:pPr>
            <a:endParaRPr lang="hr-HR" sz="8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342900" indent="-342900" algn="just">
              <a:spcBef>
                <a:spcPct val="0"/>
              </a:spcBef>
              <a:buFont typeface="Arial" charset="0"/>
              <a:buChar char="•"/>
            </a:pPr>
            <a:r>
              <a:rPr lang="hr-HR" sz="2000" b="1" dirty="0" smtClean="0">
                <a:solidFill>
                  <a:schemeClr val="accent6">
                    <a:lumMod val="50000"/>
                  </a:schemeClr>
                </a:solidFill>
              </a:rPr>
              <a:t>Bugarska i Gruzija naše su dvije zemlje koje su sve dokumente o proračunu učinile dostupnima javnosti.  </a:t>
            </a:r>
          </a:p>
          <a:p>
            <a:pPr marL="342900" indent="-342900" algn="just">
              <a:spcBef>
                <a:spcPct val="0"/>
              </a:spcBef>
              <a:buFont typeface="Arial" charset="0"/>
              <a:buChar char="•"/>
            </a:pPr>
            <a:endParaRPr lang="hr-HR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342900" indent="-342900" algn="just">
              <a:spcBef>
                <a:spcPct val="0"/>
              </a:spcBef>
              <a:buFont typeface="Arial" charset="0"/>
              <a:buChar char="•"/>
            </a:pPr>
            <a:r>
              <a:rPr lang="hr-HR" sz="2000" b="1" dirty="0" smtClean="0">
                <a:solidFill>
                  <a:schemeClr val="accent6">
                    <a:lumMod val="50000"/>
                  </a:schemeClr>
                </a:solidFill>
              </a:rPr>
              <a:t>Rusija, Rumunjska i Turska ne zaostaju puno </a:t>
            </a:r>
            <a:r>
              <a:rPr lang="hr-HR" sz="2000" dirty="0" smtClean="0">
                <a:solidFill>
                  <a:schemeClr val="accent6">
                    <a:lumMod val="50000"/>
                  </a:schemeClr>
                </a:solidFill>
              </a:rPr>
              <a:t>budući da su im svi dokumenti javno dostupni, osim pretproračunskog izvještaja. </a:t>
            </a:r>
            <a:r>
              <a:rPr lang="hr-HR" sz="2000" b="1" dirty="0" smtClean="0">
                <a:solidFill>
                  <a:schemeClr val="accent6">
                    <a:lumMod val="50000"/>
                  </a:schemeClr>
                </a:solidFill>
              </a:rPr>
              <a:t>Moldova </a:t>
            </a:r>
            <a:r>
              <a:rPr lang="hr-HR" sz="2000" dirty="0" smtClean="0">
                <a:solidFill>
                  <a:schemeClr val="accent6">
                    <a:lumMod val="50000"/>
                  </a:schemeClr>
                </a:solidFill>
              </a:rPr>
              <a:t>je u sličnoj situaciji, osim što nema izrađen polugodišnji izvještaj. Taj jedan dokument koji nedostaje u svakoj od tih zemalja zapravo je izrađen, ali je ili objavljen kasno ili nije objavljen na mreži, prema procjeni IBP-a. </a:t>
            </a:r>
            <a:endParaRPr lang="hr-HR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342900" indent="-342900" algn="just">
              <a:spcBef>
                <a:spcPct val="0"/>
              </a:spcBef>
              <a:buFont typeface="Arial" charset="0"/>
              <a:buChar char="•"/>
            </a:pPr>
            <a:endParaRPr lang="hr-HR" sz="2000" dirty="0">
              <a:solidFill>
                <a:schemeClr val="tx1"/>
              </a:solidFill>
            </a:endParaRPr>
          </a:p>
          <a:p>
            <a:pPr marL="285750" indent="-285750" algn="just">
              <a:buFont typeface="Arial" charset="0"/>
              <a:buChar char="•"/>
            </a:pPr>
            <a:r>
              <a:rPr lang="hr-HR" sz="2000" b="1" dirty="0">
                <a:solidFill>
                  <a:schemeClr val="accent6">
                    <a:lumMod val="50000"/>
                  </a:schemeClr>
                </a:solidFill>
              </a:rPr>
              <a:t>Proračuni za građane znanto su se poboljšali od 2015</a:t>
            </a:r>
            <a:r>
              <a:rPr lang="hr-HR" sz="2000" dirty="0">
                <a:solidFill>
                  <a:schemeClr val="accent6">
                    <a:lumMod val="50000"/>
                  </a:schemeClr>
                </a:solidFill>
              </a:rPr>
              <a:t>. Čestitamo Albaniji, Kazahstanu, Moldovi, </a:t>
            </a:r>
            <a:r>
              <a:rPr lang="hr-HR" sz="2000" dirty="0" smtClean="0">
                <a:solidFill>
                  <a:schemeClr val="accent6">
                    <a:lumMod val="50000"/>
                  </a:schemeClr>
                </a:solidFill>
              </a:rPr>
              <a:t>Rumunjskoj, Turskoj </a:t>
            </a:r>
            <a:r>
              <a:rPr lang="hr-HR" sz="2000" dirty="0">
                <a:solidFill>
                  <a:schemeClr val="accent6">
                    <a:lumMod val="50000"/>
                  </a:schemeClr>
                </a:solidFill>
              </a:rPr>
              <a:t>i Ukrajini!  </a:t>
            </a:r>
            <a:endParaRPr lang="hr-HR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 algn="just">
              <a:buFont typeface="Arial" charset="0"/>
              <a:buChar char="•"/>
            </a:pPr>
            <a:endParaRPr lang="hr-HR" sz="2000" dirty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 algn="just">
              <a:buFont typeface="Arial" charset="0"/>
              <a:buChar char="•"/>
            </a:pPr>
            <a:r>
              <a:rPr lang="hr-HR" sz="2000" dirty="0" smtClean="0">
                <a:solidFill>
                  <a:schemeClr val="accent6">
                    <a:lumMod val="50000"/>
                  </a:schemeClr>
                </a:solidFill>
              </a:rPr>
              <a:t>Pogledajmo kako su se rezultati promijenili od 2015. do 2017.</a:t>
            </a:r>
            <a:endParaRPr lang="hr-HR" sz="2000" dirty="0">
              <a:solidFill>
                <a:schemeClr val="accent6">
                  <a:lumMod val="50000"/>
                </a:schemeClr>
              </a:solidFill>
            </a:endParaRPr>
          </a:p>
          <a:p>
            <a:pPr marL="285750" lvl="0" indent="-285750" algn="l">
              <a:buFont typeface="Arial" charset="0"/>
              <a:buChar char="•"/>
            </a:pPr>
            <a:endParaRPr lang="hr-HR" sz="2000" dirty="0" smtClean="0">
              <a:solidFill>
                <a:schemeClr val="tx1"/>
              </a:solidFill>
            </a:endParaRPr>
          </a:p>
          <a:p>
            <a:pPr marL="457200" indent="-457200"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hr-HR" sz="2800" dirty="0">
              <a:solidFill>
                <a:schemeClr val="tx1"/>
              </a:solidFill>
            </a:endParaRPr>
          </a:p>
        </p:txBody>
      </p:sp>
      <p:pic>
        <p:nvPicPr>
          <p:cNvPr id="37890" name="Рисунок 11" descr="pempal-log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4763"/>
            <a:ext cx="763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862012" y="-4763"/>
            <a:ext cx="8839200" cy="876300"/>
          </a:xfrm>
        </p:spPr>
        <p:txBody>
          <a:bodyPr/>
          <a:lstStyle/>
          <a:p>
            <a:r>
              <a:rPr lang="hr-HR" sz="3600" dirty="0" smtClean="0">
                <a:solidFill>
                  <a:srgbClr val="002060"/>
                </a:solidFill>
              </a:rPr>
              <a:t>Zaključci preliminarnih rezultata za 2017.</a:t>
            </a:r>
          </a:p>
        </p:txBody>
      </p:sp>
    </p:spTree>
    <p:extLst>
      <p:ext uri="{BB962C8B-B14F-4D97-AF65-F5344CB8AC3E}">
        <p14:creationId xmlns:p14="http://schemas.microsoft.com/office/powerpoint/2010/main" val="148830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Рисунок 11" descr="pempal-log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0002"/>
            <a:ext cx="609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600" y="30659"/>
            <a:ext cx="9042400" cy="6680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0" y="30659"/>
            <a:ext cx="92964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b="1" dirty="0" smtClean="0"/>
              <a:t>Zašto smo se usredotočili na proračun za građane?</a:t>
            </a:r>
          </a:p>
          <a:p>
            <a:r>
              <a:rPr lang="hr-HR" b="1" dirty="0" smtClean="0"/>
              <a:t>Izmjene u pogledu javne dostupnosti proračuna za građane (IBP): zemlje PEMPAL-a</a:t>
            </a:r>
            <a:endParaRPr lang="en-GB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029200" y="1705689"/>
            <a:ext cx="4724400" cy="8002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hr-HR" sz="1200" dirty="0" smtClean="0"/>
              <a:t>Nije izrađen</a:t>
            </a:r>
          </a:p>
          <a:p>
            <a:pPr>
              <a:spcAft>
                <a:spcPts val="600"/>
              </a:spcAft>
            </a:pPr>
            <a:r>
              <a:rPr lang="hr-HR" sz="1200" dirty="0" smtClean="0"/>
              <a:t>Dostupan javnosti</a:t>
            </a:r>
          </a:p>
          <a:p>
            <a:pPr>
              <a:spcAft>
                <a:spcPts val="600"/>
              </a:spcAft>
            </a:pPr>
            <a:r>
              <a:rPr lang="hr-HR" sz="1200" dirty="0" smtClean="0"/>
              <a:t>Izrađen, ali nije dostupan javnosti ili je kasno objavljen</a:t>
            </a:r>
            <a:endParaRPr lang="hr-HR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4572000" y="2971800"/>
            <a:ext cx="50292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sz="1200" dirty="0" smtClean="0"/>
              <a:t>Napomena: Rezultati ankete o otvorenosti proračuna 2017. Međunarodnog partnerstva za proračun preliminarni su i podložni su promjeni.</a:t>
            </a:r>
            <a:endParaRPr lang="en-GB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676990"/>
            <a:ext cx="1295400" cy="5520166"/>
          </a:xfrm>
          <a:prstGeom prst="rect">
            <a:avLst/>
          </a:prstGeom>
          <a:solidFill>
            <a:schemeClr val="bg1"/>
          </a:solidFill>
        </p:spPr>
        <p:txBody>
          <a:bodyPr wrap="square" lIns="36000" rtlCol="0">
            <a:spAutoFit/>
          </a:bodyPr>
          <a:lstStyle/>
          <a:p>
            <a:pPr>
              <a:lnSpc>
                <a:spcPts val="1700"/>
              </a:lnSpc>
            </a:pPr>
            <a:r>
              <a:rPr lang="hr-HR" sz="1100" dirty="0" smtClean="0"/>
              <a:t>Zemlja</a:t>
            </a:r>
          </a:p>
          <a:p>
            <a:pPr>
              <a:lnSpc>
                <a:spcPts val="1700"/>
              </a:lnSpc>
            </a:pPr>
            <a:r>
              <a:rPr lang="hr-HR" sz="1100" dirty="0" smtClean="0"/>
              <a:t>Albanija</a:t>
            </a:r>
          </a:p>
          <a:p>
            <a:pPr>
              <a:lnSpc>
                <a:spcPts val="1700"/>
              </a:lnSpc>
            </a:pPr>
            <a:r>
              <a:rPr lang="hr-HR" sz="1100" dirty="0" smtClean="0"/>
              <a:t>Azerbajdžan</a:t>
            </a:r>
          </a:p>
          <a:p>
            <a:pPr>
              <a:lnSpc>
                <a:spcPts val="1700"/>
              </a:lnSpc>
            </a:pPr>
            <a:r>
              <a:rPr lang="hr-HR" sz="1100" dirty="0" smtClean="0"/>
              <a:t>Armenija</a:t>
            </a:r>
          </a:p>
          <a:p>
            <a:pPr>
              <a:lnSpc>
                <a:spcPts val="1700"/>
              </a:lnSpc>
            </a:pPr>
            <a:r>
              <a:rPr lang="hr-HR" sz="1100" dirty="0" smtClean="0"/>
              <a:t>Bjelarus</a:t>
            </a:r>
          </a:p>
          <a:p>
            <a:pPr>
              <a:lnSpc>
                <a:spcPts val="1700"/>
              </a:lnSpc>
            </a:pPr>
            <a:r>
              <a:rPr lang="hr-HR" sz="1100" dirty="0" smtClean="0"/>
              <a:t>BiH</a:t>
            </a:r>
          </a:p>
          <a:p>
            <a:pPr>
              <a:lnSpc>
                <a:spcPts val="1700"/>
              </a:lnSpc>
            </a:pPr>
            <a:r>
              <a:rPr lang="hr-HR" sz="1100" dirty="0" smtClean="0"/>
              <a:t>Bugarska</a:t>
            </a:r>
          </a:p>
          <a:p>
            <a:pPr>
              <a:lnSpc>
                <a:spcPts val="1700"/>
              </a:lnSpc>
            </a:pPr>
            <a:r>
              <a:rPr lang="hr-HR" sz="1100" dirty="0" smtClean="0"/>
              <a:t>Hrvatska</a:t>
            </a:r>
          </a:p>
          <a:p>
            <a:pPr>
              <a:lnSpc>
                <a:spcPts val="1700"/>
              </a:lnSpc>
            </a:pPr>
            <a:r>
              <a:rPr lang="hr-HR" sz="1100" dirty="0" smtClean="0"/>
              <a:t>Češka Republika</a:t>
            </a:r>
          </a:p>
          <a:p>
            <a:pPr>
              <a:lnSpc>
                <a:spcPts val="1700"/>
              </a:lnSpc>
            </a:pPr>
            <a:r>
              <a:rPr lang="hr-HR" sz="1100" dirty="0" smtClean="0"/>
              <a:t>Gruzija</a:t>
            </a:r>
          </a:p>
          <a:p>
            <a:pPr>
              <a:lnSpc>
                <a:spcPts val="1700"/>
              </a:lnSpc>
            </a:pPr>
            <a:r>
              <a:rPr lang="hr-HR" sz="1100" dirty="0" smtClean="0"/>
              <a:t>Mađarska</a:t>
            </a:r>
          </a:p>
          <a:p>
            <a:pPr>
              <a:lnSpc>
                <a:spcPts val="1700"/>
              </a:lnSpc>
            </a:pPr>
            <a:r>
              <a:rPr lang="hr-HR" sz="1100" dirty="0" smtClean="0"/>
              <a:t>Kazahstan</a:t>
            </a:r>
          </a:p>
          <a:p>
            <a:pPr>
              <a:lnSpc>
                <a:spcPts val="1700"/>
              </a:lnSpc>
              <a:spcAft>
                <a:spcPts val="300"/>
              </a:spcAft>
            </a:pPr>
            <a:r>
              <a:rPr lang="hr-HR" sz="1100" dirty="0" smtClean="0"/>
              <a:t>Kosovo</a:t>
            </a:r>
          </a:p>
          <a:p>
            <a:pPr>
              <a:lnSpc>
                <a:spcPts val="1700"/>
              </a:lnSpc>
              <a:spcAft>
                <a:spcPts val="300"/>
              </a:spcAft>
            </a:pPr>
            <a:r>
              <a:rPr lang="hr-HR" sz="1100" dirty="0" smtClean="0"/>
              <a:t>Kirgiska Republika</a:t>
            </a:r>
          </a:p>
          <a:p>
            <a:pPr>
              <a:lnSpc>
                <a:spcPts val="1700"/>
              </a:lnSpc>
            </a:pPr>
            <a:r>
              <a:rPr lang="hr-HR" sz="1100" dirty="0" smtClean="0"/>
              <a:t>Makedonija</a:t>
            </a:r>
          </a:p>
          <a:p>
            <a:pPr>
              <a:lnSpc>
                <a:spcPts val="1700"/>
              </a:lnSpc>
              <a:spcAft>
                <a:spcPts val="300"/>
              </a:spcAft>
            </a:pPr>
            <a:r>
              <a:rPr lang="hr-HR" sz="1100" dirty="0" smtClean="0"/>
              <a:t>Moldova</a:t>
            </a:r>
          </a:p>
          <a:p>
            <a:pPr>
              <a:lnSpc>
                <a:spcPts val="1700"/>
              </a:lnSpc>
            </a:pPr>
            <a:r>
              <a:rPr lang="hr-HR" sz="1100" dirty="0" smtClean="0"/>
              <a:t>Crna Gora</a:t>
            </a:r>
          </a:p>
          <a:p>
            <a:pPr>
              <a:lnSpc>
                <a:spcPts val="1700"/>
              </a:lnSpc>
            </a:pPr>
            <a:r>
              <a:rPr lang="hr-HR" sz="1100" dirty="0" smtClean="0"/>
              <a:t>Rumunjska</a:t>
            </a:r>
          </a:p>
          <a:p>
            <a:pPr>
              <a:lnSpc>
                <a:spcPts val="1700"/>
              </a:lnSpc>
            </a:pPr>
            <a:r>
              <a:rPr lang="hr-HR" sz="1100" dirty="0" smtClean="0"/>
              <a:t>Rusija</a:t>
            </a:r>
          </a:p>
          <a:p>
            <a:pPr>
              <a:lnSpc>
                <a:spcPts val="1700"/>
              </a:lnSpc>
              <a:spcAft>
                <a:spcPts val="200"/>
              </a:spcAft>
            </a:pPr>
            <a:r>
              <a:rPr lang="hr-HR" sz="1100" dirty="0" smtClean="0"/>
              <a:t>Srbija</a:t>
            </a:r>
          </a:p>
          <a:p>
            <a:pPr>
              <a:lnSpc>
                <a:spcPts val="1700"/>
              </a:lnSpc>
              <a:spcAft>
                <a:spcPts val="200"/>
              </a:spcAft>
            </a:pPr>
            <a:r>
              <a:rPr lang="hr-HR" sz="1100" dirty="0" smtClean="0"/>
              <a:t>Tadžikistan</a:t>
            </a:r>
          </a:p>
          <a:p>
            <a:pPr>
              <a:lnSpc>
                <a:spcPts val="1700"/>
              </a:lnSpc>
              <a:spcBef>
                <a:spcPts val="200"/>
              </a:spcBef>
            </a:pPr>
            <a:r>
              <a:rPr lang="hr-HR" sz="1100" dirty="0" smtClean="0"/>
              <a:t>Turska</a:t>
            </a:r>
          </a:p>
          <a:p>
            <a:pPr>
              <a:lnSpc>
                <a:spcPts val="1700"/>
              </a:lnSpc>
              <a:spcAft>
                <a:spcPts val="300"/>
              </a:spcAft>
            </a:pPr>
            <a:r>
              <a:rPr lang="hr-HR" sz="1100" dirty="0" smtClean="0"/>
              <a:t>Ukrajina</a:t>
            </a:r>
          </a:p>
          <a:p>
            <a:pPr>
              <a:lnSpc>
                <a:spcPts val="1700"/>
              </a:lnSpc>
            </a:pPr>
            <a:r>
              <a:rPr lang="hr-HR" sz="1100" dirty="0" smtClean="0"/>
              <a:t>Uzbekistan</a:t>
            </a:r>
            <a:endParaRPr lang="en-GB" sz="1100" dirty="0"/>
          </a:p>
        </p:txBody>
      </p:sp>
      <p:sp>
        <p:nvSpPr>
          <p:cNvPr id="7" name="TextBox 6"/>
          <p:cNvSpPr txBox="1"/>
          <p:nvPr/>
        </p:nvSpPr>
        <p:spPr>
          <a:xfrm>
            <a:off x="863600" y="6197156"/>
            <a:ext cx="1382528" cy="553998"/>
          </a:xfrm>
          <a:prstGeom prst="rect">
            <a:avLst/>
          </a:prstGeom>
          <a:solidFill>
            <a:schemeClr val="bg1"/>
          </a:solidFill>
        </p:spPr>
        <p:txBody>
          <a:bodyPr wrap="square" lIns="36000" rtlCol="0">
            <a:spAutoFit/>
          </a:bodyPr>
          <a:lstStyle/>
          <a:p>
            <a:r>
              <a:rPr lang="hr-HR" sz="1000" b="1" dirty="0" smtClean="0"/>
              <a:t>Javna dostupnost (broj zemalja članica PEMPAL-a</a:t>
            </a:r>
            <a:endParaRPr lang="en-GB" sz="1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209800" y="1371600"/>
            <a:ext cx="190500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sz="1000" dirty="0" smtClean="0"/>
              <a:t>IBP ne obuhvaća Armeniju</a:t>
            </a:r>
            <a:endParaRPr lang="en-GB" sz="1000" dirty="0"/>
          </a:p>
        </p:txBody>
      </p:sp>
      <p:sp>
        <p:nvSpPr>
          <p:cNvPr id="11" name="TextBox 10"/>
          <p:cNvSpPr txBox="1"/>
          <p:nvPr/>
        </p:nvSpPr>
        <p:spPr>
          <a:xfrm>
            <a:off x="2246128" y="1582579"/>
            <a:ext cx="1905000" cy="200055"/>
          </a:xfrm>
          <a:prstGeom prst="rect">
            <a:avLst/>
          </a:prstGeom>
          <a:solidFill>
            <a:schemeClr val="bg1"/>
          </a:solidFill>
        </p:spPr>
        <p:txBody>
          <a:bodyPr wrap="square" lIns="36000" bIns="0" rtlCol="0">
            <a:spAutoFit/>
          </a:bodyPr>
          <a:lstStyle/>
          <a:p>
            <a:r>
              <a:rPr lang="hr-HR" sz="1000" dirty="0" smtClean="0"/>
              <a:t>IBP ne obuhvaća Bjelarus</a:t>
            </a:r>
            <a:endParaRPr lang="en-GB" sz="1000" dirty="0"/>
          </a:p>
        </p:txBody>
      </p:sp>
      <p:sp>
        <p:nvSpPr>
          <p:cNvPr id="12" name="TextBox 11"/>
          <p:cNvSpPr txBox="1"/>
          <p:nvPr/>
        </p:nvSpPr>
        <p:spPr>
          <a:xfrm>
            <a:off x="2246128" y="3366278"/>
            <a:ext cx="1905000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72000" rtlCol="0">
            <a:spAutoFit/>
          </a:bodyPr>
          <a:lstStyle/>
          <a:p>
            <a:r>
              <a:rPr lang="hr-HR" sz="1000" dirty="0" smtClean="0"/>
              <a:t>IBP ne obuhvaća Kosovo</a:t>
            </a:r>
            <a:endParaRPr lang="en-GB" sz="1000" dirty="0"/>
          </a:p>
        </p:txBody>
      </p:sp>
      <p:sp>
        <p:nvSpPr>
          <p:cNvPr id="13" name="TextBox 12"/>
          <p:cNvSpPr txBox="1"/>
          <p:nvPr/>
        </p:nvSpPr>
        <p:spPr>
          <a:xfrm>
            <a:off x="2246128" y="4276263"/>
            <a:ext cx="2021072" cy="254582"/>
          </a:xfrm>
          <a:prstGeom prst="rect">
            <a:avLst/>
          </a:prstGeom>
          <a:solidFill>
            <a:schemeClr val="bg1"/>
          </a:solidFill>
        </p:spPr>
        <p:txBody>
          <a:bodyPr wrap="square" lIns="72000" bIns="54000" rtlCol="0">
            <a:spAutoFit/>
          </a:bodyPr>
          <a:lstStyle/>
          <a:p>
            <a:r>
              <a:rPr lang="hr-HR" sz="1000" dirty="0" smtClean="0"/>
              <a:t>IBP ne obuhvaća Crnu Goru</a:t>
            </a:r>
            <a:endParaRPr lang="en-GB" sz="1000" dirty="0"/>
          </a:p>
        </p:txBody>
      </p:sp>
      <p:sp>
        <p:nvSpPr>
          <p:cNvPr id="14" name="TextBox 13"/>
          <p:cNvSpPr txBox="1"/>
          <p:nvPr/>
        </p:nvSpPr>
        <p:spPr>
          <a:xfrm>
            <a:off x="2223091" y="5950935"/>
            <a:ext cx="1905000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72000" rtlCol="0">
            <a:spAutoFit/>
          </a:bodyPr>
          <a:lstStyle/>
          <a:p>
            <a:r>
              <a:rPr lang="hr-HR" sz="1000" dirty="0" smtClean="0"/>
              <a:t>IBP ne obuhvaća Uzbekistan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1610334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838200"/>
            <a:ext cx="8923337" cy="6019800"/>
          </a:xfrm>
        </p:spPr>
        <p:txBody>
          <a:bodyPr rtlCol="0">
            <a:noAutofit/>
          </a:bodyPr>
          <a:lstStyle/>
          <a:p>
            <a:pPr marL="342900" indent="-342900" algn="just" fontAlgn="auto">
              <a:spcAft>
                <a:spcPts val="0"/>
              </a:spcAft>
              <a:buFont typeface="Arial"/>
              <a:buChar char="•"/>
              <a:defRPr/>
            </a:pPr>
            <a:endParaRPr lang="hr-HR" sz="800" b="1" dirty="0" smtClean="0">
              <a:solidFill>
                <a:schemeClr val="tx1"/>
              </a:solidFill>
            </a:endParaRPr>
          </a:p>
          <a:p>
            <a:pPr marL="342900" indent="-342900" algn="just">
              <a:spcBef>
                <a:spcPct val="0"/>
              </a:spcBef>
              <a:buFont typeface="Arial" charset="0"/>
              <a:buChar char="•"/>
            </a:pPr>
            <a:r>
              <a:rPr lang="hr-HR" sz="2000" b="1" dirty="0" smtClean="0">
                <a:solidFill>
                  <a:schemeClr val="accent6">
                    <a:lumMod val="50000"/>
                  </a:schemeClr>
                </a:solidFill>
              </a:rPr>
              <a:t>Pisane je dokumente osiguralo nekoliko međunarodnih organizacija: </a:t>
            </a:r>
            <a:r>
              <a:rPr lang="hr-HR" sz="2000" dirty="0" smtClean="0">
                <a:solidFill>
                  <a:schemeClr val="accent6">
                    <a:lumMod val="50000"/>
                  </a:schemeClr>
                </a:solidFill>
              </a:rPr>
              <a:t>OECD, Međunarodno partnerstvo za proračun, Globalna inicijativa za fiskalnu transparentnost (GIFT) i Institut za javne financije (Hrvatska). Molimo da u pozadinskim materijalima potražite najnoviju inačicu dokumenta s uključenim komentarima.</a:t>
            </a:r>
          </a:p>
          <a:p>
            <a:pPr marL="342900" indent="-342900" algn="just">
              <a:spcBef>
                <a:spcPct val="0"/>
              </a:spcBef>
              <a:buFont typeface="Arial" charset="0"/>
              <a:buChar char="•"/>
            </a:pPr>
            <a:endParaRPr lang="hr-HR" sz="1200" dirty="0">
              <a:solidFill>
                <a:schemeClr val="accent6">
                  <a:lumMod val="50000"/>
                </a:schemeClr>
              </a:solidFill>
            </a:endParaRPr>
          </a:p>
          <a:p>
            <a:pPr marL="342900" indent="-342900" algn="just">
              <a:spcBef>
                <a:spcPct val="0"/>
              </a:spcBef>
              <a:buFont typeface="Arial" charset="0"/>
              <a:buChar char="•"/>
            </a:pPr>
            <a:r>
              <a:rPr lang="hr-HR" sz="2000" b="1" dirty="0">
                <a:solidFill>
                  <a:schemeClr val="accent6">
                    <a:lumMod val="50000"/>
                  </a:schemeClr>
                </a:solidFill>
              </a:rPr>
              <a:t>Predstavila sam </a:t>
            </a:r>
            <a:r>
              <a:rPr lang="hr-HR" sz="2000" b="1" dirty="0" smtClean="0">
                <a:solidFill>
                  <a:schemeClr val="accent6">
                    <a:lumMod val="50000"/>
                  </a:schemeClr>
                </a:solidFill>
              </a:rPr>
              <a:t>naše </a:t>
            </a:r>
            <a:r>
              <a:rPr lang="hr-HR" sz="2000" b="1" dirty="0">
                <a:solidFill>
                  <a:schemeClr val="accent6">
                    <a:lumMod val="50000"/>
                  </a:schemeClr>
                </a:solidFill>
              </a:rPr>
              <a:t>nalaze </a:t>
            </a:r>
            <a:r>
              <a:rPr lang="hr-HR" sz="2000" b="1" dirty="0" smtClean="0">
                <a:solidFill>
                  <a:schemeClr val="accent6">
                    <a:lumMod val="50000"/>
                  </a:schemeClr>
                </a:solidFill>
              </a:rPr>
              <a:t>i na </a:t>
            </a:r>
            <a:r>
              <a:rPr lang="hr-HR" sz="2000" b="1" dirty="0">
                <a:solidFill>
                  <a:schemeClr val="accent6">
                    <a:lumMod val="50000"/>
                  </a:schemeClr>
                </a:solidFill>
              </a:rPr>
              <a:t>CEF-ovu webinaru 18. travnja.  </a:t>
            </a:r>
          </a:p>
          <a:p>
            <a:pPr marL="342900" indent="-342900" algn="just">
              <a:spcBef>
                <a:spcPct val="0"/>
              </a:spcBef>
              <a:buFont typeface="Arial" charset="0"/>
              <a:buChar char="•"/>
            </a:pPr>
            <a:endParaRPr lang="hr-HR" sz="12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342900" indent="-342900" algn="just">
              <a:spcBef>
                <a:spcPct val="0"/>
              </a:spcBef>
              <a:buFont typeface="Arial" charset="0"/>
              <a:buChar char="•"/>
            </a:pPr>
            <a:r>
              <a:rPr lang="hr-HR" sz="2000" b="1" dirty="0">
                <a:solidFill>
                  <a:schemeClr val="accent6">
                    <a:lumMod val="50000"/>
                  </a:schemeClr>
                </a:solidFill>
              </a:rPr>
              <a:t>Naš je rad dobro primljen</a:t>
            </a:r>
            <a:r>
              <a:rPr lang="hr-HR" sz="2000" dirty="0">
                <a:solidFill>
                  <a:schemeClr val="accent6">
                    <a:lumMod val="50000"/>
                  </a:schemeClr>
                </a:solidFill>
              </a:rPr>
              <a:t>. Međunarodne organizacije pohvalile su naš trud, a neke njihove povratne informacije uključene su u predgovor na početku dokumenta o proizvodu znanja.</a:t>
            </a:r>
          </a:p>
          <a:p>
            <a:pPr marL="342900" indent="-342900" algn="just">
              <a:spcBef>
                <a:spcPct val="0"/>
              </a:spcBef>
              <a:buFont typeface="Arial" charset="0"/>
              <a:buChar char="•"/>
            </a:pPr>
            <a:endParaRPr lang="hr-HR" sz="12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342900" indent="-342900" algn="just">
              <a:spcBef>
                <a:spcPct val="0"/>
              </a:spcBef>
              <a:buFont typeface="Arial" charset="0"/>
              <a:buChar char="•"/>
            </a:pPr>
            <a:r>
              <a:rPr lang="hr-HR" sz="2000" b="1" dirty="0" smtClean="0">
                <a:solidFill>
                  <a:schemeClr val="accent6">
                    <a:lumMod val="50000"/>
                  </a:schemeClr>
                </a:solidFill>
              </a:rPr>
              <a:t>Nadamo se da će još neki primjeri slučajeva zemalja biti dodani u prilogu.</a:t>
            </a:r>
            <a:endParaRPr lang="hr-HR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342900" indent="-342900" algn="just">
              <a:spcBef>
                <a:spcPct val="0"/>
              </a:spcBef>
              <a:buFont typeface="Arial" charset="0"/>
              <a:buChar char="•"/>
            </a:pPr>
            <a:endParaRPr lang="hr-HR" sz="1400" dirty="0">
              <a:solidFill>
                <a:schemeClr val="accent6">
                  <a:lumMod val="50000"/>
                </a:schemeClr>
              </a:solidFill>
            </a:endParaRPr>
          </a:p>
          <a:p>
            <a:pPr marL="342900" indent="-342900" algn="just">
              <a:spcBef>
                <a:spcPct val="0"/>
              </a:spcBef>
              <a:buFont typeface="Arial" charset="0"/>
              <a:buChar char="•"/>
            </a:pPr>
            <a:r>
              <a:rPr lang="hr-HR" sz="2000" b="1" dirty="0" smtClean="0">
                <a:solidFill>
                  <a:schemeClr val="accent6">
                    <a:lumMod val="50000"/>
                  </a:schemeClr>
                </a:solidFill>
              </a:rPr>
              <a:t>Ako imate ikakvih konačnih kometara na ovaj revidirani dokument, molimo da ih dostavite do kraja lipnja</a:t>
            </a:r>
            <a:r>
              <a:rPr lang="hr-HR" sz="2000" dirty="0" smtClean="0">
                <a:solidFill>
                  <a:schemeClr val="accent6">
                    <a:lumMod val="50000"/>
                  </a:schemeClr>
                </a:solidFill>
              </a:rPr>
              <a:t>, s obzirom na to da ćemo dovršiti i objaviti dokument na internetskoj stranici PEMPAL-a u srpnju.</a:t>
            </a:r>
            <a:endParaRPr lang="hr-HR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342900" indent="-342900" algn="just">
              <a:spcBef>
                <a:spcPct val="0"/>
              </a:spcBef>
              <a:buFont typeface="Arial" charset="0"/>
              <a:buChar char="•"/>
            </a:pPr>
            <a:endParaRPr lang="hr-HR" sz="1200" dirty="0">
              <a:solidFill>
                <a:schemeClr val="accent6">
                  <a:lumMod val="50000"/>
                </a:schemeClr>
              </a:solidFill>
            </a:endParaRPr>
          </a:p>
          <a:p>
            <a:pPr marL="342900" indent="-342900" algn="just">
              <a:spcBef>
                <a:spcPct val="0"/>
              </a:spcBef>
              <a:buFont typeface="Arial" charset="0"/>
              <a:buChar char="•"/>
            </a:pPr>
            <a:r>
              <a:rPr lang="hr-HR" sz="2000" b="1" dirty="0" smtClean="0">
                <a:solidFill>
                  <a:schemeClr val="accent6">
                    <a:lumMod val="50000"/>
                  </a:schemeClr>
                </a:solidFill>
              </a:rPr>
              <a:t>Trenutačno nam je cilj nastaviti s ovim radom i upotrijebiti proračun za građane kao alat za omogućivanje sve većeg sudjelovanja javnosti u proračunskom procesu.</a:t>
            </a:r>
          </a:p>
          <a:p>
            <a:pPr marL="342900" indent="-342900" algn="just">
              <a:spcBef>
                <a:spcPct val="0"/>
              </a:spcBef>
              <a:buFont typeface="Arial" charset="0"/>
              <a:buChar char="•"/>
            </a:pPr>
            <a:endParaRPr lang="hr-HR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342900" indent="-342900" algn="just">
              <a:spcBef>
                <a:spcPct val="0"/>
              </a:spcBef>
              <a:buFont typeface="Arial" charset="0"/>
              <a:buChar char="•"/>
            </a:pPr>
            <a:endParaRPr lang="hr-HR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342900" indent="-342900" algn="just">
              <a:spcBef>
                <a:spcPct val="0"/>
              </a:spcBef>
              <a:buFont typeface="Arial" charset="0"/>
              <a:buChar char="•"/>
            </a:pPr>
            <a:endParaRPr lang="hr-HR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spcBef>
                <a:spcPct val="0"/>
              </a:spcBef>
            </a:pPr>
            <a:endParaRPr lang="hr-HR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lvl="0"/>
            <a:endParaRPr lang="hr-HR" sz="1800" dirty="0" smtClean="0">
              <a:solidFill>
                <a:schemeClr val="tx1"/>
              </a:solidFill>
            </a:endParaRPr>
          </a:p>
          <a:p>
            <a:pPr lvl="0"/>
            <a:endParaRPr lang="hr-HR" sz="1800" dirty="0">
              <a:solidFill>
                <a:schemeClr val="tx1"/>
              </a:solidFill>
            </a:endParaRPr>
          </a:p>
          <a:p>
            <a:pPr lvl="0" algn="l"/>
            <a:endParaRPr lang="hr-HR" sz="1800" dirty="0" smtClean="0">
              <a:solidFill>
                <a:schemeClr val="tx1"/>
              </a:solidFill>
            </a:endParaRPr>
          </a:p>
          <a:p>
            <a:pPr marL="457200" indent="-457200"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hr-HR" sz="2800" dirty="0">
              <a:solidFill>
                <a:schemeClr val="tx1"/>
              </a:solidFill>
            </a:endParaRPr>
          </a:p>
        </p:txBody>
      </p:sp>
      <p:pic>
        <p:nvPicPr>
          <p:cNvPr id="37890" name="Рисунок 11" descr="pempal-log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763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763588" y="14177"/>
            <a:ext cx="9142412" cy="876300"/>
          </a:xfrm>
        </p:spPr>
        <p:txBody>
          <a:bodyPr>
            <a:normAutofit fontScale="90000"/>
          </a:bodyPr>
          <a:lstStyle/>
          <a:p>
            <a:r>
              <a:rPr lang="hr-HR" sz="3600" dirty="0" smtClean="0">
                <a:solidFill>
                  <a:srgbClr val="002060"/>
                </a:solidFill>
              </a:rPr>
              <a:t>Proizvod znanja o proračunima za građane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mr-IN" sz="3600" dirty="0">
                <a:solidFill>
                  <a:srgbClr val="002060"/>
                </a:solidFill>
              </a:rPr>
              <a:t>–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hr-HR" sz="3600" dirty="0" smtClean="0">
                <a:solidFill>
                  <a:srgbClr val="002060"/>
                </a:solidFill>
              </a:rPr>
              <a:t>dovršetak završnog nacrta s međunarodnim savjetom</a:t>
            </a:r>
          </a:p>
        </p:txBody>
      </p:sp>
    </p:spTree>
    <p:extLst>
      <p:ext uri="{BB962C8B-B14F-4D97-AF65-F5344CB8AC3E}">
        <p14:creationId xmlns:p14="http://schemas.microsoft.com/office/powerpoint/2010/main" val="141772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Рисунок 11" descr="pempal-log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763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532426" y="1268760"/>
            <a:ext cx="9143998" cy="1152128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>
            <a:noAutofit/>
          </a:bodyPr>
          <a:lstStyle/>
          <a:p>
            <a:pPr algn="just">
              <a:lnSpc>
                <a:spcPct val="90000"/>
              </a:lnSpc>
            </a:pPr>
            <a:endParaRPr lang="ru-RU" sz="1200" dirty="0">
              <a:solidFill>
                <a:srgbClr val="003300"/>
              </a:solidFill>
              <a:latin typeface="Trebuchet MS" pitchFamily="34" charset="0"/>
            </a:endParaRPr>
          </a:p>
        </p:txBody>
      </p:sp>
      <p:sp>
        <p:nvSpPr>
          <p:cNvPr id="8" name="Rectangle 4"/>
          <p:cNvSpPr>
            <a:spLocks/>
          </p:cNvSpPr>
          <p:nvPr/>
        </p:nvSpPr>
        <p:spPr bwMode="auto">
          <a:xfrm>
            <a:off x="532426" y="327025"/>
            <a:ext cx="914400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/>
            <a:endParaRPr lang="ru-RU" sz="2800" b="1" dirty="0">
              <a:solidFill>
                <a:srgbClr val="003300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685802" y="76200"/>
            <a:ext cx="9143998" cy="53975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hr-HR" sz="1700" b="1" dirty="0" smtClean="0">
                <a:latin typeface="Trebuchet MS" panose="020B0603020202020204" pitchFamily="34" charset="0"/>
              </a:rPr>
              <a:t>Proračun za građane u Rusiji zajednički je projekt</a:t>
            </a:r>
            <a:endParaRPr lang="hr-HR" sz="1700" b="1" dirty="0">
              <a:latin typeface="Trebuchet MS" panose="020B0603020202020204" pitchFamily="34" charset="0"/>
              <a:cs typeface="Arial" charset="0"/>
            </a:endParaRPr>
          </a:p>
          <a:p>
            <a:pPr lvl="0"/>
            <a:r>
              <a:rPr lang="hr-HR" sz="1700" b="1" dirty="0">
                <a:latin typeface="Trebuchet MS" panose="020B0603020202020204" pitchFamily="34" charset="0"/>
              </a:rPr>
              <a:t>otvorene vlasti i Ministarstva financija Ruske Federacije</a:t>
            </a:r>
            <a:endParaRPr lang="hr-HR" sz="1700" b="1" dirty="0">
              <a:solidFill>
                <a:srgbClr val="003300"/>
              </a:solidFill>
              <a:latin typeface="Trebuchet MS" panose="020B0603020202020204" pitchFamily="34" charset="0"/>
              <a:cs typeface="Arial" charset="0"/>
            </a:endParaRPr>
          </a:p>
        </p:txBody>
      </p:sp>
      <p:sp>
        <p:nvSpPr>
          <p:cNvPr id="10" name="Объект 4"/>
          <p:cNvSpPr txBox="1">
            <a:spLocks/>
          </p:cNvSpPr>
          <p:nvPr/>
        </p:nvSpPr>
        <p:spPr bwMode="auto">
          <a:xfrm>
            <a:off x="702940" y="4594073"/>
            <a:ext cx="4592809" cy="646331"/>
          </a:xfrm>
          <a:prstGeom prst="rect">
            <a:avLst/>
          </a:prstGeom>
          <a:extLst/>
        </p:spPr>
        <p:txBody>
          <a:bodyPr wrap="square">
            <a:spAutoFit/>
          </a:bodyPr>
          <a:lstStyle>
            <a:defPPr>
              <a:defRPr lang="ru-RU"/>
            </a:defPPr>
          </a:lstStyle>
          <a:p>
            <a:pPr marL="285750" indent="-285750">
              <a:buFont typeface="Times New Roman" panose="02020603050405020304" pitchFamily="18" charset="0"/>
              <a:buChar char="-"/>
            </a:pPr>
            <a:endParaRPr lang="ru-RU" dirty="0">
              <a:solidFill>
                <a:srgbClr val="003300"/>
              </a:solidFill>
              <a:latin typeface="Trebuchet MS" pitchFamily="34" charset="0"/>
            </a:endParaRPr>
          </a:p>
          <a:p>
            <a:endParaRPr lang="en-US" dirty="0">
              <a:solidFill>
                <a:srgbClr val="003300"/>
              </a:solidFill>
              <a:latin typeface="Trebuchet MS" pitchFamily="34" charset="0"/>
            </a:endParaRPr>
          </a:p>
        </p:txBody>
      </p:sp>
      <p:sp>
        <p:nvSpPr>
          <p:cNvPr id="13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9064866" y="0"/>
            <a:ext cx="612534" cy="365760"/>
          </a:xfrm>
          <a:prstGeom prst="rect">
            <a:avLst/>
          </a:prstGeom>
        </p:spPr>
        <p:txBody>
          <a:bodyPr/>
          <a:lstStyle/>
          <a:p>
            <a:pPr algn="ctr"/>
            <a:fld id="{3798F372-7476-46C0-83BE-618266E026F7}" type="slidenum">
              <a:rPr lang="ru-RU" sz="1600" smtClean="0">
                <a:solidFill>
                  <a:schemeClr val="bg2"/>
                </a:solidFill>
                <a:latin typeface="Trebuchet MS" pitchFamily="34" charset="0"/>
              </a:rPr>
              <a:pPr algn="ctr"/>
              <a:t>7</a:t>
            </a:fld>
            <a:endParaRPr lang="hr-HR" sz="1600" dirty="0">
              <a:solidFill>
                <a:schemeClr val="bg2"/>
              </a:solidFill>
              <a:latin typeface="Trebuchet MS" pitchFamily="34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556579"/>
            <a:ext cx="1524000" cy="21579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685799" y="685800"/>
            <a:ext cx="9144001" cy="34317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fontAlgn="auto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hr-HR" sz="1450" dirty="0" smtClean="0">
                <a:latin typeface="Trebuchet MS" panose="020B0603020202020204" pitchFamily="34" charset="0"/>
              </a:rPr>
              <a:t>Godišnja </a:t>
            </a:r>
            <a:r>
              <a:rPr lang="hr-HR" sz="1450" dirty="0">
                <a:latin typeface="Trebuchet MS" panose="020B0603020202020204" pitchFamily="34" charset="0"/>
              </a:rPr>
              <a:t>objava brošure „</a:t>
            </a:r>
            <a:r>
              <a:rPr lang="hr-HR" sz="1450" dirty="0" smtClean="0">
                <a:latin typeface="Trebuchet MS" panose="020B0603020202020204" pitchFamily="34" charset="0"/>
              </a:rPr>
              <a:t>Proračun </a:t>
            </a:r>
            <a:r>
              <a:rPr lang="hr-HR" sz="1450" dirty="0">
                <a:latin typeface="Trebuchet MS" panose="020B0603020202020204" pitchFamily="34" charset="0"/>
              </a:rPr>
              <a:t>za građane” uz nacrt i zakon o državnom proračunu (</a:t>
            </a:r>
            <a:r>
              <a:rPr lang="hr-HR" sz="1450" i="1" dirty="0">
                <a:latin typeface="Trebuchet MS" panose="020B0603020202020204" pitchFamily="34" charset="0"/>
                <a:hlinkClick r:id="rId5"/>
              </a:rPr>
              <a:t>http://minfin.ru/common/upload/library/2016/12/main/1288_BDG_2017.pdf</a:t>
            </a:r>
            <a:r>
              <a:rPr lang="hr-HR" sz="1450" dirty="0" smtClean="0">
                <a:latin typeface="Trebuchet MS" panose="020B0603020202020204" pitchFamily="34" charset="0"/>
              </a:rPr>
              <a:t>) </a:t>
            </a:r>
            <a:endParaRPr lang="hr-HR" sz="1450" dirty="0">
              <a:latin typeface="Trebuchet MS" panose="020B0603020202020204" pitchFamily="34" charset="0"/>
              <a:cs typeface="Arial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hr-HR" sz="1450" dirty="0">
                <a:latin typeface="Trebuchet MS" panose="020B0603020202020204" pitchFamily="34" charset="0"/>
              </a:rPr>
              <a:t>Metodološka podrška „</a:t>
            </a:r>
            <a:r>
              <a:rPr lang="hr-HR" sz="1450" dirty="0" smtClean="0">
                <a:latin typeface="Trebuchet MS" panose="020B0603020202020204" pitchFamily="34" charset="0"/>
              </a:rPr>
              <a:t>Proračunu </a:t>
            </a:r>
            <a:r>
              <a:rPr lang="hr-HR" sz="1450" dirty="0">
                <a:latin typeface="Trebuchet MS" panose="020B0603020202020204" pitchFamily="34" charset="0"/>
              </a:rPr>
              <a:t>za građane” na regionalnoj i općinskoj razini (</a:t>
            </a:r>
            <a:r>
              <a:rPr lang="hr-HR" sz="1450" i="1" dirty="0">
                <a:latin typeface="Trebuchet MS" panose="020B0603020202020204" pitchFamily="34" charset="0"/>
                <a:hlinkClick r:id="rId6"/>
              </a:rPr>
              <a:t>https://www.pempal.org/events/plenary-meeting-budget-community-and-meeting-budget-literacy-and-transparency-working-group</a:t>
            </a:r>
            <a:r>
              <a:rPr lang="hr-HR" sz="1450" dirty="0" smtClean="0">
                <a:latin typeface="Trebuchet MS" panose="020B0603020202020204" pitchFamily="34" charset="0"/>
              </a:rPr>
              <a:t>)</a:t>
            </a:r>
            <a:endParaRPr lang="hr-HR" sz="1450" dirty="0">
              <a:latin typeface="Trebuchet MS" panose="020B0603020202020204" pitchFamily="34" charset="0"/>
              <a:cs typeface="Arial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hr-HR" sz="1450" dirty="0">
                <a:latin typeface="Trebuchet MS" panose="020B0603020202020204" pitchFamily="34" charset="0"/>
              </a:rPr>
              <a:t>Godišnja priprema i objava Izvještaja o najboljim praksama proračuna za građane na regionalnoj i općinskoj razini (</a:t>
            </a:r>
            <a:r>
              <a:rPr lang="hr-HR" sz="1450" dirty="0">
                <a:latin typeface="Trebuchet MS" panose="020B0603020202020204" pitchFamily="34" charset="0"/>
                <a:hlinkClick r:id="rId7"/>
              </a:rPr>
              <a:t>http://minfin.ru/common/upload/library/2016/10/main/DBDG16_11-09-2016_with_cover_omsk.pdf</a:t>
            </a:r>
            <a:r>
              <a:rPr lang="hr-HR" sz="1450" dirty="0" smtClean="0">
                <a:latin typeface="Trebuchet MS" panose="020B0603020202020204" pitchFamily="34" charset="0"/>
              </a:rPr>
              <a:t>) 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hr-HR" sz="1450" dirty="0">
                <a:latin typeface="Trebuchet MS" panose="020B0603020202020204" pitchFamily="34" charset="0"/>
              </a:rPr>
              <a:t>Izrada </a:t>
            </a:r>
            <a:r>
              <a:rPr lang="hr-HR" sz="1450" dirty="0" smtClean="0">
                <a:latin typeface="Trebuchet MS" panose="020B0603020202020204" pitchFamily="34" charset="0"/>
              </a:rPr>
              <a:t>participativnih </a:t>
            </a:r>
            <a:r>
              <a:rPr lang="hr-HR" sz="1450" dirty="0">
                <a:latin typeface="Trebuchet MS" panose="020B0603020202020204" pitchFamily="34" charset="0"/>
              </a:rPr>
              <a:t>proračunskih praksi za općinske i regionalne proračune (</a:t>
            </a:r>
            <a:r>
              <a:rPr lang="hr-HR" sz="1450" dirty="0">
                <a:latin typeface="Trebuchet MS" panose="020B0603020202020204" pitchFamily="34" charset="0"/>
                <a:hlinkClick r:id="rId8"/>
              </a:rPr>
              <a:t>http://budget4me.ru/</a:t>
            </a:r>
            <a:r>
              <a:rPr lang="hr-HR" sz="1450" dirty="0" smtClean="0">
                <a:latin typeface="Trebuchet MS" panose="020B0603020202020204" pitchFamily="34" charset="0"/>
              </a:rPr>
              <a:t>) </a:t>
            </a:r>
            <a:endParaRPr lang="hr-HR" sz="1450" dirty="0">
              <a:latin typeface="Trebuchet MS" panose="020B0603020202020204" pitchFamily="34" charset="0"/>
              <a:cs typeface="Arial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hr-HR" sz="1450" dirty="0">
                <a:latin typeface="Trebuchet MS" panose="020B0603020202020204" pitchFamily="34" charset="0"/>
              </a:rPr>
              <a:t>Suprotstavljanje ideja među stanovništvom o predstavljanju proračunskih podataka u razumljivom obliku (</a:t>
            </a:r>
            <a:r>
              <a:rPr lang="hr-HR" sz="1450" dirty="0">
                <a:latin typeface="Trebuchet MS" panose="020B0603020202020204" pitchFamily="34" charset="0"/>
                <a:hlinkClick r:id="rId9"/>
              </a:rPr>
              <a:t>http://www.fa.ru/faculty/finec/news/Pages/2017-03-14-konkurs-proektov-po-predstavleniyu-byudzheta-dlya-grazhdan-2017-goda.aspx</a:t>
            </a:r>
            <a:r>
              <a:rPr lang="hr-HR" sz="1450" dirty="0" smtClean="0">
                <a:latin typeface="Trebuchet MS" panose="020B0603020202020204" pitchFamily="34" charset="0"/>
              </a:rPr>
              <a:t>) </a:t>
            </a:r>
            <a:endParaRPr lang="hr-HR" sz="1450" dirty="0">
              <a:latin typeface="Trebuchet MS" panose="020B0603020202020204" pitchFamily="34" charset="0"/>
              <a:cs typeface="Arial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hr-HR" sz="1450" dirty="0">
                <a:latin typeface="Trebuchet MS" panose="020B0603020202020204" pitchFamily="34" charset="0"/>
              </a:rPr>
              <a:t>Provedba mjera za povećanje proračunske pismenosti stanovništva (</a:t>
            </a:r>
            <a:r>
              <a:rPr lang="hr-HR" sz="1450" dirty="0">
                <a:latin typeface="Trebuchet MS" panose="020B0603020202020204" pitchFamily="34" charset="0"/>
                <a:hlinkClick r:id="rId10"/>
              </a:rPr>
              <a:t>http://mamso.ru/bgs/</a:t>
            </a:r>
            <a:r>
              <a:rPr lang="hr-HR" sz="1450" dirty="0" smtClean="0">
                <a:latin typeface="Trebuchet MS" panose="020B0603020202020204" pitchFamily="34" charset="0"/>
              </a:rPr>
              <a:t>) </a:t>
            </a:r>
            <a:endParaRPr lang="hr-HR" sz="1450" dirty="0">
              <a:latin typeface="Trebuchet MS" panose="020B0603020202020204" pitchFamily="34" charset="0"/>
              <a:cs typeface="Arial" charset="0"/>
            </a:endParaRPr>
          </a:p>
        </p:txBody>
      </p:sp>
      <p:pic>
        <p:nvPicPr>
          <p:cNvPr id="25" name="Рисунок 24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962" y="4556579"/>
            <a:ext cx="1636038" cy="214902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</p:pic>
      <p:pic>
        <p:nvPicPr>
          <p:cNvPr id="26" name="Рисунок 25"/>
          <p:cNvPicPr/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160"/>
          <a:stretch/>
        </p:blipFill>
        <p:spPr bwMode="auto">
          <a:xfrm>
            <a:off x="7239001" y="4556578"/>
            <a:ext cx="2437424" cy="21579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Рисунок 26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556579"/>
            <a:ext cx="1524000" cy="215794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5499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Рисунок 11" descr="pempal-log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763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1024344" y="3544"/>
            <a:ext cx="8686800" cy="876300"/>
          </a:xfrm>
        </p:spPr>
        <p:txBody>
          <a:bodyPr/>
          <a:lstStyle/>
          <a:p>
            <a:r>
              <a:rPr lang="hr-HR" sz="3600" dirty="0">
                <a:solidFill>
                  <a:srgbClr val="002060"/>
                </a:solidFill>
              </a:rPr>
              <a:t>Planovi za buduće aktivnosti Radne skupine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1909905"/>
              </p:ext>
            </p:extLst>
          </p:nvPr>
        </p:nvGraphicFramePr>
        <p:xfrm>
          <a:off x="1028699" y="762000"/>
          <a:ext cx="8754291" cy="40086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667">
                  <a:extLst>
                    <a:ext uri="{9D8B030D-6E8A-4147-A177-3AD203B41FA5}">
                      <a16:col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val="20000"/>
                    </a:ext>
                  </a:extLst>
                </a:gridCol>
                <a:gridCol w="5457527">
                  <a:extLst>
                    <a:ext uri="{9D8B030D-6E8A-4147-A177-3AD203B41FA5}">
                      <a16:col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val="20001"/>
                    </a:ext>
                  </a:extLst>
                </a:gridCol>
                <a:gridCol w="2918097">
                  <a:extLst>
                    <a:ext uri="{9D8B030D-6E8A-4147-A177-3AD203B41FA5}">
                      <a16:col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val="20002"/>
                    </a:ext>
                  </a:extLst>
                </a:gridCol>
              </a:tblGrid>
              <a:tr h="337494"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dirty="0" smtClean="0">
                          <a:solidFill>
                            <a:schemeClr val="tx1"/>
                          </a:solidFill>
                        </a:rPr>
                        <a:t>Akcijsk</a:t>
                      </a:r>
                      <a:r>
                        <a:rPr lang="hr-HR" dirty="0" smtClean="0">
                          <a:solidFill>
                            <a:schemeClr val="tx1"/>
                          </a:solidFill>
                        </a:rPr>
                        <a:t>i</a:t>
                      </a:r>
                      <a:r>
                        <a:rPr dirty="0" smtClean="0">
                          <a:solidFill>
                            <a:schemeClr val="tx1"/>
                          </a:solidFill>
                        </a:rPr>
                        <a:t> plan </a:t>
                      </a:r>
                      <a:r>
                        <a:rPr dirty="0">
                          <a:solidFill>
                            <a:schemeClr val="tx1"/>
                          </a:solidFill>
                        </a:rPr>
                        <a:t>za 2017. – 2018.</a:t>
                      </a:r>
                      <a:endParaRPr lang="hr-HR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hr-HR" sz="1600" b="1" kern="1200" dirty="0">
                          <a:solidFill>
                            <a:schemeClr val="tx1"/>
                          </a:solidFill>
                          <a:latin typeface="+mn-lt"/>
                        </a:rPr>
                        <a:t>Razdoblje </a:t>
                      </a:r>
                      <a:endParaRPr lang="hr-H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val="10000"/>
                  </a:ext>
                </a:extLst>
              </a:tr>
              <a:tr h="331760">
                <a:tc gridSpan="3">
                  <a:txBody>
                    <a:bodyPr/>
                    <a:lstStyle/>
                    <a:p>
                      <a:pPr algn="ctr"/>
                      <a:r>
                        <a:rPr lang="hr-HR" sz="1600" kern="1200" dirty="0">
                          <a:solidFill>
                            <a:schemeClr val="tx1"/>
                          </a:solidFill>
                          <a:latin typeface="Lucida Grande CY"/>
                        </a:rPr>
                        <a:t>Tekuća FG </a:t>
                      </a:r>
                      <a:endParaRPr lang="hr-HR" sz="1600" kern="1200" dirty="0">
                        <a:solidFill>
                          <a:schemeClr val="tx1"/>
                        </a:solidFill>
                        <a:latin typeface="Lucida Grande CY"/>
                        <a:ea typeface="+mn-ea"/>
                        <a:cs typeface="Lucida Grande CY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kern="1200" dirty="0">
                        <a:solidFill>
                          <a:schemeClr val="tx1"/>
                        </a:solidFill>
                        <a:latin typeface="Lucida Grande CY"/>
                        <a:ea typeface="+mn-ea"/>
                        <a:cs typeface="Lucida Grande CY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kern="1200" dirty="0">
                        <a:solidFill>
                          <a:schemeClr val="tx1"/>
                        </a:solidFill>
                        <a:latin typeface="Lucida Grande CY"/>
                        <a:ea typeface="+mn-ea"/>
                        <a:cs typeface="Lucida Grande CY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val="10001"/>
                  </a:ext>
                </a:extLst>
              </a:tr>
              <a:tr h="493039">
                <a:tc>
                  <a:txBody>
                    <a:bodyPr/>
                    <a:lstStyle/>
                    <a:p>
                      <a:r>
                        <a:rPr lang="hr-HR" sz="1600" kern="1200" dirty="0">
                          <a:solidFill>
                            <a:schemeClr val="tx1"/>
                          </a:solidFill>
                          <a:latin typeface="Lucida Grande CY"/>
                        </a:rPr>
                        <a:t>1.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kern="1200" dirty="0">
                          <a:solidFill>
                            <a:schemeClr val="tx1"/>
                          </a:solidFill>
                          <a:latin typeface="Lucida Grande CY"/>
                        </a:rPr>
                        <a:t>Konferencija na temu proračunske pismenosti + usporedni sastanak Radne skupine</a:t>
                      </a:r>
                      <a:endParaRPr lang="hr-HR" sz="1600" kern="1200" dirty="0">
                        <a:solidFill>
                          <a:schemeClr val="tx1"/>
                        </a:solidFill>
                        <a:latin typeface="Lucida Grande CY"/>
                        <a:ea typeface="+mn-ea"/>
                        <a:cs typeface="Lucida Grande CY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kern="1200" dirty="0" smtClean="0">
                          <a:solidFill>
                            <a:schemeClr val="tx1"/>
                          </a:solidFill>
                          <a:latin typeface="Lucida Grande CY"/>
                        </a:rPr>
                        <a:t>lipanj, Moskva</a:t>
                      </a:r>
                      <a:endParaRPr lang="hr-HR" sz="1600" kern="1200" dirty="0">
                        <a:solidFill>
                          <a:schemeClr val="tx1"/>
                        </a:solidFill>
                        <a:latin typeface="Lucida Grande CY"/>
                        <a:ea typeface="+mn-ea"/>
                        <a:cs typeface="Lucida Grande CY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val="10002"/>
                  </a:ext>
                </a:extLst>
              </a:tr>
              <a:tr h="309321">
                <a:tc gridSpan="3">
                  <a:txBody>
                    <a:bodyPr/>
                    <a:lstStyle/>
                    <a:p>
                      <a:pPr algn="ctr"/>
                      <a:r>
                        <a:rPr lang="hr-HR" sz="1600" kern="1200" dirty="0">
                          <a:solidFill>
                            <a:schemeClr val="tx1"/>
                          </a:solidFill>
                          <a:latin typeface="Lucida Grande CY"/>
                        </a:rPr>
                        <a:t>Sljedeća FG</a:t>
                      </a:r>
                      <a:endParaRPr lang="hr-HR" sz="1600" kern="1200" dirty="0">
                        <a:solidFill>
                          <a:schemeClr val="tx1"/>
                        </a:solidFill>
                        <a:latin typeface="Lucida Grande CY"/>
                        <a:ea typeface="+mn-ea"/>
                        <a:cs typeface="Lucida Grande CY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kern="1200" dirty="0">
                        <a:solidFill>
                          <a:schemeClr val="tx1"/>
                        </a:solidFill>
                        <a:latin typeface="Lucida Grande CY"/>
                        <a:ea typeface="+mn-ea"/>
                        <a:cs typeface="Lucida Grande CY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kern="1200" dirty="0">
                        <a:solidFill>
                          <a:schemeClr val="tx1"/>
                        </a:solidFill>
                        <a:latin typeface="Lucida Grande CY"/>
                        <a:ea typeface="+mn-ea"/>
                        <a:cs typeface="Lucida Grande CY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val="10003"/>
                  </a:ext>
                </a:extLst>
              </a:tr>
              <a:tr h="1010448">
                <a:tc>
                  <a:txBody>
                    <a:bodyPr/>
                    <a:lstStyle/>
                    <a:p>
                      <a:r>
                        <a:rPr lang="hr-HR" sz="1600" kern="1200" dirty="0">
                          <a:solidFill>
                            <a:schemeClr val="tx1"/>
                          </a:solidFill>
                          <a:latin typeface="Lucida Grande CY"/>
                        </a:rPr>
                        <a:t>1.</a:t>
                      </a:r>
                      <a:endParaRPr lang="hr-HR" sz="1600" kern="1200" dirty="0">
                        <a:solidFill>
                          <a:schemeClr val="tx1"/>
                        </a:solidFill>
                        <a:latin typeface="Lucida Grande CY"/>
                        <a:ea typeface="+mn-ea"/>
                        <a:cs typeface="Lucida Grande CY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kern="1200" dirty="0">
                          <a:solidFill>
                            <a:schemeClr val="tx1"/>
                          </a:solidFill>
                          <a:latin typeface="Lucida Grande CY"/>
                        </a:rPr>
                        <a:t>Videokonferencija s ciljem razvijanja novog proizvoda znanja o sudjelovanju javnosti u proračunskom postupku i analiza rezultata Ankete o otvorenosti proračuna 2018. (ako su dostupni</a:t>
                      </a:r>
                      <a:r>
                        <a:rPr lang="hr-HR" sz="1600" kern="1200" dirty="0" smtClean="0">
                          <a:solidFill>
                            <a:schemeClr val="tx1"/>
                          </a:solidFill>
                          <a:latin typeface="Lucida Grande CY"/>
                        </a:rPr>
                        <a:t>). </a:t>
                      </a:r>
                      <a:endParaRPr lang="hr-HR" sz="1600" kern="1200" dirty="0">
                        <a:solidFill>
                          <a:schemeClr val="tx1"/>
                        </a:solidFill>
                        <a:latin typeface="Lucida Grande CY"/>
                        <a:ea typeface="+mn-ea"/>
                        <a:cs typeface="Lucida Grande CY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kern="1200" dirty="0">
                          <a:solidFill>
                            <a:schemeClr val="tx1"/>
                          </a:solidFill>
                          <a:latin typeface="Lucida Grande CY"/>
                        </a:rPr>
                        <a:t>rujan/listopad 2017.</a:t>
                      </a:r>
                      <a:endParaRPr lang="hr-HR" sz="1600" kern="1200" dirty="0">
                        <a:solidFill>
                          <a:schemeClr val="tx1"/>
                        </a:solidFill>
                        <a:latin typeface="Lucida Grande CY"/>
                        <a:ea typeface="+mn-ea"/>
                        <a:cs typeface="Lucida Grande CY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val="10004"/>
                  </a:ext>
                </a:extLst>
              </a:tr>
              <a:tr h="727366">
                <a:tc>
                  <a:txBody>
                    <a:bodyPr/>
                    <a:lstStyle/>
                    <a:p>
                      <a:r>
                        <a:rPr lang="hr-HR" sz="1600" kern="1200" dirty="0">
                          <a:solidFill>
                            <a:schemeClr val="tx1"/>
                          </a:solidFill>
                          <a:latin typeface="Lucida Grande CY"/>
                        </a:rPr>
                        <a:t>2.</a:t>
                      </a:r>
                      <a:endParaRPr lang="hr-HR" sz="1600" kern="1200" dirty="0">
                        <a:solidFill>
                          <a:schemeClr val="tx1"/>
                        </a:solidFill>
                        <a:latin typeface="Lucida Grande CY"/>
                        <a:ea typeface="+mn-ea"/>
                        <a:cs typeface="Lucida Grande CY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600" kern="1200" dirty="0">
                          <a:solidFill>
                            <a:schemeClr val="tx1"/>
                          </a:solidFill>
                          <a:latin typeface="Lucida Grande CY"/>
                        </a:rPr>
                        <a:t>Posjet zemlji radi istraživanja dobrih praksi u pristupima za sudjelovanje javnosti. </a:t>
                      </a:r>
                      <a:endParaRPr lang="hr-HR" sz="1600" kern="1200" dirty="0">
                        <a:solidFill>
                          <a:schemeClr val="tx1"/>
                        </a:solidFill>
                        <a:latin typeface="Lucida Grande CY"/>
                        <a:ea typeface="+mn-ea"/>
                        <a:cs typeface="Lucida Grande CY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kern="1200" dirty="0">
                          <a:solidFill>
                            <a:schemeClr val="tx1"/>
                          </a:solidFill>
                          <a:latin typeface="Lucida Grande CY"/>
                        </a:rPr>
                        <a:t>travanj 2018.</a:t>
                      </a:r>
                      <a:endParaRPr lang="hr-HR" sz="1600" kern="1200" dirty="0">
                        <a:solidFill>
                          <a:schemeClr val="tx1"/>
                        </a:solidFill>
                        <a:latin typeface="Lucida Grande CY"/>
                        <a:ea typeface="+mn-ea"/>
                        <a:cs typeface="Lucida Grande CY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val="10005"/>
                  </a:ext>
                </a:extLst>
              </a:tr>
              <a:tr h="562471">
                <a:tc>
                  <a:txBody>
                    <a:bodyPr/>
                    <a:lstStyle/>
                    <a:p>
                      <a:r>
                        <a:rPr lang="hr-HR" sz="1600" kern="1200" dirty="0">
                          <a:solidFill>
                            <a:schemeClr val="tx1"/>
                          </a:solidFill>
                          <a:latin typeface="Lucida Grande CY"/>
                        </a:rPr>
                        <a:t>3.</a:t>
                      </a:r>
                      <a:endParaRPr lang="hr-HR" sz="1600" kern="1200" dirty="0">
                        <a:solidFill>
                          <a:schemeClr val="tx1"/>
                        </a:solidFill>
                        <a:latin typeface="Lucida Grande CY"/>
                        <a:ea typeface="+mn-ea"/>
                        <a:cs typeface="Lucida Grande CY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kern="1200" dirty="0">
                          <a:solidFill>
                            <a:schemeClr val="tx1"/>
                          </a:solidFill>
                          <a:latin typeface="Lucida Grande CY"/>
                        </a:rPr>
                        <a:t>Razmatraju se mogući zajednički projekti s IBP-om i GIFT-om.  </a:t>
                      </a:r>
                      <a:endParaRPr lang="hr-HR" sz="1600" kern="1200" dirty="0">
                        <a:solidFill>
                          <a:schemeClr val="tx1"/>
                        </a:solidFill>
                        <a:latin typeface="Lucida Grande CY"/>
                        <a:ea typeface="+mn-ea"/>
                        <a:cs typeface="Lucida Grande CY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kern="1200" dirty="0">
                          <a:solidFill>
                            <a:schemeClr val="tx1"/>
                          </a:solidFill>
                          <a:latin typeface="Lucida Grande CY"/>
                        </a:rPr>
                        <a:t>Za raspravu</a:t>
                      </a:r>
                      <a:endParaRPr lang="hr-HR" sz="1600" kern="1200" dirty="0">
                        <a:solidFill>
                          <a:schemeClr val="tx1"/>
                        </a:solidFill>
                        <a:latin typeface="Lucida Grande CY"/>
                        <a:ea typeface="+mn-ea"/>
                        <a:cs typeface="Lucida Grande CY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947183" y="4800600"/>
            <a:ext cx="883049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i="1" dirty="0">
                <a:solidFill>
                  <a:schemeClr val="accent6">
                    <a:lumMod val="50000"/>
                  </a:schemeClr>
                </a:solidFill>
              </a:rPr>
              <a:t>Radna se skupina usredotočila na proračunsku pismenost i proračune za građane.  Danas želimo čuti vaša očekivanja u pogledu novog proizvoda znanja na temu sudjelovanja javnosti u proračunskom procesu (tj. prakse participativnog proračuna).  Ponovno ćemo se sastati u rujnu/listopadu kako bismo raspravljali o dostupnim istraživanjima tih reformi koja će nam predstaviti i analizirati Deanna. GIFT i IBP također su se složili da će dati povratne informacije, a nadamo se da će isto učiniti i </a:t>
            </a:r>
            <a:r>
              <a:rPr lang="hr-HR" i="1" dirty="0" smtClean="0">
                <a:solidFill>
                  <a:schemeClr val="accent6">
                    <a:lumMod val="50000"/>
                  </a:schemeClr>
                </a:solidFill>
              </a:rPr>
              <a:t>OECD. </a:t>
            </a:r>
            <a:r>
              <a:rPr lang="hr-HR" i="1" dirty="0">
                <a:solidFill>
                  <a:schemeClr val="accent6">
                    <a:lumMod val="50000"/>
                  </a:schemeClr>
                </a:solidFill>
              </a:rPr>
              <a:t>(-: </a:t>
            </a:r>
          </a:p>
        </p:txBody>
      </p:sp>
    </p:spTree>
    <p:extLst>
      <p:ext uri="{BB962C8B-B14F-4D97-AF65-F5344CB8AC3E}">
        <p14:creationId xmlns:p14="http://schemas.microsoft.com/office/powerpoint/2010/main" val="581936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609600"/>
            <a:ext cx="9313861" cy="6248400"/>
          </a:xfrm>
        </p:spPr>
        <p:txBody>
          <a:bodyPr rtlCol="0">
            <a:noAutofit/>
          </a:bodyPr>
          <a:lstStyle/>
          <a:p>
            <a:pPr marL="342900" indent="-342900" algn="just">
              <a:spcBef>
                <a:spcPct val="0"/>
              </a:spcBef>
              <a:buFont typeface="Arial" charset="0"/>
              <a:buChar char="•"/>
            </a:pPr>
            <a:endParaRPr lang="hr-HR" sz="8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800100" lvl="1" indent="-342900" algn="just">
              <a:spcBef>
                <a:spcPct val="0"/>
              </a:spcBef>
              <a:buFont typeface="Arial" charset="0"/>
              <a:buChar char="•"/>
            </a:pPr>
            <a:r>
              <a:rPr lang="hr-HR" sz="2000" b="1" dirty="0">
                <a:solidFill>
                  <a:schemeClr val="accent6">
                    <a:lumMod val="50000"/>
                  </a:schemeClr>
                </a:solidFill>
              </a:rPr>
              <a:t>Upozorenje GIFT-a i IBP-a: potrebno je više vremena za uspostavljanje sudjelovanja javnosti </a:t>
            </a:r>
            <a:r>
              <a:rPr lang="hr-HR" sz="2000" dirty="0" smtClean="0">
                <a:solidFill>
                  <a:schemeClr val="accent6">
                    <a:lumMod val="50000"/>
                  </a:schemeClr>
                </a:solidFill>
              </a:rPr>
              <a:t>i postizanje njegove održivosti (u usporedbi s objavom dokumenata za proračun).</a:t>
            </a:r>
          </a:p>
          <a:p>
            <a:pPr marL="800100" lvl="1" indent="-342900" algn="just">
              <a:spcBef>
                <a:spcPct val="0"/>
              </a:spcBef>
              <a:buFont typeface="Arial" charset="0"/>
              <a:buChar char="•"/>
            </a:pPr>
            <a:endParaRPr lang="hr-HR" sz="1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800100" lvl="1" indent="-342900" algn="just">
              <a:spcBef>
                <a:spcPct val="0"/>
              </a:spcBef>
              <a:buFont typeface="Arial" charset="0"/>
              <a:buChar char="•"/>
            </a:pPr>
            <a:r>
              <a:rPr lang="hr-HR" sz="2000" b="1" dirty="0">
                <a:solidFill>
                  <a:schemeClr val="accent6">
                    <a:lumMod val="50000"/>
                  </a:schemeClr>
                </a:solidFill>
              </a:rPr>
              <a:t>Potreban je rad na dvjema razinama:</a:t>
            </a:r>
            <a:r>
              <a:rPr lang="hr-HR" sz="2000" dirty="0">
                <a:solidFill>
                  <a:schemeClr val="accent6">
                    <a:lumMod val="50000"/>
                  </a:schemeClr>
                </a:solidFill>
              </a:rPr>
              <a:t>  Vlada s civilnim društvom / javnošću uvodi mehanizme za sudjelovanje javnosti, ali pokreće i inicijative za povećanje potražnje za proračunskim informacijama (posebno u zemljama u kojima civilno društvo nije dinamično ili aktivno). </a:t>
            </a:r>
          </a:p>
          <a:p>
            <a:pPr marL="800100" lvl="1" indent="-342900" algn="just">
              <a:spcBef>
                <a:spcPct val="0"/>
              </a:spcBef>
              <a:buFont typeface="Arial" charset="0"/>
              <a:buChar char="•"/>
            </a:pPr>
            <a:endParaRPr lang="hr-HR" sz="1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800100" lvl="1" indent="-342900" algn="just">
              <a:spcBef>
                <a:spcPct val="0"/>
              </a:spcBef>
              <a:buFont typeface="Arial" charset="0"/>
              <a:buChar char="•"/>
            </a:pPr>
            <a:r>
              <a:rPr lang="hr-HR" sz="2000" b="1" dirty="0" smtClean="0">
                <a:solidFill>
                  <a:schemeClr val="accent6">
                    <a:lumMod val="50000"/>
                  </a:schemeClr>
                </a:solidFill>
              </a:rPr>
              <a:t>Za početak se s građanima može posavjetovati oko toga što žele vidjeti u proračunu za građane</a:t>
            </a:r>
            <a:r>
              <a:rPr lang="hr-HR" sz="2000" dirty="0">
                <a:solidFill>
                  <a:schemeClr val="accent6">
                    <a:lumMod val="50000"/>
                  </a:schemeClr>
                </a:solidFill>
              </a:rPr>
              <a:t>, te općenitije, kako bi željeli sudjelovati u proračunskom procesu.</a:t>
            </a:r>
          </a:p>
          <a:p>
            <a:pPr marL="800100" lvl="1" indent="-342900" algn="just">
              <a:spcBef>
                <a:spcPct val="0"/>
              </a:spcBef>
              <a:buFont typeface="Arial" charset="0"/>
              <a:buChar char="•"/>
            </a:pPr>
            <a:endParaRPr lang="hr-HR" sz="1400" dirty="0">
              <a:solidFill>
                <a:schemeClr val="accent6">
                  <a:lumMod val="50000"/>
                </a:schemeClr>
              </a:solidFill>
            </a:endParaRPr>
          </a:p>
          <a:p>
            <a:pPr marL="1257300" lvl="2" indent="-342900" algn="just">
              <a:spcBef>
                <a:spcPct val="0"/>
              </a:spcBef>
              <a:spcAft>
                <a:spcPts val="800"/>
              </a:spcAft>
              <a:buFont typeface="Arial" charset="0"/>
              <a:buChar char="•"/>
            </a:pPr>
            <a:r>
              <a:rPr lang="hr-HR" sz="2000" b="1" dirty="0" smtClean="0">
                <a:solidFill>
                  <a:schemeClr val="accent6">
                    <a:lumMod val="50000"/>
                  </a:schemeClr>
                </a:solidFill>
              </a:rPr>
              <a:t>Kako bi nam pomogao, IBP će utvrditi slučajeve zemalja </a:t>
            </a:r>
            <a:r>
              <a:rPr lang="hr-HR" sz="2000" dirty="0" smtClean="0">
                <a:solidFill>
                  <a:schemeClr val="accent6">
                    <a:lumMod val="50000"/>
                  </a:schemeClr>
                </a:solidFill>
              </a:rPr>
              <a:t>(iz Ankete o otvorenosti proračuna 2015. i 2017.) u kojima su zemlje nedavno prešle s izrade proračuna za građane na upotrebu tih proračuna kao alata za povećanje sudjelovanja, uključujući i one koje nemaju jak sektor civilnog društva (s obzirom na to da su neke naše zemlje u toj situaciji). </a:t>
            </a:r>
            <a:endParaRPr lang="hr-HR" sz="1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1257300" lvl="2" indent="-342900" algn="just">
              <a:spcBef>
                <a:spcPct val="0"/>
              </a:spcBef>
              <a:buFont typeface="Arial" charset="0"/>
              <a:buChar char="•"/>
            </a:pPr>
            <a:r>
              <a:rPr lang="hr-HR" sz="2000" b="1" dirty="0" smtClean="0">
                <a:solidFill>
                  <a:schemeClr val="accent6">
                    <a:lumMod val="50000"/>
                  </a:schemeClr>
                </a:solidFill>
              </a:rPr>
              <a:t>Jasan opis onoga što se mjeri Anketom o otvorenosti proračuna u pogledu sudjelovana javnosti </a:t>
            </a:r>
            <a:r>
              <a:rPr lang="hr-HR" sz="2000" dirty="0" smtClean="0">
                <a:solidFill>
                  <a:schemeClr val="accent6">
                    <a:lumMod val="50000"/>
                  </a:schemeClr>
                </a:solidFill>
              </a:rPr>
              <a:t>kako bi se utvrdilo koje će se dobre prakse omogućiti.</a:t>
            </a:r>
          </a:p>
          <a:p>
            <a:pPr marL="342900" indent="-342900" algn="just">
              <a:spcBef>
                <a:spcPct val="0"/>
              </a:spcBef>
              <a:buFont typeface="Arial" charset="0"/>
              <a:buChar char="•"/>
            </a:pPr>
            <a:endParaRPr lang="hr-HR" sz="14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342900" indent="-342900" algn="just">
              <a:spcBef>
                <a:spcPct val="0"/>
              </a:spcBef>
              <a:buFont typeface="Arial" charset="0"/>
              <a:buChar char="•"/>
            </a:pPr>
            <a:endParaRPr lang="hr-HR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342900" indent="-342900" algn="just">
              <a:spcBef>
                <a:spcPct val="0"/>
              </a:spcBef>
              <a:buFont typeface="Arial" charset="0"/>
              <a:buChar char="•"/>
            </a:pPr>
            <a:endParaRPr lang="hr-HR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342900" indent="-342900" algn="just">
              <a:spcBef>
                <a:spcPct val="0"/>
              </a:spcBef>
              <a:buFont typeface="Arial" charset="0"/>
              <a:buChar char="•"/>
            </a:pPr>
            <a:endParaRPr lang="hr-HR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spcBef>
                <a:spcPct val="0"/>
              </a:spcBef>
            </a:pPr>
            <a:endParaRPr lang="hr-HR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lvl="0"/>
            <a:endParaRPr lang="hr-HR" sz="1800" dirty="0" smtClean="0">
              <a:solidFill>
                <a:schemeClr val="tx1"/>
              </a:solidFill>
            </a:endParaRPr>
          </a:p>
          <a:p>
            <a:pPr lvl="0"/>
            <a:endParaRPr lang="hr-HR" sz="1800" dirty="0">
              <a:solidFill>
                <a:schemeClr val="tx1"/>
              </a:solidFill>
            </a:endParaRPr>
          </a:p>
          <a:p>
            <a:pPr lvl="0" algn="l"/>
            <a:endParaRPr lang="hr-HR" sz="1800" dirty="0" smtClean="0">
              <a:solidFill>
                <a:schemeClr val="tx1"/>
              </a:solidFill>
            </a:endParaRPr>
          </a:p>
          <a:p>
            <a:pPr marL="457200" indent="-457200"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hr-HR" sz="2800" dirty="0">
              <a:solidFill>
                <a:schemeClr val="tx1"/>
              </a:solidFill>
            </a:endParaRPr>
          </a:p>
        </p:txBody>
      </p:sp>
      <p:pic>
        <p:nvPicPr>
          <p:cNvPr id="37890" name="Рисунок 11" descr="pempal-log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763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889792" y="9525"/>
            <a:ext cx="8839200" cy="904875"/>
          </a:xfrm>
        </p:spPr>
        <p:txBody>
          <a:bodyPr/>
          <a:lstStyle/>
          <a:p>
            <a:r>
              <a:rPr lang="hr-HR" sz="3600" dirty="0" smtClean="0">
                <a:solidFill>
                  <a:srgbClr val="002060"/>
                </a:solidFill>
              </a:rPr>
              <a:t>Sljedeći koraci u reformama</a:t>
            </a:r>
          </a:p>
        </p:txBody>
      </p:sp>
    </p:spTree>
    <p:extLst>
      <p:ext uri="{BB962C8B-B14F-4D97-AF65-F5344CB8AC3E}">
        <p14:creationId xmlns:p14="http://schemas.microsoft.com/office/powerpoint/2010/main" val="29213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6113</TotalTime>
  <Words>1339</Words>
  <Application>Microsoft Office PowerPoint</Application>
  <PresentationFormat>A4 Paper (210x297 mm)</PresentationFormat>
  <Paragraphs>200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Najnoviji podaci o napretku</vt:lpstr>
      <vt:lpstr>PowerPoint Presentation</vt:lpstr>
      <vt:lpstr>Zaključci preliminarnih rezultata za 2017.</vt:lpstr>
      <vt:lpstr>Zaključci preliminarnih rezultata za 2017.</vt:lpstr>
      <vt:lpstr>PowerPoint Presentation</vt:lpstr>
      <vt:lpstr>Proizvod znanja o proračunima za građane – dovršetak završnog nacrta s međunarodnim savjetom</vt:lpstr>
      <vt:lpstr>PowerPoint Presentation</vt:lpstr>
      <vt:lpstr>Planovi za buduće aktivnosti Radne skupine</vt:lpstr>
      <vt:lpstr>Sljedeći koraci u reformama</vt:lpstr>
      <vt:lpstr>Sljedeći koraci u reformama</vt:lpstr>
    </vt:vector>
  </TitlesOfParts>
  <Company>The World Bank Group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2017 BCOP plenary</dc:title>
  <dc:creator>Deanna Aubrey</dc:creator>
  <cp:keywords>BCOP Budget Literacy and Transparency Working Group</cp:keywords>
  <cp:lastModifiedBy>Maja P</cp:lastModifiedBy>
  <cp:revision>701</cp:revision>
  <cp:lastPrinted>2017-05-05T15:52:28Z</cp:lastPrinted>
  <dcterms:created xsi:type="dcterms:W3CDTF">2010-10-04T16:57:49Z</dcterms:created>
  <dcterms:modified xsi:type="dcterms:W3CDTF">2017-06-08T07:40:44Z</dcterms:modified>
  <cp:category>PEMPAL</cp:category>
</cp:coreProperties>
</file>