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handoutMasterIdLst>
    <p:handoutMasterId r:id="rId13"/>
  </p:handoutMasterIdLst>
  <p:sldIdLst>
    <p:sldId id="271" r:id="rId2"/>
    <p:sldId id="395" r:id="rId3"/>
    <p:sldId id="399" r:id="rId4"/>
    <p:sldId id="402" r:id="rId5"/>
    <p:sldId id="398" r:id="rId6"/>
    <p:sldId id="366" r:id="rId7"/>
    <p:sldId id="393" r:id="rId8"/>
    <p:sldId id="396" r:id="rId9"/>
    <p:sldId id="400" r:id="rId10"/>
    <p:sldId id="401" r:id="rId11"/>
  </p:sldIdLst>
  <p:sldSz cx="9906000" cy="6858000" type="A4"/>
  <p:notesSz cx="7086600" cy="90249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Mondo" initials="EM"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86" autoAdjust="0"/>
    <p:restoredTop sz="96455" autoAdjust="0"/>
  </p:normalViewPr>
  <p:slideViewPr>
    <p:cSldViewPr>
      <p:cViewPr>
        <p:scale>
          <a:sx n="90" d="100"/>
          <a:sy n="90" d="100"/>
        </p:scale>
        <p:origin x="-1856" y="344"/>
      </p:cViewPr>
      <p:guideLst>
        <p:guide orient="horz" pos="2160"/>
        <p:guide pos="2880"/>
        <p:guide pos="31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4014788" y="0"/>
            <a:ext cx="3070225" cy="45085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3DEF46C-3B29-459B-AD1C-1E45D54687AF}" type="datetimeFigureOut">
              <a:rPr lang="en-US"/>
              <a:pPr>
                <a:defRPr/>
              </a:pPr>
              <a:t>16/06/17</a:t>
            </a:fld>
            <a:endParaRPr lang="en-US" dirty="0"/>
          </a:p>
        </p:txBody>
      </p:sp>
      <p:sp>
        <p:nvSpPr>
          <p:cNvPr id="4" name="Footer Placeholder 3"/>
          <p:cNvSpPr>
            <a:spLocks noGrp="1"/>
          </p:cNvSpPr>
          <p:nvPr>
            <p:ph type="ftr" sz="quarter" idx="2"/>
          </p:nvPr>
        </p:nvSpPr>
        <p:spPr>
          <a:xfrm>
            <a:off x="0" y="8572500"/>
            <a:ext cx="3070225" cy="45085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5" name="Slide Number Placeholder 4"/>
          <p:cNvSpPr>
            <a:spLocks noGrp="1"/>
          </p:cNvSpPr>
          <p:nvPr>
            <p:ph type="sldNum" sz="quarter" idx="3"/>
          </p:nvPr>
        </p:nvSpPr>
        <p:spPr>
          <a:xfrm>
            <a:off x="4014788" y="8572500"/>
            <a:ext cx="3070225" cy="45085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3FA3048-62B1-4C44-B29A-EA0FED456B63}" type="slidenum">
              <a:rPr lang="en-US"/>
              <a:pPr>
                <a:defRPr/>
              </a:pPr>
              <a:t>‹#›</a:t>
            </a:fld>
            <a:endParaRPr lang="en-US" dirty="0"/>
          </a:p>
        </p:txBody>
      </p:sp>
    </p:spTree>
    <p:extLst>
      <p:ext uri="{BB962C8B-B14F-4D97-AF65-F5344CB8AC3E}">
        <p14:creationId xmlns:p14="http://schemas.microsoft.com/office/powerpoint/2010/main" val="45227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4014788" y="0"/>
            <a:ext cx="3070225" cy="45085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11A730C-CD51-46F1-A484-178E442E2468}" type="datetimeFigureOut">
              <a:rPr lang="en-US"/>
              <a:pPr>
                <a:defRPr/>
              </a:pPr>
              <a:t>16/06/17</a:t>
            </a:fld>
            <a:endParaRPr lang="en-US" dirty="0"/>
          </a:p>
        </p:txBody>
      </p:sp>
      <p:sp>
        <p:nvSpPr>
          <p:cNvPr id="4" name="Slide Image Placeholder 3"/>
          <p:cNvSpPr>
            <a:spLocks noGrp="1" noRot="1" noChangeAspect="1"/>
          </p:cNvSpPr>
          <p:nvPr>
            <p:ph type="sldImg" idx="2"/>
          </p:nvPr>
        </p:nvSpPr>
        <p:spPr>
          <a:xfrm>
            <a:off x="1100138" y="676275"/>
            <a:ext cx="4886325" cy="33845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286250"/>
            <a:ext cx="5670550" cy="40624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572500"/>
            <a:ext cx="3070225" cy="45085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4014788" y="8572500"/>
            <a:ext cx="3070225" cy="45085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228C16A-6598-4F59-8139-79C5FA12BCDD}" type="slidenum">
              <a:rPr lang="en-US"/>
              <a:pPr>
                <a:defRPr/>
              </a:pPr>
              <a:t>‹#›</a:t>
            </a:fld>
            <a:endParaRPr lang="en-US" dirty="0"/>
          </a:p>
        </p:txBody>
      </p:sp>
    </p:spTree>
    <p:extLst>
      <p:ext uri="{BB962C8B-B14F-4D97-AF65-F5344CB8AC3E}">
        <p14:creationId xmlns:p14="http://schemas.microsoft.com/office/powerpoint/2010/main" val="39453305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C88DE2-B501-4DB1-B8EA-01C094CFBE09}"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2405828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34196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2082111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1758282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10283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457200" indent="-457200" algn="just" fontAlgn="auto">
              <a:spcAft>
                <a:spcPts val="0"/>
              </a:spcAft>
              <a:buFont typeface="Arial" pitchFamily="34" charset="0"/>
              <a:buChar char="•"/>
              <a:defRPr/>
            </a:pPr>
            <a:r>
              <a:rPr lang="en-US" sz="2000" dirty="0" smtClean="0">
                <a:solidFill>
                  <a:schemeClr val="tx1"/>
                </a:solidFill>
              </a:rPr>
              <a:t>The </a:t>
            </a:r>
            <a:r>
              <a:rPr lang="en-US" sz="2000" b="1" dirty="0" smtClean="0">
                <a:solidFill>
                  <a:schemeClr val="tx1"/>
                </a:solidFill>
              </a:rPr>
              <a:t>worst category of accessibly budget documents still remains citizens budget in the region,</a:t>
            </a:r>
            <a:r>
              <a:rPr lang="en-US" sz="2000" dirty="0" smtClean="0">
                <a:solidFill>
                  <a:schemeClr val="tx1"/>
                </a:solidFill>
              </a:rPr>
              <a:t> which only 8 countries were reported to have in</a:t>
            </a:r>
            <a:r>
              <a:rPr lang="en-US" sz="2000" baseline="0" dirty="0" smtClean="0">
                <a:solidFill>
                  <a:schemeClr val="tx1"/>
                </a:solidFill>
              </a:rPr>
              <a:t> 2015</a:t>
            </a:r>
            <a:r>
              <a:rPr lang="en-US" sz="2000" dirty="0" smtClean="0">
                <a:solidFill>
                  <a:schemeClr val="tx1"/>
                </a:solidFill>
              </a:rPr>
              <a:t>.  We hope that our work on Citizens Budgets</a:t>
            </a:r>
            <a:r>
              <a:rPr lang="en-US" sz="2000" baseline="0" dirty="0" smtClean="0">
                <a:solidFill>
                  <a:schemeClr val="tx1"/>
                </a:solidFill>
              </a:rPr>
              <a:t> will improve this result in the next survey and preliminary 2017 results indicate that it has.</a:t>
            </a:r>
            <a:endParaRPr lang="en-US" sz="2000" dirty="0" smtClean="0">
              <a:solidFill>
                <a:schemeClr val="tx1"/>
              </a:solidFill>
            </a:endParaRPr>
          </a:p>
          <a:p>
            <a:pPr marL="914400" lvl="1" indent="-457200" algn="just" fontAlgn="auto">
              <a:spcAft>
                <a:spcPts val="0"/>
              </a:spcAft>
              <a:buFont typeface="Arial" pitchFamily="34" charset="0"/>
              <a:buChar char="•"/>
              <a:defRPr/>
            </a:pPr>
            <a:endParaRPr lang="en-US" sz="1800" baseline="0" dirty="0" smtClean="0">
              <a:solidFill>
                <a:schemeClr val="tx1"/>
              </a:solidFill>
            </a:endParaRPr>
          </a:p>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16115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72493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48847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098550" y="676275"/>
            <a:ext cx="4889500"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965319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821379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C88743-DAB4-41FA-9DA6-4EF09FF19F4C}" type="datetimeFigureOut">
              <a:rPr lang="en-US"/>
              <a:pPr>
                <a:defRPr/>
              </a:pPr>
              <a:t>16/06/17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B3BBAE-7D5F-41AB-BD10-EF89A677EBB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E9DC09-C7E8-473F-8C00-DA091F95A1EB}" type="datetimeFigureOut">
              <a:rPr lang="en-US"/>
              <a:pPr>
                <a:defRPr/>
              </a:pPr>
              <a:t>16/06/17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C1B2B7-ED7E-40C8-AB88-99064FB57AA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6B34E1-E386-4084-B7B9-51AE47AAE7CA}" type="datetimeFigureOut">
              <a:rPr lang="en-US"/>
              <a:pPr>
                <a:defRPr/>
              </a:pPr>
              <a:t>16/06/17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3A031-8C87-495F-8161-33479F35BD7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6B5A17-879E-4160-93EC-7D24F369FC4B}" type="datetimeFigureOut">
              <a:rPr lang="en-US"/>
              <a:pPr>
                <a:defRPr/>
              </a:pPr>
              <a:t>16/06/17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413107-B301-4006-969E-82B6FA1BE5A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6"/>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372DC1-AFCB-4961-82A6-69AF9CF4182B}" type="datetimeFigureOut">
              <a:rPr lang="en-US"/>
              <a:pPr>
                <a:defRPr/>
              </a:pPr>
              <a:t>16/06/17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C421D5-AC61-48EB-AF70-CE986F164A7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8F14C6-C4F2-4A7C-97F2-93E9D3F52B95}" type="datetimeFigureOut">
              <a:rPr lang="en-US"/>
              <a:pPr>
                <a:defRPr/>
              </a:pPr>
              <a:t>16/06/17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C11DB5-DA54-486C-AE6D-D01447F372A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424715-F681-4152-9549-5A0516B953BF}" type="datetimeFigureOut">
              <a:rPr lang="en-US"/>
              <a:pPr>
                <a:defRPr/>
              </a:pPr>
              <a:t>16/06/17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5DFB1F-0932-40E9-9FC8-4685FCBBE7A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F10952-97C1-450C-8404-BEE294189A77}" type="datetimeFigureOut">
              <a:rPr lang="en-US"/>
              <a:pPr>
                <a:defRPr/>
              </a:pPr>
              <a:t>16/06/17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5F5FB05-52CC-4A02-A181-5157D23A47E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D27DC5-EBBB-4732-8B2A-60BEF70459C9}" type="datetimeFigureOut">
              <a:rPr lang="en-US"/>
              <a:pPr>
                <a:defRPr/>
              </a:pPr>
              <a:t>16/06/17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B4F6CF5-24BC-4CD1-8A80-386CB6D2FE5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3"/>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C26220-5127-4CAE-894A-720B47330FD3}" type="datetimeFigureOut">
              <a:rPr lang="en-US"/>
              <a:pPr>
                <a:defRPr/>
              </a:pPr>
              <a:t>16/06/17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D6CB80-B3E8-45F9-8241-913BB41D167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1AEDC5-7C04-4750-85C4-DE585CF2F301}" type="datetimeFigureOut">
              <a:rPr lang="en-US"/>
              <a:pPr>
                <a:defRPr/>
              </a:pPr>
              <a:t>16/06/17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F8177A-534F-4E47-9536-CA6A7610BED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95300" y="1600203"/>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6BD40B1-177C-4AE4-83C4-C0163600D023}" type="datetimeFigureOut">
              <a:rPr lang="en-US"/>
              <a:pPr>
                <a:defRPr/>
              </a:pPr>
              <a:t>16/06/17</a:t>
            </a:fld>
            <a:endParaRPr lang="en-US" dirty="0"/>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33BEA64-BD09-492F-8F95-6EA01CA143B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gif"/><Relationship Id="rId5" Type="http://schemas.openxmlformats.org/officeDocument/2006/relationships/image" Target="../media/image3.W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image" Target="../media/image8.png"/><Relationship Id="rId13"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 Id="rId4" Type="http://schemas.openxmlformats.org/officeDocument/2006/relationships/image" Target="../media/image6.jpeg"/><Relationship Id="rId5" Type="http://schemas.openxmlformats.org/officeDocument/2006/relationships/hyperlink" Target="http://minfin.ru/common/upload/library/2016/12/main/1288_BDG_2017.pdf" TargetMode="External"/><Relationship Id="rId6" Type="http://schemas.openxmlformats.org/officeDocument/2006/relationships/hyperlink" Target="https://www.pempal.org/events/plenary-meeting-budget-community-and-meeting-budget-literacy-and-transparency-working-group" TargetMode="External"/><Relationship Id="rId7" Type="http://schemas.openxmlformats.org/officeDocument/2006/relationships/hyperlink" Target="http://minfin.ru/common/upload/library/2016/10/main/DBDG16_11-09-2016_with_cover_omsk.pdf" TargetMode="External"/><Relationship Id="rId8" Type="http://schemas.openxmlformats.org/officeDocument/2006/relationships/hyperlink" Target="http://budget4me.ru/" TargetMode="External"/><Relationship Id="rId9" Type="http://schemas.openxmlformats.org/officeDocument/2006/relationships/hyperlink" Target="http://www.fa.ru/faculty/finec/news/Pages/2017-03-14-konkurs-proektov-po-predstavleniyu-byudzheta-dlya-grazhdan-2017-goda.aspx" TargetMode="External"/><Relationship Id="rId10" Type="http://schemas.openxmlformats.org/officeDocument/2006/relationships/hyperlink" Target="http://mamso.ru/bg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073150" y="990600"/>
            <a:ext cx="8528050" cy="3200400"/>
          </a:xfrm>
        </p:spPr>
        <p:txBody>
          <a:bodyPr/>
          <a:lstStyle/>
          <a:p>
            <a:r>
              <a:rPr lang="en-US" dirty="0" smtClean="0">
                <a:solidFill>
                  <a:srgbClr val="002060"/>
                </a:solidFill>
              </a:rPr>
              <a:t>Update on Progress</a:t>
            </a:r>
          </a:p>
        </p:txBody>
      </p:sp>
      <p:sp>
        <p:nvSpPr>
          <p:cNvPr id="3" name="Subtitle 2"/>
          <p:cNvSpPr>
            <a:spLocks noGrp="1"/>
          </p:cNvSpPr>
          <p:nvPr>
            <p:ph type="subTitle" idx="1"/>
          </p:nvPr>
        </p:nvSpPr>
        <p:spPr>
          <a:xfrm>
            <a:off x="1485900" y="4191000"/>
            <a:ext cx="6934200" cy="762000"/>
          </a:xfrm>
        </p:spPr>
        <p:txBody>
          <a:bodyPr rtlCol="0">
            <a:normAutofit fontScale="92500" lnSpcReduction="10000"/>
          </a:bodyPr>
          <a:lstStyle/>
          <a:p>
            <a:pPr fontAlgn="auto">
              <a:spcAft>
                <a:spcPts val="0"/>
              </a:spcAft>
              <a:buFont typeface="Arial" pitchFamily="34" charset="0"/>
              <a:buNone/>
              <a:defRPr/>
            </a:pPr>
            <a:r>
              <a:rPr lang="en-US" sz="2400" i="1" dirty="0" smtClean="0">
                <a:solidFill>
                  <a:schemeClr val="tx1">
                    <a:lumMod val="95000"/>
                    <a:lumOff val="5000"/>
                  </a:schemeClr>
                </a:solidFill>
              </a:rPr>
              <a:t>PEMPAL Budget Community of Practice (BCOP)</a:t>
            </a:r>
          </a:p>
          <a:p>
            <a:pPr fontAlgn="auto">
              <a:spcAft>
                <a:spcPts val="0"/>
              </a:spcAft>
              <a:buFont typeface="Arial" pitchFamily="34" charset="0"/>
              <a:buNone/>
              <a:defRPr/>
            </a:pPr>
            <a:r>
              <a:rPr lang="en-US" sz="2400" i="1" dirty="0" smtClean="0">
                <a:solidFill>
                  <a:schemeClr val="tx1">
                    <a:lumMod val="95000"/>
                    <a:lumOff val="5000"/>
                  </a:schemeClr>
                </a:solidFill>
              </a:rPr>
              <a:t>Budget Literacy and Transparency Working Group</a:t>
            </a:r>
          </a:p>
        </p:txBody>
      </p:sp>
      <p:pic>
        <p:nvPicPr>
          <p:cNvPr id="15363"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pic>
        <p:nvPicPr>
          <p:cNvPr id="15364" name="Рисунок 15" descr="pempal-logo-top.gif"/>
          <p:cNvPicPr>
            <a:picLocks noChangeAspect="1"/>
          </p:cNvPicPr>
          <p:nvPr/>
        </p:nvPicPr>
        <p:blipFill>
          <a:blip r:embed="rId4"/>
          <a:srcRect/>
          <a:stretch>
            <a:fillRect/>
          </a:stretch>
        </p:blipFill>
        <p:spPr bwMode="auto">
          <a:xfrm>
            <a:off x="3384550" y="381000"/>
            <a:ext cx="3879850" cy="342900"/>
          </a:xfrm>
          <a:prstGeom prst="rect">
            <a:avLst/>
          </a:prstGeom>
          <a:noFill/>
          <a:ln w="9525">
            <a:noFill/>
            <a:miter lim="800000"/>
            <a:headEnd/>
            <a:tailEnd/>
          </a:ln>
        </p:spPr>
      </p:pic>
      <p:sp>
        <p:nvSpPr>
          <p:cNvPr id="15365" name="TextBox 5"/>
          <p:cNvSpPr txBox="1">
            <a:spLocks noChangeArrowheads="1"/>
          </p:cNvSpPr>
          <p:nvPr/>
        </p:nvSpPr>
        <p:spPr bwMode="auto">
          <a:xfrm>
            <a:off x="2514600" y="5562600"/>
            <a:ext cx="4953000" cy="1200329"/>
          </a:xfrm>
          <a:prstGeom prst="rect">
            <a:avLst/>
          </a:prstGeom>
          <a:noFill/>
          <a:ln w="9525">
            <a:noFill/>
            <a:miter lim="800000"/>
            <a:headEnd/>
            <a:tailEnd/>
          </a:ln>
        </p:spPr>
        <p:txBody>
          <a:bodyPr>
            <a:spAutoFit/>
          </a:bodyPr>
          <a:lstStyle/>
          <a:p>
            <a:pPr algn="ctr"/>
            <a:endParaRPr lang="bs-Latn-BA" dirty="0" smtClean="0">
              <a:latin typeface="Calibri" pitchFamily="34" charset="0"/>
            </a:endParaRPr>
          </a:p>
          <a:p>
            <a:pPr algn="ctr"/>
            <a:r>
              <a:rPr lang="en-US" dirty="0" smtClean="0">
                <a:latin typeface="Calibri" pitchFamily="34" charset="0"/>
              </a:rPr>
              <a:t>Anna </a:t>
            </a:r>
            <a:r>
              <a:rPr lang="en-US" dirty="0" err="1" smtClean="0">
                <a:latin typeface="Calibri" pitchFamily="34" charset="0"/>
              </a:rPr>
              <a:t>Belenchuk</a:t>
            </a:r>
            <a:r>
              <a:rPr lang="en-US" dirty="0" smtClean="0">
                <a:latin typeface="Calibri" pitchFamily="34" charset="0"/>
              </a:rPr>
              <a:t>, </a:t>
            </a:r>
            <a:r>
              <a:rPr lang="en-US" dirty="0" err="1" smtClean="0">
                <a:latin typeface="Calibri" pitchFamily="34" charset="0"/>
              </a:rPr>
              <a:t>MoF</a:t>
            </a:r>
            <a:r>
              <a:rPr lang="en-US" dirty="0" smtClean="0">
                <a:latin typeface="Calibri" pitchFamily="34" charset="0"/>
              </a:rPr>
              <a:t> Russian Federation</a:t>
            </a:r>
          </a:p>
          <a:p>
            <a:pPr algn="ctr"/>
            <a:r>
              <a:rPr lang="en-US" dirty="0" smtClean="0">
                <a:latin typeface="Calibri" pitchFamily="34" charset="0"/>
              </a:rPr>
              <a:t>Chair of BCOP and Leader of Working Group</a:t>
            </a:r>
          </a:p>
          <a:p>
            <a:pPr algn="ctr"/>
            <a:r>
              <a:rPr lang="en-US" dirty="0" smtClean="0">
                <a:latin typeface="Calibri" pitchFamily="34" charset="0"/>
              </a:rPr>
              <a:t>June 23 2017</a:t>
            </a:r>
            <a:endParaRPr lang="en-US" dirty="0">
              <a:latin typeface="Calibri"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9703" y="4724403"/>
            <a:ext cx="1647367" cy="16980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85800"/>
            <a:ext cx="9313861" cy="6172200"/>
          </a:xfrm>
        </p:spPr>
        <p:txBody>
          <a:bodyPr rtlCol="0">
            <a:noAutofit/>
          </a:bodyPr>
          <a:lstStyle/>
          <a:p>
            <a:pPr marL="342900" indent="-342900" algn="just">
              <a:spcBef>
                <a:spcPct val="0"/>
              </a:spcBef>
              <a:buFont typeface="Arial" charset="0"/>
              <a:buChar char="•"/>
            </a:pPr>
            <a:endParaRPr lang="en-GB" sz="800" dirty="0" smtClean="0">
              <a:solidFill>
                <a:schemeClr val="accent6">
                  <a:lumMod val="50000"/>
                </a:schemeClr>
              </a:solidFill>
            </a:endParaRPr>
          </a:p>
          <a:p>
            <a:pPr marL="800100" lvl="1" indent="-342900" algn="just">
              <a:spcBef>
                <a:spcPct val="0"/>
              </a:spcBef>
              <a:buFont typeface="Arial" charset="0"/>
              <a:buChar char="•"/>
            </a:pPr>
            <a:r>
              <a:rPr lang="en-GB" sz="2000" b="1" dirty="0" smtClean="0">
                <a:solidFill>
                  <a:schemeClr val="accent6">
                    <a:lumMod val="50000"/>
                  </a:schemeClr>
                </a:solidFill>
              </a:rPr>
              <a:t>GIFT </a:t>
            </a:r>
            <a:r>
              <a:rPr lang="en-GB" sz="2000" b="1" dirty="0">
                <a:solidFill>
                  <a:schemeClr val="accent6">
                    <a:lumMod val="50000"/>
                  </a:schemeClr>
                </a:solidFill>
              </a:rPr>
              <a:t>will </a:t>
            </a:r>
            <a:r>
              <a:rPr lang="en-GB" sz="2000" b="1" dirty="0" smtClean="0">
                <a:solidFill>
                  <a:schemeClr val="accent6">
                    <a:lumMod val="50000"/>
                  </a:schemeClr>
                </a:solidFill>
              </a:rPr>
              <a:t>identify </a:t>
            </a:r>
            <a:r>
              <a:rPr lang="en-GB" sz="2000" b="1" dirty="0">
                <a:solidFill>
                  <a:schemeClr val="accent6">
                    <a:lumMod val="50000"/>
                  </a:schemeClr>
                </a:solidFill>
              </a:rPr>
              <a:t>available research on the benefits of public participation</a:t>
            </a:r>
            <a:r>
              <a:rPr lang="en-GB" sz="2000" dirty="0">
                <a:solidFill>
                  <a:schemeClr val="accent6">
                    <a:lumMod val="50000"/>
                  </a:schemeClr>
                </a:solidFill>
              </a:rPr>
              <a:t>, so this can form part of our knowledge product. </a:t>
            </a:r>
            <a:endParaRPr lang="en-GB" sz="2000" dirty="0" smtClean="0">
              <a:solidFill>
                <a:schemeClr val="accent6">
                  <a:lumMod val="50000"/>
                </a:schemeClr>
              </a:solidFill>
            </a:endParaRPr>
          </a:p>
          <a:p>
            <a:pPr marL="800100" lvl="1" indent="-342900" algn="just">
              <a:spcBef>
                <a:spcPct val="0"/>
              </a:spcBef>
              <a:buFont typeface="Arial" charset="0"/>
              <a:buChar char="•"/>
            </a:pPr>
            <a:endParaRPr lang="en-GB" sz="1200" dirty="0" smtClean="0">
              <a:solidFill>
                <a:schemeClr val="accent6">
                  <a:lumMod val="50000"/>
                </a:schemeClr>
              </a:solidFill>
            </a:endParaRPr>
          </a:p>
          <a:p>
            <a:pPr marL="800100" lvl="1" indent="-342900" algn="just">
              <a:spcBef>
                <a:spcPct val="0"/>
              </a:spcBef>
              <a:buFont typeface="Arial" charset="0"/>
              <a:buChar char="•"/>
            </a:pPr>
            <a:r>
              <a:rPr lang="en-GB" sz="2000" b="1" dirty="0" smtClean="0">
                <a:solidFill>
                  <a:schemeClr val="accent6">
                    <a:lumMod val="50000"/>
                  </a:schemeClr>
                </a:solidFill>
              </a:rPr>
              <a:t>A first draft will be prepared by Deanna for the September/October videoconference meeting (VC) </a:t>
            </a:r>
            <a:r>
              <a:rPr lang="en-GB" sz="2000" dirty="0" smtClean="0">
                <a:solidFill>
                  <a:schemeClr val="accent6">
                    <a:lumMod val="50000"/>
                  </a:schemeClr>
                </a:solidFill>
              </a:rPr>
              <a:t>which will include </a:t>
            </a:r>
            <a:r>
              <a:rPr lang="en-GB" sz="2000" dirty="0">
                <a:solidFill>
                  <a:schemeClr val="accent6">
                    <a:lumMod val="50000"/>
                  </a:schemeClr>
                </a:solidFill>
              </a:rPr>
              <a:t>available research, country case studies, and OBS </a:t>
            </a:r>
            <a:r>
              <a:rPr lang="en-GB" sz="2000" dirty="0" smtClean="0">
                <a:solidFill>
                  <a:schemeClr val="accent6">
                    <a:lumMod val="50000"/>
                  </a:schemeClr>
                </a:solidFill>
              </a:rPr>
              <a:t>requirements. Anything else? (Tell us in the roundtable later this morning)</a:t>
            </a:r>
          </a:p>
          <a:p>
            <a:pPr marL="800100" lvl="1" indent="-342900" algn="just">
              <a:spcBef>
                <a:spcPct val="0"/>
              </a:spcBef>
              <a:buFont typeface="Arial" charset="0"/>
              <a:buChar char="•"/>
            </a:pPr>
            <a:endParaRPr lang="en-GB" sz="1200" dirty="0" smtClean="0">
              <a:solidFill>
                <a:schemeClr val="accent6">
                  <a:lumMod val="50000"/>
                </a:schemeClr>
              </a:solidFill>
            </a:endParaRPr>
          </a:p>
          <a:p>
            <a:pPr marL="800100" lvl="1" indent="-342900" algn="just">
              <a:spcBef>
                <a:spcPct val="0"/>
              </a:spcBef>
              <a:buFont typeface="Arial" charset="0"/>
              <a:buChar char="•"/>
            </a:pPr>
            <a:r>
              <a:rPr lang="en-GB" sz="2000" b="1" dirty="0" smtClean="0">
                <a:solidFill>
                  <a:schemeClr val="accent6">
                    <a:lumMod val="50000"/>
                  </a:schemeClr>
                </a:solidFill>
              </a:rPr>
              <a:t>Once this first draft of the document is completed, we then need to discuss what is feasible in our countries and how we can input to the document,</a:t>
            </a:r>
            <a:r>
              <a:rPr lang="en-GB" sz="2000" dirty="0" smtClean="0">
                <a:solidFill>
                  <a:schemeClr val="accent6">
                    <a:lumMod val="50000"/>
                  </a:schemeClr>
                </a:solidFill>
              </a:rPr>
              <a:t> to make it meaningful and useful to progress our reforms. That will be our task to share our ideas at our September/October VC, when we next meet.</a:t>
            </a:r>
          </a:p>
          <a:p>
            <a:pPr marL="800100" lvl="1" indent="-342900" algn="just">
              <a:spcBef>
                <a:spcPct val="0"/>
              </a:spcBef>
              <a:buFont typeface="Arial" charset="0"/>
              <a:buChar char="•"/>
            </a:pPr>
            <a:endParaRPr lang="en-GB" sz="1200" dirty="0">
              <a:solidFill>
                <a:schemeClr val="accent6">
                  <a:lumMod val="50000"/>
                </a:schemeClr>
              </a:solidFill>
            </a:endParaRPr>
          </a:p>
          <a:p>
            <a:pPr marL="800100" lvl="1" indent="-342900" algn="just">
              <a:spcBef>
                <a:spcPct val="0"/>
              </a:spcBef>
              <a:buFont typeface="Arial" charset="0"/>
              <a:buChar char="•"/>
            </a:pPr>
            <a:r>
              <a:rPr lang="en-GB" sz="2000" b="1" dirty="0" smtClean="0">
                <a:solidFill>
                  <a:schemeClr val="accent6">
                    <a:lumMod val="50000"/>
                  </a:schemeClr>
                </a:solidFill>
              </a:rPr>
              <a:t>The draft document will be circulated to you, a few weeks before the VC </a:t>
            </a:r>
            <a:r>
              <a:rPr lang="en-GB" sz="2000" dirty="0" smtClean="0">
                <a:solidFill>
                  <a:schemeClr val="accent6">
                    <a:lumMod val="50000"/>
                  </a:schemeClr>
                </a:solidFill>
              </a:rPr>
              <a:t>to give you time to prepare your input.</a:t>
            </a:r>
          </a:p>
          <a:p>
            <a:pPr marL="800100" lvl="1" indent="-342900" algn="just">
              <a:spcBef>
                <a:spcPct val="0"/>
              </a:spcBef>
              <a:buFont typeface="Arial" charset="0"/>
              <a:buChar char="•"/>
            </a:pPr>
            <a:endParaRPr lang="en-GB" sz="1200" dirty="0">
              <a:solidFill>
                <a:schemeClr val="accent6">
                  <a:lumMod val="50000"/>
                </a:schemeClr>
              </a:solidFill>
            </a:endParaRPr>
          </a:p>
          <a:p>
            <a:pPr marL="800100" lvl="1" indent="-342900" algn="just">
              <a:spcBef>
                <a:spcPct val="0"/>
              </a:spcBef>
              <a:buFont typeface="Arial" charset="0"/>
              <a:buChar char="•"/>
            </a:pPr>
            <a:r>
              <a:rPr lang="en-GB" sz="2000" b="1" dirty="0" smtClean="0">
                <a:solidFill>
                  <a:schemeClr val="accent6">
                    <a:lumMod val="50000"/>
                  </a:schemeClr>
                </a:solidFill>
              </a:rPr>
              <a:t>In this VC, we also need to start planning for a study visit in April 2018 </a:t>
            </a:r>
            <a:r>
              <a:rPr lang="en-GB" sz="2000" dirty="0" smtClean="0">
                <a:solidFill>
                  <a:schemeClr val="accent6">
                    <a:lumMod val="50000"/>
                  </a:schemeClr>
                </a:solidFill>
              </a:rPr>
              <a:t>(</a:t>
            </a:r>
            <a:r>
              <a:rPr lang="en-GB" sz="2000" dirty="0" err="1" smtClean="0">
                <a:solidFill>
                  <a:schemeClr val="accent6">
                    <a:lumMod val="50000"/>
                  </a:schemeClr>
                </a:solidFill>
              </a:rPr>
              <a:t>i.e</a:t>
            </a:r>
            <a:r>
              <a:rPr lang="en-GB" sz="2000" dirty="0" smtClean="0">
                <a:solidFill>
                  <a:schemeClr val="accent6">
                    <a:lumMod val="50000"/>
                  </a:schemeClr>
                </a:solidFill>
              </a:rPr>
              <a:t> choose options from the country cases included in the document, that have good practices in public participation, that you would like to examine in more depth).</a:t>
            </a:r>
            <a:r>
              <a:rPr lang="en-GB" sz="1200" b="1" dirty="0">
                <a:solidFill>
                  <a:schemeClr val="accent6">
                    <a:lumMod val="50000"/>
                  </a:schemeClr>
                </a:solidFill>
              </a:rPr>
              <a:t> </a:t>
            </a:r>
            <a:r>
              <a:rPr lang="en-GB" sz="1200" b="1" dirty="0" smtClean="0">
                <a:solidFill>
                  <a:schemeClr val="accent6">
                    <a:lumMod val="50000"/>
                  </a:schemeClr>
                </a:solidFill>
              </a:rPr>
              <a:t>                     </a:t>
            </a:r>
            <a:r>
              <a:rPr lang="en-US" sz="2800" dirty="0" smtClean="0">
                <a:solidFill>
                  <a:srgbClr val="000000"/>
                </a:solidFill>
              </a:rPr>
              <a:t>Thank </a:t>
            </a:r>
            <a:r>
              <a:rPr lang="en-US" sz="2800" dirty="0">
                <a:solidFill>
                  <a:srgbClr val="000000"/>
                </a:solidFill>
              </a:rPr>
              <a:t>you for your attention!</a:t>
            </a:r>
            <a:endParaRPr lang="bs-Latn-BA" sz="2800" dirty="0">
              <a:solidFill>
                <a:srgbClr val="000000"/>
              </a:solidFill>
            </a:endParaRPr>
          </a:p>
          <a:p>
            <a:pPr marL="342900" indent="-342900" algn="just">
              <a:spcBef>
                <a:spcPct val="0"/>
              </a:spcBef>
              <a:buFont typeface="Arial" charset="0"/>
              <a:buChar char="•"/>
            </a:pPr>
            <a:endParaRPr lang="en-GB" sz="2000" b="1" dirty="0">
              <a:solidFill>
                <a:schemeClr val="accent6">
                  <a:lumMod val="50000"/>
                </a:schemeClr>
              </a:solidFill>
            </a:endParaRPr>
          </a:p>
          <a:p>
            <a:pPr marL="342900" indent="-342900" algn="just">
              <a:spcBef>
                <a:spcPct val="0"/>
              </a:spcBef>
              <a:buFont typeface="Arial" charset="0"/>
              <a:buChar char="•"/>
            </a:pPr>
            <a:endParaRPr lang="en-GB" sz="2000" b="1" dirty="0" smtClean="0">
              <a:solidFill>
                <a:schemeClr val="accent6">
                  <a:lumMod val="50000"/>
                </a:schemeClr>
              </a:solidFill>
            </a:endParaRPr>
          </a:p>
          <a:p>
            <a:pPr>
              <a:spcBef>
                <a:spcPct val="0"/>
              </a:spcBef>
            </a:pPr>
            <a:endParaRPr lang="en-GB" sz="2000" b="1" dirty="0">
              <a:solidFill>
                <a:schemeClr val="accent6">
                  <a:lumMod val="50000"/>
                </a:schemeClr>
              </a:solidFill>
            </a:endParaRPr>
          </a:p>
          <a:p>
            <a:pPr lvl="0"/>
            <a:endParaRPr lang="en-US" sz="1800" dirty="0" smtClean="0">
              <a:solidFill>
                <a:schemeClr val="tx1"/>
              </a:solidFill>
            </a:endParaRPr>
          </a:p>
          <a:p>
            <a:pPr lvl="0"/>
            <a:endParaRPr lang="en-US" sz="1800" dirty="0">
              <a:solidFill>
                <a:schemeClr val="tx1"/>
              </a:solidFill>
            </a:endParaRPr>
          </a:p>
          <a:p>
            <a:pPr lvl="0" algn="l"/>
            <a:endParaRPr lang="en-US" sz="1800" dirty="0" smtClean="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5" name="Title 1"/>
          <p:cNvSpPr>
            <a:spLocks noGrp="1"/>
          </p:cNvSpPr>
          <p:nvPr>
            <p:ph type="ctrTitle"/>
          </p:nvPr>
        </p:nvSpPr>
        <p:spPr>
          <a:xfrm>
            <a:off x="763588" y="9525"/>
            <a:ext cx="8965404" cy="904875"/>
          </a:xfrm>
        </p:spPr>
        <p:txBody>
          <a:bodyPr/>
          <a:lstStyle/>
          <a:p>
            <a:r>
              <a:rPr lang="en-GB" sz="3600" dirty="0" smtClean="0">
                <a:solidFill>
                  <a:srgbClr val="002060"/>
                </a:solidFill>
              </a:rPr>
              <a:t>Next Steps in Reforms</a:t>
            </a:r>
            <a:endParaRPr lang="en-US" sz="3600" dirty="0" smtClean="0">
              <a:solidFill>
                <a:srgbClr val="002060"/>
              </a:solidFill>
            </a:endParaRPr>
          </a:p>
        </p:txBody>
      </p:sp>
    </p:spTree>
    <p:extLst>
      <p:ext uri="{BB962C8B-B14F-4D97-AF65-F5344CB8AC3E}">
        <p14:creationId xmlns:p14="http://schemas.microsoft.com/office/powerpoint/2010/main" val="6691684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1" descr="pempal-logo.jpg"/>
          <p:cNvPicPr>
            <a:picLocks noChangeAspect="1"/>
          </p:cNvPicPr>
          <p:nvPr/>
        </p:nvPicPr>
        <p:blipFill>
          <a:blip r:embed="rId3"/>
          <a:srcRect/>
          <a:stretch>
            <a:fillRect/>
          </a:stretch>
        </p:blipFill>
        <p:spPr bwMode="auto">
          <a:xfrm>
            <a:off x="0" y="-10002"/>
            <a:ext cx="763588" cy="6858000"/>
          </a:xfrm>
          <a:prstGeom prst="rect">
            <a:avLst/>
          </a:prstGeom>
          <a:noFill/>
          <a:ln w="9525">
            <a:noFill/>
            <a:miter lim="800000"/>
            <a:headEnd/>
            <a:tailEnd/>
          </a:ln>
        </p:spPr>
      </p:pic>
      <p:sp>
        <p:nvSpPr>
          <p:cNvPr id="2" name="TextBox 1"/>
          <p:cNvSpPr txBox="1"/>
          <p:nvPr/>
        </p:nvSpPr>
        <p:spPr>
          <a:xfrm>
            <a:off x="2486973" y="1270163"/>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4"/>
          <a:stretch>
            <a:fillRect/>
          </a:stretch>
        </p:blipFill>
        <p:spPr>
          <a:xfrm>
            <a:off x="965200" y="152400"/>
            <a:ext cx="8559800" cy="6705600"/>
          </a:xfrm>
          <a:prstGeom prst="rect">
            <a:avLst/>
          </a:prstGeom>
        </p:spPr>
      </p:pic>
    </p:spTree>
    <p:extLst>
      <p:ext uri="{BB962C8B-B14F-4D97-AF65-F5344CB8AC3E}">
        <p14:creationId xmlns:p14="http://schemas.microsoft.com/office/powerpoint/2010/main" val="17601992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2012" y="685800"/>
            <a:ext cx="8662988" cy="6167437"/>
          </a:xfrm>
        </p:spPr>
        <p:txBody>
          <a:bodyPr rtlCol="0">
            <a:noAutofit/>
          </a:bodyPr>
          <a:lstStyle/>
          <a:p>
            <a:pPr marL="342900" indent="-342900" algn="just">
              <a:spcBef>
                <a:spcPct val="0"/>
              </a:spcBef>
              <a:buFont typeface="Arial" charset="0"/>
              <a:buChar char="•"/>
            </a:pPr>
            <a:endParaRPr lang="en-GB" sz="1900" b="1" dirty="0" smtClean="0">
              <a:solidFill>
                <a:schemeClr val="accent6">
                  <a:lumMod val="50000"/>
                </a:schemeClr>
              </a:solidFill>
            </a:endParaRPr>
          </a:p>
          <a:p>
            <a:pPr marL="342900" indent="-342900" algn="just">
              <a:spcBef>
                <a:spcPct val="0"/>
              </a:spcBef>
              <a:buFont typeface="Arial" charset="0"/>
              <a:buChar char="•"/>
            </a:pPr>
            <a:r>
              <a:rPr lang="en-GB" sz="2000" b="1" dirty="0" smtClean="0">
                <a:solidFill>
                  <a:schemeClr val="accent6">
                    <a:lumMod val="50000"/>
                  </a:schemeClr>
                </a:solidFill>
              </a:rPr>
              <a:t>All countries perform well in making the ‘Executive Budget Proposal’ and the ‘Enacted Budget’ publically available </a:t>
            </a:r>
            <a:r>
              <a:rPr lang="en-GB" sz="2000" dirty="0" smtClean="0">
                <a:solidFill>
                  <a:schemeClr val="accent6">
                    <a:lumMod val="50000"/>
                  </a:schemeClr>
                </a:solidFill>
              </a:rPr>
              <a:t>(18 countries)</a:t>
            </a:r>
          </a:p>
          <a:p>
            <a:pPr marL="342900" indent="-342900" algn="just">
              <a:spcBef>
                <a:spcPct val="0"/>
              </a:spcBef>
              <a:buFont typeface="Arial" charset="0"/>
              <a:buChar char="•"/>
            </a:pPr>
            <a:endParaRPr lang="en-GB" sz="2000" b="1" dirty="0" smtClean="0">
              <a:solidFill>
                <a:schemeClr val="accent6">
                  <a:lumMod val="50000"/>
                </a:schemeClr>
              </a:solidFill>
            </a:endParaRPr>
          </a:p>
          <a:p>
            <a:pPr marL="342900" indent="-342900" algn="just">
              <a:spcBef>
                <a:spcPct val="0"/>
              </a:spcBef>
              <a:buFont typeface="Arial" charset="0"/>
              <a:buChar char="•"/>
            </a:pPr>
            <a:r>
              <a:rPr lang="en-GB" sz="2000" b="1" dirty="0" smtClean="0">
                <a:solidFill>
                  <a:schemeClr val="accent6">
                    <a:lumMod val="50000"/>
                  </a:schemeClr>
                </a:solidFill>
              </a:rPr>
              <a:t>Most countries (17 countries) make publically available their ’In-Year Report’, ‘Year-end Report’, and ‘Audit Report’. </a:t>
            </a:r>
            <a:r>
              <a:rPr lang="en-GB" sz="2000" dirty="0" smtClean="0">
                <a:solidFill>
                  <a:schemeClr val="accent6">
                    <a:lumMod val="50000"/>
                  </a:schemeClr>
                </a:solidFill>
              </a:rPr>
              <a:t>Several countries produce the document but either do not make it available to the public, or publish it late (</a:t>
            </a:r>
            <a:r>
              <a:rPr lang="en-GB" sz="2000" dirty="0" err="1" smtClean="0">
                <a:solidFill>
                  <a:schemeClr val="accent6">
                    <a:lumMod val="50000"/>
                  </a:schemeClr>
                </a:solidFill>
              </a:rPr>
              <a:t>BiH</a:t>
            </a:r>
            <a:r>
              <a:rPr lang="en-GB" sz="2000" dirty="0" smtClean="0">
                <a:solidFill>
                  <a:schemeClr val="accent6">
                    <a:lumMod val="50000"/>
                  </a:schemeClr>
                </a:solidFill>
              </a:rPr>
              <a:t> In-Year Reports; Serbia Year-end Reports; and Tajikistan Audit Reports).</a:t>
            </a:r>
          </a:p>
          <a:p>
            <a:pPr marL="342900" indent="-342900" algn="just">
              <a:spcBef>
                <a:spcPct val="0"/>
              </a:spcBef>
              <a:buFont typeface="Arial" charset="0"/>
              <a:buChar char="•"/>
            </a:pPr>
            <a:endParaRPr lang="en-GB" sz="2000" b="1" dirty="0" smtClean="0">
              <a:solidFill>
                <a:schemeClr val="accent6">
                  <a:lumMod val="50000"/>
                </a:schemeClr>
              </a:solidFill>
            </a:endParaRPr>
          </a:p>
          <a:p>
            <a:pPr marL="342900" indent="-342900" algn="just">
              <a:spcBef>
                <a:spcPct val="0"/>
              </a:spcBef>
              <a:buFont typeface="Arial" charset="0"/>
              <a:buChar char="•"/>
            </a:pPr>
            <a:r>
              <a:rPr lang="en-GB" sz="2000" b="1" dirty="0" smtClean="0">
                <a:solidFill>
                  <a:schemeClr val="accent6">
                    <a:lumMod val="50000"/>
                  </a:schemeClr>
                </a:solidFill>
              </a:rPr>
              <a:t>‘Pre-budget Statement’ - several countries are not producing them, or publishing late, or not making them available to the public </a:t>
            </a:r>
            <a:r>
              <a:rPr lang="en-GB" sz="2000" dirty="0" smtClean="0">
                <a:solidFill>
                  <a:schemeClr val="accent6">
                    <a:lumMod val="50000"/>
                  </a:schemeClr>
                </a:solidFill>
              </a:rPr>
              <a:t>(in 2015 and 2017)</a:t>
            </a:r>
          </a:p>
          <a:p>
            <a:pPr marL="342900" indent="-342900" algn="just">
              <a:spcBef>
                <a:spcPct val="0"/>
              </a:spcBef>
              <a:buFont typeface="Arial" charset="0"/>
              <a:buChar char="•"/>
            </a:pPr>
            <a:endParaRPr lang="en-GB" sz="1000" dirty="0">
              <a:solidFill>
                <a:schemeClr val="accent6">
                  <a:lumMod val="50000"/>
                </a:schemeClr>
              </a:solidFill>
            </a:endParaRPr>
          </a:p>
          <a:p>
            <a:pPr marL="342900" indent="-342900" algn="just">
              <a:spcBef>
                <a:spcPct val="0"/>
              </a:spcBef>
              <a:buFont typeface="Arial" charset="0"/>
              <a:buChar char="•"/>
            </a:pPr>
            <a:endParaRPr lang="en-GB" sz="2000" b="1" dirty="0" smtClean="0">
              <a:solidFill>
                <a:schemeClr val="accent6">
                  <a:lumMod val="50000"/>
                </a:schemeClr>
              </a:solidFill>
            </a:endParaRPr>
          </a:p>
          <a:p>
            <a:pPr marL="342900" indent="-342900" algn="just">
              <a:spcBef>
                <a:spcPct val="0"/>
              </a:spcBef>
              <a:buFont typeface="Arial" charset="0"/>
              <a:buChar char="•"/>
            </a:pPr>
            <a:r>
              <a:rPr lang="en-GB" sz="2000" b="1" dirty="0" smtClean="0">
                <a:solidFill>
                  <a:schemeClr val="accent6">
                    <a:lumMod val="50000"/>
                  </a:schemeClr>
                </a:solidFill>
              </a:rPr>
              <a:t>Worst category is Mid-Year Report with only 6 countries </a:t>
            </a:r>
            <a:r>
              <a:rPr lang="en-GB" sz="2000" dirty="0" smtClean="0">
                <a:solidFill>
                  <a:schemeClr val="accent6">
                    <a:lumMod val="50000"/>
                  </a:schemeClr>
                </a:solidFill>
              </a:rPr>
              <a:t>producing them and making the available to the public.  Several countries produce them but do not publish them </a:t>
            </a:r>
            <a:r>
              <a:rPr lang="mr-IN" sz="2000" dirty="0" smtClean="0">
                <a:solidFill>
                  <a:schemeClr val="accent6">
                    <a:lumMod val="50000"/>
                  </a:schemeClr>
                </a:solidFill>
              </a:rPr>
              <a:t>–</a:t>
            </a:r>
            <a:r>
              <a:rPr lang="en-GB" sz="2000" dirty="0" smtClean="0">
                <a:solidFill>
                  <a:schemeClr val="accent6">
                    <a:lumMod val="50000"/>
                  </a:schemeClr>
                </a:solidFill>
              </a:rPr>
              <a:t> this could be an easy reform </a:t>
            </a:r>
            <a:r>
              <a:rPr lang="mr-IN" sz="2000" dirty="0" smtClean="0">
                <a:solidFill>
                  <a:schemeClr val="accent6">
                    <a:lumMod val="50000"/>
                  </a:schemeClr>
                </a:solidFill>
              </a:rPr>
              <a:t>–</a:t>
            </a:r>
            <a:r>
              <a:rPr lang="en-GB" sz="2000" dirty="0" smtClean="0">
                <a:solidFill>
                  <a:schemeClr val="accent6">
                    <a:lumMod val="50000"/>
                  </a:schemeClr>
                </a:solidFill>
              </a:rPr>
              <a:t> by putting these documents in a timely way on the </a:t>
            </a:r>
            <a:r>
              <a:rPr lang="en-GB" sz="2000" dirty="0" err="1" smtClean="0">
                <a:solidFill>
                  <a:schemeClr val="accent6">
                    <a:lumMod val="50000"/>
                  </a:schemeClr>
                </a:solidFill>
              </a:rPr>
              <a:t>MoF</a:t>
            </a:r>
            <a:r>
              <a:rPr lang="en-GB" sz="2000" dirty="0" smtClean="0">
                <a:solidFill>
                  <a:schemeClr val="accent6">
                    <a:lumMod val="50000"/>
                  </a:schemeClr>
                </a:solidFill>
              </a:rPr>
              <a:t> website (Moldova, Hungary (IACOP) and Czech Republic (IACOP).</a:t>
            </a:r>
          </a:p>
          <a:p>
            <a:pPr marL="342900" indent="-342900" algn="just">
              <a:spcBef>
                <a:spcPct val="0"/>
              </a:spcBef>
              <a:buFont typeface="Arial" charset="0"/>
              <a:buChar char="•"/>
            </a:pPr>
            <a:endParaRPr lang="en-GB" sz="2000" dirty="0">
              <a:solidFill>
                <a:schemeClr val="accent6">
                  <a:lumMod val="50000"/>
                </a:schemeClr>
              </a:solidFill>
            </a:endParaRPr>
          </a:p>
          <a:p>
            <a:pPr marL="342900" indent="-342900" algn="l">
              <a:spcBef>
                <a:spcPct val="0"/>
              </a:spcBef>
              <a:buFont typeface="Arial" charset="0"/>
              <a:buChar char="•"/>
            </a:pPr>
            <a:endParaRPr lang="en-GB" sz="2000" b="1" dirty="0">
              <a:solidFill>
                <a:schemeClr val="accent6">
                  <a:lumMod val="50000"/>
                </a:schemeClr>
              </a:solidFill>
            </a:endParaRPr>
          </a:p>
          <a:p>
            <a:pPr marL="285750" lvl="0" indent="-285750">
              <a:buFont typeface="Arial" charset="0"/>
              <a:buChar char="•"/>
            </a:pPr>
            <a:endParaRPr lang="en-US" sz="1800" dirty="0" smtClean="0">
              <a:solidFill>
                <a:schemeClr val="tx1"/>
              </a:solidFill>
            </a:endParaRPr>
          </a:p>
          <a:p>
            <a:pPr marL="285750" lvl="0" indent="-285750">
              <a:buFont typeface="Arial" charset="0"/>
              <a:buChar char="•"/>
            </a:pPr>
            <a:endParaRPr lang="en-US" sz="1800" dirty="0">
              <a:solidFill>
                <a:schemeClr val="tx1"/>
              </a:solidFill>
            </a:endParaRPr>
          </a:p>
          <a:p>
            <a:pPr marL="285750" lvl="0" indent="-285750" algn="l">
              <a:buFont typeface="Arial" charset="0"/>
              <a:buChar char="•"/>
            </a:pPr>
            <a:endParaRPr lang="en-US" sz="1800" dirty="0" smtClean="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4763"/>
            <a:ext cx="763588" cy="6858000"/>
          </a:xfrm>
          <a:prstGeom prst="rect">
            <a:avLst/>
          </a:prstGeom>
          <a:noFill/>
          <a:ln w="9525">
            <a:noFill/>
            <a:miter lim="800000"/>
            <a:headEnd/>
            <a:tailEnd/>
          </a:ln>
        </p:spPr>
      </p:pic>
      <p:sp>
        <p:nvSpPr>
          <p:cNvPr id="5" name="Title 1"/>
          <p:cNvSpPr>
            <a:spLocks noGrp="1"/>
          </p:cNvSpPr>
          <p:nvPr>
            <p:ph type="ctrTitle"/>
          </p:nvPr>
        </p:nvSpPr>
        <p:spPr>
          <a:xfrm>
            <a:off x="862012" y="-4763"/>
            <a:ext cx="8839200" cy="876300"/>
          </a:xfrm>
        </p:spPr>
        <p:txBody>
          <a:bodyPr/>
          <a:lstStyle/>
          <a:p>
            <a:r>
              <a:rPr lang="en-US" sz="3600" dirty="0" smtClean="0">
                <a:solidFill>
                  <a:srgbClr val="002060"/>
                </a:solidFill>
              </a:rPr>
              <a:t>Conclusions from Preliminary 2017 Results</a:t>
            </a:r>
          </a:p>
        </p:txBody>
      </p:sp>
    </p:spTree>
    <p:extLst>
      <p:ext uri="{BB962C8B-B14F-4D97-AF65-F5344CB8AC3E}">
        <p14:creationId xmlns:p14="http://schemas.microsoft.com/office/powerpoint/2010/main" val="1181670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4412" y="871537"/>
            <a:ext cx="8686800" cy="5757863"/>
          </a:xfrm>
        </p:spPr>
        <p:txBody>
          <a:bodyPr rtlCol="0">
            <a:noAutofit/>
          </a:bodyPr>
          <a:lstStyle/>
          <a:p>
            <a:pPr marL="342900" indent="-342900" algn="just">
              <a:spcBef>
                <a:spcPct val="0"/>
              </a:spcBef>
              <a:buFont typeface="Arial" charset="0"/>
              <a:buChar char="•"/>
            </a:pPr>
            <a:endParaRPr lang="en-GB" sz="800" dirty="0">
              <a:solidFill>
                <a:schemeClr val="accent6">
                  <a:lumMod val="50000"/>
                </a:schemeClr>
              </a:solidFill>
            </a:endParaRPr>
          </a:p>
          <a:p>
            <a:pPr marL="342900" indent="-342900" algn="just">
              <a:spcBef>
                <a:spcPct val="0"/>
              </a:spcBef>
              <a:buFont typeface="Arial" charset="0"/>
              <a:buChar char="•"/>
            </a:pPr>
            <a:endParaRPr lang="en-GB" sz="800" dirty="0" smtClean="0">
              <a:solidFill>
                <a:schemeClr val="accent6">
                  <a:lumMod val="50000"/>
                </a:schemeClr>
              </a:solidFill>
            </a:endParaRPr>
          </a:p>
          <a:p>
            <a:pPr marL="342900" indent="-342900" algn="just">
              <a:spcBef>
                <a:spcPct val="0"/>
              </a:spcBef>
              <a:buFont typeface="Arial" charset="0"/>
              <a:buChar char="•"/>
            </a:pPr>
            <a:r>
              <a:rPr lang="en-GB" sz="2000" b="1" dirty="0" smtClean="0">
                <a:solidFill>
                  <a:schemeClr val="accent6">
                    <a:lumMod val="50000"/>
                  </a:schemeClr>
                </a:solidFill>
              </a:rPr>
              <a:t>Bulgaria and Georgia are our two countries that made all budget documents available to the public.  </a:t>
            </a:r>
          </a:p>
          <a:p>
            <a:pPr marL="342900" indent="-342900" algn="just">
              <a:spcBef>
                <a:spcPct val="0"/>
              </a:spcBef>
              <a:buFont typeface="Arial" charset="0"/>
              <a:buChar char="•"/>
            </a:pPr>
            <a:endParaRPr lang="en-GB" sz="2000" b="1" dirty="0">
              <a:solidFill>
                <a:schemeClr val="accent6">
                  <a:lumMod val="50000"/>
                </a:schemeClr>
              </a:solidFill>
            </a:endParaRPr>
          </a:p>
          <a:p>
            <a:pPr marL="342900" indent="-342900" algn="just">
              <a:spcBef>
                <a:spcPct val="0"/>
              </a:spcBef>
              <a:buFont typeface="Arial" charset="0"/>
              <a:buChar char="•"/>
            </a:pPr>
            <a:r>
              <a:rPr lang="en-GB" sz="2000" b="1" dirty="0" smtClean="0">
                <a:solidFill>
                  <a:schemeClr val="accent6">
                    <a:lumMod val="50000"/>
                  </a:schemeClr>
                </a:solidFill>
              </a:rPr>
              <a:t>Russia, Romania and Turkey also not far behind </a:t>
            </a:r>
            <a:r>
              <a:rPr lang="en-GB" sz="2000" dirty="0" smtClean="0">
                <a:solidFill>
                  <a:schemeClr val="accent6">
                    <a:lumMod val="50000"/>
                  </a:schemeClr>
                </a:solidFill>
              </a:rPr>
              <a:t>with all the documents but the Pre-budget statement made available </a:t>
            </a:r>
            <a:r>
              <a:rPr lang="en-GB" sz="2000" b="1" dirty="0" smtClean="0">
                <a:solidFill>
                  <a:schemeClr val="accent6">
                    <a:lumMod val="50000"/>
                  </a:schemeClr>
                </a:solidFill>
              </a:rPr>
              <a:t>and Moldova </a:t>
            </a:r>
            <a:r>
              <a:rPr lang="en-GB" sz="2000" dirty="0" smtClean="0">
                <a:solidFill>
                  <a:schemeClr val="accent6">
                    <a:lumMod val="50000"/>
                  </a:schemeClr>
                </a:solidFill>
              </a:rPr>
              <a:t>similarly except for the Mid-Year Report. This one missing document for each of these countries was in fact produced </a:t>
            </a:r>
            <a:r>
              <a:rPr lang="mr-IN" sz="2000" dirty="0" smtClean="0">
                <a:solidFill>
                  <a:schemeClr val="accent6">
                    <a:lumMod val="50000"/>
                  </a:schemeClr>
                </a:solidFill>
              </a:rPr>
              <a:t>–</a:t>
            </a:r>
            <a:r>
              <a:rPr lang="en-GB" sz="2000" dirty="0" smtClean="0">
                <a:solidFill>
                  <a:schemeClr val="accent6">
                    <a:lumMod val="50000"/>
                  </a:schemeClr>
                </a:solidFill>
              </a:rPr>
              <a:t> but either published late, or not published online, as assessed by IBP. </a:t>
            </a:r>
            <a:endParaRPr lang="en-GB" sz="2000" b="1" dirty="0">
              <a:solidFill>
                <a:schemeClr val="accent6">
                  <a:lumMod val="50000"/>
                </a:schemeClr>
              </a:solidFill>
            </a:endParaRPr>
          </a:p>
          <a:p>
            <a:pPr marL="342900" indent="-342900" algn="just">
              <a:spcBef>
                <a:spcPct val="0"/>
              </a:spcBef>
              <a:buFont typeface="Arial" charset="0"/>
              <a:buChar char="•"/>
            </a:pPr>
            <a:endParaRPr lang="en-US" sz="2000" dirty="0">
              <a:solidFill>
                <a:schemeClr val="tx1"/>
              </a:solidFill>
            </a:endParaRPr>
          </a:p>
          <a:p>
            <a:pPr marL="285750" indent="-285750" algn="just">
              <a:buFont typeface="Arial" charset="0"/>
              <a:buChar char="•"/>
            </a:pPr>
            <a:r>
              <a:rPr lang="en-GB" sz="2000" b="1" dirty="0">
                <a:solidFill>
                  <a:schemeClr val="accent6">
                    <a:lumMod val="50000"/>
                  </a:schemeClr>
                </a:solidFill>
              </a:rPr>
              <a:t>Citizens Budgets have improved significantly since 2015</a:t>
            </a:r>
            <a:r>
              <a:rPr lang="en-GB" sz="2000" dirty="0">
                <a:solidFill>
                  <a:schemeClr val="accent6">
                    <a:lumMod val="50000"/>
                  </a:schemeClr>
                </a:solidFill>
              </a:rPr>
              <a:t>. Congratulations to Albania, Kazakhstan, Moldova, Romania, Turkey, and Ukraine!  </a:t>
            </a:r>
            <a:endParaRPr lang="en-GB" sz="2000" dirty="0" smtClean="0">
              <a:solidFill>
                <a:schemeClr val="accent6">
                  <a:lumMod val="50000"/>
                </a:schemeClr>
              </a:solidFill>
            </a:endParaRPr>
          </a:p>
          <a:p>
            <a:pPr marL="285750" indent="-285750" algn="just">
              <a:buFont typeface="Arial" charset="0"/>
              <a:buChar char="•"/>
            </a:pPr>
            <a:endParaRPr lang="en-GB" sz="2000" dirty="0">
              <a:solidFill>
                <a:schemeClr val="accent6">
                  <a:lumMod val="50000"/>
                </a:schemeClr>
              </a:solidFill>
            </a:endParaRPr>
          </a:p>
          <a:p>
            <a:pPr marL="285750" indent="-285750" algn="just">
              <a:buFont typeface="Arial" charset="0"/>
              <a:buChar char="•"/>
            </a:pPr>
            <a:r>
              <a:rPr lang="en-GB" sz="2000" dirty="0" smtClean="0">
                <a:solidFill>
                  <a:schemeClr val="accent6">
                    <a:lumMod val="50000"/>
                  </a:schemeClr>
                </a:solidFill>
              </a:rPr>
              <a:t>Lets see how the results have changed from 2015 to 2017</a:t>
            </a:r>
            <a:r>
              <a:rPr lang="mr-IN" sz="2000" dirty="0" smtClean="0">
                <a:solidFill>
                  <a:schemeClr val="accent6">
                    <a:lumMod val="50000"/>
                  </a:schemeClr>
                </a:solidFill>
              </a:rPr>
              <a:t>…</a:t>
            </a:r>
            <a:r>
              <a:rPr lang="en-GB" sz="2000" dirty="0" smtClean="0">
                <a:solidFill>
                  <a:schemeClr val="accent6">
                    <a:lumMod val="50000"/>
                  </a:schemeClr>
                </a:solidFill>
              </a:rPr>
              <a:t>..</a:t>
            </a:r>
            <a:endParaRPr lang="en-GB" sz="2000" dirty="0">
              <a:solidFill>
                <a:schemeClr val="accent6">
                  <a:lumMod val="50000"/>
                </a:schemeClr>
              </a:solidFill>
            </a:endParaRPr>
          </a:p>
          <a:p>
            <a:pPr marL="285750" lvl="0" indent="-285750" algn="l">
              <a:buFont typeface="Arial" charset="0"/>
              <a:buChar char="•"/>
            </a:pPr>
            <a:endParaRPr lang="en-US" sz="2000" dirty="0" smtClean="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4763"/>
            <a:ext cx="763588" cy="6858000"/>
          </a:xfrm>
          <a:prstGeom prst="rect">
            <a:avLst/>
          </a:prstGeom>
          <a:noFill/>
          <a:ln w="9525">
            <a:noFill/>
            <a:miter lim="800000"/>
            <a:headEnd/>
            <a:tailEnd/>
          </a:ln>
        </p:spPr>
      </p:pic>
      <p:sp>
        <p:nvSpPr>
          <p:cNvPr id="5" name="Title 1"/>
          <p:cNvSpPr>
            <a:spLocks noGrp="1"/>
          </p:cNvSpPr>
          <p:nvPr>
            <p:ph type="ctrTitle"/>
          </p:nvPr>
        </p:nvSpPr>
        <p:spPr>
          <a:xfrm>
            <a:off x="862012" y="-4763"/>
            <a:ext cx="8839200" cy="876300"/>
          </a:xfrm>
        </p:spPr>
        <p:txBody>
          <a:bodyPr/>
          <a:lstStyle/>
          <a:p>
            <a:r>
              <a:rPr lang="en-US" sz="3600" dirty="0" smtClean="0">
                <a:solidFill>
                  <a:srgbClr val="002060"/>
                </a:solidFill>
              </a:rPr>
              <a:t>Conclusions from Preliminary 2017 Results</a:t>
            </a:r>
          </a:p>
        </p:txBody>
      </p:sp>
    </p:spTree>
    <p:extLst>
      <p:ext uri="{BB962C8B-B14F-4D97-AF65-F5344CB8AC3E}">
        <p14:creationId xmlns:p14="http://schemas.microsoft.com/office/powerpoint/2010/main" val="14883079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1" descr="pempal-logo.jpg"/>
          <p:cNvPicPr>
            <a:picLocks noChangeAspect="1"/>
          </p:cNvPicPr>
          <p:nvPr/>
        </p:nvPicPr>
        <p:blipFill>
          <a:blip r:embed="rId3"/>
          <a:srcRect/>
          <a:stretch>
            <a:fillRect/>
          </a:stretch>
        </p:blipFill>
        <p:spPr bwMode="auto">
          <a:xfrm>
            <a:off x="0" y="-10002"/>
            <a:ext cx="763588" cy="6858000"/>
          </a:xfrm>
          <a:prstGeom prst="rect">
            <a:avLst/>
          </a:prstGeom>
          <a:noFill/>
          <a:ln w="9525">
            <a:noFill/>
            <a:miter lim="800000"/>
            <a:headEnd/>
            <a:tailEnd/>
          </a:ln>
        </p:spPr>
      </p:pic>
      <p:pic>
        <p:nvPicPr>
          <p:cNvPr id="9" name="Picture 8"/>
          <p:cNvPicPr>
            <a:picLocks noChangeAspect="1"/>
          </p:cNvPicPr>
          <p:nvPr/>
        </p:nvPicPr>
        <p:blipFill>
          <a:blip r:embed="rId4"/>
          <a:stretch>
            <a:fillRect/>
          </a:stretch>
        </p:blipFill>
        <p:spPr>
          <a:xfrm>
            <a:off x="863600" y="30659"/>
            <a:ext cx="9042400" cy="6680200"/>
          </a:xfrm>
          <a:prstGeom prst="rect">
            <a:avLst/>
          </a:prstGeom>
        </p:spPr>
      </p:pic>
    </p:spTree>
    <p:extLst>
      <p:ext uri="{BB962C8B-B14F-4D97-AF65-F5344CB8AC3E}">
        <p14:creationId xmlns:p14="http://schemas.microsoft.com/office/powerpoint/2010/main" val="16103348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7724" y="1181100"/>
            <a:ext cx="8923337" cy="5676900"/>
          </a:xfrm>
        </p:spPr>
        <p:txBody>
          <a:bodyPr rtlCol="0">
            <a:noAutofit/>
          </a:bodyPr>
          <a:lstStyle/>
          <a:p>
            <a:pPr marL="342900" indent="-342900" algn="just" fontAlgn="auto">
              <a:spcAft>
                <a:spcPts val="0"/>
              </a:spcAft>
              <a:buFont typeface="Arial"/>
              <a:buChar char="•"/>
              <a:defRPr/>
            </a:pPr>
            <a:endParaRPr lang="en-US" sz="800" b="1" dirty="0" smtClean="0">
              <a:solidFill>
                <a:schemeClr val="tx1"/>
              </a:solidFill>
            </a:endParaRPr>
          </a:p>
          <a:p>
            <a:pPr marL="342900" indent="-342900" algn="just">
              <a:spcBef>
                <a:spcPct val="0"/>
              </a:spcBef>
              <a:buFont typeface="Arial" charset="0"/>
              <a:buChar char="•"/>
            </a:pPr>
            <a:r>
              <a:rPr lang="en-GB" sz="2000" b="1" dirty="0" smtClean="0">
                <a:solidFill>
                  <a:schemeClr val="accent6">
                    <a:lumMod val="50000"/>
                  </a:schemeClr>
                </a:solidFill>
              </a:rPr>
              <a:t>Written comments were provided by several international organizations: </a:t>
            </a:r>
            <a:r>
              <a:rPr lang="en-GB" sz="2000" dirty="0" smtClean="0">
                <a:solidFill>
                  <a:schemeClr val="accent6">
                    <a:lumMod val="50000"/>
                  </a:schemeClr>
                </a:solidFill>
              </a:rPr>
              <a:t>OECD, International Budget Partnership, Global Initiative for Fiscal Transparency (GIFT) and the Institute of Public Finance (Croatia). Please see your background materials for the latest copy of the document, with their comments incorporated.</a:t>
            </a:r>
          </a:p>
          <a:p>
            <a:pPr marL="342900" indent="-342900" algn="just">
              <a:spcBef>
                <a:spcPct val="0"/>
              </a:spcBef>
              <a:buFont typeface="Arial" charset="0"/>
              <a:buChar char="•"/>
            </a:pPr>
            <a:endParaRPr lang="en-GB" sz="1200" dirty="0">
              <a:solidFill>
                <a:schemeClr val="accent6">
                  <a:lumMod val="50000"/>
                </a:schemeClr>
              </a:solidFill>
            </a:endParaRPr>
          </a:p>
          <a:p>
            <a:pPr marL="342900" indent="-342900" algn="just">
              <a:spcBef>
                <a:spcPct val="0"/>
              </a:spcBef>
              <a:buFont typeface="Arial" charset="0"/>
              <a:buChar char="•"/>
            </a:pPr>
            <a:r>
              <a:rPr lang="en-GB" sz="2000" b="1" dirty="0">
                <a:solidFill>
                  <a:schemeClr val="accent6">
                    <a:lumMod val="50000"/>
                  </a:schemeClr>
                </a:solidFill>
              </a:rPr>
              <a:t>On April 18, I </a:t>
            </a:r>
            <a:r>
              <a:rPr lang="en-GB" sz="2000" b="1" dirty="0" smtClean="0">
                <a:solidFill>
                  <a:schemeClr val="accent6">
                    <a:lumMod val="50000"/>
                  </a:schemeClr>
                </a:solidFill>
              </a:rPr>
              <a:t>also presented </a:t>
            </a:r>
            <a:r>
              <a:rPr lang="en-GB" sz="2000" b="1" dirty="0">
                <a:solidFill>
                  <a:schemeClr val="accent6">
                    <a:lumMod val="50000"/>
                  </a:schemeClr>
                </a:solidFill>
              </a:rPr>
              <a:t>our findings on an online CEF webinar.  </a:t>
            </a:r>
          </a:p>
          <a:p>
            <a:pPr marL="342900" indent="-342900" algn="just">
              <a:spcBef>
                <a:spcPct val="0"/>
              </a:spcBef>
              <a:buFont typeface="Arial" charset="0"/>
              <a:buChar char="•"/>
            </a:pPr>
            <a:endParaRPr lang="en-GB" sz="1200" b="1" dirty="0" smtClean="0">
              <a:solidFill>
                <a:schemeClr val="accent6">
                  <a:lumMod val="50000"/>
                </a:schemeClr>
              </a:solidFill>
            </a:endParaRPr>
          </a:p>
          <a:p>
            <a:pPr marL="342900" indent="-342900" algn="just">
              <a:spcBef>
                <a:spcPct val="0"/>
              </a:spcBef>
              <a:buFont typeface="Arial" charset="0"/>
              <a:buChar char="•"/>
            </a:pPr>
            <a:r>
              <a:rPr lang="en-GB" sz="2000" b="1" dirty="0">
                <a:solidFill>
                  <a:schemeClr val="accent6">
                    <a:lumMod val="50000"/>
                  </a:schemeClr>
                </a:solidFill>
              </a:rPr>
              <a:t>Our work </a:t>
            </a:r>
            <a:r>
              <a:rPr lang="en-GB" sz="2000" b="1" dirty="0" smtClean="0">
                <a:solidFill>
                  <a:schemeClr val="accent6">
                    <a:lumMod val="50000"/>
                  </a:schemeClr>
                </a:solidFill>
              </a:rPr>
              <a:t>has </a:t>
            </a:r>
            <a:r>
              <a:rPr lang="en-GB" sz="2000" b="1" dirty="0">
                <a:solidFill>
                  <a:schemeClr val="accent6">
                    <a:lumMod val="50000"/>
                  </a:schemeClr>
                </a:solidFill>
              </a:rPr>
              <a:t>been well received</a:t>
            </a:r>
            <a:r>
              <a:rPr lang="en-GB" sz="2000" dirty="0">
                <a:solidFill>
                  <a:schemeClr val="accent6">
                    <a:lumMod val="50000"/>
                  </a:schemeClr>
                </a:solidFill>
              </a:rPr>
              <a:t>. </a:t>
            </a:r>
            <a:r>
              <a:rPr lang="en-GB" sz="2000" dirty="0" smtClean="0">
                <a:solidFill>
                  <a:schemeClr val="accent6">
                    <a:lumMod val="50000"/>
                  </a:schemeClr>
                </a:solidFill>
              </a:rPr>
              <a:t>International </a:t>
            </a:r>
            <a:r>
              <a:rPr lang="en-GB" sz="2000" dirty="0">
                <a:solidFill>
                  <a:schemeClr val="accent6">
                    <a:lumMod val="50000"/>
                  </a:schemeClr>
                </a:solidFill>
              </a:rPr>
              <a:t>organizations have </a:t>
            </a:r>
            <a:r>
              <a:rPr lang="en-GB" sz="2000" dirty="0" smtClean="0">
                <a:solidFill>
                  <a:schemeClr val="accent6">
                    <a:lumMod val="50000"/>
                  </a:schemeClr>
                </a:solidFill>
              </a:rPr>
              <a:t>commended </a:t>
            </a:r>
            <a:r>
              <a:rPr lang="en-GB" sz="2000" dirty="0">
                <a:solidFill>
                  <a:schemeClr val="accent6">
                    <a:lumMod val="50000"/>
                  </a:schemeClr>
                </a:solidFill>
              </a:rPr>
              <a:t>our efforts and </a:t>
            </a:r>
            <a:r>
              <a:rPr lang="en-GB" sz="2000" dirty="0" smtClean="0">
                <a:solidFill>
                  <a:schemeClr val="accent6">
                    <a:lumMod val="50000"/>
                  </a:schemeClr>
                </a:solidFill>
              </a:rPr>
              <a:t>some of their </a:t>
            </a:r>
            <a:r>
              <a:rPr lang="en-GB" sz="2000" dirty="0">
                <a:solidFill>
                  <a:schemeClr val="accent6">
                    <a:lumMod val="50000"/>
                  </a:schemeClr>
                </a:solidFill>
              </a:rPr>
              <a:t>feedback has been included in a Foreword </a:t>
            </a:r>
            <a:r>
              <a:rPr lang="en-GB" sz="2000" dirty="0" smtClean="0">
                <a:solidFill>
                  <a:schemeClr val="accent6">
                    <a:lumMod val="50000"/>
                  </a:schemeClr>
                </a:solidFill>
              </a:rPr>
              <a:t>at </a:t>
            </a:r>
            <a:r>
              <a:rPr lang="en-GB" sz="2000" dirty="0">
                <a:solidFill>
                  <a:schemeClr val="accent6">
                    <a:lumMod val="50000"/>
                  </a:schemeClr>
                </a:solidFill>
              </a:rPr>
              <a:t>the start of the Knowledge Product document.</a:t>
            </a:r>
          </a:p>
          <a:p>
            <a:pPr marL="342900" indent="-342900" algn="just">
              <a:spcBef>
                <a:spcPct val="0"/>
              </a:spcBef>
              <a:buFont typeface="Arial" charset="0"/>
              <a:buChar char="•"/>
            </a:pPr>
            <a:endParaRPr lang="en-GB" sz="1200" b="1" dirty="0" smtClean="0">
              <a:solidFill>
                <a:schemeClr val="accent6">
                  <a:lumMod val="50000"/>
                </a:schemeClr>
              </a:solidFill>
            </a:endParaRPr>
          </a:p>
          <a:p>
            <a:pPr marL="342900" indent="-342900" algn="just">
              <a:spcBef>
                <a:spcPct val="0"/>
              </a:spcBef>
              <a:buFont typeface="Arial" charset="0"/>
              <a:buChar char="•"/>
            </a:pPr>
            <a:r>
              <a:rPr lang="en-GB" sz="2000" b="1" dirty="0" smtClean="0">
                <a:solidFill>
                  <a:schemeClr val="accent6">
                    <a:lumMod val="50000"/>
                  </a:schemeClr>
                </a:solidFill>
              </a:rPr>
              <a:t>Additional country cases </a:t>
            </a:r>
            <a:r>
              <a:rPr lang="en-GB" sz="2000" b="1" dirty="0" smtClean="0">
                <a:solidFill>
                  <a:schemeClr val="accent6">
                    <a:lumMod val="50000"/>
                  </a:schemeClr>
                </a:solidFill>
              </a:rPr>
              <a:t>will also be added </a:t>
            </a:r>
            <a:r>
              <a:rPr lang="en-GB" sz="2000" b="1" dirty="0" smtClean="0">
                <a:solidFill>
                  <a:schemeClr val="accent6">
                    <a:lumMod val="50000"/>
                  </a:schemeClr>
                </a:solidFill>
              </a:rPr>
              <a:t>to the attachment</a:t>
            </a:r>
            <a:r>
              <a:rPr lang="en-GB" sz="2000" dirty="0" smtClean="0">
                <a:solidFill>
                  <a:schemeClr val="accent6">
                    <a:lumMod val="50000"/>
                  </a:schemeClr>
                </a:solidFill>
              </a:rPr>
              <a:t>. </a:t>
            </a:r>
          </a:p>
          <a:p>
            <a:pPr marL="342900" indent="-342900" algn="just">
              <a:spcBef>
                <a:spcPct val="0"/>
              </a:spcBef>
              <a:buFont typeface="Arial" charset="0"/>
              <a:buChar char="•"/>
            </a:pPr>
            <a:endParaRPr lang="en-GB" sz="1400" dirty="0">
              <a:solidFill>
                <a:schemeClr val="accent6">
                  <a:lumMod val="50000"/>
                </a:schemeClr>
              </a:solidFill>
            </a:endParaRPr>
          </a:p>
          <a:p>
            <a:pPr marL="342900" indent="-342900" algn="just">
              <a:spcBef>
                <a:spcPct val="0"/>
              </a:spcBef>
              <a:buFont typeface="Arial" charset="0"/>
              <a:buChar char="•"/>
            </a:pPr>
            <a:r>
              <a:rPr lang="en-GB" sz="2000" b="1" dirty="0" smtClean="0">
                <a:solidFill>
                  <a:schemeClr val="accent6">
                    <a:lumMod val="50000"/>
                  </a:schemeClr>
                </a:solidFill>
              </a:rPr>
              <a:t>If you have any final comments on this revised document, please provide them by the end of June</a:t>
            </a:r>
            <a:r>
              <a:rPr lang="en-GB" sz="2000" dirty="0" smtClean="0">
                <a:solidFill>
                  <a:schemeClr val="accent6">
                    <a:lumMod val="50000"/>
                  </a:schemeClr>
                </a:solidFill>
              </a:rPr>
              <a:t>, as we will finalize and publish the document on the PEMPAL website in July.</a:t>
            </a:r>
            <a:endParaRPr lang="en-GB" sz="2000" b="1" dirty="0">
              <a:solidFill>
                <a:schemeClr val="accent6">
                  <a:lumMod val="50000"/>
                </a:schemeClr>
              </a:solidFill>
            </a:endParaRPr>
          </a:p>
          <a:p>
            <a:pPr marL="342900" indent="-342900" algn="just">
              <a:spcBef>
                <a:spcPct val="0"/>
              </a:spcBef>
              <a:buFont typeface="Arial" charset="0"/>
              <a:buChar char="•"/>
            </a:pPr>
            <a:endParaRPr lang="en-GB" sz="1200" dirty="0">
              <a:solidFill>
                <a:schemeClr val="accent6">
                  <a:lumMod val="50000"/>
                </a:schemeClr>
              </a:solidFill>
            </a:endParaRPr>
          </a:p>
          <a:p>
            <a:pPr marL="342900" indent="-342900" algn="just">
              <a:spcBef>
                <a:spcPct val="0"/>
              </a:spcBef>
              <a:buFont typeface="Arial" charset="0"/>
              <a:buChar char="•"/>
            </a:pPr>
            <a:r>
              <a:rPr lang="en-GB" sz="2000" b="1" dirty="0" smtClean="0">
                <a:solidFill>
                  <a:schemeClr val="accent6">
                    <a:lumMod val="50000"/>
                  </a:schemeClr>
                </a:solidFill>
              </a:rPr>
              <a:t>The challenge for us now is to build on this work, and use the Citizens Budget as a tool to facilitate increased public participation in the budget process.</a:t>
            </a:r>
          </a:p>
          <a:p>
            <a:pPr marL="342900" indent="-342900" algn="just">
              <a:spcBef>
                <a:spcPct val="0"/>
              </a:spcBef>
              <a:buFont typeface="Arial" charset="0"/>
              <a:buChar char="•"/>
            </a:pPr>
            <a:endParaRPr lang="en-GB" sz="2000" b="1" dirty="0" smtClean="0">
              <a:solidFill>
                <a:schemeClr val="accent6">
                  <a:lumMod val="50000"/>
                </a:schemeClr>
              </a:solidFill>
            </a:endParaRPr>
          </a:p>
          <a:p>
            <a:pPr marL="342900" indent="-342900" algn="just">
              <a:spcBef>
                <a:spcPct val="0"/>
              </a:spcBef>
              <a:buFont typeface="Arial" charset="0"/>
              <a:buChar char="•"/>
            </a:pPr>
            <a:endParaRPr lang="en-GB" sz="2000" b="1" dirty="0">
              <a:solidFill>
                <a:schemeClr val="accent6">
                  <a:lumMod val="50000"/>
                </a:schemeClr>
              </a:solidFill>
            </a:endParaRPr>
          </a:p>
          <a:p>
            <a:pPr marL="342900" indent="-342900" algn="just">
              <a:spcBef>
                <a:spcPct val="0"/>
              </a:spcBef>
              <a:buFont typeface="Arial" charset="0"/>
              <a:buChar char="•"/>
            </a:pPr>
            <a:endParaRPr lang="en-GB" sz="2000" b="1" dirty="0" smtClean="0">
              <a:solidFill>
                <a:schemeClr val="accent6">
                  <a:lumMod val="50000"/>
                </a:schemeClr>
              </a:solidFill>
            </a:endParaRPr>
          </a:p>
          <a:p>
            <a:pPr>
              <a:spcBef>
                <a:spcPct val="0"/>
              </a:spcBef>
            </a:pPr>
            <a:endParaRPr lang="en-GB" sz="2000" b="1" dirty="0">
              <a:solidFill>
                <a:schemeClr val="accent6">
                  <a:lumMod val="50000"/>
                </a:schemeClr>
              </a:solidFill>
            </a:endParaRPr>
          </a:p>
          <a:p>
            <a:pPr lvl="0"/>
            <a:endParaRPr lang="en-US" sz="1800" dirty="0" smtClean="0">
              <a:solidFill>
                <a:schemeClr val="tx1"/>
              </a:solidFill>
            </a:endParaRPr>
          </a:p>
          <a:p>
            <a:pPr lvl="0"/>
            <a:endParaRPr lang="en-US" sz="1800" dirty="0">
              <a:solidFill>
                <a:schemeClr val="tx1"/>
              </a:solidFill>
            </a:endParaRPr>
          </a:p>
          <a:p>
            <a:pPr lvl="0" algn="l"/>
            <a:endParaRPr lang="en-US" sz="1800" dirty="0" smtClean="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5" name="Title 1"/>
          <p:cNvSpPr>
            <a:spLocks noGrp="1"/>
          </p:cNvSpPr>
          <p:nvPr>
            <p:ph type="ctrTitle"/>
          </p:nvPr>
        </p:nvSpPr>
        <p:spPr>
          <a:xfrm>
            <a:off x="847725" y="304800"/>
            <a:ext cx="8839200" cy="876300"/>
          </a:xfrm>
        </p:spPr>
        <p:txBody>
          <a:bodyPr/>
          <a:lstStyle/>
          <a:p>
            <a:r>
              <a:rPr lang="en-US" sz="3200" dirty="0" smtClean="0">
                <a:solidFill>
                  <a:srgbClr val="002060"/>
                </a:solidFill>
              </a:rPr>
              <a:t>Knowledge Product on Citizens Budgets </a:t>
            </a:r>
            <a:r>
              <a:rPr lang="mr-IN" sz="3200" dirty="0" smtClean="0">
                <a:solidFill>
                  <a:srgbClr val="002060"/>
                </a:solidFill>
              </a:rPr>
              <a:t>–</a:t>
            </a:r>
            <a:r>
              <a:rPr lang="en-US" sz="3200" dirty="0" smtClean="0">
                <a:solidFill>
                  <a:srgbClr val="002060"/>
                </a:solidFill>
              </a:rPr>
              <a:t> Final Draft Completed with international advice</a:t>
            </a:r>
          </a:p>
        </p:txBody>
      </p:sp>
    </p:spTree>
    <p:extLst>
      <p:ext uri="{BB962C8B-B14F-4D97-AF65-F5344CB8AC3E}">
        <p14:creationId xmlns:p14="http://schemas.microsoft.com/office/powerpoint/2010/main" val="14177237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7" name="Прямоугольник 6"/>
          <p:cNvSpPr/>
          <p:nvPr/>
        </p:nvSpPr>
        <p:spPr>
          <a:xfrm>
            <a:off x="532426" y="1268760"/>
            <a:ext cx="9143998" cy="1152128"/>
          </a:xfrm>
          <a:prstGeom prst="rect">
            <a:avLst/>
          </a:prstGeom>
          <a:noFill/>
          <a:ln>
            <a:noFill/>
          </a:ln>
          <a:effectLst/>
        </p:spPr>
        <p:txBody>
          <a:bodyPr anchor="ctr">
            <a:noAutofit/>
          </a:bodyPr>
          <a:lstStyle/>
          <a:p>
            <a:pPr algn="just">
              <a:lnSpc>
                <a:spcPct val="90000"/>
              </a:lnSpc>
            </a:pPr>
            <a:endParaRPr lang="ru-RU" sz="1200" dirty="0">
              <a:solidFill>
                <a:srgbClr val="003300"/>
              </a:solidFill>
              <a:latin typeface="Trebuchet MS" pitchFamily="34" charset="0"/>
            </a:endParaRPr>
          </a:p>
        </p:txBody>
      </p:sp>
      <p:sp>
        <p:nvSpPr>
          <p:cNvPr id="8" name="Rectangle 4"/>
          <p:cNvSpPr>
            <a:spLocks/>
          </p:cNvSpPr>
          <p:nvPr/>
        </p:nvSpPr>
        <p:spPr bwMode="auto">
          <a:xfrm>
            <a:off x="532426" y="327025"/>
            <a:ext cx="9144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ru-RU" sz="2800" b="1" dirty="0">
              <a:solidFill>
                <a:srgbClr val="003300"/>
              </a:solidFill>
              <a:latin typeface="Trebuchet MS" pitchFamily="34" charset="0"/>
              <a:cs typeface="Times New Roman" pitchFamily="18" charset="0"/>
            </a:endParaRPr>
          </a:p>
        </p:txBody>
      </p:sp>
      <p:sp>
        <p:nvSpPr>
          <p:cNvPr id="9" name="Заголовок 3"/>
          <p:cNvSpPr txBox="1">
            <a:spLocks/>
          </p:cNvSpPr>
          <p:nvPr/>
        </p:nvSpPr>
        <p:spPr>
          <a:xfrm>
            <a:off x="685802" y="76200"/>
            <a:ext cx="9143998" cy="5397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1700" b="1" dirty="0" smtClean="0">
                <a:latin typeface="Trebuchet MS" panose="020B0603020202020204" pitchFamily="34" charset="0"/>
                <a:cs typeface="Arial" charset="0"/>
              </a:rPr>
              <a:t>“Citizens Budget” in </a:t>
            </a:r>
            <a:r>
              <a:rPr lang="en-US" sz="1700" b="1" dirty="0">
                <a:latin typeface="Trebuchet MS" panose="020B0603020202020204" pitchFamily="34" charset="0"/>
                <a:cs typeface="Arial" charset="0"/>
              </a:rPr>
              <a:t>Russia is a joint </a:t>
            </a:r>
            <a:r>
              <a:rPr lang="en-US" sz="1700" b="1" dirty="0" smtClean="0">
                <a:latin typeface="Trebuchet MS" panose="020B0603020202020204" pitchFamily="34" charset="0"/>
                <a:cs typeface="Arial" charset="0"/>
              </a:rPr>
              <a:t>project of the</a:t>
            </a:r>
            <a:endParaRPr lang="en-US" sz="1700" b="1" dirty="0">
              <a:latin typeface="Trebuchet MS" panose="020B0603020202020204" pitchFamily="34" charset="0"/>
              <a:cs typeface="Arial" charset="0"/>
            </a:endParaRPr>
          </a:p>
          <a:p>
            <a:pPr lvl="0"/>
            <a:r>
              <a:rPr lang="en-US" sz="1700" b="1" dirty="0">
                <a:latin typeface="Trebuchet MS" panose="020B0603020202020204" pitchFamily="34" charset="0"/>
                <a:cs typeface="Arial" charset="0"/>
              </a:rPr>
              <a:t>Open government and the Ministry of Finance of Russia</a:t>
            </a:r>
            <a:endParaRPr lang="ru-RU" sz="1700" b="1" dirty="0">
              <a:solidFill>
                <a:srgbClr val="003300"/>
              </a:solidFill>
              <a:latin typeface="Trebuchet MS" panose="020B0603020202020204" pitchFamily="34" charset="0"/>
              <a:cs typeface="Arial" charset="0"/>
            </a:endParaRPr>
          </a:p>
        </p:txBody>
      </p:sp>
      <p:sp>
        <p:nvSpPr>
          <p:cNvPr id="10" name="Объект 4"/>
          <p:cNvSpPr txBox="1">
            <a:spLocks/>
          </p:cNvSpPr>
          <p:nvPr/>
        </p:nvSpPr>
        <p:spPr bwMode="auto">
          <a:xfrm>
            <a:off x="702940" y="4594073"/>
            <a:ext cx="4592809" cy="646331"/>
          </a:xfrm>
          <a:prstGeom prst="rect">
            <a:avLst/>
          </a:prstGeom>
          <a:extLst/>
        </p:spPr>
        <p:txBody>
          <a:bodyPr wrap="square">
            <a:spAutoFit/>
          </a:bodyPr>
          <a:lstStyle>
            <a:defPPr>
              <a:defRPr lang="ru-RU"/>
            </a:defPPr>
          </a:lstStyle>
          <a:p>
            <a:pPr marL="285750" indent="-285750">
              <a:buFont typeface="Times New Roman" panose="02020603050405020304" pitchFamily="18" charset="0"/>
              <a:buChar char="-"/>
            </a:pPr>
            <a:endParaRPr lang="ru-RU" dirty="0">
              <a:solidFill>
                <a:srgbClr val="003300"/>
              </a:solidFill>
              <a:latin typeface="Trebuchet MS" pitchFamily="34" charset="0"/>
            </a:endParaRPr>
          </a:p>
          <a:p>
            <a:endParaRPr lang="en-US" dirty="0">
              <a:solidFill>
                <a:srgbClr val="003300"/>
              </a:solidFill>
              <a:latin typeface="Trebuchet MS" pitchFamily="34" charset="0"/>
            </a:endParaRPr>
          </a:p>
        </p:txBody>
      </p:sp>
      <p:sp>
        <p:nvSpPr>
          <p:cNvPr id="13" name="Номер слайда 2"/>
          <p:cNvSpPr>
            <a:spLocks noGrp="1"/>
          </p:cNvSpPr>
          <p:nvPr>
            <p:ph type="sldNum" sz="quarter" idx="4294967295"/>
          </p:nvPr>
        </p:nvSpPr>
        <p:spPr>
          <a:xfrm>
            <a:off x="9064866" y="0"/>
            <a:ext cx="612534" cy="365760"/>
          </a:xfrm>
          <a:prstGeom prst="rect">
            <a:avLst/>
          </a:prstGeom>
        </p:spPr>
        <p:txBody>
          <a:bodyPr/>
          <a:lstStyle/>
          <a:p>
            <a:pPr algn="ctr"/>
            <a:fld id="{3798F372-7476-46C0-83BE-618266E026F7}" type="slidenum">
              <a:rPr lang="ru-RU" sz="1600" smtClean="0">
                <a:solidFill>
                  <a:schemeClr val="bg2"/>
                </a:solidFill>
                <a:latin typeface="Trebuchet MS" pitchFamily="34" charset="0"/>
              </a:rPr>
              <a:pPr algn="ctr"/>
              <a:t>7</a:t>
            </a:fld>
            <a:endParaRPr lang="ru-RU" sz="1600" dirty="0">
              <a:solidFill>
                <a:schemeClr val="bg2"/>
              </a:solidFill>
              <a:latin typeface="Trebuchet MS"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4556579"/>
            <a:ext cx="1524000" cy="21579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Прямоугольник 14"/>
          <p:cNvSpPr/>
          <p:nvPr/>
        </p:nvSpPr>
        <p:spPr>
          <a:xfrm>
            <a:off x="685799" y="685800"/>
            <a:ext cx="9144001" cy="3600986"/>
          </a:xfrm>
          <a:prstGeom prst="rect">
            <a:avLst/>
          </a:prstGeom>
        </p:spPr>
        <p:txBody>
          <a:bodyPr wrap="square">
            <a:spAutoFit/>
          </a:bodyPr>
          <a:lstStyle/>
          <a:p>
            <a:pPr marL="342900" indent="-342900" algn="just" fontAlgn="auto">
              <a:spcBef>
                <a:spcPts val="0"/>
              </a:spcBef>
              <a:spcAft>
                <a:spcPts val="600"/>
              </a:spcAft>
              <a:buFont typeface="+mj-lt"/>
              <a:buAutoNum type="arabicPeriod"/>
              <a:defRPr/>
            </a:pPr>
            <a:r>
              <a:rPr lang="en-US" sz="1450" dirty="0">
                <a:latin typeface="Trebuchet MS" panose="020B0603020202020204" pitchFamily="34" charset="0"/>
                <a:cs typeface="Arial" charset="0"/>
              </a:rPr>
              <a:t>Annual publication of the brochure "Budget for Citizens" to the draft and the law on the federal </a:t>
            </a:r>
            <a:r>
              <a:rPr lang="en-US" sz="1450" dirty="0" smtClean="0">
                <a:latin typeface="Trebuchet MS" panose="020B0603020202020204" pitchFamily="34" charset="0"/>
                <a:cs typeface="Arial" charset="0"/>
              </a:rPr>
              <a:t>budget </a:t>
            </a:r>
            <a:r>
              <a:rPr lang="ru-RU" sz="1450" dirty="0" smtClean="0">
                <a:latin typeface="Trebuchet MS" panose="020B0603020202020204" pitchFamily="34" charset="0"/>
                <a:cs typeface="Arial" charset="0"/>
              </a:rPr>
              <a:t>(</a:t>
            </a:r>
            <a:r>
              <a:rPr lang="en-US" sz="1450" i="1" dirty="0">
                <a:latin typeface="Trebuchet MS" panose="020B0603020202020204" pitchFamily="34" charset="0"/>
                <a:cs typeface="Arial" charset="0"/>
                <a:hlinkClick r:id="rId5"/>
              </a:rPr>
              <a:t>http://</a:t>
            </a:r>
            <a:r>
              <a:rPr lang="en-US" sz="1450" i="1" dirty="0" smtClean="0">
                <a:latin typeface="Trebuchet MS" panose="020B0603020202020204" pitchFamily="34" charset="0"/>
                <a:cs typeface="Arial" charset="0"/>
                <a:hlinkClick r:id="rId5"/>
              </a:rPr>
              <a:t>minfin.ru/common/upload/library/2016/12/main/1288_BDG_2017.pdf</a:t>
            </a:r>
            <a:r>
              <a:rPr lang="ru-RU" sz="1450" dirty="0" smtClean="0">
                <a:latin typeface="Trebuchet MS" panose="020B0603020202020204" pitchFamily="34" charset="0"/>
                <a:cs typeface="Arial" charset="0"/>
              </a:rPr>
              <a:t>) </a:t>
            </a:r>
            <a:endParaRPr lang="ru-RU" sz="1450" dirty="0">
              <a:latin typeface="Trebuchet MS" panose="020B0603020202020204" pitchFamily="34" charset="0"/>
              <a:cs typeface="Arial" charset="0"/>
            </a:endParaRPr>
          </a:p>
          <a:p>
            <a:pPr marL="342900" indent="-342900" algn="just" fontAlgn="auto">
              <a:spcBef>
                <a:spcPts val="0"/>
              </a:spcBef>
              <a:spcAft>
                <a:spcPts val="600"/>
              </a:spcAft>
              <a:buFont typeface="+mj-lt"/>
              <a:buAutoNum type="arabicPeriod"/>
              <a:defRPr/>
            </a:pPr>
            <a:r>
              <a:rPr lang="en-US" sz="1450" dirty="0">
                <a:latin typeface="Trebuchet MS" panose="020B0603020202020204" pitchFamily="34" charset="0"/>
                <a:cs typeface="Arial" charset="0"/>
              </a:rPr>
              <a:t>Methodical support of </a:t>
            </a:r>
            <a:r>
              <a:rPr lang="en-US" sz="1450" dirty="0" smtClean="0">
                <a:latin typeface="Trebuchet MS" panose="020B0603020202020204" pitchFamily="34" charset="0"/>
                <a:cs typeface="Arial" charset="0"/>
              </a:rPr>
              <a:t>“Citizens Budgets" </a:t>
            </a:r>
            <a:r>
              <a:rPr lang="en-US" sz="1450" dirty="0">
                <a:latin typeface="Trebuchet MS" panose="020B0603020202020204" pitchFamily="34" charset="0"/>
                <a:cs typeface="Arial" charset="0"/>
              </a:rPr>
              <a:t>at the regional and municipal </a:t>
            </a:r>
            <a:r>
              <a:rPr lang="en-US" sz="1450" dirty="0" smtClean="0">
                <a:latin typeface="Trebuchet MS" panose="020B0603020202020204" pitchFamily="34" charset="0"/>
                <a:cs typeface="Arial" charset="0"/>
              </a:rPr>
              <a:t>level </a:t>
            </a:r>
            <a:r>
              <a:rPr lang="ru-RU" sz="1450" dirty="0" smtClean="0">
                <a:latin typeface="Trebuchet MS" panose="020B0603020202020204" pitchFamily="34" charset="0"/>
                <a:cs typeface="Arial" charset="0"/>
              </a:rPr>
              <a:t>(</a:t>
            </a:r>
            <a:r>
              <a:rPr lang="en-US" sz="1450" i="1" dirty="0">
                <a:latin typeface="Trebuchet MS" panose="020B0603020202020204" pitchFamily="34" charset="0"/>
                <a:cs typeface="Arial" charset="0"/>
                <a:hlinkClick r:id="rId6"/>
              </a:rPr>
              <a:t>https</a:t>
            </a:r>
            <a:r>
              <a:rPr lang="ru-RU" sz="1450" i="1" dirty="0">
                <a:latin typeface="Trebuchet MS" panose="020B0603020202020204" pitchFamily="34" charset="0"/>
                <a:cs typeface="Arial" charset="0"/>
                <a:hlinkClick r:id="rId6"/>
              </a:rPr>
              <a:t>://</a:t>
            </a:r>
            <a:r>
              <a:rPr lang="en-US" sz="1450" i="1" dirty="0">
                <a:latin typeface="Trebuchet MS" panose="020B0603020202020204" pitchFamily="34" charset="0"/>
                <a:cs typeface="Arial" charset="0"/>
                <a:hlinkClick r:id="rId6"/>
              </a:rPr>
              <a:t>www</a:t>
            </a:r>
            <a:r>
              <a:rPr lang="ru-RU" sz="1450" i="1" dirty="0">
                <a:latin typeface="Trebuchet MS" panose="020B0603020202020204" pitchFamily="34" charset="0"/>
                <a:cs typeface="Arial" charset="0"/>
                <a:hlinkClick r:id="rId6"/>
              </a:rPr>
              <a:t>.</a:t>
            </a:r>
            <a:r>
              <a:rPr lang="en-US" sz="1450" i="1" dirty="0" err="1">
                <a:latin typeface="Trebuchet MS" panose="020B0603020202020204" pitchFamily="34" charset="0"/>
                <a:cs typeface="Arial" charset="0"/>
                <a:hlinkClick r:id="rId6"/>
              </a:rPr>
              <a:t>pempal</a:t>
            </a:r>
            <a:r>
              <a:rPr lang="ru-RU" sz="1450" i="1" dirty="0">
                <a:latin typeface="Trebuchet MS" panose="020B0603020202020204" pitchFamily="34" charset="0"/>
                <a:cs typeface="Arial" charset="0"/>
                <a:hlinkClick r:id="rId6"/>
              </a:rPr>
              <a:t>.</a:t>
            </a:r>
            <a:r>
              <a:rPr lang="en-US" sz="1450" i="1" dirty="0">
                <a:latin typeface="Trebuchet MS" panose="020B0603020202020204" pitchFamily="34" charset="0"/>
                <a:cs typeface="Arial" charset="0"/>
                <a:hlinkClick r:id="rId6"/>
              </a:rPr>
              <a:t>org</a:t>
            </a:r>
            <a:r>
              <a:rPr lang="ru-RU" sz="1450" i="1" dirty="0">
                <a:latin typeface="Trebuchet MS" panose="020B0603020202020204" pitchFamily="34" charset="0"/>
                <a:cs typeface="Arial" charset="0"/>
                <a:hlinkClick r:id="rId6"/>
              </a:rPr>
              <a:t>/</a:t>
            </a:r>
            <a:r>
              <a:rPr lang="en-US" sz="1450" i="1" dirty="0">
                <a:latin typeface="Trebuchet MS" panose="020B0603020202020204" pitchFamily="34" charset="0"/>
                <a:cs typeface="Arial" charset="0"/>
                <a:hlinkClick r:id="rId6"/>
              </a:rPr>
              <a:t>events</a:t>
            </a:r>
            <a:r>
              <a:rPr lang="ru-RU" sz="1450" i="1" dirty="0">
                <a:latin typeface="Trebuchet MS" panose="020B0603020202020204" pitchFamily="34" charset="0"/>
                <a:cs typeface="Arial" charset="0"/>
                <a:hlinkClick r:id="rId6"/>
              </a:rPr>
              <a:t>/</a:t>
            </a:r>
            <a:r>
              <a:rPr lang="en-US" sz="1450" i="1" dirty="0">
                <a:latin typeface="Trebuchet MS" panose="020B0603020202020204" pitchFamily="34" charset="0"/>
                <a:cs typeface="Arial" charset="0"/>
                <a:hlinkClick r:id="rId6"/>
              </a:rPr>
              <a:t>plenary</a:t>
            </a:r>
            <a:r>
              <a:rPr lang="ru-RU" sz="1450" i="1" dirty="0">
                <a:latin typeface="Trebuchet MS" panose="020B0603020202020204" pitchFamily="34" charset="0"/>
                <a:cs typeface="Arial" charset="0"/>
                <a:hlinkClick r:id="rId6"/>
              </a:rPr>
              <a:t>-</a:t>
            </a:r>
            <a:r>
              <a:rPr lang="en-US" sz="1450" i="1" dirty="0">
                <a:latin typeface="Trebuchet MS" panose="020B0603020202020204" pitchFamily="34" charset="0"/>
                <a:cs typeface="Arial" charset="0"/>
                <a:hlinkClick r:id="rId6"/>
              </a:rPr>
              <a:t>meeting</a:t>
            </a:r>
            <a:r>
              <a:rPr lang="ru-RU" sz="1450" i="1" dirty="0">
                <a:latin typeface="Trebuchet MS" panose="020B0603020202020204" pitchFamily="34" charset="0"/>
                <a:cs typeface="Arial" charset="0"/>
                <a:hlinkClick r:id="rId6"/>
              </a:rPr>
              <a:t>-</a:t>
            </a:r>
            <a:r>
              <a:rPr lang="en-US" sz="1450" i="1" dirty="0">
                <a:latin typeface="Trebuchet MS" panose="020B0603020202020204" pitchFamily="34" charset="0"/>
                <a:cs typeface="Arial" charset="0"/>
                <a:hlinkClick r:id="rId6"/>
              </a:rPr>
              <a:t>budget</a:t>
            </a:r>
            <a:r>
              <a:rPr lang="ru-RU" sz="1450" i="1" dirty="0">
                <a:latin typeface="Trebuchet MS" panose="020B0603020202020204" pitchFamily="34" charset="0"/>
                <a:cs typeface="Arial" charset="0"/>
                <a:hlinkClick r:id="rId6"/>
              </a:rPr>
              <a:t>-</a:t>
            </a:r>
            <a:r>
              <a:rPr lang="en-US" sz="1450" i="1" dirty="0">
                <a:latin typeface="Trebuchet MS" panose="020B0603020202020204" pitchFamily="34" charset="0"/>
                <a:cs typeface="Arial" charset="0"/>
                <a:hlinkClick r:id="rId6"/>
              </a:rPr>
              <a:t>community</a:t>
            </a:r>
            <a:r>
              <a:rPr lang="ru-RU" sz="1450" i="1" dirty="0">
                <a:latin typeface="Trebuchet MS" panose="020B0603020202020204" pitchFamily="34" charset="0"/>
                <a:cs typeface="Arial" charset="0"/>
                <a:hlinkClick r:id="rId6"/>
              </a:rPr>
              <a:t>-</a:t>
            </a:r>
            <a:r>
              <a:rPr lang="en-US" sz="1450" i="1" dirty="0">
                <a:latin typeface="Trebuchet MS" panose="020B0603020202020204" pitchFamily="34" charset="0"/>
                <a:cs typeface="Arial" charset="0"/>
                <a:hlinkClick r:id="rId6"/>
              </a:rPr>
              <a:t>and</a:t>
            </a:r>
            <a:r>
              <a:rPr lang="ru-RU" sz="1450" i="1" dirty="0">
                <a:latin typeface="Trebuchet MS" panose="020B0603020202020204" pitchFamily="34" charset="0"/>
                <a:cs typeface="Arial" charset="0"/>
                <a:hlinkClick r:id="rId6"/>
              </a:rPr>
              <a:t>-</a:t>
            </a:r>
            <a:r>
              <a:rPr lang="en-US" sz="1450" i="1" dirty="0">
                <a:latin typeface="Trebuchet MS" panose="020B0603020202020204" pitchFamily="34" charset="0"/>
                <a:cs typeface="Arial" charset="0"/>
                <a:hlinkClick r:id="rId6"/>
              </a:rPr>
              <a:t>meeting</a:t>
            </a:r>
            <a:r>
              <a:rPr lang="ru-RU" sz="1450" i="1" dirty="0">
                <a:latin typeface="Trebuchet MS" panose="020B0603020202020204" pitchFamily="34" charset="0"/>
                <a:cs typeface="Arial" charset="0"/>
                <a:hlinkClick r:id="rId6"/>
              </a:rPr>
              <a:t>-</a:t>
            </a:r>
            <a:r>
              <a:rPr lang="en-US" sz="1450" i="1" dirty="0">
                <a:latin typeface="Trebuchet MS" panose="020B0603020202020204" pitchFamily="34" charset="0"/>
                <a:cs typeface="Arial" charset="0"/>
                <a:hlinkClick r:id="rId6"/>
              </a:rPr>
              <a:t>budget</a:t>
            </a:r>
            <a:r>
              <a:rPr lang="ru-RU" sz="1450" i="1" dirty="0">
                <a:latin typeface="Trebuchet MS" panose="020B0603020202020204" pitchFamily="34" charset="0"/>
                <a:cs typeface="Arial" charset="0"/>
                <a:hlinkClick r:id="rId6"/>
              </a:rPr>
              <a:t>-</a:t>
            </a:r>
            <a:r>
              <a:rPr lang="en-US" sz="1450" i="1" dirty="0">
                <a:latin typeface="Trebuchet MS" panose="020B0603020202020204" pitchFamily="34" charset="0"/>
                <a:cs typeface="Arial" charset="0"/>
                <a:hlinkClick r:id="rId6"/>
              </a:rPr>
              <a:t>literacy</a:t>
            </a:r>
            <a:r>
              <a:rPr lang="ru-RU" sz="1450" i="1" dirty="0">
                <a:latin typeface="Trebuchet MS" panose="020B0603020202020204" pitchFamily="34" charset="0"/>
                <a:cs typeface="Arial" charset="0"/>
                <a:hlinkClick r:id="rId6"/>
              </a:rPr>
              <a:t>-</a:t>
            </a:r>
            <a:r>
              <a:rPr lang="en-US" sz="1450" i="1" dirty="0">
                <a:latin typeface="Trebuchet MS" panose="020B0603020202020204" pitchFamily="34" charset="0"/>
                <a:cs typeface="Arial" charset="0"/>
                <a:hlinkClick r:id="rId6"/>
              </a:rPr>
              <a:t>and</a:t>
            </a:r>
            <a:r>
              <a:rPr lang="ru-RU" sz="1450" i="1" dirty="0">
                <a:latin typeface="Trebuchet MS" panose="020B0603020202020204" pitchFamily="34" charset="0"/>
                <a:cs typeface="Arial" charset="0"/>
                <a:hlinkClick r:id="rId6"/>
              </a:rPr>
              <a:t>-</a:t>
            </a:r>
            <a:r>
              <a:rPr lang="en-US" sz="1450" i="1" dirty="0">
                <a:latin typeface="Trebuchet MS" panose="020B0603020202020204" pitchFamily="34" charset="0"/>
                <a:cs typeface="Arial" charset="0"/>
                <a:hlinkClick r:id="rId6"/>
              </a:rPr>
              <a:t>transparency</a:t>
            </a:r>
            <a:r>
              <a:rPr lang="ru-RU" sz="1450" i="1" dirty="0">
                <a:latin typeface="Trebuchet MS" panose="020B0603020202020204" pitchFamily="34" charset="0"/>
                <a:cs typeface="Arial" charset="0"/>
                <a:hlinkClick r:id="rId6"/>
              </a:rPr>
              <a:t>-</a:t>
            </a:r>
            <a:r>
              <a:rPr lang="en-US" sz="1450" i="1" dirty="0">
                <a:latin typeface="Trebuchet MS" panose="020B0603020202020204" pitchFamily="34" charset="0"/>
                <a:cs typeface="Arial" charset="0"/>
                <a:hlinkClick r:id="rId6"/>
              </a:rPr>
              <a:t>working</a:t>
            </a:r>
            <a:r>
              <a:rPr lang="ru-RU" sz="1450" i="1" dirty="0">
                <a:latin typeface="Trebuchet MS" panose="020B0603020202020204" pitchFamily="34" charset="0"/>
                <a:cs typeface="Arial" charset="0"/>
                <a:hlinkClick r:id="rId6"/>
              </a:rPr>
              <a:t>-</a:t>
            </a:r>
            <a:r>
              <a:rPr lang="en-US" sz="1450" i="1" dirty="0">
                <a:latin typeface="Trebuchet MS" panose="020B0603020202020204" pitchFamily="34" charset="0"/>
                <a:cs typeface="Arial" charset="0"/>
                <a:hlinkClick r:id="rId6"/>
              </a:rPr>
              <a:t>group</a:t>
            </a:r>
            <a:r>
              <a:rPr lang="ru-RU" sz="1450" dirty="0" smtClean="0">
                <a:latin typeface="Trebuchet MS" panose="020B0603020202020204" pitchFamily="34" charset="0"/>
                <a:cs typeface="Arial" charset="0"/>
              </a:rPr>
              <a:t>)</a:t>
            </a:r>
            <a:endParaRPr lang="ru-RU" sz="1450" dirty="0">
              <a:latin typeface="Trebuchet MS" panose="020B0603020202020204" pitchFamily="34" charset="0"/>
              <a:cs typeface="Arial" charset="0"/>
            </a:endParaRPr>
          </a:p>
          <a:p>
            <a:pPr marL="342900" indent="-342900" fontAlgn="auto">
              <a:spcBef>
                <a:spcPts val="0"/>
              </a:spcBef>
              <a:spcAft>
                <a:spcPts val="600"/>
              </a:spcAft>
              <a:buFont typeface="+mj-lt"/>
              <a:buAutoNum type="arabicPeriod"/>
              <a:defRPr/>
            </a:pPr>
            <a:r>
              <a:rPr lang="en-US" sz="1450" dirty="0">
                <a:latin typeface="Trebuchet MS" panose="020B0603020202020204" pitchFamily="34" charset="0"/>
                <a:cs typeface="Arial" charset="0"/>
              </a:rPr>
              <a:t>Annual preparation and publication of the Report on best practices </a:t>
            </a:r>
            <a:r>
              <a:rPr lang="en-US" sz="1450" dirty="0" smtClean="0">
                <a:latin typeface="Trebuchet MS" panose="020B0603020202020204" pitchFamily="34" charset="0"/>
                <a:cs typeface="Arial" charset="0"/>
              </a:rPr>
              <a:t>of regional and municipal Citizen Budgets </a:t>
            </a:r>
            <a:r>
              <a:rPr lang="ru-RU" sz="1450" dirty="0" smtClean="0">
                <a:latin typeface="Trebuchet MS" panose="020B0603020202020204" pitchFamily="34" charset="0"/>
                <a:cs typeface="Arial" charset="0"/>
              </a:rPr>
              <a:t>(</a:t>
            </a:r>
            <a:r>
              <a:rPr lang="en-US" sz="1450" dirty="0">
                <a:latin typeface="Trebuchet MS" panose="020B0603020202020204" pitchFamily="34" charset="0"/>
                <a:cs typeface="Arial" charset="0"/>
                <a:hlinkClick r:id="rId7"/>
              </a:rPr>
              <a:t>http://</a:t>
            </a:r>
            <a:r>
              <a:rPr lang="en-US" sz="1450" dirty="0" smtClean="0">
                <a:latin typeface="Trebuchet MS" panose="020B0603020202020204" pitchFamily="34" charset="0"/>
                <a:cs typeface="Arial" charset="0"/>
                <a:hlinkClick r:id="rId7"/>
              </a:rPr>
              <a:t>minfin.ru/common/upload/library/2016/10/main/DBDG16_11-09-2016_with_cover_omsk.pdf</a:t>
            </a:r>
            <a:r>
              <a:rPr lang="ru-RU" sz="1450" dirty="0" smtClean="0">
                <a:latin typeface="Trebuchet MS" panose="020B0603020202020204" pitchFamily="34" charset="0"/>
                <a:cs typeface="Arial" charset="0"/>
              </a:rPr>
              <a:t>) </a:t>
            </a:r>
          </a:p>
          <a:p>
            <a:pPr marL="342900" indent="-342900" algn="just" fontAlgn="auto">
              <a:spcBef>
                <a:spcPts val="0"/>
              </a:spcBef>
              <a:spcAft>
                <a:spcPts val="600"/>
              </a:spcAft>
              <a:buFont typeface="+mj-lt"/>
              <a:buAutoNum type="arabicPeriod"/>
              <a:defRPr/>
            </a:pPr>
            <a:r>
              <a:rPr lang="en-US" sz="1450" dirty="0">
                <a:latin typeface="Trebuchet MS" panose="020B0603020202020204" pitchFamily="34" charset="0"/>
                <a:cs typeface="Arial" charset="0"/>
              </a:rPr>
              <a:t>Development of </a:t>
            </a:r>
            <a:r>
              <a:rPr lang="en-US" sz="1450" dirty="0" smtClean="0">
                <a:latin typeface="Trebuchet MS" panose="020B0603020202020204" pitchFamily="34" charset="0"/>
                <a:cs typeface="Arial" charset="0"/>
              </a:rPr>
              <a:t>participatory budgeting practices for municipal and regional budgets </a:t>
            </a:r>
            <a:r>
              <a:rPr lang="ru-RU" sz="1450" dirty="0" smtClean="0">
                <a:latin typeface="Trebuchet MS" panose="020B0603020202020204" pitchFamily="34" charset="0"/>
                <a:cs typeface="Arial" charset="0"/>
              </a:rPr>
              <a:t>(</a:t>
            </a:r>
            <a:r>
              <a:rPr lang="en-US" sz="1450" dirty="0">
                <a:latin typeface="Trebuchet MS" panose="020B0603020202020204" pitchFamily="34" charset="0"/>
                <a:cs typeface="Arial" charset="0"/>
                <a:hlinkClick r:id="rId8"/>
              </a:rPr>
              <a:t>http://budget4me.ru/</a:t>
            </a:r>
            <a:r>
              <a:rPr lang="ru-RU" sz="1450" dirty="0" smtClean="0">
                <a:latin typeface="Trebuchet MS" panose="020B0603020202020204" pitchFamily="34" charset="0"/>
                <a:cs typeface="Arial" charset="0"/>
              </a:rPr>
              <a:t>) </a:t>
            </a:r>
            <a:endParaRPr lang="ru-RU" sz="1450" dirty="0">
              <a:latin typeface="Trebuchet MS" panose="020B0603020202020204" pitchFamily="34" charset="0"/>
              <a:cs typeface="Arial" charset="0"/>
            </a:endParaRPr>
          </a:p>
          <a:p>
            <a:pPr marL="342900" indent="-342900" algn="just" fontAlgn="auto">
              <a:spcBef>
                <a:spcPts val="0"/>
              </a:spcBef>
              <a:spcAft>
                <a:spcPts val="600"/>
              </a:spcAft>
              <a:buFont typeface="+mj-lt"/>
              <a:buAutoNum type="arabicPeriod"/>
              <a:defRPr/>
            </a:pPr>
            <a:r>
              <a:rPr lang="en-US" sz="1450" dirty="0">
                <a:latin typeface="Trebuchet MS" panose="020B0603020202020204" pitchFamily="34" charset="0"/>
                <a:cs typeface="Arial" charset="0"/>
              </a:rPr>
              <a:t>Competition of ideas among the population on the presentation of budget data in an understandable </a:t>
            </a:r>
            <a:r>
              <a:rPr lang="en-US" sz="1450" dirty="0" smtClean="0">
                <a:latin typeface="Trebuchet MS" panose="020B0603020202020204" pitchFamily="34" charset="0"/>
                <a:cs typeface="Arial" charset="0"/>
              </a:rPr>
              <a:t>form </a:t>
            </a:r>
            <a:r>
              <a:rPr lang="ru-RU" sz="1450" dirty="0" smtClean="0">
                <a:latin typeface="Trebuchet MS" panose="020B0603020202020204" pitchFamily="34" charset="0"/>
                <a:cs typeface="Arial" charset="0"/>
              </a:rPr>
              <a:t>(</a:t>
            </a:r>
            <a:r>
              <a:rPr lang="en-US" sz="1450" dirty="0">
                <a:latin typeface="Trebuchet MS" panose="020B0603020202020204" pitchFamily="34" charset="0"/>
                <a:cs typeface="Arial" charset="0"/>
                <a:hlinkClick r:id="rId9"/>
              </a:rPr>
              <a:t>http://www.fa.ru/faculty/finec/news/Pages/2017-03-14-konkurs-proektov-po-predstavleniyu-byudzheta-dlya-grazhdan-2017-goda.aspx</a:t>
            </a:r>
            <a:r>
              <a:rPr lang="ru-RU" sz="1450" dirty="0" smtClean="0">
                <a:latin typeface="Trebuchet MS" panose="020B0603020202020204" pitchFamily="34" charset="0"/>
                <a:cs typeface="Arial" charset="0"/>
              </a:rPr>
              <a:t>) </a:t>
            </a:r>
            <a:endParaRPr lang="ru-RU" sz="1450" dirty="0">
              <a:latin typeface="Trebuchet MS" panose="020B0603020202020204" pitchFamily="34" charset="0"/>
              <a:cs typeface="Arial" charset="0"/>
            </a:endParaRPr>
          </a:p>
          <a:p>
            <a:pPr marL="342900" indent="-342900" algn="just" fontAlgn="auto">
              <a:spcBef>
                <a:spcPts val="0"/>
              </a:spcBef>
              <a:spcAft>
                <a:spcPts val="600"/>
              </a:spcAft>
              <a:buFont typeface="+mj-lt"/>
              <a:buAutoNum type="arabicPeriod"/>
              <a:defRPr/>
            </a:pPr>
            <a:r>
              <a:rPr lang="en-US" sz="1450" dirty="0">
                <a:latin typeface="Trebuchet MS" panose="020B0603020202020204" pitchFamily="34" charset="0"/>
                <a:cs typeface="Arial" charset="0"/>
              </a:rPr>
              <a:t>Implementation of measures to increase the budget literacy </a:t>
            </a:r>
            <a:r>
              <a:rPr lang="en-US" sz="1450" dirty="0" smtClean="0">
                <a:latin typeface="Trebuchet MS" panose="020B0603020202020204" pitchFamily="34" charset="0"/>
                <a:cs typeface="Arial" charset="0"/>
              </a:rPr>
              <a:t>of population </a:t>
            </a:r>
            <a:r>
              <a:rPr lang="ru-RU" sz="1450" dirty="0" smtClean="0">
                <a:latin typeface="Trebuchet MS" panose="020B0603020202020204" pitchFamily="34" charset="0"/>
                <a:cs typeface="Arial" charset="0"/>
              </a:rPr>
              <a:t>(</a:t>
            </a:r>
            <a:r>
              <a:rPr lang="en-US" sz="1450" dirty="0">
                <a:latin typeface="Trebuchet MS" panose="020B0603020202020204" pitchFamily="34" charset="0"/>
                <a:cs typeface="Arial" charset="0"/>
                <a:hlinkClick r:id="rId10"/>
              </a:rPr>
              <a:t>http://mamso.ru/bgs</a:t>
            </a:r>
            <a:r>
              <a:rPr lang="en-US" sz="1450" dirty="0" smtClean="0">
                <a:latin typeface="Trebuchet MS" panose="020B0603020202020204" pitchFamily="34" charset="0"/>
                <a:cs typeface="Arial" charset="0"/>
                <a:hlinkClick r:id="rId10"/>
              </a:rPr>
              <a:t>/</a:t>
            </a:r>
            <a:r>
              <a:rPr lang="ru-RU" sz="1450" dirty="0" smtClean="0">
                <a:latin typeface="Trebuchet MS" panose="020B0603020202020204" pitchFamily="34" charset="0"/>
                <a:cs typeface="Arial" charset="0"/>
              </a:rPr>
              <a:t>) </a:t>
            </a:r>
            <a:endParaRPr lang="ru-RU" sz="1450" dirty="0">
              <a:latin typeface="Trebuchet MS" panose="020B0603020202020204" pitchFamily="34" charset="0"/>
              <a:cs typeface="Arial" charset="0"/>
            </a:endParaRPr>
          </a:p>
        </p:txBody>
      </p:sp>
      <p:pic>
        <p:nvPicPr>
          <p:cNvPr id="25" name="Рисунок 24"/>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16962" y="4556579"/>
            <a:ext cx="1636038" cy="2149022"/>
          </a:xfrm>
          <a:prstGeom prst="rect">
            <a:avLst/>
          </a:prstGeom>
          <a:noFill/>
          <a:ln>
            <a:noFill/>
          </a:ln>
          <a:effectLst>
            <a:outerShdw blurRad="292100" dist="139700" dir="2700000" algn="ctr" rotWithShape="0">
              <a:srgbClr val="000000">
                <a:alpha val="65000"/>
              </a:srgbClr>
            </a:outerShdw>
          </a:effectLst>
        </p:spPr>
      </p:pic>
      <p:pic>
        <p:nvPicPr>
          <p:cNvPr id="26" name="Рисунок 25"/>
          <p:cNvPicPr/>
          <p:nvPr/>
        </p:nvPicPr>
        <p:blipFill rotWithShape="1">
          <a:blip r:embed="rId12">
            <a:extLst>
              <a:ext uri="{28A0092B-C50C-407E-A947-70E740481C1C}">
                <a14:useLocalDpi xmlns:a14="http://schemas.microsoft.com/office/drawing/2010/main" val="0"/>
              </a:ext>
            </a:extLst>
          </a:blip>
          <a:srcRect r="48160"/>
          <a:stretch/>
        </p:blipFill>
        <p:spPr bwMode="auto">
          <a:xfrm>
            <a:off x="7239001" y="4556578"/>
            <a:ext cx="2437424" cy="2157944"/>
          </a:xfrm>
          <a:prstGeom prst="rect">
            <a:avLst/>
          </a:prstGeom>
          <a:noFill/>
          <a:ln>
            <a:noFill/>
          </a:ln>
        </p:spPr>
      </p:pic>
      <p:pic>
        <p:nvPicPr>
          <p:cNvPr id="27" name="Рисунок 26"/>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86400" y="4556579"/>
            <a:ext cx="1524000" cy="2157943"/>
          </a:xfrm>
          <a:prstGeom prst="rect">
            <a:avLst/>
          </a:prstGeom>
          <a:noFill/>
          <a:ln>
            <a:noFill/>
          </a:ln>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5549919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5" name="Title 1"/>
          <p:cNvSpPr>
            <a:spLocks noGrp="1"/>
          </p:cNvSpPr>
          <p:nvPr>
            <p:ph type="ctrTitle"/>
          </p:nvPr>
        </p:nvSpPr>
        <p:spPr>
          <a:xfrm>
            <a:off x="990600" y="152400"/>
            <a:ext cx="8686800" cy="876300"/>
          </a:xfrm>
        </p:spPr>
        <p:txBody>
          <a:bodyPr/>
          <a:lstStyle/>
          <a:p>
            <a:r>
              <a:rPr lang="en-US" sz="3600" dirty="0">
                <a:solidFill>
                  <a:srgbClr val="002060"/>
                </a:solidFill>
              </a:rPr>
              <a:t>Future Activities of the Working Group</a:t>
            </a:r>
          </a:p>
        </p:txBody>
      </p:sp>
      <p:graphicFrame>
        <p:nvGraphicFramePr>
          <p:cNvPr id="6" name="Таблица 5"/>
          <p:cNvGraphicFramePr>
            <a:graphicFrameLocks noGrp="1"/>
          </p:cNvGraphicFramePr>
          <p:nvPr>
            <p:extLst>
              <p:ext uri="{D42A27DB-BD31-4B8C-83A1-F6EECF244321}">
                <p14:modId xmlns:p14="http://schemas.microsoft.com/office/powerpoint/2010/main" val="23777205"/>
              </p:ext>
            </p:extLst>
          </p:nvPr>
        </p:nvGraphicFramePr>
        <p:xfrm>
          <a:off x="990600" y="1028701"/>
          <a:ext cx="8754291" cy="3980387"/>
        </p:xfrm>
        <a:graphic>
          <a:graphicData uri="http://schemas.openxmlformats.org/drawingml/2006/table">
            <a:tbl>
              <a:tblPr firstRow="1" bandRow="1">
                <a:tableStyleId>{5C22544A-7EE6-4342-B048-85BDC9FD1C3A}</a:tableStyleId>
              </a:tblPr>
              <a:tblGrid>
                <a:gridCol w="378667">
                  <a:extLst>
                    <a:ext uri="{9D8B030D-6E8A-4147-A177-3AD203B41FA5}">
                      <a16:colId xmlns:a16="http://schemas.microsoft.com/office/drawing/2014/main" xmlns="" val="20000"/>
                    </a:ext>
                  </a:extLst>
                </a:gridCol>
                <a:gridCol w="5457527">
                  <a:extLst>
                    <a:ext uri="{9D8B030D-6E8A-4147-A177-3AD203B41FA5}">
                      <a16:colId xmlns:a16="http://schemas.microsoft.com/office/drawing/2014/main" xmlns="" val="20001"/>
                    </a:ext>
                  </a:extLst>
                </a:gridCol>
                <a:gridCol w="2918097">
                  <a:extLst>
                    <a:ext uri="{9D8B030D-6E8A-4147-A177-3AD203B41FA5}">
                      <a16:colId xmlns:a16="http://schemas.microsoft.com/office/drawing/2014/main" xmlns="" val="20002"/>
                    </a:ext>
                  </a:extLst>
                </a:gridCol>
              </a:tblGrid>
              <a:tr h="337494">
                <a:tc>
                  <a:txBody>
                    <a:bodyPr/>
                    <a:lstStyle/>
                    <a:p>
                      <a:endParaRPr lang="ru-RU" sz="1600" dirty="0"/>
                    </a:p>
                  </a:txBody>
                  <a:tcPr>
                    <a:solidFill>
                      <a:schemeClr val="accent1">
                        <a:lumMod val="20000"/>
                        <a:lumOff val="80000"/>
                      </a:schemeClr>
                    </a:solidFill>
                  </a:tcPr>
                </a:tc>
                <a:tc>
                  <a:txBody>
                    <a:bodyPr/>
                    <a:lstStyle/>
                    <a:p>
                      <a:pPr algn="ctr"/>
                      <a:r>
                        <a:rPr lang="en-US" sz="1600" dirty="0">
                          <a:solidFill>
                            <a:schemeClr val="tx1"/>
                          </a:solidFill>
                        </a:rPr>
                        <a:t>Action Plan</a:t>
                      </a:r>
                      <a:r>
                        <a:rPr lang="en-US" sz="1600" baseline="0" dirty="0">
                          <a:solidFill>
                            <a:schemeClr val="tx1"/>
                          </a:solidFill>
                        </a:rPr>
                        <a:t> </a:t>
                      </a:r>
                      <a:r>
                        <a:rPr lang="en-US" sz="1600" dirty="0">
                          <a:solidFill>
                            <a:schemeClr val="tx1"/>
                          </a:solidFill>
                        </a:rPr>
                        <a:t>2017-18</a:t>
                      </a:r>
                      <a:endParaRPr lang="ru-RU" sz="1600" dirty="0">
                        <a:solidFill>
                          <a:schemeClr val="tx1"/>
                        </a:solidFill>
                      </a:endParaRPr>
                    </a:p>
                  </a:txBody>
                  <a:tcPr>
                    <a:solidFill>
                      <a:schemeClr val="accent1">
                        <a:lumMod val="20000"/>
                        <a:lumOff val="80000"/>
                      </a:schemeClr>
                    </a:solidFill>
                  </a:tcPr>
                </a:tc>
                <a:tc>
                  <a:txBody>
                    <a:bodyPr/>
                    <a:lstStyle/>
                    <a:p>
                      <a:pPr marL="0" algn="ctr" defTabSz="914400" rtl="0" eaLnBrk="1" latinLnBrk="0" hangingPunct="1"/>
                      <a:r>
                        <a:rPr lang="en-US" sz="1600" b="1" kern="1200" dirty="0">
                          <a:solidFill>
                            <a:schemeClr val="tx1"/>
                          </a:solidFill>
                          <a:latin typeface="+mn-lt"/>
                          <a:ea typeface="+mn-ea"/>
                          <a:cs typeface="+mn-cs"/>
                        </a:rPr>
                        <a:t>Timeframe </a:t>
                      </a:r>
                      <a:endParaRPr lang="ru-RU" sz="1600" b="1" kern="1200" dirty="0">
                        <a:solidFill>
                          <a:schemeClr val="tx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xmlns="" val="10000"/>
                  </a:ext>
                </a:extLst>
              </a:tr>
              <a:tr h="331760">
                <a:tc gridSpan="3">
                  <a:txBody>
                    <a:bodyPr/>
                    <a:lstStyle/>
                    <a:p>
                      <a:pPr algn="ctr"/>
                      <a:r>
                        <a:rPr lang="en-US" sz="1600" kern="1200" dirty="0">
                          <a:solidFill>
                            <a:schemeClr val="tx1"/>
                          </a:solidFill>
                          <a:latin typeface="Lucida Grande CY"/>
                          <a:ea typeface="+mn-ea"/>
                          <a:cs typeface="Lucida Grande CY"/>
                        </a:rPr>
                        <a:t>Current FY </a:t>
                      </a:r>
                      <a:endParaRPr lang="ru-RU" sz="1600" kern="1200" dirty="0">
                        <a:solidFill>
                          <a:schemeClr val="tx1"/>
                        </a:solidFill>
                        <a:latin typeface="Lucida Grande CY"/>
                        <a:ea typeface="+mn-ea"/>
                        <a:cs typeface="Lucida Grande CY"/>
                      </a:endParaRPr>
                    </a:p>
                  </a:txBody>
                  <a:tcPr>
                    <a:noFill/>
                  </a:tcPr>
                </a:tc>
                <a:tc hMerge="1">
                  <a:txBody>
                    <a:bodyPr/>
                    <a:lstStyle/>
                    <a:p>
                      <a:pPr algn="just">
                        <a:lnSpc>
                          <a:spcPct val="115000"/>
                        </a:lnSpc>
                        <a:spcAft>
                          <a:spcPts val="0"/>
                        </a:spcAft>
                      </a:pP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hMerge="1">
                  <a:txBody>
                    <a:bodyPr/>
                    <a:lstStyle/>
                    <a:p>
                      <a:pPr algn="ctr">
                        <a:lnSpc>
                          <a:spcPct val="115000"/>
                        </a:lnSpc>
                        <a:spcAft>
                          <a:spcPts val="0"/>
                        </a:spcAft>
                      </a:pP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493039">
                <a:tc>
                  <a:txBody>
                    <a:bodyPr/>
                    <a:lstStyle/>
                    <a:p>
                      <a:r>
                        <a:rPr lang="ru-RU" sz="1600" kern="1200" dirty="0">
                          <a:solidFill>
                            <a:schemeClr val="tx1"/>
                          </a:solidFill>
                          <a:latin typeface="Lucida Grande CY"/>
                          <a:ea typeface="+mn-ea"/>
                          <a:cs typeface="Lucida Grande CY"/>
                        </a:rPr>
                        <a:t>1.</a:t>
                      </a:r>
                    </a:p>
                  </a:txBody>
                  <a:tcPr>
                    <a:solidFill>
                      <a:schemeClr val="accent1">
                        <a:lumMod val="20000"/>
                        <a:lumOff val="80000"/>
                      </a:schemeClr>
                    </a:solidFill>
                  </a:tcPr>
                </a:tc>
                <a:tc>
                  <a:txBody>
                    <a:bodyPr/>
                    <a:lstStyle/>
                    <a:p>
                      <a:pPr algn="just">
                        <a:lnSpc>
                          <a:spcPct val="115000"/>
                        </a:lnSpc>
                        <a:spcAft>
                          <a:spcPts val="0"/>
                        </a:spcAft>
                      </a:pPr>
                      <a:r>
                        <a:rPr lang="en-US" sz="1600" kern="1200" dirty="0">
                          <a:solidFill>
                            <a:schemeClr val="tx1"/>
                          </a:solidFill>
                          <a:latin typeface="Lucida Grande CY"/>
                          <a:ea typeface="+mn-ea"/>
                          <a:cs typeface="Lucida Grande CY"/>
                        </a:rPr>
                        <a:t>Budget Literacy Conference</a:t>
                      </a:r>
                      <a:r>
                        <a:rPr lang="en-US" sz="1600" kern="1200" baseline="0" dirty="0">
                          <a:solidFill>
                            <a:schemeClr val="tx1"/>
                          </a:solidFill>
                          <a:latin typeface="Lucida Grande CY"/>
                          <a:ea typeface="+mn-ea"/>
                          <a:cs typeface="Lucida Grande CY"/>
                        </a:rPr>
                        <a:t> + Back-to-Back Meeting of Working Group</a:t>
                      </a: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en-US" sz="1600" kern="1200" dirty="0" smtClean="0">
                          <a:solidFill>
                            <a:schemeClr val="tx1"/>
                          </a:solidFill>
                          <a:latin typeface="Lucida Grande CY"/>
                          <a:ea typeface="+mn-ea"/>
                          <a:cs typeface="Lucida Grande CY"/>
                        </a:rPr>
                        <a:t>June</a:t>
                      </a:r>
                      <a:r>
                        <a:rPr lang="en-US" sz="1600" kern="1200" dirty="0">
                          <a:solidFill>
                            <a:schemeClr val="tx1"/>
                          </a:solidFill>
                          <a:latin typeface="Lucida Grande CY"/>
                          <a:ea typeface="+mn-ea"/>
                          <a:cs typeface="Lucida Grande CY"/>
                        </a:rPr>
                        <a:t>,</a:t>
                      </a:r>
                      <a:r>
                        <a:rPr lang="en-US" sz="1600" kern="1200" baseline="0" dirty="0">
                          <a:solidFill>
                            <a:schemeClr val="tx1"/>
                          </a:solidFill>
                          <a:latin typeface="Lucida Grande CY"/>
                          <a:ea typeface="+mn-ea"/>
                          <a:cs typeface="Lucida Grande CY"/>
                        </a:rPr>
                        <a:t> Moscow</a:t>
                      </a: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309321">
                <a:tc gridSpan="3">
                  <a:txBody>
                    <a:bodyPr/>
                    <a:lstStyle/>
                    <a:p>
                      <a:pPr algn="ctr"/>
                      <a:r>
                        <a:rPr lang="en-US" sz="1600" kern="1200" dirty="0">
                          <a:solidFill>
                            <a:schemeClr val="tx1"/>
                          </a:solidFill>
                          <a:latin typeface="Lucida Grande CY"/>
                          <a:ea typeface="+mn-ea"/>
                          <a:cs typeface="Lucida Grande CY"/>
                        </a:rPr>
                        <a:t>Next FY</a:t>
                      </a:r>
                      <a:endParaRPr lang="ru-RU" sz="1600" kern="1200" dirty="0">
                        <a:solidFill>
                          <a:schemeClr val="tx1"/>
                        </a:solidFill>
                        <a:latin typeface="Lucida Grande CY"/>
                        <a:ea typeface="+mn-ea"/>
                        <a:cs typeface="Lucida Grande CY"/>
                      </a:endParaRPr>
                    </a:p>
                  </a:txBody>
                  <a:tcPr>
                    <a:noFill/>
                  </a:tcPr>
                </a:tc>
                <a:tc hMerge="1">
                  <a:txBody>
                    <a:bodyPr/>
                    <a:lstStyle/>
                    <a:p>
                      <a:pPr algn="just">
                        <a:lnSpc>
                          <a:spcPct val="115000"/>
                        </a:lnSpc>
                        <a:spcAft>
                          <a:spcPts val="0"/>
                        </a:spcAft>
                      </a:pP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hMerge="1">
                  <a:txBody>
                    <a:bodyPr/>
                    <a:lstStyle/>
                    <a:p>
                      <a:pPr algn="ctr">
                        <a:lnSpc>
                          <a:spcPct val="115000"/>
                        </a:lnSpc>
                        <a:spcAft>
                          <a:spcPts val="0"/>
                        </a:spcAft>
                      </a:pP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r h="1010448">
                <a:tc>
                  <a:txBody>
                    <a:bodyPr/>
                    <a:lstStyle/>
                    <a:p>
                      <a:r>
                        <a:rPr lang="en-US" sz="1600" kern="1200" dirty="0">
                          <a:solidFill>
                            <a:schemeClr val="tx1"/>
                          </a:solidFill>
                          <a:latin typeface="Lucida Grande CY"/>
                          <a:ea typeface="+mn-ea"/>
                          <a:cs typeface="Lucida Grande CY"/>
                        </a:rPr>
                        <a:t>1.</a:t>
                      </a:r>
                      <a:endParaRPr lang="ru-RU" sz="1600" kern="1200" dirty="0">
                        <a:solidFill>
                          <a:schemeClr val="tx1"/>
                        </a:solidFill>
                        <a:latin typeface="Lucida Grande CY"/>
                        <a:ea typeface="+mn-ea"/>
                        <a:cs typeface="Lucida Grande CY"/>
                      </a:endParaRPr>
                    </a:p>
                  </a:txBody>
                  <a:tcPr>
                    <a:solidFill>
                      <a:schemeClr val="accent1">
                        <a:lumMod val="20000"/>
                        <a:lumOff val="80000"/>
                      </a:schemeClr>
                    </a:solidFill>
                  </a:tcPr>
                </a:tc>
                <a:tc>
                  <a:txBody>
                    <a:bodyPr/>
                    <a:lstStyle/>
                    <a:p>
                      <a:pPr algn="just">
                        <a:lnSpc>
                          <a:spcPct val="115000"/>
                        </a:lnSpc>
                        <a:spcAft>
                          <a:spcPts val="0"/>
                        </a:spcAft>
                      </a:pPr>
                      <a:r>
                        <a:rPr lang="en-US" sz="1600" kern="1200" dirty="0">
                          <a:solidFill>
                            <a:schemeClr val="tx1"/>
                          </a:solidFill>
                          <a:latin typeface="Lucida Grande CY"/>
                          <a:ea typeface="+mn-ea"/>
                          <a:cs typeface="Lucida Grande CY"/>
                        </a:rPr>
                        <a:t>VC learning event  to</a:t>
                      </a:r>
                      <a:r>
                        <a:rPr lang="en-US" sz="1600" kern="1200" baseline="0" dirty="0">
                          <a:solidFill>
                            <a:schemeClr val="tx1"/>
                          </a:solidFill>
                          <a:latin typeface="Lucida Grande CY"/>
                          <a:ea typeface="+mn-ea"/>
                          <a:cs typeface="Lucida Grande CY"/>
                        </a:rPr>
                        <a:t> progress new knowledge product on public participation in the budget process and examination of 2018 Open Budget Survey results (if available) </a:t>
                      </a: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en-US" sz="1600" kern="1200" dirty="0">
                          <a:solidFill>
                            <a:schemeClr val="tx1"/>
                          </a:solidFill>
                          <a:latin typeface="Lucida Grande CY"/>
                          <a:ea typeface="+mn-ea"/>
                          <a:cs typeface="Lucida Grande CY"/>
                        </a:rPr>
                        <a:t>September/October </a:t>
                      </a:r>
                      <a:r>
                        <a:rPr lang="ru-RU" sz="1600" kern="1200" dirty="0">
                          <a:solidFill>
                            <a:schemeClr val="tx1"/>
                          </a:solidFill>
                          <a:latin typeface="Lucida Grande CY"/>
                          <a:ea typeface="+mn-ea"/>
                          <a:cs typeface="Lucida Grande CY"/>
                        </a:rPr>
                        <a:t>201</a:t>
                      </a:r>
                      <a:r>
                        <a:rPr lang="en-US" sz="1600" kern="1200" dirty="0">
                          <a:solidFill>
                            <a:schemeClr val="tx1"/>
                          </a:solidFill>
                          <a:latin typeface="Lucida Grande CY"/>
                          <a:ea typeface="+mn-ea"/>
                          <a:cs typeface="Lucida Grande CY"/>
                        </a:rPr>
                        <a:t>7</a:t>
                      </a: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4"/>
                  </a:ext>
                </a:extLst>
              </a:tr>
              <a:tr h="727366">
                <a:tc>
                  <a:txBody>
                    <a:bodyPr/>
                    <a:lstStyle/>
                    <a:p>
                      <a:r>
                        <a:rPr lang="en-US" sz="1600" kern="1200" dirty="0">
                          <a:solidFill>
                            <a:schemeClr val="tx1"/>
                          </a:solidFill>
                          <a:latin typeface="Lucida Grande CY"/>
                          <a:ea typeface="+mn-ea"/>
                          <a:cs typeface="Lucida Grande CY"/>
                        </a:rPr>
                        <a:t>2.</a:t>
                      </a:r>
                      <a:endParaRPr lang="ru-RU" sz="1600" kern="1200" dirty="0">
                        <a:solidFill>
                          <a:schemeClr val="tx1"/>
                        </a:solidFill>
                        <a:latin typeface="Lucida Grande CY"/>
                        <a:ea typeface="+mn-ea"/>
                        <a:cs typeface="Lucida Grande CY"/>
                      </a:endParaRPr>
                    </a:p>
                  </a:txBody>
                  <a:tcPr>
                    <a:solidFill>
                      <a:schemeClr val="accent1">
                        <a:lumMod val="20000"/>
                        <a:lumOff val="80000"/>
                      </a:schemeClr>
                    </a:solidFill>
                  </a:tcPr>
                </a:tc>
                <a:tc>
                  <a:txBody>
                    <a:bodyPr/>
                    <a:lstStyle/>
                    <a:p>
                      <a:pPr algn="just">
                        <a:lnSpc>
                          <a:spcPct val="115000"/>
                        </a:lnSpc>
                        <a:spcAft>
                          <a:spcPts val="0"/>
                        </a:spcAft>
                      </a:pPr>
                      <a:r>
                        <a:rPr lang="en-US" sz="1600" kern="1200" dirty="0">
                          <a:solidFill>
                            <a:schemeClr val="tx1"/>
                          </a:solidFill>
                          <a:latin typeface="Lucida Grande CY"/>
                          <a:ea typeface="+mn-ea"/>
                          <a:cs typeface="Lucida Grande CY"/>
                        </a:rPr>
                        <a:t>Visit to a country to examine</a:t>
                      </a:r>
                      <a:r>
                        <a:rPr lang="en-US" sz="1600" kern="1200" baseline="0" dirty="0">
                          <a:solidFill>
                            <a:schemeClr val="tx1"/>
                          </a:solidFill>
                          <a:latin typeface="Lucida Grande CY"/>
                          <a:ea typeface="+mn-ea"/>
                          <a:cs typeface="Lucida Grande CY"/>
                        </a:rPr>
                        <a:t> good practices in public participation approaches. </a:t>
                      </a: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en-US" sz="1600" kern="1200" dirty="0">
                          <a:solidFill>
                            <a:schemeClr val="tx1"/>
                          </a:solidFill>
                          <a:latin typeface="Lucida Grande CY"/>
                          <a:ea typeface="+mn-ea"/>
                          <a:cs typeface="Lucida Grande CY"/>
                        </a:rPr>
                        <a:t>April 2018</a:t>
                      </a: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5"/>
                  </a:ext>
                </a:extLst>
              </a:tr>
              <a:tr h="562471">
                <a:tc>
                  <a:txBody>
                    <a:bodyPr/>
                    <a:lstStyle/>
                    <a:p>
                      <a:r>
                        <a:rPr lang="en-US" sz="1600" kern="1200" dirty="0">
                          <a:solidFill>
                            <a:schemeClr val="tx1"/>
                          </a:solidFill>
                          <a:latin typeface="Lucida Grande CY"/>
                          <a:ea typeface="+mn-ea"/>
                          <a:cs typeface="Lucida Grande CY"/>
                        </a:rPr>
                        <a:t>3.</a:t>
                      </a:r>
                      <a:endParaRPr lang="ru-RU" sz="1600" kern="1200" dirty="0">
                        <a:solidFill>
                          <a:schemeClr val="tx1"/>
                        </a:solidFill>
                        <a:latin typeface="Lucida Grande CY"/>
                        <a:ea typeface="+mn-ea"/>
                        <a:cs typeface="Lucida Grande CY"/>
                      </a:endParaRPr>
                    </a:p>
                  </a:txBody>
                  <a:tcPr>
                    <a:solidFill>
                      <a:schemeClr val="accent1">
                        <a:lumMod val="20000"/>
                        <a:lumOff val="80000"/>
                      </a:schemeClr>
                    </a:solidFill>
                  </a:tcPr>
                </a:tc>
                <a:tc>
                  <a:txBody>
                    <a:bodyPr/>
                    <a:lstStyle/>
                    <a:p>
                      <a:pPr algn="just">
                        <a:lnSpc>
                          <a:spcPct val="115000"/>
                        </a:lnSpc>
                        <a:spcAft>
                          <a:spcPts val="0"/>
                        </a:spcAft>
                      </a:pPr>
                      <a:r>
                        <a:rPr lang="en-US" sz="1600" kern="1200" dirty="0">
                          <a:solidFill>
                            <a:schemeClr val="tx1"/>
                          </a:solidFill>
                          <a:latin typeface="Lucida Grande CY"/>
                          <a:ea typeface="+mn-ea"/>
                          <a:cs typeface="Lucida Grande CY"/>
                        </a:rPr>
                        <a:t>Possible joint</a:t>
                      </a:r>
                      <a:r>
                        <a:rPr lang="en-US" sz="1600" kern="1200" baseline="0" dirty="0">
                          <a:solidFill>
                            <a:schemeClr val="tx1"/>
                          </a:solidFill>
                          <a:latin typeface="Lucida Grande CY"/>
                          <a:ea typeface="+mn-ea"/>
                          <a:cs typeface="Lucida Grande CY"/>
                        </a:rPr>
                        <a:t> projects with IBP and GIFT currently under discussion.  </a:t>
                      </a: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en-US" sz="1600" kern="1200" dirty="0">
                          <a:solidFill>
                            <a:schemeClr val="tx1"/>
                          </a:solidFill>
                          <a:latin typeface="Lucida Grande CY"/>
                          <a:ea typeface="+mn-ea"/>
                          <a:cs typeface="Lucida Grande CY"/>
                        </a:rPr>
                        <a:t>To Be</a:t>
                      </a:r>
                      <a:r>
                        <a:rPr lang="en-US" sz="1600" kern="1200" baseline="0" dirty="0">
                          <a:solidFill>
                            <a:schemeClr val="tx1"/>
                          </a:solidFill>
                          <a:latin typeface="Lucida Grande CY"/>
                          <a:ea typeface="+mn-ea"/>
                          <a:cs typeface="Lucida Grande CY"/>
                        </a:rPr>
                        <a:t> Discussed</a:t>
                      </a: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6"/>
                  </a:ext>
                </a:extLst>
              </a:tr>
            </a:tbl>
          </a:graphicData>
        </a:graphic>
      </p:graphicFrame>
      <p:sp>
        <p:nvSpPr>
          <p:cNvPr id="2" name="TextBox 1"/>
          <p:cNvSpPr txBox="1"/>
          <p:nvPr/>
        </p:nvSpPr>
        <p:spPr>
          <a:xfrm>
            <a:off x="952499" y="4956256"/>
            <a:ext cx="8830491" cy="1754326"/>
          </a:xfrm>
          <a:prstGeom prst="rect">
            <a:avLst/>
          </a:prstGeom>
          <a:noFill/>
        </p:spPr>
        <p:txBody>
          <a:bodyPr wrap="square" rtlCol="0">
            <a:spAutoFit/>
          </a:bodyPr>
          <a:lstStyle/>
          <a:p>
            <a:pPr algn="ctr"/>
            <a:r>
              <a:rPr lang="en-US" i="1" dirty="0">
                <a:solidFill>
                  <a:schemeClr val="accent6">
                    <a:lumMod val="50000"/>
                  </a:schemeClr>
                </a:solidFill>
              </a:rPr>
              <a:t>Focus of the Working Group has been on budget literacy and citizens budgets.  Today we want to </a:t>
            </a:r>
            <a:r>
              <a:rPr lang="en-US" i="1" dirty="0" smtClean="0">
                <a:solidFill>
                  <a:schemeClr val="accent6">
                    <a:lumMod val="50000"/>
                  </a:schemeClr>
                </a:solidFill>
              </a:rPr>
              <a:t>get your expectations on a new Knowledge Product on public </a:t>
            </a:r>
            <a:r>
              <a:rPr lang="en-US" i="1" dirty="0">
                <a:solidFill>
                  <a:schemeClr val="accent6">
                    <a:lumMod val="50000"/>
                  </a:schemeClr>
                </a:solidFill>
              </a:rPr>
              <a:t>participation in the budget </a:t>
            </a:r>
            <a:r>
              <a:rPr lang="en-US" i="1" dirty="0" smtClean="0">
                <a:solidFill>
                  <a:schemeClr val="accent6">
                    <a:lumMod val="50000"/>
                  </a:schemeClr>
                </a:solidFill>
              </a:rPr>
              <a:t>process (i.e. participatory budget practices).  We will meet again in September/October to discuss available research in these reforms which will be collated for us by Deanna. GIFT and IBP have also agreed to provide input and hopefully OECD will too (-: </a:t>
            </a:r>
            <a:endParaRPr lang="en-US" i="1" dirty="0">
              <a:solidFill>
                <a:schemeClr val="accent6">
                  <a:lumMod val="50000"/>
                </a:schemeClr>
              </a:solidFill>
            </a:endParaRPr>
          </a:p>
        </p:txBody>
      </p:sp>
    </p:spTree>
    <p:extLst>
      <p:ext uri="{BB962C8B-B14F-4D97-AF65-F5344CB8AC3E}">
        <p14:creationId xmlns:p14="http://schemas.microsoft.com/office/powerpoint/2010/main" val="581936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09600"/>
            <a:ext cx="9313861" cy="6248400"/>
          </a:xfrm>
        </p:spPr>
        <p:txBody>
          <a:bodyPr rtlCol="0">
            <a:noAutofit/>
          </a:bodyPr>
          <a:lstStyle/>
          <a:p>
            <a:pPr marL="342900" indent="-342900" algn="just">
              <a:spcBef>
                <a:spcPct val="0"/>
              </a:spcBef>
              <a:buFont typeface="Arial" charset="0"/>
              <a:buChar char="•"/>
            </a:pPr>
            <a:endParaRPr lang="en-GB" sz="800" dirty="0" smtClean="0">
              <a:solidFill>
                <a:schemeClr val="accent6">
                  <a:lumMod val="50000"/>
                </a:schemeClr>
              </a:solidFill>
            </a:endParaRPr>
          </a:p>
          <a:p>
            <a:pPr marL="800100" lvl="1" indent="-342900" algn="just">
              <a:spcBef>
                <a:spcPct val="0"/>
              </a:spcBef>
              <a:buFont typeface="Arial" charset="0"/>
              <a:buChar char="•"/>
            </a:pPr>
            <a:r>
              <a:rPr lang="en-GB" sz="2000" b="1" dirty="0">
                <a:solidFill>
                  <a:schemeClr val="accent6">
                    <a:lumMod val="50000"/>
                  </a:schemeClr>
                </a:solidFill>
              </a:rPr>
              <a:t>Warning</a:t>
            </a:r>
            <a:r>
              <a:rPr lang="en-GB" sz="2000" b="1" dirty="0" smtClean="0">
                <a:solidFill>
                  <a:schemeClr val="accent6">
                    <a:lumMod val="50000"/>
                  </a:schemeClr>
                </a:solidFill>
              </a:rPr>
              <a:t> from GIFT and IBP: public participation needs longer to be built </a:t>
            </a:r>
            <a:r>
              <a:rPr lang="en-GB" sz="2000" dirty="0" smtClean="0">
                <a:solidFill>
                  <a:schemeClr val="accent6">
                    <a:lumMod val="50000"/>
                  </a:schemeClr>
                </a:solidFill>
              </a:rPr>
              <a:t>and to become sustainable (compared with the publication of budget documents).</a:t>
            </a:r>
          </a:p>
          <a:p>
            <a:pPr marL="800100" lvl="1" indent="-342900" algn="just">
              <a:spcBef>
                <a:spcPct val="0"/>
              </a:spcBef>
              <a:buFont typeface="Arial" charset="0"/>
              <a:buChar char="•"/>
            </a:pPr>
            <a:endParaRPr lang="en-GB" sz="1400" dirty="0" smtClean="0">
              <a:solidFill>
                <a:schemeClr val="accent6">
                  <a:lumMod val="50000"/>
                </a:schemeClr>
              </a:solidFill>
            </a:endParaRPr>
          </a:p>
          <a:p>
            <a:pPr marL="800100" lvl="1" indent="-342900" algn="just">
              <a:spcBef>
                <a:spcPct val="0"/>
              </a:spcBef>
              <a:buFont typeface="Arial" charset="0"/>
              <a:buChar char="•"/>
            </a:pPr>
            <a:r>
              <a:rPr lang="en-GB" sz="2000" b="1" dirty="0">
                <a:solidFill>
                  <a:schemeClr val="accent6">
                    <a:lumMod val="50000"/>
                  </a:schemeClr>
                </a:solidFill>
              </a:rPr>
              <a:t>R</a:t>
            </a:r>
            <a:r>
              <a:rPr lang="en-GB" sz="2000" b="1" dirty="0" smtClean="0">
                <a:solidFill>
                  <a:schemeClr val="accent6">
                    <a:lumMod val="50000"/>
                  </a:schemeClr>
                </a:solidFill>
              </a:rPr>
              <a:t>equires </a:t>
            </a:r>
            <a:r>
              <a:rPr lang="en-GB" sz="2000" b="1" dirty="0">
                <a:solidFill>
                  <a:schemeClr val="accent6">
                    <a:lumMod val="50000"/>
                  </a:schemeClr>
                </a:solidFill>
              </a:rPr>
              <a:t>working on two levels</a:t>
            </a:r>
            <a:r>
              <a:rPr lang="en-GB" sz="2000" dirty="0">
                <a:solidFill>
                  <a:schemeClr val="accent6">
                    <a:lumMod val="50000"/>
                  </a:schemeClr>
                </a:solidFill>
              </a:rPr>
              <a:t>:  Government; and with civil </a:t>
            </a:r>
            <a:r>
              <a:rPr lang="en-GB" sz="2000" dirty="0" smtClean="0">
                <a:solidFill>
                  <a:schemeClr val="accent6">
                    <a:lumMod val="50000"/>
                  </a:schemeClr>
                </a:solidFill>
              </a:rPr>
              <a:t>society/public i.e. Introduce mechanisms for the public to participate, but also initiatives to increase their demand for budget information (especially in countries where civil society is not vibrant or active). </a:t>
            </a:r>
          </a:p>
          <a:p>
            <a:pPr marL="800100" lvl="1" indent="-342900" algn="just">
              <a:spcBef>
                <a:spcPct val="0"/>
              </a:spcBef>
              <a:buFont typeface="Arial" charset="0"/>
              <a:buChar char="•"/>
            </a:pPr>
            <a:endParaRPr lang="en-GB" sz="1400" dirty="0" smtClean="0">
              <a:solidFill>
                <a:schemeClr val="accent6">
                  <a:lumMod val="50000"/>
                </a:schemeClr>
              </a:solidFill>
            </a:endParaRPr>
          </a:p>
          <a:p>
            <a:pPr marL="800100" lvl="1" indent="-342900" algn="just">
              <a:spcBef>
                <a:spcPct val="0"/>
              </a:spcBef>
              <a:buFont typeface="Arial" charset="0"/>
              <a:buChar char="•"/>
            </a:pPr>
            <a:r>
              <a:rPr lang="en-GB" sz="2000" b="1" dirty="0" smtClean="0">
                <a:solidFill>
                  <a:schemeClr val="accent6">
                    <a:lumMod val="50000"/>
                  </a:schemeClr>
                </a:solidFill>
              </a:rPr>
              <a:t>As a start, citizens can </a:t>
            </a:r>
            <a:r>
              <a:rPr lang="en-GB" sz="2000" b="1" dirty="0">
                <a:solidFill>
                  <a:schemeClr val="accent6">
                    <a:lumMod val="50000"/>
                  </a:schemeClr>
                </a:solidFill>
              </a:rPr>
              <a:t>be consulted on what they would like to see in the Citizens Budget</a:t>
            </a:r>
            <a:r>
              <a:rPr lang="en-GB" sz="2000" dirty="0">
                <a:solidFill>
                  <a:schemeClr val="accent6">
                    <a:lumMod val="50000"/>
                  </a:schemeClr>
                </a:solidFill>
              </a:rPr>
              <a:t>, and more generally how they would like to engage in the budget process</a:t>
            </a:r>
            <a:r>
              <a:rPr lang="en-GB" sz="2000" dirty="0" smtClean="0">
                <a:solidFill>
                  <a:schemeClr val="accent6">
                    <a:lumMod val="50000"/>
                  </a:schemeClr>
                </a:solidFill>
              </a:rPr>
              <a:t>.</a:t>
            </a:r>
          </a:p>
          <a:p>
            <a:pPr marL="800100" lvl="1" indent="-342900" algn="just">
              <a:spcBef>
                <a:spcPct val="0"/>
              </a:spcBef>
              <a:buFont typeface="Arial" charset="0"/>
              <a:buChar char="•"/>
            </a:pPr>
            <a:endParaRPr lang="en-GB" sz="1400" dirty="0">
              <a:solidFill>
                <a:schemeClr val="accent6">
                  <a:lumMod val="50000"/>
                </a:schemeClr>
              </a:solidFill>
            </a:endParaRPr>
          </a:p>
          <a:p>
            <a:pPr marL="1257300" lvl="2" indent="-342900" algn="just">
              <a:spcBef>
                <a:spcPct val="0"/>
              </a:spcBef>
              <a:buFont typeface="Arial" charset="0"/>
              <a:buChar char="•"/>
            </a:pPr>
            <a:r>
              <a:rPr lang="en-GB" sz="2000" b="1" dirty="0" smtClean="0">
                <a:solidFill>
                  <a:schemeClr val="accent6">
                    <a:lumMod val="50000"/>
                  </a:schemeClr>
                </a:solidFill>
              </a:rPr>
              <a:t>To assist us, IBP will identify country case studies </a:t>
            </a:r>
            <a:r>
              <a:rPr lang="en-GB" sz="2000" dirty="0" smtClean="0">
                <a:solidFill>
                  <a:schemeClr val="accent6">
                    <a:lumMod val="50000"/>
                  </a:schemeClr>
                </a:solidFill>
              </a:rPr>
              <a:t>(from OBS 2015 and 2017) where countries have just recently moved from producing Citizens Budgets to using these as a tool for increased participation, including those who do not have a strong civil society sector (given some of our countries are in this position). </a:t>
            </a:r>
          </a:p>
          <a:p>
            <a:pPr marL="1257300" lvl="2" indent="-342900" algn="just">
              <a:spcBef>
                <a:spcPct val="0"/>
              </a:spcBef>
              <a:buFont typeface="Arial" charset="0"/>
              <a:buChar char="•"/>
            </a:pPr>
            <a:endParaRPr lang="en-GB" sz="1400" dirty="0" smtClean="0">
              <a:solidFill>
                <a:schemeClr val="accent6">
                  <a:lumMod val="50000"/>
                </a:schemeClr>
              </a:solidFill>
            </a:endParaRPr>
          </a:p>
          <a:p>
            <a:pPr marL="1257300" lvl="2" indent="-342900" algn="just">
              <a:spcBef>
                <a:spcPct val="0"/>
              </a:spcBef>
              <a:buFont typeface="Arial" charset="0"/>
              <a:buChar char="•"/>
            </a:pPr>
            <a:r>
              <a:rPr lang="en-GB" sz="2000" b="1" dirty="0" smtClean="0">
                <a:solidFill>
                  <a:schemeClr val="accent6">
                    <a:lumMod val="50000"/>
                  </a:schemeClr>
                </a:solidFill>
              </a:rPr>
              <a:t>A clear description of what its Open Budget Survey (OBS) is measuring on public participation</a:t>
            </a:r>
            <a:r>
              <a:rPr lang="en-GB" sz="2000" dirty="0" smtClean="0">
                <a:solidFill>
                  <a:schemeClr val="accent6">
                    <a:lumMod val="50000"/>
                  </a:schemeClr>
                </a:solidFill>
              </a:rPr>
              <a:t> to identify what is good practice will also be provided.</a:t>
            </a:r>
          </a:p>
          <a:p>
            <a:pPr marL="342900" indent="-342900" algn="just">
              <a:spcBef>
                <a:spcPct val="0"/>
              </a:spcBef>
              <a:buFont typeface="Arial" charset="0"/>
              <a:buChar char="•"/>
            </a:pPr>
            <a:endParaRPr lang="en-GB" sz="1400" b="1" dirty="0">
              <a:solidFill>
                <a:schemeClr val="accent6">
                  <a:lumMod val="50000"/>
                </a:schemeClr>
              </a:solidFill>
            </a:endParaRPr>
          </a:p>
          <a:p>
            <a:pPr marL="342900" indent="-342900" algn="just">
              <a:spcBef>
                <a:spcPct val="0"/>
              </a:spcBef>
              <a:buFont typeface="Arial" charset="0"/>
              <a:buChar char="•"/>
            </a:pPr>
            <a:endParaRPr lang="en-GB" sz="2000" b="1" dirty="0" smtClean="0">
              <a:solidFill>
                <a:schemeClr val="accent6">
                  <a:lumMod val="50000"/>
                </a:schemeClr>
              </a:solidFill>
            </a:endParaRPr>
          </a:p>
          <a:p>
            <a:pPr marL="342900" indent="-342900" algn="just">
              <a:spcBef>
                <a:spcPct val="0"/>
              </a:spcBef>
              <a:buFont typeface="Arial" charset="0"/>
              <a:buChar char="•"/>
            </a:pPr>
            <a:endParaRPr lang="en-GB" sz="2000" b="1" dirty="0">
              <a:solidFill>
                <a:schemeClr val="accent6">
                  <a:lumMod val="50000"/>
                </a:schemeClr>
              </a:solidFill>
            </a:endParaRPr>
          </a:p>
          <a:p>
            <a:pPr marL="342900" indent="-342900" algn="just">
              <a:spcBef>
                <a:spcPct val="0"/>
              </a:spcBef>
              <a:buFont typeface="Arial" charset="0"/>
              <a:buChar char="•"/>
            </a:pPr>
            <a:endParaRPr lang="en-GB" sz="2000" b="1" dirty="0" smtClean="0">
              <a:solidFill>
                <a:schemeClr val="accent6">
                  <a:lumMod val="50000"/>
                </a:schemeClr>
              </a:solidFill>
            </a:endParaRPr>
          </a:p>
          <a:p>
            <a:pPr>
              <a:spcBef>
                <a:spcPct val="0"/>
              </a:spcBef>
            </a:pPr>
            <a:endParaRPr lang="en-GB" sz="2000" b="1" dirty="0">
              <a:solidFill>
                <a:schemeClr val="accent6">
                  <a:lumMod val="50000"/>
                </a:schemeClr>
              </a:solidFill>
            </a:endParaRPr>
          </a:p>
          <a:p>
            <a:pPr lvl="0"/>
            <a:endParaRPr lang="en-US" sz="1800" dirty="0" smtClean="0">
              <a:solidFill>
                <a:schemeClr val="tx1"/>
              </a:solidFill>
            </a:endParaRPr>
          </a:p>
          <a:p>
            <a:pPr lvl="0"/>
            <a:endParaRPr lang="en-US" sz="1800" dirty="0">
              <a:solidFill>
                <a:schemeClr val="tx1"/>
              </a:solidFill>
            </a:endParaRPr>
          </a:p>
          <a:p>
            <a:pPr lvl="0" algn="l"/>
            <a:endParaRPr lang="en-US" sz="1800" dirty="0" smtClean="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5" name="Title 1"/>
          <p:cNvSpPr>
            <a:spLocks noGrp="1"/>
          </p:cNvSpPr>
          <p:nvPr>
            <p:ph type="ctrTitle"/>
          </p:nvPr>
        </p:nvSpPr>
        <p:spPr>
          <a:xfrm>
            <a:off x="889792" y="9525"/>
            <a:ext cx="8839200" cy="904875"/>
          </a:xfrm>
        </p:spPr>
        <p:txBody>
          <a:bodyPr/>
          <a:lstStyle/>
          <a:p>
            <a:r>
              <a:rPr lang="en-GB" sz="3600" dirty="0" smtClean="0">
                <a:solidFill>
                  <a:srgbClr val="002060"/>
                </a:solidFill>
              </a:rPr>
              <a:t>Next Steps in Reforms</a:t>
            </a:r>
            <a:endParaRPr lang="en-US" sz="3600" dirty="0" smtClean="0">
              <a:solidFill>
                <a:srgbClr val="002060"/>
              </a:solidFill>
            </a:endParaRPr>
          </a:p>
        </p:txBody>
      </p:sp>
    </p:spTree>
    <p:extLst>
      <p:ext uri="{BB962C8B-B14F-4D97-AF65-F5344CB8AC3E}">
        <p14:creationId xmlns:p14="http://schemas.microsoft.com/office/powerpoint/2010/main" val="2921383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5988</TotalTime>
  <Words>1436</Words>
  <Application>Microsoft Macintosh PowerPoint</Application>
  <PresentationFormat>A4 Paper (210x297 mm)</PresentationFormat>
  <Paragraphs>122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Update on Progress</vt:lpstr>
      <vt:lpstr>PowerPoint Presentation</vt:lpstr>
      <vt:lpstr>Conclusions from Preliminary 2017 Results</vt:lpstr>
      <vt:lpstr>Conclusions from Preliminary 2017 Results</vt:lpstr>
      <vt:lpstr>PowerPoint Presentation</vt:lpstr>
      <vt:lpstr>Knowledge Product on Citizens Budgets – Final Draft Completed with international advice</vt:lpstr>
      <vt:lpstr>PowerPoint Presentation</vt:lpstr>
      <vt:lpstr>Future Activities of the Working Group</vt:lpstr>
      <vt:lpstr>Next Steps in Reforms</vt:lpstr>
      <vt:lpstr>Next Steps in Reforms</vt:lpstr>
    </vt:vector>
  </TitlesOfParts>
  <Company>The World Bank Group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2017 BCOP plenary</dc:title>
  <dc:creator>Deanna Aubrey</dc:creator>
  <cp:keywords>BCOP Budget Literacy and Transparency Working Group</cp:keywords>
  <cp:lastModifiedBy>Deanna Aubrey</cp:lastModifiedBy>
  <cp:revision>671</cp:revision>
  <cp:lastPrinted>2017-05-05T15:52:28Z</cp:lastPrinted>
  <dcterms:created xsi:type="dcterms:W3CDTF">2010-10-04T16:57:49Z</dcterms:created>
  <dcterms:modified xsi:type="dcterms:W3CDTF">2017-06-16T14:08:47Z</dcterms:modified>
  <cp:category>PEMPAL</cp:category>
</cp:coreProperties>
</file>