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71" r:id="rId2"/>
    <p:sldId id="395" r:id="rId3"/>
    <p:sldId id="399" r:id="rId4"/>
    <p:sldId id="402" r:id="rId5"/>
    <p:sldId id="398" r:id="rId6"/>
    <p:sldId id="366" r:id="rId7"/>
    <p:sldId id="393" r:id="rId8"/>
    <p:sldId id="396" r:id="rId9"/>
    <p:sldId id="400" r:id="rId10"/>
    <p:sldId id="401" r:id="rId11"/>
  </p:sldIdLst>
  <p:sldSz cx="9906000" cy="6858000" type="A4"/>
  <p:notesSz cx="7086600" cy="9024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Mondo" initials="E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405" autoAdjust="0"/>
  </p:normalViewPr>
  <p:slideViewPr>
    <p:cSldViewPr>
      <p:cViewPr varScale="1">
        <p:scale>
          <a:sx n="110" d="100"/>
          <a:sy n="110" d="100"/>
        </p:scale>
        <p:origin x="1974" y="108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DEF46C-3B29-459B-AD1C-1E45D54687AF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FA3048-62B1-4C44-B29A-EA0FED456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1A730C-CD51-46F1-A484-178E442E2468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76275"/>
            <a:ext cx="48863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86250"/>
            <a:ext cx="5670550" cy="4062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8C16A-6598-4F59-8139-79C5FA12B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8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worst category of accessibly budget documents still remains citizens budget in the region,</a:t>
            </a:r>
            <a:r>
              <a:rPr lang="en-US" sz="2000" dirty="0">
                <a:solidFill>
                  <a:schemeClr val="tx1"/>
                </a:solidFill>
              </a:rPr>
              <a:t> which only 8 countries were reported to have in</a:t>
            </a:r>
            <a:r>
              <a:rPr lang="en-US" sz="2000" baseline="0" dirty="0">
                <a:solidFill>
                  <a:schemeClr val="tx1"/>
                </a:solidFill>
              </a:rPr>
              <a:t> 2015</a:t>
            </a:r>
            <a:r>
              <a:rPr lang="en-US" sz="2000" dirty="0">
                <a:solidFill>
                  <a:schemeClr val="tx1"/>
                </a:solidFill>
              </a:rPr>
              <a:t>.  We hope that our work on Citizens Budgets</a:t>
            </a:r>
            <a:r>
              <a:rPr lang="en-US" sz="2000" baseline="0" dirty="0">
                <a:solidFill>
                  <a:schemeClr val="tx1"/>
                </a:solidFill>
              </a:rPr>
              <a:t> will improve this result in the next survey and preliminary 2017 results indicate that it has.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aseline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7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7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8743-DAB4-41FA-9DA6-4EF09FF19F4C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BBAE-7D5F-41AB-BD10-EF89A677E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DC09-C7E8-473F-8C00-DA091F95A1EB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B2B7-ED7E-40C8-AB88-99064FB57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34E1-E386-4084-B7B9-51AE47AAE7CA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031-8C87-495F-8161-33479F35B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5A17-879E-4160-93EC-7D24F369FC4B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107-B301-4006-969E-82B6FA1BE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2DC1-AFCB-4961-82A6-69AF9CF4182B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1D5-AC61-48EB-AF70-CE986F164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14C6-C4F2-4A7C-97F2-93E9D3F52B95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1DB5-DA54-486C-AE6D-D01447F37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4715-F681-4152-9549-5A0516B953BF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B1F-0932-40E9-9FC8-4685FCBBE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0952-97C1-450C-8404-BEE294189A77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FB05-52CC-4A02-A181-5157D23A4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7DC5-EBBB-4732-8B2A-60BEF70459C9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6CF5-24BC-4CD1-8A80-386CB6D2F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6220-5127-4CAE-894A-720B47330FD3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CB80-B3E8-45F9-8241-913BB41D1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EDC5-7C04-4750-85C4-DE585CF2F301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177A-534F-4E47-9536-CA6A7610B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D40B1-177C-4AE4-83C4-C0163600D023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BEA64-BD09-492F-8F95-6EA01CA14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udget4me.ru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hyperlink" Target="http://minfin.ru/common/upload/library/2016/10/main/DBDG16_11-09-2016_with_cover_omsk.pdf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empal.org/events/plenary-meeting-budget-community-and-meeting-budget-literacy-and-transparency-working-group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infin.ru/common/upload/library/2016/12/main/1288_BDG_2017.pdf" TargetMode="External"/><Relationship Id="rId10" Type="http://schemas.openxmlformats.org/officeDocument/2006/relationships/hyperlink" Target="http://mamso.ru/bgs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fa.ru/faculty/finec/news/Pages/2017-03-14-konkurs-proektov-po-predstavleniyu-byudzheta-dlya-grazhdan-2017-goda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73150" y="990600"/>
            <a:ext cx="8528050" cy="32004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Информация о ходе работы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91000"/>
            <a:ext cx="6934200" cy="762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Бюджетное сообщество (БС)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Рабочая группа по бюджетной грамотности и прозрачности бюджета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514600" y="5181600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bs-Latn-BA" dirty="0">
              <a:latin typeface="Calibri" pitchFamily="34" charset="0"/>
            </a:endParaRPr>
          </a:p>
          <a:p>
            <a:pPr algn="ctr"/>
            <a:r>
              <a:rPr lang="ru-RU" dirty="0">
                <a:latin typeface="Calibri" pitchFamily="34" charset="0"/>
              </a:rPr>
              <a:t>Анна </a:t>
            </a:r>
            <a:r>
              <a:rPr lang="ru-RU" dirty="0" err="1">
                <a:latin typeface="Calibri" pitchFamily="34" charset="0"/>
              </a:rPr>
              <a:t>Беленчук</a:t>
            </a:r>
            <a:r>
              <a:rPr lang="ru-RU" dirty="0">
                <a:latin typeface="Calibri" pitchFamily="34" charset="0"/>
              </a:rPr>
              <a:t>, Минфин РФ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ru-RU" dirty="0">
                <a:latin typeface="Calibri" pitchFamily="34" charset="0"/>
              </a:rPr>
              <a:t>Председатель БС и руководитель Рабочей группы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 23 </a:t>
            </a:r>
            <a:r>
              <a:rPr lang="ru-RU" dirty="0">
                <a:latin typeface="Calibri" pitchFamily="34" charset="0"/>
              </a:rPr>
              <a:t>июня </a:t>
            </a:r>
            <a:r>
              <a:rPr lang="en-US" dirty="0">
                <a:latin typeface="Calibri" pitchFamily="34" charset="0"/>
              </a:rPr>
              <a:t>2017</a:t>
            </a:r>
            <a:r>
              <a:rPr lang="ru-RU" dirty="0">
                <a:latin typeface="Calibri" pitchFamily="34" charset="0"/>
              </a:rPr>
              <a:t> г.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3" y="4724403"/>
            <a:ext cx="1647367" cy="16980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9313861" cy="6172200"/>
          </a:xfrm>
        </p:spPr>
        <p:txBody>
          <a:bodyPr rtlCol="0">
            <a:noAutofit/>
          </a:bodyPr>
          <a:lstStyle/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GIFT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подыщет результаты исследований, в которых анализировались выгоды от участия общественности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так чтобы они вошли составной частью в наш «продукт знаний».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Предварительный проект будет подготовлен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Дианной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к видеоконференции, запланированной на сентябрь/октябрь;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нём будут отражены итоги исследований, включены примеры из опыта стран и требования ООБ. Что-то ещё? (Сообщите нам об этом на предстоящем сегодня «круглом столе»).</a:t>
            </a:r>
          </a:p>
          <a:p>
            <a:pPr lvl="1" algn="just">
              <a:spcBef>
                <a:spcPct val="0"/>
              </a:spcBef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 завершении работы над предварительным проектом этого документа потребуется обсудить, что можно было бы реализовать в наших странах, и какой вклад мы могли бы внести в подготовку этого документа,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так чтобы он стал актуальным и полезным с точки зрения осуществления реформ. В сентябре/октябре во время видеоконференции нам будет необходимо обменяться своими соображениями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Проект документа будет направлен вам за несколько недель до проведения видеоконференции,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чтобы вы смогли подготовить свои замечания и комментарии.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 ходе видеоконференции будет необходимо приступить к планированию ознакомительного визита в апреле 2018 года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т.е. выбрать страну из числа указанных в документе, где хорошо поставлена работа по обеспечению гражданского участия, и с опытом которой вы хотели бы познакомиться более подробно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).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en-GB" sz="1200" b="1" dirty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spcBef>
                <a:spcPct val="0"/>
              </a:spcBef>
            </a:pPr>
            <a:r>
              <a:rPr lang="ru-RU" dirty="0">
                <a:solidFill>
                  <a:srgbClr val="000000"/>
                </a:solidFill>
              </a:rPr>
              <a:t>Б</a:t>
            </a:r>
            <a:r>
              <a:rPr lang="ru-RU" sz="2800" dirty="0">
                <a:solidFill>
                  <a:srgbClr val="000000"/>
                </a:solidFill>
              </a:rPr>
              <a:t>лагодарю за внимание</a:t>
            </a:r>
            <a:r>
              <a:rPr lang="en-US" sz="2800" dirty="0">
                <a:solidFill>
                  <a:srgbClr val="000000"/>
                </a:solidFill>
              </a:rPr>
              <a:t>!</a:t>
            </a:r>
            <a:endParaRPr lang="bs-Latn-BA" sz="2800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lvl="0" algn="l"/>
            <a:endParaRPr lang="en-US" sz="18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3588" y="9525"/>
            <a:ext cx="8965404" cy="904875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Дальнейшие шаги в области реформ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6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2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965200" y="152400"/>
            <a:ext cx="8559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03" name="Freeform 845"/>
          <p:cNvSpPr>
            <a:spLocks/>
          </p:cNvSpPr>
          <p:nvPr/>
        </p:nvSpPr>
        <p:spPr bwMode="auto">
          <a:xfrm>
            <a:off x="965200" y="6053138"/>
            <a:ext cx="388938" cy="168275"/>
          </a:xfrm>
          <a:custGeom>
            <a:avLst/>
            <a:gdLst>
              <a:gd name="T0" fmla="*/ 0 w 379"/>
              <a:gd name="T1" fmla="*/ 80 h 160"/>
              <a:gd name="T2" fmla="*/ 0 w 379"/>
              <a:gd name="T3" fmla="*/ 80 h 160"/>
              <a:gd name="T4" fmla="*/ 189 w 379"/>
              <a:gd name="T5" fmla="*/ 0 h 160"/>
              <a:gd name="T6" fmla="*/ 379 w 379"/>
              <a:gd name="T7" fmla="*/ 80 h 160"/>
              <a:gd name="T8" fmla="*/ 189 w 379"/>
              <a:gd name="T9" fmla="*/ 160 h 160"/>
              <a:gd name="T10" fmla="*/ 0 w 379"/>
              <a:gd name="T11" fmla="*/ 80 h 160"/>
              <a:gd name="T12" fmla="*/ 0 w 379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9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89" y="0"/>
                </a:cubicBezTo>
                <a:cubicBezTo>
                  <a:pt x="294" y="0"/>
                  <a:pt x="379" y="35"/>
                  <a:pt x="379" y="80"/>
                </a:cubicBezTo>
                <a:cubicBezTo>
                  <a:pt x="379" y="124"/>
                  <a:pt x="294" y="160"/>
                  <a:pt x="189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04" name="Freeform 846"/>
          <p:cNvSpPr>
            <a:spLocks/>
          </p:cNvSpPr>
          <p:nvPr/>
        </p:nvSpPr>
        <p:spPr bwMode="auto">
          <a:xfrm>
            <a:off x="965200" y="6053138"/>
            <a:ext cx="388938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4" y="0"/>
                  <a:pt x="380" y="35"/>
                  <a:pt x="380" y="80"/>
                </a:cubicBezTo>
                <a:cubicBezTo>
                  <a:pt x="380" y="124"/>
                  <a:pt x="294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05" name="Freeform 847"/>
          <p:cNvSpPr>
            <a:spLocks/>
          </p:cNvSpPr>
          <p:nvPr/>
        </p:nvSpPr>
        <p:spPr bwMode="auto">
          <a:xfrm>
            <a:off x="965200" y="6249988"/>
            <a:ext cx="388938" cy="169863"/>
          </a:xfrm>
          <a:custGeom>
            <a:avLst/>
            <a:gdLst>
              <a:gd name="T0" fmla="*/ 0 w 379"/>
              <a:gd name="T1" fmla="*/ 80 h 160"/>
              <a:gd name="T2" fmla="*/ 0 w 379"/>
              <a:gd name="T3" fmla="*/ 80 h 160"/>
              <a:gd name="T4" fmla="*/ 189 w 379"/>
              <a:gd name="T5" fmla="*/ 0 h 160"/>
              <a:gd name="T6" fmla="*/ 379 w 379"/>
              <a:gd name="T7" fmla="*/ 80 h 160"/>
              <a:gd name="T8" fmla="*/ 189 w 379"/>
              <a:gd name="T9" fmla="*/ 160 h 160"/>
              <a:gd name="T10" fmla="*/ 0 w 379"/>
              <a:gd name="T11" fmla="*/ 80 h 160"/>
              <a:gd name="T12" fmla="*/ 0 w 379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9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89" y="0"/>
                </a:cubicBezTo>
                <a:cubicBezTo>
                  <a:pt x="294" y="0"/>
                  <a:pt x="379" y="36"/>
                  <a:pt x="379" y="80"/>
                </a:cubicBezTo>
                <a:cubicBezTo>
                  <a:pt x="379" y="124"/>
                  <a:pt x="294" y="160"/>
                  <a:pt x="189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06" name="Freeform 848"/>
          <p:cNvSpPr>
            <a:spLocks/>
          </p:cNvSpPr>
          <p:nvPr/>
        </p:nvSpPr>
        <p:spPr bwMode="auto">
          <a:xfrm>
            <a:off x="965200" y="624998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4" y="0"/>
                  <a:pt x="380" y="36"/>
                  <a:pt x="380" y="80"/>
                </a:cubicBezTo>
                <a:cubicBezTo>
                  <a:pt x="380" y="124"/>
                  <a:pt x="294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07" name="Freeform 849"/>
          <p:cNvSpPr>
            <a:spLocks/>
          </p:cNvSpPr>
          <p:nvPr/>
        </p:nvSpPr>
        <p:spPr bwMode="auto">
          <a:xfrm>
            <a:off x="5461000" y="185420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08" name="Freeform 850"/>
          <p:cNvSpPr>
            <a:spLocks/>
          </p:cNvSpPr>
          <p:nvPr/>
        </p:nvSpPr>
        <p:spPr bwMode="auto">
          <a:xfrm>
            <a:off x="5461000" y="185420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09" name="Freeform 851"/>
          <p:cNvSpPr>
            <a:spLocks/>
          </p:cNvSpPr>
          <p:nvPr/>
        </p:nvSpPr>
        <p:spPr bwMode="auto">
          <a:xfrm>
            <a:off x="2741613" y="10620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10" name="Freeform 852"/>
          <p:cNvSpPr>
            <a:spLocks/>
          </p:cNvSpPr>
          <p:nvPr/>
        </p:nvSpPr>
        <p:spPr bwMode="auto">
          <a:xfrm>
            <a:off x="2741613" y="10620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11" name="Freeform 853"/>
          <p:cNvSpPr>
            <a:spLocks/>
          </p:cNvSpPr>
          <p:nvPr/>
        </p:nvSpPr>
        <p:spPr bwMode="auto">
          <a:xfrm>
            <a:off x="2741613" y="34369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12" name="Freeform 854"/>
          <p:cNvSpPr>
            <a:spLocks/>
          </p:cNvSpPr>
          <p:nvPr/>
        </p:nvSpPr>
        <p:spPr bwMode="auto">
          <a:xfrm>
            <a:off x="2741613" y="34369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13" name="Freeform 855"/>
          <p:cNvSpPr>
            <a:spLocks/>
          </p:cNvSpPr>
          <p:nvPr/>
        </p:nvSpPr>
        <p:spPr bwMode="auto">
          <a:xfrm>
            <a:off x="2741613" y="383222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14" name="Freeform 856"/>
          <p:cNvSpPr>
            <a:spLocks/>
          </p:cNvSpPr>
          <p:nvPr/>
        </p:nvSpPr>
        <p:spPr bwMode="auto">
          <a:xfrm>
            <a:off x="2741613" y="383222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15" name="Freeform 857"/>
          <p:cNvSpPr>
            <a:spLocks/>
          </p:cNvSpPr>
          <p:nvPr/>
        </p:nvSpPr>
        <p:spPr bwMode="auto">
          <a:xfrm>
            <a:off x="3657600" y="10620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16" name="Freeform 858"/>
          <p:cNvSpPr>
            <a:spLocks/>
          </p:cNvSpPr>
          <p:nvPr/>
        </p:nvSpPr>
        <p:spPr bwMode="auto">
          <a:xfrm>
            <a:off x="3657600" y="10620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17" name="Freeform 859"/>
          <p:cNvSpPr>
            <a:spLocks/>
          </p:cNvSpPr>
          <p:nvPr/>
        </p:nvSpPr>
        <p:spPr bwMode="auto">
          <a:xfrm>
            <a:off x="3657600" y="185420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18" name="Freeform 860"/>
          <p:cNvSpPr>
            <a:spLocks/>
          </p:cNvSpPr>
          <p:nvPr/>
        </p:nvSpPr>
        <p:spPr bwMode="auto">
          <a:xfrm>
            <a:off x="3657600" y="185420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19" name="Freeform 861"/>
          <p:cNvSpPr>
            <a:spLocks/>
          </p:cNvSpPr>
          <p:nvPr/>
        </p:nvSpPr>
        <p:spPr bwMode="auto">
          <a:xfrm>
            <a:off x="3657600" y="224948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20" name="Freeform 862"/>
          <p:cNvSpPr>
            <a:spLocks/>
          </p:cNvSpPr>
          <p:nvPr/>
        </p:nvSpPr>
        <p:spPr bwMode="auto">
          <a:xfrm>
            <a:off x="3657600" y="224948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21" name="Freeform 863"/>
          <p:cNvSpPr>
            <a:spLocks/>
          </p:cNvSpPr>
          <p:nvPr/>
        </p:nvSpPr>
        <p:spPr bwMode="auto">
          <a:xfrm>
            <a:off x="3657600" y="34369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22" name="Freeform 864"/>
          <p:cNvSpPr>
            <a:spLocks/>
          </p:cNvSpPr>
          <p:nvPr/>
        </p:nvSpPr>
        <p:spPr bwMode="auto">
          <a:xfrm>
            <a:off x="3657600" y="34369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23" name="Freeform 865"/>
          <p:cNvSpPr>
            <a:spLocks/>
          </p:cNvSpPr>
          <p:nvPr/>
        </p:nvSpPr>
        <p:spPr bwMode="auto">
          <a:xfrm>
            <a:off x="3657600" y="383222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24" name="Freeform 866"/>
          <p:cNvSpPr>
            <a:spLocks/>
          </p:cNvSpPr>
          <p:nvPr/>
        </p:nvSpPr>
        <p:spPr bwMode="auto">
          <a:xfrm>
            <a:off x="3657600" y="383222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25" name="Freeform 867"/>
          <p:cNvSpPr>
            <a:spLocks/>
          </p:cNvSpPr>
          <p:nvPr/>
        </p:nvSpPr>
        <p:spPr bwMode="auto">
          <a:xfrm>
            <a:off x="3657600" y="50625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26" name="Freeform 868"/>
          <p:cNvSpPr>
            <a:spLocks/>
          </p:cNvSpPr>
          <p:nvPr/>
        </p:nvSpPr>
        <p:spPr bwMode="auto">
          <a:xfrm>
            <a:off x="3657600" y="50625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27" name="Freeform 869"/>
          <p:cNvSpPr>
            <a:spLocks/>
          </p:cNvSpPr>
          <p:nvPr/>
        </p:nvSpPr>
        <p:spPr bwMode="auto">
          <a:xfrm>
            <a:off x="3657600" y="52609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28" name="Freeform 870"/>
          <p:cNvSpPr>
            <a:spLocks/>
          </p:cNvSpPr>
          <p:nvPr/>
        </p:nvSpPr>
        <p:spPr bwMode="auto">
          <a:xfrm>
            <a:off x="3657600" y="52609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29" name="Freeform 871"/>
          <p:cNvSpPr>
            <a:spLocks/>
          </p:cNvSpPr>
          <p:nvPr/>
        </p:nvSpPr>
        <p:spPr bwMode="auto">
          <a:xfrm>
            <a:off x="5461000" y="224948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30" name="Freeform 872"/>
          <p:cNvSpPr>
            <a:spLocks/>
          </p:cNvSpPr>
          <p:nvPr/>
        </p:nvSpPr>
        <p:spPr bwMode="auto">
          <a:xfrm>
            <a:off x="5461000" y="224948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31" name="Freeform 873"/>
          <p:cNvSpPr>
            <a:spLocks/>
          </p:cNvSpPr>
          <p:nvPr/>
        </p:nvSpPr>
        <p:spPr bwMode="auto">
          <a:xfrm>
            <a:off x="5461000" y="304165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32" name="Freeform 874"/>
          <p:cNvSpPr>
            <a:spLocks/>
          </p:cNvSpPr>
          <p:nvPr/>
        </p:nvSpPr>
        <p:spPr bwMode="auto">
          <a:xfrm>
            <a:off x="5461000" y="304165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33" name="Freeform 875"/>
          <p:cNvSpPr>
            <a:spLocks/>
          </p:cNvSpPr>
          <p:nvPr/>
        </p:nvSpPr>
        <p:spPr bwMode="auto">
          <a:xfrm>
            <a:off x="5461000" y="34369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34" name="Freeform 876"/>
          <p:cNvSpPr>
            <a:spLocks/>
          </p:cNvSpPr>
          <p:nvPr/>
        </p:nvSpPr>
        <p:spPr bwMode="auto">
          <a:xfrm>
            <a:off x="5461000" y="34369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35" name="Freeform 877"/>
          <p:cNvSpPr>
            <a:spLocks/>
          </p:cNvSpPr>
          <p:nvPr/>
        </p:nvSpPr>
        <p:spPr bwMode="auto">
          <a:xfrm>
            <a:off x="5461000" y="44688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36" name="Freeform 878"/>
          <p:cNvSpPr>
            <a:spLocks/>
          </p:cNvSpPr>
          <p:nvPr/>
        </p:nvSpPr>
        <p:spPr bwMode="auto">
          <a:xfrm>
            <a:off x="5461000" y="44688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37" name="Freeform 879"/>
          <p:cNvSpPr>
            <a:spLocks/>
          </p:cNvSpPr>
          <p:nvPr/>
        </p:nvSpPr>
        <p:spPr bwMode="auto">
          <a:xfrm>
            <a:off x="5461000" y="4865688"/>
            <a:ext cx="390525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38" name="Freeform 880"/>
          <p:cNvSpPr>
            <a:spLocks/>
          </p:cNvSpPr>
          <p:nvPr/>
        </p:nvSpPr>
        <p:spPr bwMode="auto">
          <a:xfrm>
            <a:off x="5461000" y="4865688"/>
            <a:ext cx="390525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39" name="Freeform 881"/>
          <p:cNvSpPr>
            <a:spLocks/>
          </p:cNvSpPr>
          <p:nvPr/>
        </p:nvSpPr>
        <p:spPr bwMode="auto">
          <a:xfrm>
            <a:off x="4559300" y="10620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40" name="Freeform 882"/>
          <p:cNvSpPr>
            <a:spLocks/>
          </p:cNvSpPr>
          <p:nvPr/>
        </p:nvSpPr>
        <p:spPr bwMode="auto">
          <a:xfrm>
            <a:off x="4559300" y="10620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41" name="Freeform 883"/>
          <p:cNvSpPr>
            <a:spLocks/>
          </p:cNvSpPr>
          <p:nvPr/>
        </p:nvSpPr>
        <p:spPr bwMode="auto">
          <a:xfrm>
            <a:off x="4559300" y="185420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42" name="Freeform 884"/>
          <p:cNvSpPr>
            <a:spLocks/>
          </p:cNvSpPr>
          <p:nvPr/>
        </p:nvSpPr>
        <p:spPr bwMode="auto">
          <a:xfrm>
            <a:off x="4559300" y="185420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43" name="Freeform 885"/>
          <p:cNvSpPr>
            <a:spLocks/>
          </p:cNvSpPr>
          <p:nvPr/>
        </p:nvSpPr>
        <p:spPr bwMode="auto">
          <a:xfrm>
            <a:off x="4559300" y="224948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44" name="Freeform 886"/>
          <p:cNvSpPr>
            <a:spLocks/>
          </p:cNvSpPr>
          <p:nvPr/>
        </p:nvSpPr>
        <p:spPr bwMode="auto">
          <a:xfrm>
            <a:off x="4559300" y="224948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45" name="Freeform 887"/>
          <p:cNvSpPr>
            <a:spLocks/>
          </p:cNvSpPr>
          <p:nvPr/>
        </p:nvSpPr>
        <p:spPr bwMode="auto">
          <a:xfrm>
            <a:off x="4559300" y="304165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46" name="Freeform 888"/>
          <p:cNvSpPr>
            <a:spLocks/>
          </p:cNvSpPr>
          <p:nvPr/>
        </p:nvSpPr>
        <p:spPr bwMode="auto">
          <a:xfrm>
            <a:off x="4559300" y="304165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47" name="Freeform 889"/>
          <p:cNvSpPr>
            <a:spLocks/>
          </p:cNvSpPr>
          <p:nvPr/>
        </p:nvSpPr>
        <p:spPr bwMode="auto">
          <a:xfrm>
            <a:off x="4559300" y="34369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48" name="Freeform 890"/>
          <p:cNvSpPr>
            <a:spLocks/>
          </p:cNvSpPr>
          <p:nvPr/>
        </p:nvSpPr>
        <p:spPr bwMode="auto">
          <a:xfrm>
            <a:off x="4559300" y="34369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49" name="Freeform 891"/>
          <p:cNvSpPr>
            <a:spLocks/>
          </p:cNvSpPr>
          <p:nvPr/>
        </p:nvSpPr>
        <p:spPr bwMode="auto">
          <a:xfrm>
            <a:off x="4559300" y="383222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50" name="Freeform 892"/>
          <p:cNvSpPr>
            <a:spLocks/>
          </p:cNvSpPr>
          <p:nvPr/>
        </p:nvSpPr>
        <p:spPr bwMode="auto">
          <a:xfrm>
            <a:off x="4559300" y="383222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51" name="Freeform 893"/>
          <p:cNvSpPr>
            <a:spLocks/>
          </p:cNvSpPr>
          <p:nvPr/>
        </p:nvSpPr>
        <p:spPr bwMode="auto">
          <a:xfrm>
            <a:off x="4559300" y="422910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52" name="Freeform 894"/>
          <p:cNvSpPr>
            <a:spLocks/>
          </p:cNvSpPr>
          <p:nvPr/>
        </p:nvSpPr>
        <p:spPr bwMode="auto">
          <a:xfrm>
            <a:off x="4559300" y="422910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53" name="Freeform 895"/>
          <p:cNvSpPr>
            <a:spLocks/>
          </p:cNvSpPr>
          <p:nvPr/>
        </p:nvSpPr>
        <p:spPr bwMode="auto">
          <a:xfrm>
            <a:off x="4559300" y="44688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54" name="Freeform 896"/>
          <p:cNvSpPr>
            <a:spLocks/>
          </p:cNvSpPr>
          <p:nvPr/>
        </p:nvSpPr>
        <p:spPr bwMode="auto">
          <a:xfrm>
            <a:off x="4559300" y="44688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55" name="Freeform 897"/>
          <p:cNvSpPr>
            <a:spLocks/>
          </p:cNvSpPr>
          <p:nvPr/>
        </p:nvSpPr>
        <p:spPr bwMode="auto">
          <a:xfrm>
            <a:off x="4559300" y="4865688"/>
            <a:ext cx="388938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56" name="Freeform 898"/>
          <p:cNvSpPr>
            <a:spLocks/>
          </p:cNvSpPr>
          <p:nvPr/>
        </p:nvSpPr>
        <p:spPr bwMode="auto">
          <a:xfrm>
            <a:off x="4559300" y="4865688"/>
            <a:ext cx="388938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57" name="Freeform 899"/>
          <p:cNvSpPr>
            <a:spLocks/>
          </p:cNvSpPr>
          <p:nvPr/>
        </p:nvSpPr>
        <p:spPr bwMode="auto">
          <a:xfrm>
            <a:off x="4559300" y="50625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58" name="Freeform 900"/>
          <p:cNvSpPr>
            <a:spLocks/>
          </p:cNvSpPr>
          <p:nvPr/>
        </p:nvSpPr>
        <p:spPr bwMode="auto">
          <a:xfrm>
            <a:off x="4559300" y="50625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59" name="Freeform 901"/>
          <p:cNvSpPr>
            <a:spLocks/>
          </p:cNvSpPr>
          <p:nvPr/>
        </p:nvSpPr>
        <p:spPr bwMode="auto">
          <a:xfrm>
            <a:off x="4559300" y="52609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60" name="Freeform 902"/>
          <p:cNvSpPr>
            <a:spLocks/>
          </p:cNvSpPr>
          <p:nvPr/>
        </p:nvSpPr>
        <p:spPr bwMode="auto">
          <a:xfrm>
            <a:off x="4559300" y="52609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61" name="Freeform 903"/>
          <p:cNvSpPr>
            <a:spLocks/>
          </p:cNvSpPr>
          <p:nvPr/>
        </p:nvSpPr>
        <p:spPr bwMode="auto">
          <a:xfrm>
            <a:off x="6308725" y="10620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62" name="Freeform 904"/>
          <p:cNvSpPr>
            <a:spLocks/>
          </p:cNvSpPr>
          <p:nvPr/>
        </p:nvSpPr>
        <p:spPr bwMode="auto">
          <a:xfrm>
            <a:off x="6308725" y="10620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63" name="Freeform 905"/>
          <p:cNvSpPr>
            <a:spLocks/>
          </p:cNvSpPr>
          <p:nvPr/>
        </p:nvSpPr>
        <p:spPr bwMode="auto">
          <a:xfrm>
            <a:off x="6308725" y="224948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64" name="Freeform 906"/>
          <p:cNvSpPr>
            <a:spLocks/>
          </p:cNvSpPr>
          <p:nvPr/>
        </p:nvSpPr>
        <p:spPr bwMode="auto">
          <a:xfrm>
            <a:off x="6308725" y="224948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65" name="Freeform 907"/>
          <p:cNvSpPr>
            <a:spLocks/>
          </p:cNvSpPr>
          <p:nvPr/>
        </p:nvSpPr>
        <p:spPr bwMode="auto">
          <a:xfrm>
            <a:off x="6308725" y="304165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66" name="Freeform 908"/>
          <p:cNvSpPr>
            <a:spLocks/>
          </p:cNvSpPr>
          <p:nvPr/>
        </p:nvSpPr>
        <p:spPr bwMode="auto">
          <a:xfrm>
            <a:off x="6308725" y="304165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67" name="Freeform 909"/>
          <p:cNvSpPr>
            <a:spLocks/>
          </p:cNvSpPr>
          <p:nvPr/>
        </p:nvSpPr>
        <p:spPr bwMode="auto">
          <a:xfrm>
            <a:off x="6308725" y="34369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68" name="Freeform 910"/>
          <p:cNvSpPr>
            <a:spLocks/>
          </p:cNvSpPr>
          <p:nvPr/>
        </p:nvSpPr>
        <p:spPr bwMode="auto">
          <a:xfrm>
            <a:off x="6308725" y="34369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69" name="Freeform 911"/>
          <p:cNvSpPr>
            <a:spLocks/>
          </p:cNvSpPr>
          <p:nvPr/>
        </p:nvSpPr>
        <p:spPr bwMode="auto">
          <a:xfrm>
            <a:off x="6308725" y="383222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70" name="Freeform 912"/>
          <p:cNvSpPr>
            <a:spLocks/>
          </p:cNvSpPr>
          <p:nvPr/>
        </p:nvSpPr>
        <p:spPr bwMode="auto">
          <a:xfrm>
            <a:off x="6308725" y="383222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71" name="Freeform 913"/>
          <p:cNvSpPr>
            <a:spLocks/>
          </p:cNvSpPr>
          <p:nvPr/>
        </p:nvSpPr>
        <p:spPr bwMode="auto">
          <a:xfrm>
            <a:off x="6308725" y="44688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72" name="Freeform 914"/>
          <p:cNvSpPr>
            <a:spLocks/>
          </p:cNvSpPr>
          <p:nvPr/>
        </p:nvSpPr>
        <p:spPr bwMode="auto">
          <a:xfrm>
            <a:off x="6308725" y="44688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73" name="Freeform 915"/>
          <p:cNvSpPr>
            <a:spLocks/>
          </p:cNvSpPr>
          <p:nvPr/>
        </p:nvSpPr>
        <p:spPr bwMode="auto">
          <a:xfrm>
            <a:off x="6308725" y="50625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74" name="Freeform 916"/>
          <p:cNvSpPr>
            <a:spLocks/>
          </p:cNvSpPr>
          <p:nvPr/>
        </p:nvSpPr>
        <p:spPr bwMode="auto">
          <a:xfrm>
            <a:off x="6308725" y="50625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75" name="Freeform 917"/>
          <p:cNvSpPr>
            <a:spLocks/>
          </p:cNvSpPr>
          <p:nvPr/>
        </p:nvSpPr>
        <p:spPr bwMode="auto">
          <a:xfrm>
            <a:off x="6308725" y="52609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76" name="Freeform 918"/>
          <p:cNvSpPr>
            <a:spLocks/>
          </p:cNvSpPr>
          <p:nvPr/>
        </p:nvSpPr>
        <p:spPr bwMode="auto">
          <a:xfrm>
            <a:off x="6308725" y="52609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77" name="Freeform 919"/>
          <p:cNvSpPr>
            <a:spLocks/>
          </p:cNvSpPr>
          <p:nvPr/>
        </p:nvSpPr>
        <p:spPr bwMode="auto">
          <a:xfrm>
            <a:off x="7102475" y="50625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78" name="Freeform 920"/>
          <p:cNvSpPr>
            <a:spLocks/>
          </p:cNvSpPr>
          <p:nvPr/>
        </p:nvSpPr>
        <p:spPr bwMode="auto">
          <a:xfrm>
            <a:off x="7102475" y="50625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79" name="Freeform 921"/>
          <p:cNvSpPr>
            <a:spLocks/>
          </p:cNvSpPr>
          <p:nvPr/>
        </p:nvSpPr>
        <p:spPr bwMode="auto">
          <a:xfrm>
            <a:off x="7921625" y="10620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80" name="Freeform 922"/>
          <p:cNvSpPr>
            <a:spLocks/>
          </p:cNvSpPr>
          <p:nvPr/>
        </p:nvSpPr>
        <p:spPr bwMode="auto">
          <a:xfrm>
            <a:off x="7921625" y="10620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81" name="Freeform 923"/>
          <p:cNvSpPr>
            <a:spLocks/>
          </p:cNvSpPr>
          <p:nvPr/>
        </p:nvSpPr>
        <p:spPr bwMode="auto">
          <a:xfrm>
            <a:off x="7921625" y="224948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82" name="Freeform 924"/>
          <p:cNvSpPr>
            <a:spLocks/>
          </p:cNvSpPr>
          <p:nvPr/>
        </p:nvSpPr>
        <p:spPr bwMode="auto">
          <a:xfrm>
            <a:off x="7921625" y="224948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83" name="Freeform 925"/>
          <p:cNvSpPr>
            <a:spLocks/>
          </p:cNvSpPr>
          <p:nvPr/>
        </p:nvSpPr>
        <p:spPr bwMode="auto">
          <a:xfrm>
            <a:off x="7921625" y="304165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84" name="Freeform 926"/>
          <p:cNvSpPr>
            <a:spLocks/>
          </p:cNvSpPr>
          <p:nvPr/>
        </p:nvSpPr>
        <p:spPr bwMode="auto">
          <a:xfrm>
            <a:off x="7921625" y="304165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85" name="Freeform 927"/>
          <p:cNvSpPr>
            <a:spLocks/>
          </p:cNvSpPr>
          <p:nvPr/>
        </p:nvSpPr>
        <p:spPr bwMode="auto">
          <a:xfrm>
            <a:off x="7921625" y="34369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86" name="Freeform 928"/>
          <p:cNvSpPr>
            <a:spLocks/>
          </p:cNvSpPr>
          <p:nvPr/>
        </p:nvSpPr>
        <p:spPr bwMode="auto">
          <a:xfrm>
            <a:off x="7921625" y="34369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87" name="Freeform 929"/>
          <p:cNvSpPr>
            <a:spLocks/>
          </p:cNvSpPr>
          <p:nvPr/>
        </p:nvSpPr>
        <p:spPr bwMode="auto">
          <a:xfrm>
            <a:off x="7921625" y="383222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88" name="Freeform 930"/>
          <p:cNvSpPr>
            <a:spLocks/>
          </p:cNvSpPr>
          <p:nvPr/>
        </p:nvSpPr>
        <p:spPr bwMode="auto">
          <a:xfrm>
            <a:off x="7921625" y="383222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89" name="Freeform 931"/>
          <p:cNvSpPr>
            <a:spLocks/>
          </p:cNvSpPr>
          <p:nvPr/>
        </p:nvSpPr>
        <p:spPr bwMode="auto">
          <a:xfrm>
            <a:off x="7921625" y="44688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90" name="Freeform 932"/>
          <p:cNvSpPr>
            <a:spLocks/>
          </p:cNvSpPr>
          <p:nvPr/>
        </p:nvSpPr>
        <p:spPr bwMode="auto">
          <a:xfrm>
            <a:off x="7921625" y="44688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91" name="Freeform 933"/>
          <p:cNvSpPr>
            <a:spLocks/>
          </p:cNvSpPr>
          <p:nvPr/>
        </p:nvSpPr>
        <p:spPr bwMode="auto">
          <a:xfrm>
            <a:off x="7921625" y="4865688"/>
            <a:ext cx="390525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92" name="Freeform 934"/>
          <p:cNvSpPr>
            <a:spLocks/>
          </p:cNvSpPr>
          <p:nvPr/>
        </p:nvSpPr>
        <p:spPr bwMode="auto">
          <a:xfrm>
            <a:off x="7921625" y="4865688"/>
            <a:ext cx="390525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93" name="Freeform 935"/>
          <p:cNvSpPr>
            <a:spLocks/>
          </p:cNvSpPr>
          <p:nvPr/>
        </p:nvSpPr>
        <p:spPr bwMode="auto">
          <a:xfrm>
            <a:off x="7921625" y="50625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94" name="Freeform 936"/>
          <p:cNvSpPr>
            <a:spLocks/>
          </p:cNvSpPr>
          <p:nvPr/>
        </p:nvSpPr>
        <p:spPr bwMode="auto">
          <a:xfrm>
            <a:off x="7921625" y="50625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95" name="Freeform 937"/>
          <p:cNvSpPr>
            <a:spLocks/>
          </p:cNvSpPr>
          <p:nvPr/>
        </p:nvSpPr>
        <p:spPr bwMode="auto">
          <a:xfrm>
            <a:off x="7921625" y="52609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96" name="Freeform 938"/>
          <p:cNvSpPr>
            <a:spLocks/>
          </p:cNvSpPr>
          <p:nvPr/>
        </p:nvSpPr>
        <p:spPr bwMode="auto">
          <a:xfrm>
            <a:off x="7921625" y="52609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97" name="Freeform 939"/>
          <p:cNvSpPr>
            <a:spLocks/>
          </p:cNvSpPr>
          <p:nvPr/>
        </p:nvSpPr>
        <p:spPr bwMode="auto">
          <a:xfrm>
            <a:off x="8755063" y="185420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98" name="Freeform 940"/>
          <p:cNvSpPr>
            <a:spLocks/>
          </p:cNvSpPr>
          <p:nvPr/>
        </p:nvSpPr>
        <p:spPr bwMode="auto">
          <a:xfrm>
            <a:off x="8755063" y="185420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099" name="Freeform 941"/>
          <p:cNvSpPr>
            <a:spLocks/>
          </p:cNvSpPr>
          <p:nvPr/>
        </p:nvSpPr>
        <p:spPr bwMode="auto">
          <a:xfrm>
            <a:off x="8755063" y="224948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00" name="Freeform 942"/>
          <p:cNvSpPr>
            <a:spLocks/>
          </p:cNvSpPr>
          <p:nvPr/>
        </p:nvSpPr>
        <p:spPr bwMode="auto">
          <a:xfrm>
            <a:off x="8755063" y="224948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01" name="Freeform 943"/>
          <p:cNvSpPr>
            <a:spLocks/>
          </p:cNvSpPr>
          <p:nvPr/>
        </p:nvSpPr>
        <p:spPr bwMode="auto">
          <a:xfrm>
            <a:off x="8755063" y="34369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02" name="Freeform 944"/>
          <p:cNvSpPr>
            <a:spLocks/>
          </p:cNvSpPr>
          <p:nvPr/>
        </p:nvSpPr>
        <p:spPr bwMode="auto">
          <a:xfrm>
            <a:off x="8755063" y="34369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03" name="Freeform 945"/>
          <p:cNvSpPr>
            <a:spLocks/>
          </p:cNvSpPr>
          <p:nvPr/>
        </p:nvSpPr>
        <p:spPr bwMode="auto">
          <a:xfrm>
            <a:off x="8755063" y="383222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04" name="Freeform 946"/>
          <p:cNvSpPr>
            <a:spLocks/>
          </p:cNvSpPr>
          <p:nvPr/>
        </p:nvSpPr>
        <p:spPr bwMode="auto">
          <a:xfrm>
            <a:off x="8755063" y="383222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05" name="Freeform 947"/>
          <p:cNvSpPr>
            <a:spLocks/>
          </p:cNvSpPr>
          <p:nvPr/>
        </p:nvSpPr>
        <p:spPr bwMode="auto">
          <a:xfrm>
            <a:off x="8755063" y="50625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06" name="Freeform 948"/>
          <p:cNvSpPr>
            <a:spLocks/>
          </p:cNvSpPr>
          <p:nvPr/>
        </p:nvSpPr>
        <p:spPr bwMode="auto">
          <a:xfrm>
            <a:off x="8755063" y="50625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07" name="Freeform 949"/>
          <p:cNvSpPr>
            <a:spLocks/>
          </p:cNvSpPr>
          <p:nvPr/>
        </p:nvSpPr>
        <p:spPr bwMode="auto">
          <a:xfrm>
            <a:off x="2741613" y="44688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08" name="Freeform 950"/>
          <p:cNvSpPr>
            <a:spLocks/>
          </p:cNvSpPr>
          <p:nvPr/>
        </p:nvSpPr>
        <p:spPr bwMode="auto">
          <a:xfrm>
            <a:off x="2741613" y="44688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09" name="Freeform 951"/>
          <p:cNvSpPr>
            <a:spLocks/>
          </p:cNvSpPr>
          <p:nvPr/>
        </p:nvSpPr>
        <p:spPr bwMode="auto">
          <a:xfrm>
            <a:off x="6308725" y="185420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10" name="Freeform 952"/>
          <p:cNvSpPr>
            <a:spLocks/>
          </p:cNvSpPr>
          <p:nvPr/>
        </p:nvSpPr>
        <p:spPr bwMode="auto">
          <a:xfrm>
            <a:off x="6308725" y="185420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11" name="Freeform 953"/>
          <p:cNvSpPr>
            <a:spLocks/>
          </p:cNvSpPr>
          <p:nvPr/>
        </p:nvSpPr>
        <p:spPr bwMode="auto">
          <a:xfrm>
            <a:off x="8755063" y="4865688"/>
            <a:ext cx="390525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12" name="Freeform 954"/>
          <p:cNvSpPr>
            <a:spLocks/>
          </p:cNvSpPr>
          <p:nvPr/>
        </p:nvSpPr>
        <p:spPr bwMode="auto">
          <a:xfrm>
            <a:off x="8755063" y="4865688"/>
            <a:ext cx="390525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13" name="Freeform 955"/>
          <p:cNvSpPr>
            <a:spLocks/>
          </p:cNvSpPr>
          <p:nvPr/>
        </p:nvSpPr>
        <p:spPr bwMode="auto">
          <a:xfrm>
            <a:off x="5461000" y="10620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14" name="Freeform 956"/>
          <p:cNvSpPr>
            <a:spLocks/>
          </p:cNvSpPr>
          <p:nvPr/>
        </p:nvSpPr>
        <p:spPr bwMode="auto">
          <a:xfrm>
            <a:off x="5461000" y="10620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15" name="Freeform 957"/>
          <p:cNvSpPr>
            <a:spLocks/>
          </p:cNvSpPr>
          <p:nvPr/>
        </p:nvSpPr>
        <p:spPr bwMode="auto">
          <a:xfrm>
            <a:off x="8755063" y="10620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16" name="Freeform 958"/>
          <p:cNvSpPr>
            <a:spLocks/>
          </p:cNvSpPr>
          <p:nvPr/>
        </p:nvSpPr>
        <p:spPr bwMode="auto">
          <a:xfrm>
            <a:off x="8755063" y="10620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17" name="Freeform 959"/>
          <p:cNvSpPr>
            <a:spLocks/>
          </p:cNvSpPr>
          <p:nvPr/>
        </p:nvSpPr>
        <p:spPr bwMode="auto">
          <a:xfrm>
            <a:off x="7102475" y="10620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18" name="Freeform 960"/>
          <p:cNvSpPr>
            <a:spLocks/>
          </p:cNvSpPr>
          <p:nvPr/>
        </p:nvSpPr>
        <p:spPr bwMode="auto">
          <a:xfrm>
            <a:off x="7102475" y="10620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19" name="Freeform 961"/>
          <p:cNvSpPr>
            <a:spLocks/>
          </p:cNvSpPr>
          <p:nvPr/>
        </p:nvSpPr>
        <p:spPr bwMode="auto">
          <a:xfrm>
            <a:off x="2741613" y="185420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20" name="Freeform 962"/>
          <p:cNvSpPr>
            <a:spLocks/>
          </p:cNvSpPr>
          <p:nvPr/>
        </p:nvSpPr>
        <p:spPr bwMode="auto">
          <a:xfrm>
            <a:off x="2741613" y="185420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21" name="Freeform 963"/>
          <p:cNvSpPr>
            <a:spLocks/>
          </p:cNvSpPr>
          <p:nvPr/>
        </p:nvSpPr>
        <p:spPr bwMode="auto">
          <a:xfrm>
            <a:off x="7102475" y="185420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22" name="Freeform 964"/>
          <p:cNvSpPr>
            <a:spLocks/>
          </p:cNvSpPr>
          <p:nvPr/>
        </p:nvSpPr>
        <p:spPr bwMode="auto">
          <a:xfrm>
            <a:off x="7102475" y="185420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23" name="Freeform 965"/>
          <p:cNvSpPr>
            <a:spLocks/>
          </p:cNvSpPr>
          <p:nvPr/>
        </p:nvSpPr>
        <p:spPr bwMode="auto">
          <a:xfrm>
            <a:off x="7921625" y="185420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24" name="Freeform 966"/>
          <p:cNvSpPr>
            <a:spLocks/>
          </p:cNvSpPr>
          <p:nvPr/>
        </p:nvSpPr>
        <p:spPr bwMode="auto">
          <a:xfrm>
            <a:off x="7921625" y="185420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25" name="Freeform 967"/>
          <p:cNvSpPr>
            <a:spLocks/>
          </p:cNvSpPr>
          <p:nvPr/>
        </p:nvSpPr>
        <p:spPr bwMode="auto">
          <a:xfrm>
            <a:off x="2741613" y="224948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26" name="Freeform 968"/>
          <p:cNvSpPr>
            <a:spLocks/>
          </p:cNvSpPr>
          <p:nvPr/>
        </p:nvSpPr>
        <p:spPr bwMode="auto">
          <a:xfrm>
            <a:off x="2741613" y="224948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27" name="Freeform 969"/>
          <p:cNvSpPr>
            <a:spLocks/>
          </p:cNvSpPr>
          <p:nvPr/>
        </p:nvSpPr>
        <p:spPr bwMode="auto">
          <a:xfrm>
            <a:off x="7102475" y="224948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28" name="Freeform 970"/>
          <p:cNvSpPr>
            <a:spLocks/>
          </p:cNvSpPr>
          <p:nvPr/>
        </p:nvSpPr>
        <p:spPr bwMode="auto">
          <a:xfrm>
            <a:off x="7102475" y="224948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29" name="Freeform 971"/>
          <p:cNvSpPr>
            <a:spLocks/>
          </p:cNvSpPr>
          <p:nvPr/>
        </p:nvSpPr>
        <p:spPr bwMode="auto">
          <a:xfrm>
            <a:off x="2741613" y="26447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30" name="Freeform 972"/>
          <p:cNvSpPr>
            <a:spLocks/>
          </p:cNvSpPr>
          <p:nvPr/>
        </p:nvSpPr>
        <p:spPr bwMode="auto">
          <a:xfrm>
            <a:off x="2741613" y="26447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31" name="Freeform 973"/>
          <p:cNvSpPr>
            <a:spLocks/>
          </p:cNvSpPr>
          <p:nvPr/>
        </p:nvSpPr>
        <p:spPr bwMode="auto">
          <a:xfrm>
            <a:off x="3657600" y="26447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32" name="Freeform 974"/>
          <p:cNvSpPr>
            <a:spLocks/>
          </p:cNvSpPr>
          <p:nvPr/>
        </p:nvSpPr>
        <p:spPr bwMode="auto">
          <a:xfrm>
            <a:off x="3657600" y="26447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33" name="Freeform 975"/>
          <p:cNvSpPr>
            <a:spLocks/>
          </p:cNvSpPr>
          <p:nvPr/>
        </p:nvSpPr>
        <p:spPr bwMode="auto">
          <a:xfrm>
            <a:off x="5461000" y="26447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34" name="Freeform 976"/>
          <p:cNvSpPr>
            <a:spLocks/>
          </p:cNvSpPr>
          <p:nvPr/>
        </p:nvSpPr>
        <p:spPr bwMode="auto">
          <a:xfrm>
            <a:off x="5461000" y="26447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35" name="Freeform 977"/>
          <p:cNvSpPr>
            <a:spLocks/>
          </p:cNvSpPr>
          <p:nvPr/>
        </p:nvSpPr>
        <p:spPr bwMode="auto">
          <a:xfrm>
            <a:off x="4559300" y="26447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36" name="Freeform 978"/>
          <p:cNvSpPr>
            <a:spLocks/>
          </p:cNvSpPr>
          <p:nvPr/>
        </p:nvSpPr>
        <p:spPr bwMode="auto">
          <a:xfrm>
            <a:off x="4559300" y="26447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37" name="Freeform 979"/>
          <p:cNvSpPr>
            <a:spLocks/>
          </p:cNvSpPr>
          <p:nvPr/>
        </p:nvSpPr>
        <p:spPr bwMode="auto">
          <a:xfrm>
            <a:off x="6308725" y="26447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38" name="Freeform 980"/>
          <p:cNvSpPr>
            <a:spLocks/>
          </p:cNvSpPr>
          <p:nvPr/>
        </p:nvSpPr>
        <p:spPr bwMode="auto">
          <a:xfrm>
            <a:off x="6308725" y="26447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39" name="Freeform 981"/>
          <p:cNvSpPr>
            <a:spLocks/>
          </p:cNvSpPr>
          <p:nvPr/>
        </p:nvSpPr>
        <p:spPr bwMode="auto">
          <a:xfrm>
            <a:off x="7102475" y="26447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40" name="Freeform 982"/>
          <p:cNvSpPr>
            <a:spLocks/>
          </p:cNvSpPr>
          <p:nvPr/>
        </p:nvSpPr>
        <p:spPr bwMode="auto">
          <a:xfrm>
            <a:off x="7102475" y="26447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41" name="Freeform 983"/>
          <p:cNvSpPr>
            <a:spLocks/>
          </p:cNvSpPr>
          <p:nvPr/>
        </p:nvSpPr>
        <p:spPr bwMode="auto">
          <a:xfrm>
            <a:off x="7921625" y="26447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42" name="Freeform 984"/>
          <p:cNvSpPr>
            <a:spLocks/>
          </p:cNvSpPr>
          <p:nvPr/>
        </p:nvSpPr>
        <p:spPr bwMode="auto">
          <a:xfrm>
            <a:off x="7921625" y="26447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43" name="Freeform 985"/>
          <p:cNvSpPr>
            <a:spLocks/>
          </p:cNvSpPr>
          <p:nvPr/>
        </p:nvSpPr>
        <p:spPr bwMode="auto">
          <a:xfrm>
            <a:off x="8755063" y="26447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44" name="Freeform 986"/>
          <p:cNvSpPr>
            <a:spLocks/>
          </p:cNvSpPr>
          <p:nvPr/>
        </p:nvSpPr>
        <p:spPr bwMode="auto">
          <a:xfrm>
            <a:off x="8755063" y="26447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45" name="Freeform 987"/>
          <p:cNvSpPr>
            <a:spLocks/>
          </p:cNvSpPr>
          <p:nvPr/>
        </p:nvSpPr>
        <p:spPr bwMode="auto">
          <a:xfrm>
            <a:off x="2741613" y="304165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46" name="Freeform 988"/>
          <p:cNvSpPr>
            <a:spLocks/>
          </p:cNvSpPr>
          <p:nvPr/>
        </p:nvSpPr>
        <p:spPr bwMode="auto">
          <a:xfrm>
            <a:off x="2741613" y="304165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47" name="Freeform 989"/>
          <p:cNvSpPr>
            <a:spLocks/>
          </p:cNvSpPr>
          <p:nvPr/>
        </p:nvSpPr>
        <p:spPr bwMode="auto">
          <a:xfrm>
            <a:off x="3657600" y="304165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48" name="Freeform 990"/>
          <p:cNvSpPr>
            <a:spLocks/>
          </p:cNvSpPr>
          <p:nvPr/>
        </p:nvSpPr>
        <p:spPr bwMode="auto">
          <a:xfrm>
            <a:off x="3657600" y="304165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49" name="Freeform 991"/>
          <p:cNvSpPr>
            <a:spLocks/>
          </p:cNvSpPr>
          <p:nvPr/>
        </p:nvSpPr>
        <p:spPr bwMode="auto">
          <a:xfrm>
            <a:off x="7102475" y="304165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50" name="Freeform 992"/>
          <p:cNvSpPr>
            <a:spLocks/>
          </p:cNvSpPr>
          <p:nvPr/>
        </p:nvSpPr>
        <p:spPr bwMode="auto">
          <a:xfrm>
            <a:off x="7102475" y="3041651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51" name="Freeform 993"/>
          <p:cNvSpPr>
            <a:spLocks/>
          </p:cNvSpPr>
          <p:nvPr/>
        </p:nvSpPr>
        <p:spPr bwMode="auto">
          <a:xfrm>
            <a:off x="8755063" y="304165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52" name="Freeform 994"/>
          <p:cNvSpPr>
            <a:spLocks/>
          </p:cNvSpPr>
          <p:nvPr/>
        </p:nvSpPr>
        <p:spPr bwMode="auto">
          <a:xfrm>
            <a:off x="8755063" y="3041651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53" name="Freeform 995"/>
          <p:cNvSpPr>
            <a:spLocks/>
          </p:cNvSpPr>
          <p:nvPr/>
        </p:nvSpPr>
        <p:spPr bwMode="auto">
          <a:xfrm>
            <a:off x="7102475" y="34369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54" name="Freeform 996"/>
          <p:cNvSpPr>
            <a:spLocks/>
          </p:cNvSpPr>
          <p:nvPr/>
        </p:nvSpPr>
        <p:spPr bwMode="auto">
          <a:xfrm>
            <a:off x="7102475" y="3436938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55" name="Freeform 997"/>
          <p:cNvSpPr>
            <a:spLocks/>
          </p:cNvSpPr>
          <p:nvPr/>
        </p:nvSpPr>
        <p:spPr bwMode="auto">
          <a:xfrm>
            <a:off x="2741613" y="36353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56" name="Freeform 998"/>
          <p:cNvSpPr>
            <a:spLocks/>
          </p:cNvSpPr>
          <p:nvPr/>
        </p:nvSpPr>
        <p:spPr bwMode="auto">
          <a:xfrm>
            <a:off x="2741613" y="36353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57" name="Freeform 999"/>
          <p:cNvSpPr>
            <a:spLocks/>
          </p:cNvSpPr>
          <p:nvPr/>
        </p:nvSpPr>
        <p:spPr bwMode="auto">
          <a:xfrm>
            <a:off x="5461000" y="36353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58" name="Freeform 1000"/>
          <p:cNvSpPr>
            <a:spLocks/>
          </p:cNvSpPr>
          <p:nvPr/>
        </p:nvSpPr>
        <p:spPr bwMode="auto">
          <a:xfrm>
            <a:off x="5461000" y="36353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59" name="Freeform 1001"/>
          <p:cNvSpPr>
            <a:spLocks/>
          </p:cNvSpPr>
          <p:nvPr/>
        </p:nvSpPr>
        <p:spPr bwMode="auto">
          <a:xfrm>
            <a:off x="3657600" y="36353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60" name="Freeform 1002"/>
          <p:cNvSpPr>
            <a:spLocks/>
          </p:cNvSpPr>
          <p:nvPr/>
        </p:nvSpPr>
        <p:spPr bwMode="auto">
          <a:xfrm>
            <a:off x="3657600" y="36353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61" name="Freeform 1003"/>
          <p:cNvSpPr>
            <a:spLocks/>
          </p:cNvSpPr>
          <p:nvPr/>
        </p:nvSpPr>
        <p:spPr bwMode="auto">
          <a:xfrm>
            <a:off x="8755063" y="36353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62" name="Freeform 1004"/>
          <p:cNvSpPr>
            <a:spLocks/>
          </p:cNvSpPr>
          <p:nvPr/>
        </p:nvSpPr>
        <p:spPr bwMode="auto">
          <a:xfrm>
            <a:off x="8755063" y="36353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63" name="Freeform 1005"/>
          <p:cNvSpPr>
            <a:spLocks/>
          </p:cNvSpPr>
          <p:nvPr/>
        </p:nvSpPr>
        <p:spPr bwMode="auto">
          <a:xfrm>
            <a:off x="7921625" y="36353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64" name="Freeform 1006"/>
          <p:cNvSpPr>
            <a:spLocks/>
          </p:cNvSpPr>
          <p:nvPr/>
        </p:nvSpPr>
        <p:spPr bwMode="auto">
          <a:xfrm>
            <a:off x="7921625" y="3635376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65" name="Freeform 1007"/>
          <p:cNvSpPr>
            <a:spLocks/>
          </p:cNvSpPr>
          <p:nvPr/>
        </p:nvSpPr>
        <p:spPr bwMode="auto">
          <a:xfrm>
            <a:off x="7102475" y="36353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166" name="Freeform 1008"/>
          <p:cNvSpPr>
            <a:spLocks/>
          </p:cNvSpPr>
          <p:nvPr/>
        </p:nvSpPr>
        <p:spPr bwMode="auto">
          <a:xfrm>
            <a:off x="7102475" y="3635376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2" name="Freeform 1010"/>
          <p:cNvSpPr>
            <a:spLocks/>
          </p:cNvSpPr>
          <p:nvPr/>
        </p:nvSpPr>
        <p:spPr bwMode="auto">
          <a:xfrm>
            <a:off x="6308725" y="36353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3" name="Freeform 1011"/>
          <p:cNvSpPr>
            <a:spLocks/>
          </p:cNvSpPr>
          <p:nvPr/>
        </p:nvSpPr>
        <p:spPr bwMode="auto">
          <a:xfrm>
            <a:off x="6308725" y="36353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4" name="Freeform 1012"/>
          <p:cNvSpPr>
            <a:spLocks/>
          </p:cNvSpPr>
          <p:nvPr/>
        </p:nvSpPr>
        <p:spPr bwMode="auto">
          <a:xfrm>
            <a:off x="4559300" y="363537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5" name="Freeform 1013"/>
          <p:cNvSpPr>
            <a:spLocks/>
          </p:cNvSpPr>
          <p:nvPr/>
        </p:nvSpPr>
        <p:spPr bwMode="auto">
          <a:xfrm>
            <a:off x="4559300" y="363537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6" name="Freeform 1014"/>
          <p:cNvSpPr>
            <a:spLocks/>
          </p:cNvSpPr>
          <p:nvPr/>
        </p:nvSpPr>
        <p:spPr bwMode="auto">
          <a:xfrm>
            <a:off x="5461000" y="38322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7" name="Freeform 1015"/>
          <p:cNvSpPr>
            <a:spLocks/>
          </p:cNvSpPr>
          <p:nvPr/>
        </p:nvSpPr>
        <p:spPr bwMode="auto">
          <a:xfrm>
            <a:off x="5461000" y="38322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8" name="Freeform 1016"/>
          <p:cNvSpPr>
            <a:spLocks/>
          </p:cNvSpPr>
          <p:nvPr/>
        </p:nvSpPr>
        <p:spPr bwMode="auto">
          <a:xfrm>
            <a:off x="7102475" y="383222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9" name="Freeform 1017"/>
          <p:cNvSpPr>
            <a:spLocks/>
          </p:cNvSpPr>
          <p:nvPr/>
        </p:nvSpPr>
        <p:spPr bwMode="auto">
          <a:xfrm>
            <a:off x="7102475" y="383222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0" name="Freeform 1018"/>
          <p:cNvSpPr>
            <a:spLocks/>
          </p:cNvSpPr>
          <p:nvPr/>
        </p:nvSpPr>
        <p:spPr bwMode="auto">
          <a:xfrm>
            <a:off x="6308725" y="422910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1" name="Freeform 1019"/>
          <p:cNvSpPr>
            <a:spLocks/>
          </p:cNvSpPr>
          <p:nvPr/>
        </p:nvSpPr>
        <p:spPr bwMode="auto">
          <a:xfrm>
            <a:off x="6308725" y="422910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2" name="Freeform 1020"/>
          <p:cNvSpPr>
            <a:spLocks/>
          </p:cNvSpPr>
          <p:nvPr/>
        </p:nvSpPr>
        <p:spPr bwMode="auto">
          <a:xfrm>
            <a:off x="7102475" y="422910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3" name="Freeform 1021"/>
          <p:cNvSpPr>
            <a:spLocks/>
          </p:cNvSpPr>
          <p:nvPr/>
        </p:nvSpPr>
        <p:spPr bwMode="auto">
          <a:xfrm>
            <a:off x="7102475" y="422910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4" name="Freeform 1022"/>
          <p:cNvSpPr>
            <a:spLocks/>
          </p:cNvSpPr>
          <p:nvPr/>
        </p:nvSpPr>
        <p:spPr bwMode="auto">
          <a:xfrm>
            <a:off x="7921625" y="422910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5" name="Freeform 1023"/>
          <p:cNvSpPr>
            <a:spLocks/>
          </p:cNvSpPr>
          <p:nvPr/>
        </p:nvSpPr>
        <p:spPr bwMode="auto">
          <a:xfrm>
            <a:off x="7921625" y="422910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6" name="Freeform 1024"/>
          <p:cNvSpPr>
            <a:spLocks/>
          </p:cNvSpPr>
          <p:nvPr/>
        </p:nvSpPr>
        <p:spPr bwMode="auto">
          <a:xfrm>
            <a:off x="8755063" y="422910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7" name="Freeform 1025"/>
          <p:cNvSpPr>
            <a:spLocks/>
          </p:cNvSpPr>
          <p:nvPr/>
        </p:nvSpPr>
        <p:spPr bwMode="auto">
          <a:xfrm>
            <a:off x="8755063" y="422910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8" name="Freeform 1026"/>
          <p:cNvSpPr>
            <a:spLocks/>
          </p:cNvSpPr>
          <p:nvPr/>
        </p:nvSpPr>
        <p:spPr bwMode="auto">
          <a:xfrm>
            <a:off x="5461000" y="422910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9" name="Freeform 1027"/>
          <p:cNvSpPr>
            <a:spLocks/>
          </p:cNvSpPr>
          <p:nvPr/>
        </p:nvSpPr>
        <p:spPr bwMode="auto">
          <a:xfrm>
            <a:off x="5461000" y="422910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0" name="Freeform 1028"/>
          <p:cNvSpPr>
            <a:spLocks/>
          </p:cNvSpPr>
          <p:nvPr/>
        </p:nvSpPr>
        <p:spPr bwMode="auto">
          <a:xfrm>
            <a:off x="3657600" y="422910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1" name="Freeform 1029"/>
          <p:cNvSpPr>
            <a:spLocks/>
          </p:cNvSpPr>
          <p:nvPr/>
        </p:nvSpPr>
        <p:spPr bwMode="auto">
          <a:xfrm>
            <a:off x="3657600" y="422910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2" name="Freeform 1030"/>
          <p:cNvSpPr>
            <a:spLocks/>
          </p:cNvSpPr>
          <p:nvPr/>
        </p:nvSpPr>
        <p:spPr bwMode="auto">
          <a:xfrm>
            <a:off x="2741613" y="422910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3" name="Freeform 1031"/>
          <p:cNvSpPr>
            <a:spLocks/>
          </p:cNvSpPr>
          <p:nvPr/>
        </p:nvSpPr>
        <p:spPr bwMode="auto">
          <a:xfrm>
            <a:off x="2741613" y="422910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4" name="Freeform 1032"/>
          <p:cNvSpPr>
            <a:spLocks/>
          </p:cNvSpPr>
          <p:nvPr/>
        </p:nvSpPr>
        <p:spPr bwMode="auto">
          <a:xfrm>
            <a:off x="7102475" y="44688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5" name="Freeform 1033"/>
          <p:cNvSpPr>
            <a:spLocks/>
          </p:cNvSpPr>
          <p:nvPr/>
        </p:nvSpPr>
        <p:spPr bwMode="auto">
          <a:xfrm>
            <a:off x="7102475" y="44688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6" name="Freeform 1034"/>
          <p:cNvSpPr>
            <a:spLocks/>
          </p:cNvSpPr>
          <p:nvPr/>
        </p:nvSpPr>
        <p:spPr bwMode="auto">
          <a:xfrm>
            <a:off x="8755063" y="44688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" name="Freeform 1035"/>
          <p:cNvSpPr>
            <a:spLocks/>
          </p:cNvSpPr>
          <p:nvPr/>
        </p:nvSpPr>
        <p:spPr bwMode="auto">
          <a:xfrm>
            <a:off x="8755063" y="44688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8" name="Freeform 1036"/>
          <p:cNvSpPr>
            <a:spLocks/>
          </p:cNvSpPr>
          <p:nvPr/>
        </p:nvSpPr>
        <p:spPr bwMode="auto">
          <a:xfrm>
            <a:off x="3657600" y="44688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9" name="Freeform 1037"/>
          <p:cNvSpPr>
            <a:spLocks/>
          </p:cNvSpPr>
          <p:nvPr/>
        </p:nvSpPr>
        <p:spPr bwMode="auto">
          <a:xfrm>
            <a:off x="3657600" y="44688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0" name="Freeform 1038"/>
          <p:cNvSpPr>
            <a:spLocks/>
          </p:cNvSpPr>
          <p:nvPr/>
        </p:nvSpPr>
        <p:spPr bwMode="auto">
          <a:xfrm>
            <a:off x="2741613" y="46672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1" name="Freeform 1039"/>
          <p:cNvSpPr>
            <a:spLocks/>
          </p:cNvSpPr>
          <p:nvPr/>
        </p:nvSpPr>
        <p:spPr bwMode="auto">
          <a:xfrm>
            <a:off x="2741613" y="46672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2" name="Freeform 1040"/>
          <p:cNvSpPr>
            <a:spLocks/>
          </p:cNvSpPr>
          <p:nvPr/>
        </p:nvSpPr>
        <p:spPr bwMode="auto">
          <a:xfrm>
            <a:off x="5461000" y="46672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3" name="Freeform 1041"/>
          <p:cNvSpPr>
            <a:spLocks/>
          </p:cNvSpPr>
          <p:nvPr/>
        </p:nvSpPr>
        <p:spPr bwMode="auto">
          <a:xfrm>
            <a:off x="5461000" y="46672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4" name="Freeform 1042"/>
          <p:cNvSpPr>
            <a:spLocks/>
          </p:cNvSpPr>
          <p:nvPr/>
        </p:nvSpPr>
        <p:spPr bwMode="auto">
          <a:xfrm>
            <a:off x="3657600" y="46672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5" name="Freeform 1043"/>
          <p:cNvSpPr>
            <a:spLocks/>
          </p:cNvSpPr>
          <p:nvPr/>
        </p:nvSpPr>
        <p:spPr bwMode="auto">
          <a:xfrm>
            <a:off x="3657600" y="46672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6" name="Freeform 1044"/>
          <p:cNvSpPr>
            <a:spLocks/>
          </p:cNvSpPr>
          <p:nvPr/>
        </p:nvSpPr>
        <p:spPr bwMode="auto">
          <a:xfrm>
            <a:off x="4559300" y="46672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7" name="Freeform 1045"/>
          <p:cNvSpPr>
            <a:spLocks/>
          </p:cNvSpPr>
          <p:nvPr/>
        </p:nvSpPr>
        <p:spPr bwMode="auto">
          <a:xfrm>
            <a:off x="4559300" y="46672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8" name="Freeform 1046"/>
          <p:cNvSpPr>
            <a:spLocks/>
          </p:cNvSpPr>
          <p:nvPr/>
        </p:nvSpPr>
        <p:spPr bwMode="auto">
          <a:xfrm>
            <a:off x="8755063" y="46672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9" name="Freeform 1047"/>
          <p:cNvSpPr>
            <a:spLocks/>
          </p:cNvSpPr>
          <p:nvPr/>
        </p:nvSpPr>
        <p:spPr bwMode="auto">
          <a:xfrm>
            <a:off x="8755063" y="46672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0" name="Freeform 1048"/>
          <p:cNvSpPr>
            <a:spLocks/>
          </p:cNvSpPr>
          <p:nvPr/>
        </p:nvSpPr>
        <p:spPr bwMode="auto">
          <a:xfrm>
            <a:off x="7921625" y="46672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1" name="Freeform 1049"/>
          <p:cNvSpPr>
            <a:spLocks/>
          </p:cNvSpPr>
          <p:nvPr/>
        </p:nvSpPr>
        <p:spPr bwMode="auto">
          <a:xfrm>
            <a:off x="7921625" y="46672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2" name="Freeform 1050"/>
          <p:cNvSpPr>
            <a:spLocks/>
          </p:cNvSpPr>
          <p:nvPr/>
        </p:nvSpPr>
        <p:spPr bwMode="auto">
          <a:xfrm>
            <a:off x="7102475" y="46672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3" name="Freeform 1051"/>
          <p:cNvSpPr>
            <a:spLocks/>
          </p:cNvSpPr>
          <p:nvPr/>
        </p:nvSpPr>
        <p:spPr bwMode="auto">
          <a:xfrm>
            <a:off x="7102475" y="46672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4" name="Freeform 1052"/>
          <p:cNvSpPr>
            <a:spLocks/>
          </p:cNvSpPr>
          <p:nvPr/>
        </p:nvSpPr>
        <p:spPr bwMode="auto">
          <a:xfrm>
            <a:off x="6308725" y="46672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5" name="Freeform 1053"/>
          <p:cNvSpPr>
            <a:spLocks/>
          </p:cNvSpPr>
          <p:nvPr/>
        </p:nvSpPr>
        <p:spPr bwMode="auto">
          <a:xfrm>
            <a:off x="6308725" y="46672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6" name="Freeform 1054"/>
          <p:cNvSpPr>
            <a:spLocks/>
          </p:cNvSpPr>
          <p:nvPr/>
        </p:nvSpPr>
        <p:spPr bwMode="auto">
          <a:xfrm>
            <a:off x="2741613" y="4865688"/>
            <a:ext cx="390525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7" name="Freeform 1055"/>
          <p:cNvSpPr>
            <a:spLocks/>
          </p:cNvSpPr>
          <p:nvPr/>
        </p:nvSpPr>
        <p:spPr bwMode="auto">
          <a:xfrm>
            <a:off x="2741613" y="4865688"/>
            <a:ext cx="390525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8" name="Freeform 1056"/>
          <p:cNvSpPr>
            <a:spLocks/>
          </p:cNvSpPr>
          <p:nvPr/>
        </p:nvSpPr>
        <p:spPr bwMode="auto">
          <a:xfrm>
            <a:off x="3657600" y="4865688"/>
            <a:ext cx="388938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9" name="Freeform 1057"/>
          <p:cNvSpPr>
            <a:spLocks/>
          </p:cNvSpPr>
          <p:nvPr/>
        </p:nvSpPr>
        <p:spPr bwMode="auto">
          <a:xfrm>
            <a:off x="3657600" y="4865688"/>
            <a:ext cx="388938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60" name="Freeform 1058"/>
          <p:cNvSpPr>
            <a:spLocks/>
          </p:cNvSpPr>
          <p:nvPr/>
        </p:nvSpPr>
        <p:spPr bwMode="auto">
          <a:xfrm>
            <a:off x="6308725" y="4865688"/>
            <a:ext cx="390525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61" name="Freeform 1059"/>
          <p:cNvSpPr>
            <a:spLocks/>
          </p:cNvSpPr>
          <p:nvPr/>
        </p:nvSpPr>
        <p:spPr bwMode="auto">
          <a:xfrm>
            <a:off x="6308725" y="4865688"/>
            <a:ext cx="390525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62" name="Freeform 1060"/>
          <p:cNvSpPr>
            <a:spLocks/>
          </p:cNvSpPr>
          <p:nvPr/>
        </p:nvSpPr>
        <p:spPr bwMode="auto">
          <a:xfrm>
            <a:off x="7102475" y="4865688"/>
            <a:ext cx="388938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63" name="Freeform 1061"/>
          <p:cNvSpPr>
            <a:spLocks/>
          </p:cNvSpPr>
          <p:nvPr/>
        </p:nvSpPr>
        <p:spPr bwMode="auto">
          <a:xfrm>
            <a:off x="7102475" y="4865688"/>
            <a:ext cx="388938" cy="168275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88" name="Freeform 1062"/>
          <p:cNvSpPr>
            <a:spLocks/>
          </p:cNvSpPr>
          <p:nvPr/>
        </p:nvSpPr>
        <p:spPr bwMode="auto">
          <a:xfrm>
            <a:off x="5461000" y="50625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89" name="Freeform 1063"/>
          <p:cNvSpPr>
            <a:spLocks/>
          </p:cNvSpPr>
          <p:nvPr/>
        </p:nvSpPr>
        <p:spPr bwMode="auto">
          <a:xfrm>
            <a:off x="5461000" y="50625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91" name="Freeform 1064"/>
          <p:cNvSpPr>
            <a:spLocks/>
          </p:cNvSpPr>
          <p:nvPr/>
        </p:nvSpPr>
        <p:spPr bwMode="auto">
          <a:xfrm>
            <a:off x="2741613" y="50625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92" name="Freeform 1065"/>
          <p:cNvSpPr>
            <a:spLocks/>
          </p:cNvSpPr>
          <p:nvPr/>
        </p:nvSpPr>
        <p:spPr bwMode="auto">
          <a:xfrm>
            <a:off x="2741613" y="5062538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93" name="Freeform 1066"/>
          <p:cNvSpPr>
            <a:spLocks/>
          </p:cNvSpPr>
          <p:nvPr/>
        </p:nvSpPr>
        <p:spPr bwMode="auto">
          <a:xfrm>
            <a:off x="2741613" y="52609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94" name="Freeform 1067"/>
          <p:cNvSpPr>
            <a:spLocks/>
          </p:cNvSpPr>
          <p:nvPr/>
        </p:nvSpPr>
        <p:spPr bwMode="auto">
          <a:xfrm>
            <a:off x="2741613" y="52609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95" name="Freeform 1068"/>
          <p:cNvSpPr>
            <a:spLocks/>
          </p:cNvSpPr>
          <p:nvPr/>
        </p:nvSpPr>
        <p:spPr bwMode="auto">
          <a:xfrm>
            <a:off x="5461000" y="52609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96" name="Freeform 1069"/>
          <p:cNvSpPr>
            <a:spLocks/>
          </p:cNvSpPr>
          <p:nvPr/>
        </p:nvSpPr>
        <p:spPr bwMode="auto">
          <a:xfrm>
            <a:off x="5461000" y="52609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97" name="Freeform 1070"/>
          <p:cNvSpPr>
            <a:spLocks/>
          </p:cNvSpPr>
          <p:nvPr/>
        </p:nvSpPr>
        <p:spPr bwMode="auto">
          <a:xfrm>
            <a:off x="8755063" y="52609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98" name="Freeform 1071"/>
          <p:cNvSpPr>
            <a:spLocks/>
          </p:cNvSpPr>
          <p:nvPr/>
        </p:nvSpPr>
        <p:spPr bwMode="auto">
          <a:xfrm>
            <a:off x="8755063" y="52609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899" name="Freeform 1072"/>
          <p:cNvSpPr>
            <a:spLocks/>
          </p:cNvSpPr>
          <p:nvPr/>
        </p:nvSpPr>
        <p:spPr bwMode="auto">
          <a:xfrm>
            <a:off x="7102475" y="526097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00" name="Freeform 1073"/>
          <p:cNvSpPr>
            <a:spLocks/>
          </p:cNvSpPr>
          <p:nvPr/>
        </p:nvSpPr>
        <p:spPr bwMode="auto">
          <a:xfrm>
            <a:off x="7102475" y="526097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01" name="Freeform 1074"/>
          <p:cNvSpPr>
            <a:spLocks/>
          </p:cNvSpPr>
          <p:nvPr/>
        </p:nvSpPr>
        <p:spPr bwMode="auto">
          <a:xfrm>
            <a:off x="2741613" y="12604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02" name="Freeform 1075"/>
          <p:cNvSpPr>
            <a:spLocks/>
          </p:cNvSpPr>
          <p:nvPr/>
        </p:nvSpPr>
        <p:spPr bwMode="auto">
          <a:xfrm>
            <a:off x="2741613" y="12604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03" name="Freeform 1076"/>
          <p:cNvSpPr>
            <a:spLocks/>
          </p:cNvSpPr>
          <p:nvPr/>
        </p:nvSpPr>
        <p:spPr bwMode="auto">
          <a:xfrm>
            <a:off x="5461000" y="12604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04" name="Freeform 1077"/>
          <p:cNvSpPr>
            <a:spLocks/>
          </p:cNvSpPr>
          <p:nvPr/>
        </p:nvSpPr>
        <p:spPr bwMode="auto">
          <a:xfrm>
            <a:off x="5461000" y="12604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05" name="Freeform 1078"/>
          <p:cNvSpPr>
            <a:spLocks/>
          </p:cNvSpPr>
          <p:nvPr/>
        </p:nvSpPr>
        <p:spPr bwMode="auto">
          <a:xfrm>
            <a:off x="7102475" y="126047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06" name="Freeform 1079"/>
          <p:cNvSpPr>
            <a:spLocks/>
          </p:cNvSpPr>
          <p:nvPr/>
        </p:nvSpPr>
        <p:spPr bwMode="auto">
          <a:xfrm>
            <a:off x="7102475" y="126047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07" name="Freeform 1080"/>
          <p:cNvSpPr>
            <a:spLocks/>
          </p:cNvSpPr>
          <p:nvPr/>
        </p:nvSpPr>
        <p:spPr bwMode="auto">
          <a:xfrm>
            <a:off x="7921625" y="12604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08" name="Freeform 1081"/>
          <p:cNvSpPr>
            <a:spLocks/>
          </p:cNvSpPr>
          <p:nvPr/>
        </p:nvSpPr>
        <p:spPr bwMode="auto">
          <a:xfrm>
            <a:off x="7921625" y="12604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09" name="Freeform 1082"/>
          <p:cNvSpPr>
            <a:spLocks/>
          </p:cNvSpPr>
          <p:nvPr/>
        </p:nvSpPr>
        <p:spPr bwMode="auto">
          <a:xfrm>
            <a:off x="8755063" y="12604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10" name="Freeform 1083"/>
          <p:cNvSpPr>
            <a:spLocks/>
          </p:cNvSpPr>
          <p:nvPr/>
        </p:nvSpPr>
        <p:spPr bwMode="auto">
          <a:xfrm>
            <a:off x="8755063" y="12604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11" name="Freeform 1084"/>
          <p:cNvSpPr>
            <a:spLocks/>
          </p:cNvSpPr>
          <p:nvPr/>
        </p:nvSpPr>
        <p:spPr bwMode="auto">
          <a:xfrm>
            <a:off x="6308725" y="12604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12" name="Freeform 1085"/>
          <p:cNvSpPr>
            <a:spLocks/>
          </p:cNvSpPr>
          <p:nvPr/>
        </p:nvSpPr>
        <p:spPr bwMode="auto">
          <a:xfrm>
            <a:off x="6308725" y="126047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13" name="Freeform 1086"/>
          <p:cNvSpPr>
            <a:spLocks/>
          </p:cNvSpPr>
          <p:nvPr/>
        </p:nvSpPr>
        <p:spPr bwMode="auto">
          <a:xfrm>
            <a:off x="4559300" y="126047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14" name="Freeform 1087"/>
          <p:cNvSpPr>
            <a:spLocks/>
          </p:cNvSpPr>
          <p:nvPr/>
        </p:nvSpPr>
        <p:spPr bwMode="auto">
          <a:xfrm>
            <a:off x="4559300" y="126047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15" name="Freeform 1088"/>
          <p:cNvSpPr>
            <a:spLocks/>
          </p:cNvSpPr>
          <p:nvPr/>
        </p:nvSpPr>
        <p:spPr bwMode="auto">
          <a:xfrm>
            <a:off x="3657600" y="126047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16" name="Freeform 1089"/>
          <p:cNvSpPr>
            <a:spLocks/>
          </p:cNvSpPr>
          <p:nvPr/>
        </p:nvSpPr>
        <p:spPr bwMode="auto">
          <a:xfrm>
            <a:off x="3657600" y="126047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17" name="Freeform 1090"/>
          <p:cNvSpPr>
            <a:spLocks/>
          </p:cNvSpPr>
          <p:nvPr/>
        </p:nvSpPr>
        <p:spPr bwMode="auto">
          <a:xfrm>
            <a:off x="965200" y="6448425"/>
            <a:ext cx="388938" cy="169863"/>
          </a:xfrm>
          <a:custGeom>
            <a:avLst/>
            <a:gdLst>
              <a:gd name="T0" fmla="*/ 0 w 379"/>
              <a:gd name="T1" fmla="*/ 80 h 160"/>
              <a:gd name="T2" fmla="*/ 0 w 379"/>
              <a:gd name="T3" fmla="*/ 80 h 160"/>
              <a:gd name="T4" fmla="*/ 189 w 379"/>
              <a:gd name="T5" fmla="*/ 0 h 160"/>
              <a:gd name="T6" fmla="*/ 379 w 379"/>
              <a:gd name="T7" fmla="*/ 80 h 160"/>
              <a:gd name="T8" fmla="*/ 189 w 379"/>
              <a:gd name="T9" fmla="*/ 160 h 160"/>
              <a:gd name="T10" fmla="*/ 0 w 379"/>
              <a:gd name="T11" fmla="*/ 80 h 160"/>
              <a:gd name="T12" fmla="*/ 0 w 379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9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89" y="0"/>
                </a:cubicBezTo>
                <a:cubicBezTo>
                  <a:pt x="294" y="0"/>
                  <a:pt x="379" y="36"/>
                  <a:pt x="379" y="80"/>
                </a:cubicBezTo>
                <a:cubicBezTo>
                  <a:pt x="379" y="124"/>
                  <a:pt x="294" y="160"/>
                  <a:pt x="189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18" name="Freeform 1091"/>
          <p:cNvSpPr>
            <a:spLocks/>
          </p:cNvSpPr>
          <p:nvPr/>
        </p:nvSpPr>
        <p:spPr bwMode="auto">
          <a:xfrm>
            <a:off x="965200" y="644842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4" y="0"/>
                  <a:pt x="380" y="36"/>
                  <a:pt x="380" y="80"/>
                </a:cubicBezTo>
                <a:cubicBezTo>
                  <a:pt x="380" y="124"/>
                  <a:pt x="294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19" name="Freeform 1092"/>
          <p:cNvSpPr>
            <a:spLocks/>
          </p:cNvSpPr>
          <p:nvPr/>
        </p:nvSpPr>
        <p:spPr bwMode="auto">
          <a:xfrm>
            <a:off x="2741613" y="20510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20" name="Freeform 1093"/>
          <p:cNvSpPr>
            <a:spLocks/>
          </p:cNvSpPr>
          <p:nvPr/>
        </p:nvSpPr>
        <p:spPr bwMode="auto">
          <a:xfrm>
            <a:off x="2741613" y="20510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21" name="Freeform 1094"/>
          <p:cNvSpPr>
            <a:spLocks/>
          </p:cNvSpPr>
          <p:nvPr/>
        </p:nvSpPr>
        <p:spPr bwMode="auto">
          <a:xfrm>
            <a:off x="3657600" y="20510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22" name="Freeform 1095"/>
          <p:cNvSpPr>
            <a:spLocks/>
          </p:cNvSpPr>
          <p:nvPr/>
        </p:nvSpPr>
        <p:spPr bwMode="auto">
          <a:xfrm>
            <a:off x="3657600" y="20510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23" name="Freeform 1096"/>
          <p:cNvSpPr>
            <a:spLocks/>
          </p:cNvSpPr>
          <p:nvPr/>
        </p:nvSpPr>
        <p:spPr bwMode="auto">
          <a:xfrm>
            <a:off x="5461000" y="20510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24" name="Freeform 1097"/>
          <p:cNvSpPr>
            <a:spLocks/>
          </p:cNvSpPr>
          <p:nvPr/>
        </p:nvSpPr>
        <p:spPr bwMode="auto">
          <a:xfrm>
            <a:off x="5461000" y="20510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25" name="Freeform 1098"/>
          <p:cNvSpPr>
            <a:spLocks/>
          </p:cNvSpPr>
          <p:nvPr/>
        </p:nvSpPr>
        <p:spPr bwMode="auto">
          <a:xfrm>
            <a:off x="4559300" y="20510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26" name="Freeform 1099"/>
          <p:cNvSpPr>
            <a:spLocks/>
          </p:cNvSpPr>
          <p:nvPr/>
        </p:nvSpPr>
        <p:spPr bwMode="auto">
          <a:xfrm>
            <a:off x="4559300" y="20510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27" name="Freeform 1100"/>
          <p:cNvSpPr>
            <a:spLocks/>
          </p:cNvSpPr>
          <p:nvPr/>
        </p:nvSpPr>
        <p:spPr bwMode="auto">
          <a:xfrm>
            <a:off x="6308725" y="20510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28" name="Freeform 1101"/>
          <p:cNvSpPr>
            <a:spLocks/>
          </p:cNvSpPr>
          <p:nvPr/>
        </p:nvSpPr>
        <p:spPr bwMode="auto">
          <a:xfrm>
            <a:off x="6308725" y="20510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29" name="Freeform 1102"/>
          <p:cNvSpPr>
            <a:spLocks/>
          </p:cNvSpPr>
          <p:nvPr/>
        </p:nvSpPr>
        <p:spPr bwMode="auto">
          <a:xfrm>
            <a:off x="7102475" y="20510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30" name="Freeform 1103"/>
          <p:cNvSpPr>
            <a:spLocks/>
          </p:cNvSpPr>
          <p:nvPr/>
        </p:nvSpPr>
        <p:spPr bwMode="auto">
          <a:xfrm>
            <a:off x="7102475" y="2051050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31" name="Freeform 1104"/>
          <p:cNvSpPr>
            <a:spLocks/>
          </p:cNvSpPr>
          <p:nvPr/>
        </p:nvSpPr>
        <p:spPr bwMode="auto">
          <a:xfrm>
            <a:off x="7921625" y="20510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32" name="Freeform 1105"/>
          <p:cNvSpPr>
            <a:spLocks/>
          </p:cNvSpPr>
          <p:nvPr/>
        </p:nvSpPr>
        <p:spPr bwMode="auto">
          <a:xfrm>
            <a:off x="7921625" y="20510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33" name="Freeform 1106"/>
          <p:cNvSpPr>
            <a:spLocks/>
          </p:cNvSpPr>
          <p:nvPr/>
        </p:nvSpPr>
        <p:spPr bwMode="auto">
          <a:xfrm>
            <a:off x="8755063" y="20510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34" name="Freeform 1107"/>
          <p:cNvSpPr>
            <a:spLocks/>
          </p:cNvSpPr>
          <p:nvPr/>
        </p:nvSpPr>
        <p:spPr bwMode="auto">
          <a:xfrm>
            <a:off x="8755063" y="2051050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35" name="Freeform 1108"/>
          <p:cNvSpPr>
            <a:spLocks/>
          </p:cNvSpPr>
          <p:nvPr/>
        </p:nvSpPr>
        <p:spPr bwMode="auto">
          <a:xfrm>
            <a:off x="2741613" y="24479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36" name="Freeform 1109"/>
          <p:cNvSpPr>
            <a:spLocks/>
          </p:cNvSpPr>
          <p:nvPr/>
        </p:nvSpPr>
        <p:spPr bwMode="auto">
          <a:xfrm>
            <a:off x="2741613" y="24479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37" name="Freeform 1110"/>
          <p:cNvSpPr>
            <a:spLocks/>
          </p:cNvSpPr>
          <p:nvPr/>
        </p:nvSpPr>
        <p:spPr bwMode="auto">
          <a:xfrm>
            <a:off x="3657600" y="244792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38" name="Freeform 1111"/>
          <p:cNvSpPr>
            <a:spLocks/>
          </p:cNvSpPr>
          <p:nvPr/>
        </p:nvSpPr>
        <p:spPr bwMode="auto">
          <a:xfrm>
            <a:off x="3657600" y="244792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39" name="Freeform 1112"/>
          <p:cNvSpPr>
            <a:spLocks/>
          </p:cNvSpPr>
          <p:nvPr/>
        </p:nvSpPr>
        <p:spPr bwMode="auto">
          <a:xfrm>
            <a:off x="4559300" y="244792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40" name="Freeform 1113"/>
          <p:cNvSpPr>
            <a:spLocks/>
          </p:cNvSpPr>
          <p:nvPr/>
        </p:nvSpPr>
        <p:spPr bwMode="auto">
          <a:xfrm>
            <a:off x="4559300" y="244792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41" name="Freeform 1114"/>
          <p:cNvSpPr>
            <a:spLocks/>
          </p:cNvSpPr>
          <p:nvPr/>
        </p:nvSpPr>
        <p:spPr bwMode="auto">
          <a:xfrm>
            <a:off x="5461000" y="24479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42" name="Freeform 1115"/>
          <p:cNvSpPr>
            <a:spLocks/>
          </p:cNvSpPr>
          <p:nvPr/>
        </p:nvSpPr>
        <p:spPr bwMode="auto">
          <a:xfrm>
            <a:off x="5461000" y="24479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43" name="Freeform 1116"/>
          <p:cNvSpPr>
            <a:spLocks/>
          </p:cNvSpPr>
          <p:nvPr/>
        </p:nvSpPr>
        <p:spPr bwMode="auto">
          <a:xfrm>
            <a:off x="7102475" y="244792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44" name="Freeform 1117"/>
          <p:cNvSpPr>
            <a:spLocks/>
          </p:cNvSpPr>
          <p:nvPr/>
        </p:nvSpPr>
        <p:spPr bwMode="auto">
          <a:xfrm>
            <a:off x="7102475" y="2447925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45" name="Freeform 1118"/>
          <p:cNvSpPr>
            <a:spLocks/>
          </p:cNvSpPr>
          <p:nvPr/>
        </p:nvSpPr>
        <p:spPr bwMode="auto">
          <a:xfrm>
            <a:off x="6308725" y="24479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46" name="Freeform 1119"/>
          <p:cNvSpPr>
            <a:spLocks/>
          </p:cNvSpPr>
          <p:nvPr/>
        </p:nvSpPr>
        <p:spPr bwMode="auto">
          <a:xfrm>
            <a:off x="6308725" y="24479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47" name="Freeform 1120"/>
          <p:cNvSpPr>
            <a:spLocks/>
          </p:cNvSpPr>
          <p:nvPr/>
        </p:nvSpPr>
        <p:spPr bwMode="auto">
          <a:xfrm>
            <a:off x="7921625" y="24479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48" name="Freeform 1121"/>
          <p:cNvSpPr>
            <a:spLocks/>
          </p:cNvSpPr>
          <p:nvPr/>
        </p:nvSpPr>
        <p:spPr bwMode="auto">
          <a:xfrm>
            <a:off x="7921625" y="24479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5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49" name="Freeform 1122"/>
          <p:cNvSpPr>
            <a:spLocks/>
          </p:cNvSpPr>
          <p:nvPr/>
        </p:nvSpPr>
        <p:spPr bwMode="auto">
          <a:xfrm>
            <a:off x="8755063" y="24479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50" name="Freeform 1123"/>
          <p:cNvSpPr>
            <a:spLocks/>
          </p:cNvSpPr>
          <p:nvPr/>
        </p:nvSpPr>
        <p:spPr bwMode="auto">
          <a:xfrm>
            <a:off x="8755063" y="2447925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5"/>
                  <a:pt x="86" y="0"/>
                  <a:pt x="190" y="0"/>
                </a:cubicBezTo>
                <a:cubicBezTo>
                  <a:pt x="295" y="0"/>
                  <a:pt x="380" y="35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51" name="Freeform 1124"/>
          <p:cNvSpPr>
            <a:spLocks/>
          </p:cNvSpPr>
          <p:nvPr/>
        </p:nvSpPr>
        <p:spPr bwMode="auto">
          <a:xfrm>
            <a:off x="2741613" y="28432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52" name="Freeform 1125"/>
          <p:cNvSpPr>
            <a:spLocks/>
          </p:cNvSpPr>
          <p:nvPr/>
        </p:nvSpPr>
        <p:spPr bwMode="auto">
          <a:xfrm>
            <a:off x="2741613" y="28432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53" name="Freeform 1126"/>
          <p:cNvSpPr>
            <a:spLocks/>
          </p:cNvSpPr>
          <p:nvPr/>
        </p:nvSpPr>
        <p:spPr bwMode="auto">
          <a:xfrm>
            <a:off x="7102475" y="28432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54" name="Freeform 1127"/>
          <p:cNvSpPr>
            <a:spLocks/>
          </p:cNvSpPr>
          <p:nvPr/>
        </p:nvSpPr>
        <p:spPr bwMode="auto">
          <a:xfrm>
            <a:off x="7102475" y="28432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55" name="Freeform 1128"/>
          <p:cNvSpPr>
            <a:spLocks/>
          </p:cNvSpPr>
          <p:nvPr/>
        </p:nvSpPr>
        <p:spPr bwMode="auto">
          <a:xfrm>
            <a:off x="5461000" y="28432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56" name="Freeform 1129"/>
          <p:cNvSpPr>
            <a:spLocks/>
          </p:cNvSpPr>
          <p:nvPr/>
        </p:nvSpPr>
        <p:spPr bwMode="auto">
          <a:xfrm>
            <a:off x="5461000" y="28432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57" name="Freeform 1130"/>
          <p:cNvSpPr>
            <a:spLocks/>
          </p:cNvSpPr>
          <p:nvPr/>
        </p:nvSpPr>
        <p:spPr bwMode="auto">
          <a:xfrm>
            <a:off x="3657600" y="28432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58" name="Freeform 1131"/>
          <p:cNvSpPr>
            <a:spLocks/>
          </p:cNvSpPr>
          <p:nvPr/>
        </p:nvSpPr>
        <p:spPr bwMode="auto">
          <a:xfrm>
            <a:off x="3657600" y="28432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59" name="Freeform 1132"/>
          <p:cNvSpPr>
            <a:spLocks/>
          </p:cNvSpPr>
          <p:nvPr/>
        </p:nvSpPr>
        <p:spPr bwMode="auto">
          <a:xfrm>
            <a:off x="4559300" y="28432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60" name="Freeform 1133"/>
          <p:cNvSpPr>
            <a:spLocks/>
          </p:cNvSpPr>
          <p:nvPr/>
        </p:nvSpPr>
        <p:spPr bwMode="auto">
          <a:xfrm>
            <a:off x="4559300" y="2843213"/>
            <a:ext cx="388938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61" name="Freeform 1134"/>
          <p:cNvSpPr>
            <a:spLocks/>
          </p:cNvSpPr>
          <p:nvPr/>
        </p:nvSpPr>
        <p:spPr bwMode="auto">
          <a:xfrm>
            <a:off x="6308725" y="28432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62" name="Freeform 1135"/>
          <p:cNvSpPr>
            <a:spLocks/>
          </p:cNvSpPr>
          <p:nvPr/>
        </p:nvSpPr>
        <p:spPr bwMode="auto">
          <a:xfrm>
            <a:off x="6308725" y="28432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63" name="Freeform 1136"/>
          <p:cNvSpPr>
            <a:spLocks/>
          </p:cNvSpPr>
          <p:nvPr/>
        </p:nvSpPr>
        <p:spPr bwMode="auto">
          <a:xfrm>
            <a:off x="7921625" y="28432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64" name="Freeform 1137"/>
          <p:cNvSpPr>
            <a:spLocks/>
          </p:cNvSpPr>
          <p:nvPr/>
        </p:nvSpPr>
        <p:spPr bwMode="auto">
          <a:xfrm>
            <a:off x="7921625" y="28432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65" name="Freeform 1138"/>
          <p:cNvSpPr>
            <a:spLocks/>
          </p:cNvSpPr>
          <p:nvPr/>
        </p:nvSpPr>
        <p:spPr bwMode="auto">
          <a:xfrm>
            <a:off x="8755063" y="28432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7966" name="Freeform 1139"/>
          <p:cNvSpPr>
            <a:spLocks/>
          </p:cNvSpPr>
          <p:nvPr/>
        </p:nvSpPr>
        <p:spPr bwMode="auto">
          <a:xfrm>
            <a:off x="8755063" y="2843213"/>
            <a:ext cx="390525" cy="169863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6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6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143" name="object 13"/>
          <p:cNvSpPr txBox="1"/>
          <p:nvPr/>
        </p:nvSpPr>
        <p:spPr>
          <a:xfrm>
            <a:off x="2783900" y="1490451"/>
            <a:ext cx="36398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>
                <a:latin typeface="+mn-lt"/>
                <a:cs typeface="Arial"/>
              </a:rPr>
              <a:t>МБП не включает в себя Армению</a:t>
            </a:r>
            <a:endParaRPr sz="1000" dirty="0">
              <a:latin typeface="+mn-lt"/>
              <a:cs typeface="Arial"/>
            </a:endParaRPr>
          </a:p>
        </p:txBody>
      </p:sp>
      <p:sp>
        <p:nvSpPr>
          <p:cNvPr id="1144" name="object 14"/>
          <p:cNvSpPr txBox="1"/>
          <p:nvPr/>
        </p:nvSpPr>
        <p:spPr>
          <a:xfrm>
            <a:off x="2783900" y="1688537"/>
            <a:ext cx="3576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>
                <a:latin typeface="+mn-lt"/>
                <a:cs typeface="Arial"/>
              </a:rPr>
              <a:t>МБП не включает в себя Беларусь</a:t>
            </a:r>
            <a:endParaRPr sz="1000" dirty="0">
              <a:latin typeface="+mn-lt"/>
              <a:cs typeface="Arial"/>
            </a:endParaRPr>
          </a:p>
        </p:txBody>
      </p:sp>
      <p:sp>
        <p:nvSpPr>
          <p:cNvPr id="1145" name="object 22"/>
          <p:cNvSpPr txBox="1"/>
          <p:nvPr/>
        </p:nvSpPr>
        <p:spPr>
          <a:xfrm>
            <a:off x="2783900" y="3270184"/>
            <a:ext cx="35642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>
                <a:latin typeface="+mn-lt"/>
                <a:cs typeface="Arial"/>
              </a:rPr>
              <a:t>МБП не включает в себя Косово</a:t>
            </a:r>
            <a:endParaRPr sz="1000" dirty="0">
              <a:latin typeface="+mn-lt"/>
              <a:cs typeface="Arial"/>
            </a:endParaRPr>
          </a:p>
        </p:txBody>
      </p:sp>
      <p:sp>
        <p:nvSpPr>
          <p:cNvPr id="1146" name="object 26"/>
          <p:cNvSpPr txBox="1"/>
          <p:nvPr/>
        </p:nvSpPr>
        <p:spPr>
          <a:xfrm>
            <a:off x="2783900" y="4065578"/>
            <a:ext cx="38874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>
                <a:latin typeface="+mn-lt"/>
                <a:cs typeface="Arial"/>
              </a:rPr>
              <a:t>МБП не включает в себя Черногорию</a:t>
            </a:r>
            <a:endParaRPr sz="1000" dirty="0">
              <a:latin typeface="+mn-lt"/>
              <a:cs typeface="Arial"/>
            </a:endParaRPr>
          </a:p>
        </p:txBody>
      </p:sp>
      <p:sp>
        <p:nvSpPr>
          <p:cNvPr id="1147" name="object 33"/>
          <p:cNvSpPr txBox="1"/>
          <p:nvPr/>
        </p:nvSpPr>
        <p:spPr>
          <a:xfrm>
            <a:off x="2783900" y="5491803"/>
            <a:ext cx="37934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>
                <a:latin typeface="+mn-lt"/>
                <a:cs typeface="Arial"/>
              </a:rPr>
              <a:t>МБП не включает в себя Узбекистан</a:t>
            </a:r>
            <a:endParaRPr sz="1000" dirty="0">
              <a:latin typeface="+mn-lt"/>
              <a:cs typeface="Arial"/>
            </a:endParaRPr>
          </a:p>
        </p:txBody>
      </p:sp>
      <p:sp>
        <p:nvSpPr>
          <p:cNvPr id="1148" name="object 34"/>
          <p:cNvSpPr txBox="1"/>
          <p:nvPr/>
        </p:nvSpPr>
        <p:spPr>
          <a:xfrm>
            <a:off x="884996" y="844375"/>
            <a:ext cx="1809581" cy="542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32000"/>
              </a:lnSpc>
            </a:pPr>
            <a:r>
              <a:rPr lang="ru-RU" sz="1000" dirty="0">
                <a:latin typeface="+mn-lt"/>
                <a:cs typeface="Arial"/>
              </a:rPr>
              <a:t>Члены </a:t>
            </a:r>
            <a:r>
              <a:rPr sz="1000" dirty="0">
                <a:latin typeface="+mn-lt"/>
                <a:cs typeface="Arial"/>
              </a:rPr>
              <a:t>PEMPAL</a:t>
            </a:r>
            <a:endParaRPr lang="ru-RU" sz="1000" dirty="0">
              <a:latin typeface="+mn-lt"/>
              <a:cs typeface="Arial"/>
            </a:endParaRPr>
          </a:p>
          <a:p>
            <a:pPr marL="12700" marR="5080" indent="8890">
              <a:lnSpc>
                <a:spcPct val="132000"/>
              </a:lnSpc>
            </a:pPr>
            <a:r>
              <a:rPr lang="ru-RU" sz="1000" dirty="0">
                <a:latin typeface="+mn-lt"/>
                <a:cs typeface="Arial"/>
              </a:rPr>
              <a:t>Албания</a:t>
            </a:r>
            <a:endParaRPr sz="1000" dirty="0">
              <a:latin typeface="+mn-lt"/>
              <a:cs typeface="Arial"/>
            </a:endParaRPr>
          </a:p>
          <a:p>
            <a:pPr marL="15240" marR="1036955">
              <a:lnSpc>
                <a:spcPct val="125899"/>
              </a:lnSpc>
              <a:spcBef>
                <a:spcPts val="45"/>
              </a:spcBef>
            </a:pPr>
            <a:r>
              <a:rPr lang="ru-RU" sz="1000" dirty="0">
                <a:latin typeface="+mn-lt"/>
                <a:cs typeface="Arial"/>
              </a:rPr>
              <a:t>Азербайджан</a:t>
            </a:r>
            <a:r>
              <a:rPr sz="1000" dirty="0">
                <a:latin typeface="+mn-lt"/>
                <a:cs typeface="Arial"/>
              </a:rPr>
              <a:t>  </a:t>
            </a:r>
            <a:r>
              <a:rPr lang="en-US" sz="1000" dirty="0">
                <a:latin typeface="+mn-lt"/>
                <a:cs typeface="Arial"/>
              </a:rPr>
              <a:t>A</a:t>
            </a:r>
            <a:r>
              <a:rPr lang="ru-RU" sz="1000" dirty="0" err="1">
                <a:latin typeface="+mn-lt"/>
                <a:cs typeface="Arial"/>
              </a:rPr>
              <a:t>рмения</a:t>
            </a:r>
            <a:r>
              <a:rPr sz="1000" dirty="0">
                <a:latin typeface="+mn-lt"/>
                <a:cs typeface="Arial"/>
              </a:rPr>
              <a:t>  </a:t>
            </a:r>
            <a:r>
              <a:rPr lang="ru-RU" sz="1000" dirty="0">
                <a:latin typeface="+mn-lt"/>
                <a:cs typeface="Arial"/>
              </a:rPr>
              <a:t>Беларусь</a:t>
            </a:r>
            <a:r>
              <a:rPr sz="1000" dirty="0">
                <a:latin typeface="+mn-lt"/>
                <a:cs typeface="Arial"/>
              </a:rPr>
              <a:t>  </a:t>
            </a:r>
            <a:endParaRPr lang="en-US" sz="1000" dirty="0">
              <a:latin typeface="+mn-lt"/>
              <a:cs typeface="Arial"/>
            </a:endParaRPr>
          </a:p>
          <a:p>
            <a:pPr marL="15240" marR="1036955">
              <a:lnSpc>
                <a:spcPct val="125899"/>
              </a:lnSpc>
              <a:spcBef>
                <a:spcPts val="45"/>
              </a:spcBef>
            </a:pPr>
            <a:r>
              <a:rPr lang="ru-RU" sz="1000" dirty="0" err="1">
                <a:latin typeface="+mn-lt"/>
                <a:cs typeface="Arial"/>
              </a:rPr>
              <a:t>БиГ</a:t>
            </a:r>
            <a:r>
              <a:rPr sz="1150" b="1" dirty="0">
                <a:latin typeface="+mn-lt"/>
                <a:cs typeface="Arial"/>
              </a:rPr>
              <a:t>  </a:t>
            </a:r>
            <a:endParaRPr lang="ru-RU" sz="1150" b="1" dirty="0">
              <a:latin typeface="+mn-lt"/>
              <a:cs typeface="Arial"/>
            </a:endParaRPr>
          </a:p>
          <a:p>
            <a:pPr marL="15240" marR="1036955">
              <a:lnSpc>
                <a:spcPct val="125899"/>
              </a:lnSpc>
              <a:spcBef>
                <a:spcPts val="45"/>
              </a:spcBef>
            </a:pPr>
            <a:r>
              <a:rPr lang="ru-RU" sz="1000" dirty="0">
                <a:latin typeface="+mn-lt"/>
                <a:cs typeface="Arial"/>
              </a:rPr>
              <a:t>Болгария</a:t>
            </a:r>
            <a:r>
              <a:rPr sz="1000" dirty="0">
                <a:latin typeface="+mn-lt"/>
                <a:cs typeface="Arial"/>
              </a:rPr>
              <a:t>  </a:t>
            </a:r>
            <a:r>
              <a:rPr lang="ru-RU" sz="1000" dirty="0">
                <a:latin typeface="+mn-lt"/>
                <a:cs typeface="Arial"/>
              </a:rPr>
              <a:t>Хорватия</a:t>
            </a:r>
            <a:endParaRPr sz="1000" dirty="0">
              <a:latin typeface="+mn-lt"/>
              <a:cs typeface="Arial"/>
            </a:endParaRPr>
          </a:p>
          <a:p>
            <a:pPr marL="15240" marR="254635">
              <a:lnSpc>
                <a:spcPct val="130000"/>
              </a:lnSpc>
            </a:pPr>
            <a:r>
              <a:rPr lang="ru-RU" sz="1000" dirty="0">
                <a:latin typeface="+mn-lt"/>
                <a:cs typeface="Arial"/>
              </a:rPr>
              <a:t>Чехия (СВА)</a:t>
            </a:r>
          </a:p>
          <a:p>
            <a:pPr marL="15240" marR="254635">
              <a:lnSpc>
                <a:spcPct val="130000"/>
              </a:lnSpc>
            </a:pPr>
            <a:r>
              <a:rPr lang="ru-RU" sz="1000" dirty="0">
                <a:latin typeface="+mn-lt"/>
                <a:cs typeface="Arial"/>
              </a:rPr>
              <a:t>Грузия</a:t>
            </a:r>
            <a:endParaRPr sz="1000" dirty="0">
              <a:latin typeface="+mn-lt"/>
              <a:cs typeface="Arial"/>
            </a:endParaRPr>
          </a:p>
          <a:p>
            <a:pPr marL="21590" marR="659765">
              <a:lnSpc>
                <a:spcPct val="130000"/>
              </a:lnSpc>
              <a:spcBef>
                <a:spcPts val="20"/>
              </a:spcBef>
            </a:pPr>
            <a:r>
              <a:rPr lang="ru-RU" sz="1000" dirty="0">
                <a:latin typeface="+mn-lt"/>
                <a:cs typeface="Arial"/>
              </a:rPr>
              <a:t>Венгрия (СВА)</a:t>
            </a:r>
            <a:r>
              <a:rPr sz="1000" dirty="0">
                <a:latin typeface="+mn-lt"/>
                <a:cs typeface="Arial"/>
              </a:rPr>
              <a:t>  </a:t>
            </a:r>
            <a:r>
              <a:rPr lang="ru-RU" sz="1000" dirty="0">
                <a:latin typeface="+mn-lt"/>
                <a:cs typeface="Arial"/>
              </a:rPr>
              <a:t>Казахстан</a:t>
            </a:r>
            <a:r>
              <a:rPr sz="1000" dirty="0">
                <a:latin typeface="+mn-lt"/>
                <a:cs typeface="Arial"/>
              </a:rPr>
              <a:t>  </a:t>
            </a:r>
            <a:endParaRPr lang="en-US" sz="1000" dirty="0">
              <a:latin typeface="+mn-lt"/>
              <a:cs typeface="Arial"/>
            </a:endParaRPr>
          </a:p>
          <a:p>
            <a:pPr marL="21590" marR="659765">
              <a:lnSpc>
                <a:spcPct val="130000"/>
              </a:lnSpc>
              <a:spcBef>
                <a:spcPts val="20"/>
              </a:spcBef>
            </a:pPr>
            <a:r>
              <a:rPr lang="ru-RU" sz="1000" dirty="0">
                <a:latin typeface="+mn-lt"/>
                <a:cs typeface="Arial"/>
              </a:rPr>
              <a:t>Косово</a:t>
            </a:r>
            <a:endParaRPr sz="1000" dirty="0">
              <a:latin typeface="+mn-lt"/>
              <a:cs typeface="Arial"/>
            </a:endParaRPr>
          </a:p>
          <a:p>
            <a:pPr marL="21590" marR="716915">
              <a:lnSpc>
                <a:spcPts val="1560"/>
              </a:lnSpc>
              <a:spcBef>
                <a:spcPts val="85"/>
              </a:spcBef>
            </a:pPr>
            <a:r>
              <a:rPr lang="ru-RU" sz="1000" dirty="0" err="1">
                <a:latin typeface="+mn-lt"/>
                <a:cs typeface="Arial"/>
              </a:rPr>
              <a:t>Кырг</a:t>
            </a:r>
            <a:r>
              <a:rPr lang="ru-RU" sz="1000" dirty="0">
                <a:latin typeface="+mn-lt"/>
                <a:cs typeface="Arial"/>
              </a:rPr>
              <a:t>. </a:t>
            </a:r>
            <a:r>
              <a:rPr lang="ru-RU" sz="1000" dirty="0" err="1">
                <a:latin typeface="+mn-lt"/>
                <a:cs typeface="Arial"/>
              </a:rPr>
              <a:t>Респ</a:t>
            </a:r>
            <a:r>
              <a:rPr lang="ru-RU" sz="1000" dirty="0">
                <a:latin typeface="+mn-lt"/>
                <a:cs typeface="Arial"/>
              </a:rPr>
              <a:t>.</a:t>
            </a:r>
            <a:r>
              <a:rPr sz="1000" dirty="0">
                <a:latin typeface="+mn-lt"/>
                <a:cs typeface="Arial"/>
              </a:rPr>
              <a:t>  </a:t>
            </a:r>
            <a:r>
              <a:rPr lang="ru-RU" sz="1000" dirty="0">
                <a:latin typeface="+mn-lt"/>
                <a:cs typeface="Arial"/>
              </a:rPr>
              <a:t>Македония</a:t>
            </a:r>
            <a:r>
              <a:rPr sz="1000" dirty="0">
                <a:latin typeface="+mn-lt"/>
                <a:cs typeface="Arial"/>
              </a:rPr>
              <a:t>a</a:t>
            </a:r>
          </a:p>
          <a:p>
            <a:pPr marL="21590" marR="907415">
              <a:lnSpc>
                <a:spcPts val="1560"/>
              </a:lnSpc>
              <a:spcBef>
                <a:spcPts val="20"/>
              </a:spcBef>
            </a:pPr>
            <a:r>
              <a:rPr lang="ru-RU" sz="1000" dirty="0">
                <a:latin typeface="+mn-lt"/>
                <a:cs typeface="Arial"/>
              </a:rPr>
              <a:t>Молдова</a:t>
            </a:r>
            <a:r>
              <a:rPr sz="1000" dirty="0">
                <a:latin typeface="+mn-lt"/>
                <a:cs typeface="Arial"/>
              </a:rPr>
              <a:t>  </a:t>
            </a:r>
            <a:r>
              <a:rPr lang="ru-RU" sz="1000" dirty="0">
                <a:latin typeface="+mn-lt"/>
                <a:cs typeface="Arial"/>
              </a:rPr>
              <a:t>Черногория</a:t>
            </a:r>
            <a:endParaRPr sz="1000" dirty="0">
              <a:latin typeface="+mn-lt"/>
              <a:cs typeface="Arial"/>
            </a:endParaRPr>
          </a:p>
          <a:p>
            <a:pPr marL="12700" marR="1000760" indent="8890">
              <a:lnSpc>
                <a:spcPct val="130000"/>
              </a:lnSpc>
              <a:spcBef>
                <a:spcPts val="200"/>
              </a:spcBef>
            </a:pPr>
            <a:r>
              <a:rPr lang="ru-RU" sz="1000" dirty="0">
                <a:latin typeface="+mn-lt"/>
                <a:cs typeface="Arial"/>
              </a:rPr>
              <a:t>Румыния</a:t>
            </a:r>
            <a:r>
              <a:rPr sz="1000" dirty="0">
                <a:latin typeface="+mn-lt"/>
                <a:cs typeface="Arial"/>
              </a:rPr>
              <a:t>  </a:t>
            </a:r>
            <a:endParaRPr lang="ru-RU" sz="1000" dirty="0">
              <a:latin typeface="+mn-lt"/>
              <a:cs typeface="Arial"/>
            </a:endParaRPr>
          </a:p>
          <a:p>
            <a:pPr marL="12700" marR="1000760" indent="8890">
              <a:lnSpc>
                <a:spcPct val="130000"/>
              </a:lnSpc>
              <a:spcBef>
                <a:spcPts val="200"/>
              </a:spcBef>
            </a:pPr>
            <a:r>
              <a:rPr lang="ru-RU" sz="1000" dirty="0">
                <a:latin typeface="+mn-lt"/>
                <a:cs typeface="Arial"/>
              </a:rPr>
              <a:t>РФ</a:t>
            </a:r>
          </a:p>
          <a:p>
            <a:pPr marL="12700" marR="1000760" indent="8890">
              <a:lnSpc>
                <a:spcPct val="130000"/>
              </a:lnSpc>
              <a:spcBef>
                <a:spcPts val="200"/>
              </a:spcBef>
            </a:pPr>
            <a:r>
              <a:rPr lang="ru-RU" sz="1000" dirty="0">
                <a:latin typeface="+mn-lt"/>
                <a:cs typeface="Arial"/>
              </a:rPr>
              <a:t>Сербия</a:t>
            </a:r>
            <a:r>
              <a:rPr sz="1000" dirty="0">
                <a:latin typeface="+mn-lt"/>
                <a:cs typeface="Arial"/>
              </a:rPr>
              <a:t>  T</a:t>
            </a:r>
            <a:r>
              <a:rPr lang="ru-RU" sz="1000" dirty="0" err="1">
                <a:latin typeface="+mn-lt"/>
                <a:cs typeface="Arial"/>
              </a:rPr>
              <a:t>аджикистан</a:t>
            </a:r>
            <a:r>
              <a:rPr sz="1000" dirty="0">
                <a:latin typeface="+mn-lt"/>
                <a:cs typeface="Arial"/>
              </a:rPr>
              <a:t>  </a:t>
            </a:r>
            <a:r>
              <a:rPr lang="ru-RU" sz="1000" dirty="0">
                <a:latin typeface="+mn-lt"/>
                <a:cs typeface="Arial"/>
              </a:rPr>
              <a:t>Турция</a:t>
            </a:r>
            <a:r>
              <a:rPr sz="1000" dirty="0">
                <a:latin typeface="+mn-lt"/>
                <a:cs typeface="Arial"/>
              </a:rPr>
              <a:t>  </a:t>
            </a:r>
            <a:r>
              <a:rPr lang="ru-RU" sz="1000" dirty="0">
                <a:latin typeface="+mn-lt"/>
                <a:cs typeface="Arial"/>
              </a:rPr>
              <a:t>Украина</a:t>
            </a:r>
            <a:r>
              <a:rPr sz="1000" dirty="0">
                <a:latin typeface="+mn-lt"/>
                <a:cs typeface="Arial"/>
              </a:rPr>
              <a:t>  </a:t>
            </a:r>
            <a:r>
              <a:rPr lang="ru-RU" sz="1000" dirty="0">
                <a:latin typeface="+mn-lt"/>
                <a:cs typeface="Arial"/>
              </a:rPr>
              <a:t>Узбекистан</a:t>
            </a:r>
            <a:endParaRPr sz="1000" dirty="0">
              <a:latin typeface="+mn-lt"/>
              <a:cs typeface="Arial"/>
            </a:endParaRPr>
          </a:p>
          <a:p>
            <a:pPr marL="21590">
              <a:spcBef>
                <a:spcPts val="380"/>
              </a:spcBef>
            </a:pPr>
            <a:r>
              <a:rPr lang="ru-RU" sz="1000" dirty="0">
                <a:latin typeface="+mn-lt"/>
                <a:cs typeface="Arial"/>
              </a:rPr>
              <a:t>Доступность для общественности (число стран)</a:t>
            </a:r>
            <a:endParaRPr lang="en-US" sz="1000" dirty="0">
              <a:latin typeface="+mn-lt"/>
              <a:cs typeface="Arial"/>
            </a:endParaRPr>
          </a:p>
        </p:txBody>
      </p:sp>
      <p:sp>
        <p:nvSpPr>
          <p:cNvPr id="1149" name="object 36"/>
          <p:cNvSpPr txBox="1"/>
          <p:nvPr/>
        </p:nvSpPr>
        <p:spPr>
          <a:xfrm>
            <a:off x="2777804" y="5894070"/>
            <a:ext cx="109728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  <a:tabLst>
                <a:tab pos="935990" algn="l"/>
              </a:tabLst>
            </a:pPr>
            <a:r>
              <a:rPr sz="1000" dirty="0">
                <a:latin typeface="+mn-lt"/>
                <a:cs typeface="Arial"/>
              </a:rPr>
              <a:t>9	18</a:t>
            </a:r>
            <a:endParaRPr sz="1000">
              <a:latin typeface="+mn-lt"/>
              <a:cs typeface="Arial"/>
            </a:endParaRPr>
          </a:p>
        </p:txBody>
      </p:sp>
      <p:sp>
        <p:nvSpPr>
          <p:cNvPr id="1150" name="object 37"/>
          <p:cNvSpPr txBox="1"/>
          <p:nvPr/>
        </p:nvSpPr>
        <p:spPr>
          <a:xfrm>
            <a:off x="4603470" y="5894070"/>
            <a:ext cx="17462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+mn-lt"/>
                <a:cs typeface="Times New Roman"/>
              </a:rPr>
              <a:t>18</a:t>
            </a:r>
          </a:p>
        </p:txBody>
      </p:sp>
      <p:sp>
        <p:nvSpPr>
          <p:cNvPr id="1151" name="object 38"/>
          <p:cNvSpPr txBox="1"/>
          <p:nvPr/>
        </p:nvSpPr>
        <p:spPr>
          <a:xfrm>
            <a:off x="8797319" y="5894070"/>
            <a:ext cx="17589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+mn-lt"/>
                <a:cs typeface="Times New Roman"/>
              </a:rPr>
              <a:t>17</a:t>
            </a:r>
          </a:p>
        </p:txBody>
      </p:sp>
      <p:sp>
        <p:nvSpPr>
          <p:cNvPr id="1152" name="object 41"/>
          <p:cNvSpPr txBox="1"/>
          <p:nvPr/>
        </p:nvSpPr>
        <p:spPr>
          <a:xfrm>
            <a:off x="5496492" y="5894070"/>
            <a:ext cx="320421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21590">
              <a:lnSpc>
                <a:spcPct val="100000"/>
              </a:lnSpc>
              <a:tabLst>
                <a:tab pos="868680" algn="l"/>
                <a:tab pos="1654810" algn="l"/>
                <a:tab pos="2480945" algn="l"/>
              </a:tabLst>
            </a:pPr>
            <a:r>
              <a:rPr sz="1000" dirty="0">
                <a:latin typeface="+mn-lt"/>
                <a:cs typeface="Arial"/>
              </a:rPr>
              <a:t>12	17	6	17</a:t>
            </a:r>
          </a:p>
        </p:txBody>
      </p:sp>
      <p:sp>
        <p:nvSpPr>
          <p:cNvPr id="1153" name="object 43"/>
          <p:cNvSpPr txBox="1"/>
          <p:nvPr/>
        </p:nvSpPr>
        <p:spPr>
          <a:xfrm>
            <a:off x="1851257" y="6040342"/>
            <a:ext cx="4457468" cy="605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04110" indent="8890">
              <a:lnSpc>
                <a:spcPct val="130000"/>
              </a:lnSpc>
            </a:pPr>
            <a:r>
              <a:rPr lang="ru-RU" sz="1000" dirty="0">
                <a:latin typeface="+mn-lt"/>
                <a:cs typeface="Arial"/>
              </a:rPr>
              <a:t>Не готовится</a:t>
            </a:r>
            <a:endParaRPr lang="en-US" sz="1000" dirty="0">
              <a:latin typeface="+mn-lt"/>
              <a:cs typeface="Arial"/>
            </a:endParaRPr>
          </a:p>
          <a:p>
            <a:pPr marL="12700" marR="2404110" indent="8890">
              <a:lnSpc>
                <a:spcPct val="130000"/>
              </a:lnSpc>
            </a:pPr>
            <a:r>
              <a:rPr lang="ru-RU" sz="1000" dirty="0">
                <a:latin typeface="+mn-lt"/>
                <a:cs typeface="Arial"/>
              </a:rPr>
              <a:t>Доступны для общественности</a:t>
            </a:r>
            <a:endParaRPr lang="en-US" sz="1000" dirty="0">
              <a:latin typeface="+mn-lt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59"/>
              </a:spcBef>
            </a:pPr>
            <a:r>
              <a:rPr lang="ru-RU" sz="1000" dirty="0">
                <a:latin typeface="+mn-lt"/>
                <a:cs typeface="Arial"/>
              </a:rPr>
              <a:t>Готовится, но недоступен для общественности или публикуется с опозданием</a:t>
            </a:r>
            <a:endParaRPr sz="1000" dirty="0">
              <a:latin typeface="+mn-lt"/>
              <a:cs typeface="Arial"/>
            </a:endParaRPr>
          </a:p>
        </p:txBody>
      </p:sp>
      <p:sp>
        <p:nvSpPr>
          <p:cNvPr id="1154" name="object 41"/>
          <p:cNvSpPr txBox="1"/>
          <p:nvPr/>
        </p:nvSpPr>
        <p:spPr>
          <a:xfrm>
            <a:off x="6805844" y="6221413"/>
            <a:ext cx="188095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ru-RU" sz="1000" dirty="0">
                <a:latin typeface="+mn-lt"/>
                <a:cs typeface="Arial"/>
              </a:rPr>
              <a:t>Источник</a:t>
            </a:r>
            <a:r>
              <a:rPr sz="1000" dirty="0">
                <a:latin typeface="+mn-lt"/>
                <a:cs typeface="Arial"/>
              </a:rPr>
              <a:t>: lnternational Budget Parternship April 2017</a:t>
            </a:r>
          </a:p>
        </p:txBody>
      </p:sp>
      <p:sp>
        <p:nvSpPr>
          <p:cNvPr id="1155" name="object 2"/>
          <p:cNvSpPr txBox="1"/>
          <p:nvPr/>
        </p:nvSpPr>
        <p:spPr>
          <a:xfrm>
            <a:off x="1034770" y="264883"/>
            <a:ext cx="74866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latin typeface="+mn-lt"/>
                <a:cs typeface="Arial"/>
              </a:rPr>
              <a:t>Доступность документов согласно ООБ за</a:t>
            </a:r>
            <a:r>
              <a:rPr dirty="0">
                <a:latin typeface="+mn-lt"/>
                <a:cs typeface="Arial"/>
              </a:rPr>
              <a:t> 2017</a:t>
            </a:r>
            <a:r>
              <a:rPr lang="ru-RU" dirty="0">
                <a:latin typeface="+mn-lt"/>
                <a:cs typeface="Arial"/>
              </a:rPr>
              <a:t> г.:</a:t>
            </a:r>
            <a:r>
              <a:rPr dirty="0">
                <a:latin typeface="+mn-lt"/>
                <a:cs typeface="Arial"/>
              </a:rPr>
              <a:t> </a:t>
            </a:r>
            <a:r>
              <a:rPr lang="ru-RU" dirty="0">
                <a:latin typeface="+mn-lt"/>
                <a:cs typeface="Arial"/>
              </a:rPr>
              <a:t>страны </a:t>
            </a:r>
            <a:r>
              <a:rPr dirty="0">
                <a:latin typeface="+mn-lt"/>
                <a:cs typeface="Arial"/>
              </a:rPr>
              <a:t>PEMPAL</a:t>
            </a:r>
          </a:p>
        </p:txBody>
      </p:sp>
      <p:sp>
        <p:nvSpPr>
          <p:cNvPr id="1156" name="Прямоугольник 1155"/>
          <p:cNvSpPr/>
          <p:nvPr/>
        </p:nvSpPr>
        <p:spPr>
          <a:xfrm>
            <a:off x="2511590" y="630105"/>
            <a:ext cx="1011898" cy="3901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indent="0">
              <a:spcAft>
                <a:spcPts val="0"/>
              </a:spcAft>
            </a:pPr>
            <a:r>
              <a:rPr lang="ru-RU" sz="1000" dirty="0">
                <a:latin typeface="Calibri"/>
              </a:rPr>
              <a:t>Предварительное бюджетное заявление</a:t>
            </a:r>
            <a:endParaRPr lang="en-US" sz="1000" dirty="0">
              <a:latin typeface="Calibri"/>
            </a:endParaRPr>
          </a:p>
        </p:txBody>
      </p:sp>
      <p:sp>
        <p:nvSpPr>
          <p:cNvPr id="1157" name="Прямоугольник 1156"/>
          <p:cNvSpPr/>
          <p:nvPr/>
        </p:nvSpPr>
        <p:spPr>
          <a:xfrm>
            <a:off x="3576892" y="456369"/>
            <a:ext cx="818324" cy="57607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indent="0">
              <a:spcAft>
                <a:spcPts val="0"/>
              </a:spcAft>
            </a:pPr>
            <a:r>
              <a:rPr lang="ru-RU" sz="1000" dirty="0">
                <a:latin typeface="Calibri"/>
              </a:rPr>
              <a:t>Бюджетное предложение </a:t>
            </a:r>
            <a:r>
              <a:rPr lang="ru-RU" sz="1000" dirty="0" err="1">
                <a:latin typeface="Calibri"/>
              </a:rPr>
              <a:t>исполн</a:t>
            </a:r>
            <a:r>
              <a:rPr lang="ru-RU" sz="1000" dirty="0">
                <a:latin typeface="Calibri"/>
              </a:rPr>
              <a:t>. власти</a:t>
            </a:r>
            <a:endParaRPr lang="en-US" sz="1000" dirty="0">
              <a:latin typeface="Calibri"/>
            </a:endParaRPr>
          </a:p>
        </p:txBody>
      </p:sp>
      <p:sp>
        <p:nvSpPr>
          <p:cNvPr id="1158" name="Прямоугольник 1157"/>
          <p:cNvSpPr/>
          <p:nvPr/>
        </p:nvSpPr>
        <p:spPr>
          <a:xfrm>
            <a:off x="4428744" y="648393"/>
            <a:ext cx="842745" cy="3779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indent="0">
              <a:spcAft>
                <a:spcPts val="0"/>
              </a:spcAft>
            </a:pPr>
            <a:r>
              <a:rPr lang="ru-RU" sz="1000" dirty="0">
                <a:latin typeface="Calibri"/>
              </a:rPr>
              <a:t>Утверждённый бюджет</a:t>
            </a:r>
            <a:endParaRPr lang="en-US" sz="1000" dirty="0">
              <a:latin typeface="Calibri"/>
            </a:endParaRPr>
          </a:p>
        </p:txBody>
      </p:sp>
      <p:sp>
        <p:nvSpPr>
          <p:cNvPr id="1159" name="Прямоугольник 1158"/>
          <p:cNvSpPr/>
          <p:nvPr/>
        </p:nvSpPr>
        <p:spPr>
          <a:xfrm>
            <a:off x="5327904" y="657537"/>
            <a:ext cx="830606" cy="3688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indent="0">
              <a:spcAft>
                <a:spcPts val="0"/>
              </a:spcAft>
            </a:pPr>
            <a:r>
              <a:rPr lang="ru-RU" sz="1000" dirty="0">
                <a:latin typeface="Calibri"/>
              </a:rPr>
              <a:t>«Бюджет для граждан»</a:t>
            </a:r>
            <a:endParaRPr lang="en-US" sz="1000" dirty="0">
              <a:latin typeface="Calibri"/>
            </a:endParaRPr>
          </a:p>
        </p:txBody>
      </p:sp>
      <p:sp>
        <p:nvSpPr>
          <p:cNvPr id="1160" name="Прямоугольник 1159"/>
          <p:cNvSpPr/>
          <p:nvPr/>
        </p:nvSpPr>
        <p:spPr>
          <a:xfrm>
            <a:off x="6321552" y="651441"/>
            <a:ext cx="542544" cy="3749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indent="0">
              <a:spcAft>
                <a:spcPts val="0"/>
              </a:spcAft>
            </a:pPr>
            <a:r>
              <a:rPr lang="ru-RU" sz="1000" dirty="0">
                <a:latin typeface="Calibri"/>
              </a:rPr>
              <a:t>Текущие отчёты</a:t>
            </a:r>
            <a:endParaRPr lang="en-US" sz="1000" dirty="0">
              <a:latin typeface="Calibri"/>
            </a:endParaRPr>
          </a:p>
        </p:txBody>
      </p:sp>
      <p:sp>
        <p:nvSpPr>
          <p:cNvPr id="1161" name="Прямоугольник 1160"/>
          <p:cNvSpPr/>
          <p:nvPr/>
        </p:nvSpPr>
        <p:spPr>
          <a:xfrm>
            <a:off x="7006908" y="657537"/>
            <a:ext cx="756348" cy="3627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indent="0">
              <a:spcAft>
                <a:spcPts val="0"/>
              </a:spcAft>
            </a:pPr>
            <a:r>
              <a:rPr lang="ru-RU" sz="1000" dirty="0">
                <a:latin typeface="Calibri"/>
              </a:rPr>
              <a:t>Полугодовой обзор</a:t>
            </a:r>
            <a:endParaRPr lang="en-US" sz="1000" dirty="0">
              <a:latin typeface="Calibri"/>
            </a:endParaRPr>
          </a:p>
        </p:txBody>
      </p:sp>
      <p:sp>
        <p:nvSpPr>
          <p:cNvPr id="1162" name="Прямоугольник 1161"/>
          <p:cNvSpPr/>
          <p:nvPr/>
        </p:nvSpPr>
        <p:spPr>
          <a:xfrm>
            <a:off x="7906512" y="663633"/>
            <a:ext cx="661416" cy="3688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indent="0">
              <a:spcAft>
                <a:spcPts val="0"/>
              </a:spcAft>
            </a:pPr>
            <a:r>
              <a:rPr lang="ru-RU" sz="1000" dirty="0">
                <a:latin typeface="Calibri"/>
              </a:rPr>
              <a:t>Годовой отчёт</a:t>
            </a:r>
            <a:endParaRPr lang="en-US" sz="1000" dirty="0">
              <a:latin typeface="Calibri"/>
            </a:endParaRPr>
          </a:p>
        </p:txBody>
      </p:sp>
      <p:sp>
        <p:nvSpPr>
          <p:cNvPr id="1163" name="Прямоугольник 1162"/>
          <p:cNvSpPr/>
          <p:nvPr/>
        </p:nvSpPr>
        <p:spPr>
          <a:xfrm>
            <a:off x="8567928" y="657537"/>
            <a:ext cx="725424" cy="35661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indent="0">
              <a:spcAft>
                <a:spcPts val="0"/>
              </a:spcAft>
            </a:pPr>
            <a:r>
              <a:rPr lang="ru-RU" sz="1000" dirty="0">
                <a:latin typeface="Calibri"/>
              </a:rPr>
              <a:t>Аудиторский отчёт</a:t>
            </a:r>
            <a:endParaRPr lang="en-US" sz="1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19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012" y="685800"/>
            <a:ext cx="8662988" cy="6167437"/>
          </a:xfrm>
        </p:spPr>
        <p:txBody>
          <a:bodyPr rtlCol="0">
            <a:noAutofit/>
          </a:bodyPr>
          <a:lstStyle/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Все страны показывают хорошие результаты по категориям «Бюджетное предложение исполнительной власти»</a:t>
            </a:r>
            <a:r>
              <a:rPr lang="en-GB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en-GB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«Утверждённый бюджет»</a:t>
            </a:r>
            <a:r>
              <a:rPr lang="en-GB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- эти документы готовятся и доступны для общественности 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(18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стран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В большинстве</a:t>
            </a:r>
            <a:r>
              <a:rPr lang="en-GB" sz="1900" b="1" dirty="0">
                <a:solidFill>
                  <a:schemeClr val="accent6">
                    <a:lumMod val="50000"/>
                  </a:schemeClr>
                </a:solidFill>
              </a:rPr>
              <a:t> (17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стран</a:t>
            </a:r>
            <a:r>
              <a:rPr lang="en-GB" sz="1900" b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для общественности доступны «Текущие отчёты», «Годовые отчёты» и «Аудиторские отчёты».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В ряде стран соответствующий документ готовится, но либо отсутствует в открытом доступе, либо публикуется поздно 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</a:rPr>
              <a:t>БиГ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 –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«Текущие отчёты»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Сербия –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«Годовые отчёты»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Таджикистан –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«Аудиторские отчёты»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«Предварительное бюджетное заявление»</a:t>
            </a:r>
            <a:r>
              <a:rPr lang="en-GB" sz="1900" b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в ряде стран этот документ не готовится, публикуется с опозданием или недоступен для общественности 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 2015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 2017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 гг.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Худшие показатели – по категории</a:t>
            </a:r>
            <a:r>
              <a:rPr lang="en-GB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«Полугодовой обзор»: только 6 стран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готовят этот документ и делают его доступным для общественности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. 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Ряд стран готовит их, но не публикует. Это можно легко исправить, предусмотрев своевременное размещение этих документов на вебсайте министерств финансов 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Молдова, Венгрия (СВА) и Чешская Республика (СВА))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spcBef>
                <a:spcPct val="0"/>
              </a:spcBef>
              <a:buFont typeface="Arial" charset="0"/>
              <a:buChar char="•"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lvl="0" indent="-285750" algn="l"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62012" y="304799"/>
            <a:ext cx="8839200" cy="566737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Выводы из предварительных результатов за 2017 год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412" y="871537"/>
            <a:ext cx="8686800" cy="5757863"/>
          </a:xfrm>
        </p:spPr>
        <p:txBody>
          <a:bodyPr rtlCol="0">
            <a:noAutofit/>
          </a:bodyPr>
          <a:lstStyle/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Болгария и Грузия – две страны, где для общественности доступны все бюджетные документы.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Не сильно отстают от них Россия, Румыния и Турция,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где в открытом доступе имеются все документы, кроме «Предварительного бюджетного заявления»,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 Молдова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(где исключением является «Полугодовой обзор»)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 деле отсутствующий документ готовится во всех этих странах, однако он публикуется с либо опозданием, либо не в сети интернет (согласно оценке МБП)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Ситуация с «бюджетами для граждан» с 2015 года значительно улучшилась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Поздравляем Албанию, Казахстан, Молдову, Румынию, Турцию и Украину!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marL="285750" indent="-285750" algn="just">
              <a:buFont typeface="Arial" charset="0"/>
              <a:buChar char="•"/>
            </a:pP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А теперь посмотрим, как эти результаты изменились за период с 2015 по 2017 год </a:t>
            </a:r>
            <a:r>
              <a:rPr lang="mr-IN" sz="20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..</a:t>
            </a:r>
          </a:p>
          <a:p>
            <a:pPr marL="285750" lvl="0" indent="-285750" algn="l"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62012" y="-4763"/>
            <a:ext cx="8839200" cy="876300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Выводы из предварительных результатов за 2017 год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0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2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863600" y="30163"/>
            <a:ext cx="90424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321" name="Rectangle 229"/>
          <p:cNvSpPr>
            <a:spLocks noChangeArrowheads="1"/>
          </p:cNvSpPr>
          <p:nvPr/>
        </p:nvSpPr>
        <p:spPr bwMode="auto">
          <a:xfrm>
            <a:off x="4627563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22" name="Rectangle 230"/>
          <p:cNvSpPr>
            <a:spLocks noChangeArrowheads="1"/>
          </p:cNvSpPr>
          <p:nvPr/>
        </p:nvSpPr>
        <p:spPr bwMode="auto">
          <a:xfrm>
            <a:off x="4667250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23" name="Rectangle 231"/>
          <p:cNvSpPr>
            <a:spLocks noChangeArrowheads="1"/>
          </p:cNvSpPr>
          <p:nvPr/>
        </p:nvSpPr>
        <p:spPr bwMode="auto">
          <a:xfrm>
            <a:off x="4706938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24" name="Rectangle 232"/>
          <p:cNvSpPr>
            <a:spLocks noChangeArrowheads="1"/>
          </p:cNvSpPr>
          <p:nvPr/>
        </p:nvSpPr>
        <p:spPr bwMode="auto">
          <a:xfrm>
            <a:off x="4746625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25" name="Rectangle 233"/>
          <p:cNvSpPr>
            <a:spLocks noChangeArrowheads="1"/>
          </p:cNvSpPr>
          <p:nvPr/>
        </p:nvSpPr>
        <p:spPr bwMode="auto">
          <a:xfrm>
            <a:off x="4787900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26" name="Rectangle 234"/>
          <p:cNvSpPr>
            <a:spLocks noChangeArrowheads="1"/>
          </p:cNvSpPr>
          <p:nvPr/>
        </p:nvSpPr>
        <p:spPr bwMode="auto">
          <a:xfrm>
            <a:off x="4826000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27" name="Rectangle 235"/>
          <p:cNvSpPr>
            <a:spLocks noChangeArrowheads="1"/>
          </p:cNvSpPr>
          <p:nvPr/>
        </p:nvSpPr>
        <p:spPr bwMode="auto">
          <a:xfrm>
            <a:off x="4865688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28" name="Rectangle 236"/>
          <p:cNvSpPr>
            <a:spLocks noChangeArrowheads="1"/>
          </p:cNvSpPr>
          <p:nvPr/>
        </p:nvSpPr>
        <p:spPr bwMode="auto">
          <a:xfrm>
            <a:off x="4906963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29" name="Rectangle 237"/>
          <p:cNvSpPr>
            <a:spLocks noChangeArrowheads="1"/>
          </p:cNvSpPr>
          <p:nvPr/>
        </p:nvSpPr>
        <p:spPr bwMode="auto">
          <a:xfrm>
            <a:off x="4946650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30" name="Rectangle 238"/>
          <p:cNvSpPr>
            <a:spLocks noChangeArrowheads="1"/>
          </p:cNvSpPr>
          <p:nvPr/>
        </p:nvSpPr>
        <p:spPr bwMode="auto">
          <a:xfrm>
            <a:off x="4986338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31" name="Rectangle 239"/>
          <p:cNvSpPr>
            <a:spLocks noChangeArrowheads="1"/>
          </p:cNvSpPr>
          <p:nvPr/>
        </p:nvSpPr>
        <p:spPr bwMode="auto">
          <a:xfrm>
            <a:off x="5026025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32" name="Rectangle 240"/>
          <p:cNvSpPr>
            <a:spLocks noChangeArrowheads="1"/>
          </p:cNvSpPr>
          <p:nvPr/>
        </p:nvSpPr>
        <p:spPr bwMode="auto">
          <a:xfrm>
            <a:off x="5067300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33" name="Rectangle 241"/>
          <p:cNvSpPr>
            <a:spLocks noChangeArrowheads="1"/>
          </p:cNvSpPr>
          <p:nvPr/>
        </p:nvSpPr>
        <p:spPr bwMode="auto">
          <a:xfrm>
            <a:off x="5106988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34" name="Rectangle 242"/>
          <p:cNvSpPr>
            <a:spLocks noChangeArrowheads="1"/>
          </p:cNvSpPr>
          <p:nvPr/>
        </p:nvSpPr>
        <p:spPr bwMode="auto">
          <a:xfrm>
            <a:off x="5146675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35" name="Rectangle 243"/>
          <p:cNvSpPr>
            <a:spLocks noChangeArrowheads="1"/>
          </p:cNvSpPr>
          <p:nvPr/>
        </p:nvSpPr>
        <p:spPr bwMode="auto">
          <a:xfrm>
            <a:off x="5186363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36" name="Rectangle 244"/>
          <p:cNvSpPr>
            <a:spLocks noChangeArrowheads="1"/>
          </p:cNvSpPr>
          <p:nvPr/>
        </p:nvSpPr>
        <p:spPr bwMode="auto">
          <a:xfrm>
            <a:off x="5227638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37" name="Rectangle 245"/>
          <p:cNvSpPr>
            <a:spLocks noChangeArrowheads="1"/>
          </p:cNvSpPr>
          <p:nvPr/>
        </p:nvSpPr>
        <p:spPr bwMode="auto">
          <a:xfrm>
            <a:off x="5267325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38" name="Rectangle 246"/>
          <p:cNvSpPr>
            <a:spLocks noChangeArrowheads="1"/>
          </p:cNvSpPr>
          <p:nvPr/>
        </p:nvSpPr>
        <p:spPr bwMode="auto">
          <a:xfrm>
            <a:off x="5307013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39" name="Rectangle 247"/>
          <p:cNvSpPr>
            <a:spLocks noChangeArrowheads="1"/>
          </p:cNvSpPr>
          <p:nvPr/>
        </p:nvSpPr>
        <p:spPr bwMode="auto">
          <a:xfrm>
            <a:off x="5346700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40" name="Rectangle 248"/>
          <p:cNvSpPr>
            <a:spLocks noChangeArrowheads="1"/>
          </p:cNvSpPr>
          <p:nvPr/>
        </p:nvSpPr>
        <p:spPr bwMode="auto">
          <a:xfrm>
            <a:off x="5386388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41" name="Rectangle 249"/>
          <p:cNvSpPr>
            <a:spLocks noChangeArrowheads="1"/>
          </p:cNvSpPr>
          <p:nvPr/>
        </p:nvSpPr>
        <p:spPr bwMode="auto">
          <a:xfrm>
            <a:off x="5427663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42" name="Rectangle 250"/>
          <p:cNvSpPr>
            <a:spLocks noChangeArrowheads="1"/>
          </p:cNvSpPr>
          <p:nvPr/>
        </p:nvSpPr>
        <p:spPr bwMode="auto">
          <a:xfrm>
            <a:off x="5467350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43" name="Rectangle 251"/>
          <p:cNvSpPr>
            <a:spLocks noChangeArrowheads="1"/>
          </p:cNvSpPr>
          <p:nvPr/>
        </p:nvSpPr>
        <p:spPr bwMode="auto">
          <a:xfrm>
            <a:off x="5507038" y="1822451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66" name="Rectangle 274"/>
          <p:cNvSpPr>
            <a:spLocks noChangeArrowheads="1"/>
          </p:cNvSpPr>
          <p:nvPr/>
        </p:nvSpPr>
        <p:spPr bwMode="auto">
          <a:xfrm>
            <a:off x="4627563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67" name="Rectangle 275"/>
          <p:cNvSpPr>
            <a:spLocks noChangeArrowheads="1"/>
          </p:cNvSpPr>
          <p:nvPr/>
        </p:nvSpPr>
        <p:spPr bwMode="auto">
          <a:xfrm>
            <a:off x="4667250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68" name="Rectangle 276"/>
          <p:cNvSpPr>
            <a:spLocks noChangeArrowheads="1"/>
          </p:cNvSpPr>
          <p:nvPr/>
        </p:nvSpPr>
        <p:spPr bwMode="auto">
          <a:xfrm>
            <a:off x="4706938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69" name="Rectangle 277"/>
          <p:cNvSpPr>
            <a:spLocks noChangeArrowheads="1"/>
          </p:cNvSpPr>
          <p:nvPr/>
        </p:nvSpPr>
        <p:spPr bwMode="auto">
          <a:xfrm>
            <a:off x="4746625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70" name="Rectangle 278"/>
          <p:cNvSpPr>
            <a:spLocks noChangeArrowheads="1"/>
          </p:cNvSpPr>
          <p:nvPr/>
        </p:nvSpPr>
        <p:spPr bwMode="auto">
          <a:xfrm>
            <a:off x="4787900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71" name="Rectangle 279"/>
          <p:cNvSpPr>
            <a:spLocks noChangeArrowheads="1"/>
          </p:cNvSpPr>
          <p:nvPr/>
        </p:nvSpPr>
        <p:spPr bwMode="auto">
          <a:xfrm>
            <a:off x="4826000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72" name="Rectangle 280"/>
          <p:cNvSpPr>
            <a:spLocks noChangeArrowheads="1"/>
          </p:cNvSpPr>
          <p:nvPr/>
        </p:nvSpPr>
        <p:spPr bwMode="auto">
          <a:xfrm>
            <a:off x="4865688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73" name="Rectangle 281"/>
          <p:cNvSpPr>
            <a:spLocks noChangeArrowheads="1"/>
          </p:cNvSpPr>
          <p:nvPr/>
        </p:nvSpPr>
        <p:spPr bwMode="auto">
          <a:xfrm>
            <a:off x="4906963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74" name="Rectangle 282"/>
          <p:cNvSpPr>
            <a:spLocks noChangeArrowheads="1"/>
          </p:cNvSpPr>
          <p:nvPr/>
        </p:nvSpPr>
        <p:spPr bwMode="auto">
          <a:xfrm>
            <a:off x="4946650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75" name="Rectangle 283"/>
          <p:cNvSpPr>
            <a:spLocks noChangeArrowheads="1"/>
          </p:cNvSpPr>
          <p:nvPr/>
        </p:nvSpPr>
        <p:spPr bwMode="auto">
          <a:xfrm>
            <a:off x="4986338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76" name="Rectangle 284"/>
          <p:cNvSpPr>
            <a:spLocks noChangeArrowheads="1"/>
          </p:cNvSpPr>
          <p:nvPr/>
        </p:nvSpPr>
        <p:spPr bwMode="auto">
          <a:xfrm>
            <a:off x="5026025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77" name="Rectangle 285"/>
          <p:cNvSpPr>
            <a:spLocks noChangeArrowheads="1"/>
          </p:cNvSpPr>
          <p:nvPr/>
        </p:nvSpPr>
        <p:spPr bwMode="auto">
          <a:xfrm>
            <a:off x="5067300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78" name="Rectangle 286"/>
          <p:cNvSpPr>
            <a:spLocks noChangeArrowheads="1"/>
          </p:cNvSpPr>
          <p:nvPr/>
        </p:nvSpPr>
        <p:spPr bwMode="auto">
          <a:xfrm>
            <a:off x="5106988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79" name="Rectangle 287"/>
          <p:cNvSpPr>
            <a:spLocks noChangeArrowheads="1"/>
          </p:cNvSpPr>
          <p:nvPr/>
        </p:nvSpPr>
        <p:spPr bwMode="auto">
          <a:xfrm>
            <a:off x="5146675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80" name="Rectangle 288"/>
          <p:cNvSpPr>
            <a:spLocks noChangeArrowheads="1"/>
          </p:cNvSpPr>
          <p:nvPr/>
        </p:nvSpPr>
        <p:spPr bwMode="auto">
          <a:xfrm>
            <a:off x="5186363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81" name="Rectangle 289"/>
          <p:cNvSpPr>
            <a:spLocks noChangeArrowheads="1"/>
          </p:cNvSpPr>
          <p:nvPr/>
        </p:nvSpPr>
        <p:spPr bwMode="auto">
          <a:xfrm>
            <a:off x="5227638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82" name="Rectangle 290"/>
          <p:cNvSpPr>
            <a:spLocks noChangeArrowheads="1"/>
          </p:cNvSpPr>
          <p:nvPr/>
        </p:nvSpPr>
        <p:spPr bwMode="auto">
          <a:xfrm>
            <a:off x="5267325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83" name="Rectangle 291"/>
          <p:cNvSpPr>
            <a:spLocks noChangeArrowheads="1"/>
          </p:cNvSpPr>
          <p:nvPr/>
        </p:nvSpPr>
        <p:spPr bwMode="auto">
          <a:xfrm>
            <a:off x="5307013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84" name="Rectangle 292"/>
          <p:cNvSpPr>
            <a:spLocks noChangeArrowheads="1"/>
          </p:cNvSpPr>
          <p:nvPr/>
        </p:nvSpPr>
        <p:spPr bwMode="auto">
          <a:xfrm>
            <a:off x="5346700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85" name="Rectangle 293"/>
          <p:cNvSpPr>
            <a:spLocks noChangeArrowheads="1"/>
          </p:cNvSpPr>
          <p:nvPr/>
        </p:nvSpPr>
        <p:spPr bwMode="auto">
          <a:xfrm>
            <a:off x="5386388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86" name="Rectangle 294"/>
          <p:cNvSpPr>
            <a:spLocks noChangeArrowheads="1"/>
          </p:cNvSpPr>
          <p:nvPr/>
        </p:nvSpPr>
        <p:spPr bwMode="auto">
          <a:xfrm>
            <a:off x="5427663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87" name="Rectangle 295"/>
          <p:cNvSpPr>
            <a:spLocks noChangeArrowheads="1"/>
          </p:cNvSpPr>
          <p:nvPr/>
        </p:nvSpPr>
        <p:spPr bwMode="auto">
          <a:xfrm>
            <a:off x="5467350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88" name="Rectangle 296"/>
          <p:cNvSpPr>
            <a:spLocks noChangeArrowheads="1"/>
          </p:cNvSpPr>
          <p:nvPr/>
        </p:nvSpPr>
        <p:spPr bwMode="auto">
          <a:xfrm>
            <a:off x="5507038" y="20526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17" name="Rectangle 325"/>
          <p:cNvSpPr>
            <a:spLocks noChangeArrowheads="1"/>
          </p:cNvSpPr>
          <p:nvPr/>
        </p:nvSpPr>
        <p:spPr bwMode="auto">
          <a:xfrm>
            <a:off x="4627563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18" name="Rectangle 326"/>
          <p:cNvSpPr>
            <a:spLocks noChangeArrowheads="1"/>
          </p:cNvSpPr>
          <p:nvPr/>
        </p:nvSpPr>
        <p:spPr bwMode="auto">
          <a:xfrm>
            <a:off x="4667250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19" name="Rectangle 327"/>
          <p:cNvSpPr>
            <a:spLocks noChangeArrowheads="1"/>
          </p:cNvSpPr>
          <p:nvPr/>
        </p:nvSpPr>
        <p:spPr bwMode="auto">
          <a:xfrm>
            <a:off x="4706938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20" name="Rectangle 328"/>
          <p:cNvSpPr>
            <a:spLocks noChangeArrowheads="1"/>
          </p:cNvSpPr>
          <p:nvPr/>
        </p:nvSpPr>
        <p:spPr bwMode="auto">
          <a:xfrm>
            <a:off x="4746625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21" name="Rectangle 329"/>
          <p:cNvSpPr>
            <a:spLocks noChangeArrowheads="1"/>
          </p:cNvSpPr>
          <p:nvPr/>
        </p:nvSpPr>
        <p:spPr bwMode="auto">
          <a:xfrm>
            <a:off x="4787900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22" name="Rectangle 330"/>
          <p:cNvSpPr>
            <a:spLocks noChangeArrowheads="1"/>
          </p:cNvSpPr>
          <p:nvPr/>
        </p:nvSpPr>
        <p:spPr bwMode="auto">
          <a:xfrm>
            <a:off x="4826000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23" name="Rectangle 331"/>
          <p:cNvSpPr>
            <a:spLocks noChangeArrowheads="1"/>
          </p:cNvSpPr>
          <p:nvPr/>
        </p:nvSpPr>
        <p:spPr bwMode="auto">
          <a:xfrm>
            <a:off x="4865688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24" name="Rectangle 332"/>
          <p:cNvSpPr>
            <a:spLocks noChangeArrowheads="1"/>
          </p:cNvSpPr>
          <p:nvPr/>
        </p:nvSpPr>
        <p:spPr bwMode="auto">
          <a:xfrm>
            <a:off x="4906963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25" name="Rectangle 333"/>
          <p:cNvSpPr>
            <a:spLocks noChangeArrowheads="1"/>
          </p:cNvSpPr>
          <p:nvPr/>
        </p:nvSpPr>
        <p:spPr bwMode="auto">
          <a:xfrm>
            <a:off x="4946650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26" name="Rectangle 334"/>
          <p:cNvSpPr>
            <a:spLocks noChangeArrowheads="1"/>
          </p:cNvSpPr>
          <p:nvPr/>
        </p:nvSpPr>
        <p:spPr bwMode="auto">
          <a:xfrm>
            <a:off x="4986338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27" name="Rectangle 335"/>
          <p:cNvSpPr>
            <a:spLocks noChangeArrowheads="1"/>
          </p:cNvSpPr>
          <p:nvPr/>
        </p:nvSpPr>
        <p:spPr bwMode="auto">
          <a:xfrm>
            <a:off x="5026025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28" name="Rectangle 336"/>
          <p:cNvSpPr>
            <a:spLocks noChangeArrowheads="1"/>
          </p:cNvSpPr>
          <p:nvPr/>
        </p:nvSpPr>
        <p:spPr bwMode="auto">
          <a:xfrm>
            <a:off x="5067300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29" name="Rectangle 337"/>
          <p:cNvSpPr>
            <a:spLocks noChangeArrowheads="1"/>
          </p:cNvSpPr>
          <p:nvPr/>
        </p:nvSpPr>
        <p:spPr bwMode="auto">
          <a:xfrm>
            <a:off x="5106988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30" name="Rectangle 338"/>
          <p:cNvSpPr>
            <a:spLocks noChangeArrowheads="1"/>
          </p:cNvSpPr>
          <p:nvPr/>
        </p:nvSpPr>
        <p:spPr bwMode="auto">
          <a:xfrm>
            <a:off x="5146675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31" name="Rectangle 339"/>
          <p:cNvSpPr>
            <a:spLocks noChangeArrowheads="1"/>
          </p:cNvSpPr>
          <p:nvPr/>
        </p:nvSpPr>
        <p:spPr bwMode="auto">
          <a:xfrm>
            <a:off x="5186363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32" name="Rectangle 340"/>
          <p:cNvSpPr>
            <a:spLocks noChangeArrowheads="1"/>
          </p:cNvSpPr>
          <p:nvPr/>
        </p:nvSpPr>
        <p:spPr bwMode="auto">
          <a:xfrm>
            <a:off x="5227638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33" name="Rectangle 341"/>
          <p:cNvSpPr>
            <a:spLocks noChangeArrowheads="1"/>
          </p:cNvSpPr>
          <p:nvPr/>
        </p:nvSpPr>
        <p:spPr bwMode="auto">
          <a:xfrm>
            <a:off x="5267325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34" name="Rectangle 342"/>
          <p:cNvSpPr>
            <a:spLocks noChangeArrowheads="1"/>
          </p:cNvSpPr>
          <p:nvPr/>
        </p:nvSpPr>
        <p:spPr bwMode="auto">
          <a:xfrm>
            <a:off x="5307013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35" name="Rectangle 343"/>
          <p:cNvSpPr>
            <a:spLocks noChangeArrowheads="1"/>
          </p:cNvSpPr>
          <p:nvPr/>
        </p:nvSpPr>
        <p:spPr bwMode="auto">
          <a:xfrm>
            <a:off x="5346700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36" name="Rectangle 344"/>
          <p:cNvSpPr>
            <a:spLocks noChangeArrowheads="1"/>
          </p:cNvSpPr>
          <p:nvPr/>
        </p:nvSpPr>
        <p:spPr bwMode="auto">
          <a:xfrm>
            <a:off x="5386388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37" name="Rectangle 345"/>
          <p:cNvSpPr>
            <a:spLocks noChangeArrowheads="1"/>
          </p:cNvSpPr>
          <p:nvPr/>
        </p:nvSpPr>
        <p:spPr bwMode="auto">
          <a:xfrm>
            <a:off x="5427663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38" name="Rectangle 346"/>
          <p:cNvSpPr>
            <a:spLocks noChangeArrowheads="1"/>
          </p:cNvSpPr>
          <p:nvPr/>
        </p:nvSpPr>
        <p:spPr bwMode="auto">
          <a:xfrm>
            <a:off x="5467350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39" name="Rectangle 347"/>
          <p:cNvSpPr>
            <a:spLocks noChangeArrowheads="1"/>
          </p:cNvSpPr>
          <p:nvPr/>
        </p:nvSpPr>
        <p:spPr bwMode="auto">
          <a:xfrm>
            <a:off x="5507038" y="2281239"/>
            <a:ext cx="1825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053" name="Rectangle 763"/>
          <p:cNvSpPr>
            <a:spLocks noChangeArrowheads="1"/>
          </p:cNvSpPr>
          <p:nvPr/>
        </p:nvSpPr>
        <p:spPr bwMode="auto">
          <a:xfrm>
            <a:off x="2203450" y="6172201"/>
            <a:ext cx="1444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070" name="Rectangle 780"/>
          <p:cNvSpPr>
            <a:spLocks noChangeArrowheads="1"/>
          </p:cNvSpPr>
          <p:nvPr/>
        </p:nvSpPr>
        <p:spPr bwMode="auto">
          <a:xfrm>
            <a:off x="2065338" y="6350001"/>
            <a:ext cx="1444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081" name="Rectangle 791"/>
          <p:cNvSpPr>
            <a:spLocks noChangeArrowheads="1"/>
          </p:cNvSpPr>
          <p:nvPr/>
        </p:nvSpPr>
        <p:spPr bwMode="auto">
          <a:xfrm>
            <a:off x="2300288" y="6529388"/>
            <a:ext cx="1444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Bold"/>
                <a:cs typeface="Arial" pitchFamily="34" charset="0"/>
              </a:rPr>
              <a:t>8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082" name="Rectangle 792"/>
          <p:cNvSpPr>
            <a:spLocks noChangeArrowheads="1"/>
          </p:cNvSpPr>
          <p:nvPr/>
        </p:nvSpPr>
        <p:spPr bwMode="auto">
          <a:xfrm>
            <a:off x="3394075" y="6529388"/>
            <a:ext cx="1444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Bold"/>
                <a:cs typeface="Arial" pitchFamily="34" charset="0"/>
              </a:rPr>
              <a:t>1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083" name="Rectangle 793"/>
          <p:cNvSpPr>
            <a:spLocks noChangeArrowheads="1"/>
          </p:cNvSpPr>
          <p:nvPr/>
        </p:nvSpPr>
        <p:spPr bwMode="auto">
          <a:xfrm>
            <a:off x="3465513" y="6529388"/>
            <a:ext cx="1444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Bold"/>
                <a:cs typeface="Arial" pitchFamily="34" charset="0"/>
              </a:rPr>
              <a:t>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084" name="Freeform 794"/>
          <p:cNvSpPr>
            <a:spLocks/>
          </p:cNvSpPr>
          <p:nvPr/>
        </p:nvSpPr>
        <p:spPr bwMode="auto">
          <a:xfrm>
            <a:off x="4587875" y="1817688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85" name="Freeform 795"/>
          <p:cNvSpPr>
            <a:spLocks/>
          </p:cNvSpPr>
          <p:nvPr/>
        </p:nvSpPr>
        <p:spPr bwMode="auto">
          <a:xfrm>
            <a:off x="4587875" y="1817688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86" name="Freeform 796"/>
          <p:cNvSpPr>
            <a:spLocks/>
          </p:cNvSpPr>
          <p:nvPr/>
        </p:nvSpPr>
        <p:spPr bwMode="auto">
          <a:xfrm>
            <a:off x="4587875" y="204787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87" name="Freeform 797"/>
          <p:cNvSpPr>
            <a:spLocks/>
          </p:cNvSpPr>
          <p:nvPr/>
        </p:nvSpPr>
        <p:spPr bwMode="auto">
          <a:xfrm>
            <a:off x="4587875" y="204787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88" name="Freeform 798"/>
          <p:cNvSpPr>
            <a:spLocks/>
          </p:cNvSpPr>
          <p:nvPr/>
        </p:nvSpPr>
        <p:spPr bwMode="auto">
          <a:xfrm>
            <a:off x="3354388" y="1817688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89" name="Freeform 799"/>
          <p:cNvSpPr>
            <a:spLocks/>
          </p:cNvSpPr>
          <p:nvPr/>
        </p:nvSpPr>
        <p:spPr bwMode="auto">
          <a:xfrm>
            <a:off x="3354388" y="1817688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90" name="Freeform 800"/>
          <p:cNvSpPr>
            <a:spLocks/>
          </p:cNvSpPr>
          <p:nvPr/>
        </p:nvSpPr>
        <p:spPr bwMode="auto">
          <a:xfrm>
            <a:off x="3354388" y="2276476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91" name="Freeform 801"/>
          <p:cNvSpPr>
            <a:spLocks/>
          </p:cNvSpPr>
          <p:nvPr/>
        </p:nvSpPr>
        <p:spPr bwMode="auto">
          <a:xfrm>
            <a:off x="3354388" y="2276476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92" name="Freeform 802"/>
          <p:cNvSpPr>
            <a:spLocks/>
          </p:cNvSpPr>
          <p:nvPr/>
        </p:nvSpPr>
        <p:spPr bwMode="auto">
          <a:xfrm>
            <a:off x="3354388" y="3192463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93" name="Freeform 803"/>
          <p:cNvSpPr>
            <a:spLocks/>
          </p:cNvSpPr>
          <p:nvPr/>
        </p:nvSpPr>
        <p:spPr bwMode="auto">
          <a:xfrm>
            <a:off x="3354388" y="3192463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94" name="Freeform 804"/>
          <p:cNvSpPr>
            <a:spLocks/>
          </p:cNvSpPr>
          <p:nvPr/>
        </p:nvSpPr>
        <p:spPr bwMode="auto">
          <a:xfrm>
            <a:off x="3354388" y="3651251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95" name="Freeform 805"/>
          <p:cNvSpPr>
            <a:spLocks/>
          </p:cNvSpPr>
          <p:nvPr/>
        </p:nvSpPr>
        <p:spPr bwMode="auto">
          <a:xfrm>
            <a:off x="3354388" y="3651251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96" name="Freeform 806"/>
          <p:cNvSpPr>
            <a:spLocks/>
          </p:cNvSpPr>
          <p:nvPr/>
        </p:nvSpPr>
        <p:spPr bwMode="auto">
          <a:xfrm>
            <a:off x="3354388" y="4797426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097" name="Freeform 807"/>
          <p:cNvSpPr>
            <a:spLocks/>
          </p:cNvSpPr>
          <p:nvPr/>
        </p:nvSpPr>
        <p:spPr bwMode="auto">
          <a:xfrm>
            <a:off x="3354388" y="4797426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809"/>
          <p:cNvSpPr>
            <a:spLocks/>
          </p:cNvSpPr>
          <p:nvPr/>
        </p:nvSpPr>
        <p:spPr bwMode="auto">
          <a:xfrm>
            <a:off x="3354388" y="5254626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810"/>
          <p:cNvSpPr>
            <a:spLocks/>
          </p:cNvSpPr>
          <p:nvPr/>
        </p:nvSpPr>
        <p:spPr bwMode="auto">
          <a:xfrm>
            <a:off x="3354388" y="5254626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811"/>
          <p:cNvSpPr>
            <a:spLocks/>
          </p:cNvSpPr>
          <p:nvPr/>
        </p:nvSpPr>
        <p:spPr bwMode="auto">
          <a:xfrm>
            <a:off x="3354388" y="901701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812"/>
          <p:cNvSpPr>
            <a:spLocks/>
          </p:cNvSpPr>
          <p:nvPr/>
        </p:nvSpPr>
        <p:spPr bwMode="auto">
          <a:xfrm>
            <a:off x="3354388" y="901701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813"/>
          <p:cNvSpPr>
            <a:spLocks/>
          </p:cNvSpPr>
          <p:nvPr/>
        </p:nvSpPr>
        <p:spPr bwMode="auto">
          <a:xfrm>
            <a:off x="3354388" y="2735263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814"/>
          <p:cNvSpPr>
            <a:spLocks/>
          </p:cNvSpPr>
          <p:nvPr/>
        </p:nvSpPr>
        <p:spPr bwMode="auto">
          <a:xfrm>
            <a:off x="3354388" y="2735263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815"/>
          <p:cNvSpPr>
            <a:spLocks/>
          </p:cNvSpPr>
          <p:nvPr/>
        </p:nvSpPr>
        <p:spPr bwMode="auto">
          <a:xfrm>
            <a:off x="3354388" y="3879851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816"/>
          <p:cNvSpPr>
            <a:spLocks/>
          </p:cNvSpPr>
          <p:nvPr/>
        </p:nvSpPr>
        <p:spPr bwMode="auto">
          <a:xfrm>
            <a:off x="3354388" y="3879851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817"/>
          <p:cNvSpPr>
            <a:spLocks/>
          </p:cNvSpPr>
          <p:nvPr/>
        </p:nvSpPr>
        <p:spPr bwMode="auto">
          <a:xfrm>
            <a:off x="3354388" y="4110038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818"/>
          <p:cNvSpPr>
            <a:spLocks/>
          </p:cNvSpPr>
          <p:nvPr/>
        </p:nvSpPr>
        <p:spPr bwMode="auto">
          <a:xfrm>
            <a:off x="3354388" y="4110038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819"/>
          <p:cNvSpPr>
            <a:spLocks/>
          </p:cNvSpPr>
          <p:nvPr/>
        </p:nvSpPr>
        <p:spPr bwMode="auto">
          <a:xfrm>
            <a:off x="3354388" y="4567238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820"/>
          <p:cNvSpPr>
            <a:spLocks/>
          </p:cNvSpPr>
          <p:nvPr/>
        </p:nvSpPr>
        <p:spPr bwMode="auto">
          <a:xfrm>
            <a:off x="3354388" y="4567238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821"/>
          <p:cNvSpPr>
            <a:spLocks/>
          </p:cNvSpPr>
          <p:nvPr/>
        </p:nvSpPr>
        <p:spPr bwMode="auto">
          <a:xfrm>
            <a:off x="3354388" y="5026026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822"/>
          <p:cNvSpPr>
            <a:spLocks/>
          </p:cNvSpPr>
          <p:nvPr/>
        </p:nvSpPr>
        <p:spPr bwMode="auto">
          <a:xfrm>
            <a:off x="3354388" y="5026026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823"/>
          <p:cNvSpPr>
            <a:spLocks/>
          </p:cNvSpPr>
          <p:nvPr/>
        </p:nvSpPr>
        <p:spPr bwMode="auto">
          <a:xfrm>
            <a:off x="3354388" y="5484813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824"/>
          <p:cNvSpPr>
            <a:spLocks/>
          </p:cNvSpPr>
          <p:nvPr/>
        </p:nvSpPr>
        <p:spPr bwMode="auto">
          <a:xfrm>
            <a:off x="3354388" y="5484813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825"/>
          <p:cNvSpPr>
            <a:spLocks/>
          </p:cNvSpPr>
          <p:nvPr/>
        </p:nvSpPr>
        <p:spPr bwMode="auto">
          <a:xfrm>
            <a:off x="3354388" y="5713413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826"/>
          <p:cNvSpPr>
            <a:spLocks/>
          </p:cNvSpPr>
          <p:nvPr/>
        </p:nvSpPr>
        <p:spPr bwMode="auto">
          <a:xfrm>
            <a:off x="3354388" y="5713413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827"/>
          <p:cNvSpPr>
            <a:spLocks/>
          </p:cNvSpPr>
          <p:nvPr/>
        </p:nvSpPr>
        <p:spPr bwMode="auto">
          <a:xfrm>
            <a:off x="3354388" y="1130301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Freeform 828"/>
          <p:cNvSpPr>
            <a:spLocks/>
          </p:cNvSpPr>
          <p:nvPr/>
        </p:nvSpPr>
        <p:spPr bwMode="auto">
          <a:xfrm>
            <a:off x="3354388" y="1130301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Freeform 829"/>
          <p:cNvSpPr>
            <a:spLocks/>
          </p:cNvSpPr>
          <p:nvPr/>
        </p:nvSpPr>
        <p:spPr bwMode="auto">
          <a:xfrm>
            <a:off x="4587875" y="227647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Freeform 830"/>
          <p:cNvSpPr>
            <a:spLocks/>
          </p:cNvSpPr>
          <p:nvPr/>
        </p:nvSpPr>
        <p:spPr bwMode="auto">
          <a:xfrm>
            <a:off x="4587875" y="227647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831"/>
          <p:cNvSpPr>
            <a:spLocks/>
          </p:cNvSpPr>
          <p:nvPr/>
        </p:nvSpPr>
        <p:spPr bwMode="auto">
          <a:xfrm>
            <a:off x="3354388" y="2047876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Freeform 832"/>
          <p:cNvSpPr>
            <a:spLocks/>
          </p:cNvSpPr>
          <p:nvPr/>
        </p:nvSpPr>
        <p:spPr bwMode="auto">
          <a:xfrm>
            <a:off x="3354388" y="2047876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Freeform 833"/>
          <p:cNvSpPr>
            <a:spLocks/>
          </p:cNvSpPr>
          <p:nvPr/>
        </p:nvSpPr>
        <p:spPr bwMode="auto">
          <a:xfrm>
            <a:off x="2262188" y="901701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834"/>
          <p:cNvSpPr>
            <a:spLocks/>
          </p:cNvSpPr>
          <p:nvPr/>
        </p:nvSpPr>
        <p:spPr bwMode="auto">
          <a:xfrm>
            <a:off x="2262188" y="901701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835"/>
          <p:cNvSpPr>
            <a:spLocks/>
          </p:cNvSpPr>
          <p:nvPr/>
        </p:nvSpPr>
        <p:spPr bwMode="auto">
          <a:xfrm>
            <a:off x="2262188" y="1817688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836"/>
          <p:cNvSpPr>
            <a:spLocks/>
          </p:cNvSpPr>
          <p:nvPr/>
        </p:nvSpPr>
        <p:spPr bwMode="auto">
          <a:xfrm>
            <a:off x="2262188" y="1817688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837"/>
          <p:cNvSpPr>
            <a:spLocks/>
          </p:cNvSpPr>
          <p:nvPr/>
        </p:nvSpPr>
        <p:spPr bwMode="auto">
          <a:xfrm>
            <a:off x="2262188" y="4110038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838"/>
          <p:cNvSpPr>
            <a:spLocks/>
          </p:cNvSpPr>
          <p:nvPr/>
        </p:nvSpPr>
        <p:spPr bwMode="auto">
          <a:xfrm>
            <a:off x="2262188" y="4110038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839"/>
          <p:cNvSpPr>
            <a:spLocks/>
          </p:cNvSpPr>
          <p:nvPr/>
        </p:nvSpPr>
        <p:spPr bwMode="auto">
          <a:xfrm>
            <a:off x="2262188" y="4567238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840"/>
          <p:cNvSpPr>
            <a:spLocks/>
          </p:cNvSpPr>
          <p:nvPr/>
        </p:nvSpPr>
        <p:spPr bwMode="auto">
          <a:xfrm>
            <a:off x="2262188" y="4567238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841"/>
          <p:cNvSpPr>
            <a:spLocks/>
          </p:cNvSpPr>
          <p:nvPr/>
        </p:nvSpPr>
        <p:spPr bwMode="auto">
          <a:xfrm>
            <a:off x="2262188" y="5713413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842"/>
          <p:cNvSpPr>
            <a:spLocks/>
          </p:cNvSpPr>
          <p:nvPr/>
        </p:nvSpPr>
        <p:spPr bwMode="auto">
          <a:xfrm>
            <a:off x="2262188" y="5713413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Freeform 843"/>
          <p:cNvSpPr>
            <a:spLocks/>
          </p:cNvSpPr>
          <p:nvPr/>
        </p:nvSpPr>
        <p:spPr bwMode="auto">
          <a:xfrm>
            <a:off x="2262188" y="5484813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Freeform 844"/>
          <p:cNvSpPr>
            <a:spLocks/>
          </p:cNvSpPr>
          <p:nvPr/>
        </p:nvSpPr>
        <p:spPr bwMode="auto">
          <a:xfrm>
            <a:off x="2262188" y="5484813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Freeform 845"/>
          <p:cNvSpPr>
            <a:spLocks/>
          </p:cNvSpPr>
          <p:nvPr/>
        </p:nvSpPr>
        <p:spPr bwMode="auto">
          <a:xfrm>
            <a:off x="2262188" y="1130301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Freeform 846"/>
          <p:cNvSpPr>
            <a:spLocks/>
          </p:cNvSpPr>
          <p:nvPr/>
        </p:nvSpPr>
        <p:spPr bwMode="auto">
          <a:xfrm>
            <a:off x="2262188" y="1130301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Freeform 847"/>
          <p:cNvSpPr>
            <a:spLocks/>
          </p:cNvSpPr>
          <p:nvPr/>
        </p:nvSpPr>
        <p:spPr bwMode="auto">
          <a:xfrm>
            <a:off x="2262188" y="204787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Freeform 848"/>
          <p:cNvSpPr>
            <a:spLocks/>
          </p:cNvSpPr>
          <p:nvPr/>
        </p:nvSpPr>
        <p:spPr bwMode="auto">
          <a:xfrm>
            <a:off x="2262188" y="204787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Freeform 849"/>
          <p:cNvSpPr>
            <a:spLocks/>
          </p:cNvSpPr>
          <p:nvPr/>
        </p:nvSpPr>
        <p:spPr bwMode="auto">
          <a:xfrm>
            <a:off x="2262188" y="227647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Freeform 850"/>
          <p:cNvSpPr>
            <a:spLocks/>
          </p:cNvSpPr>
          <p:nvPr/>
        </p:nvSpPr>
        <p:spPr bwMode="auto">
          <a:xfrm>
            <a:off x="2262188" y="227647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Freeform 851"/>
          <p:cNvSpPr>
            <a:spLocks/>
          </p:cNvSpPr>
          <p:nvPr/>
        </p:nvSpPr>
        <p:spPr bwMode="auto">
          <a:xfrm>
            <a:off x="2262188" y="2735263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Freeform 852"/>
          <p:cNvSpPr>
            <a:spLocks/>
          </p:cNvSpPr>
          <p:nvPr/>
        </p:nvSpPr>
        <p:spPr bwMode="auto">
          <a:xfrm>
            <a:off x="2262188" y="2735263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Freeform 853"/>
          <p:cNvSpPr>
            <a:spLocks/>
          </p:cNvSpPr>
          <p:nvPr/>
        </p:nvSpPr>
        <p:spPr bwMode="auto">
          <a:xfrm>
            <a:off x="2262188" y="3192463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Freeform 854"/>
          <p:cNvSpPr>
            <a:spLocks/>
          </p:cNvSpPr>
          <p:nvPr/>
        </p:nvSpPr>
        <p:spPr bwMode="auto">
          <a:xfrm>
            <a:off x="2262188" y="3192463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855"/>
          <p:cNvSpPr>
            <a:spLocks/>
          </p:cNvSpPr>
          <p:nvPr/>
        </p:nvSpPr>
        <p:spPr bwMode="auto">
          <a:xfrm>
            <a:off x="2262188" y="3879851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Freeform 856"/>
          <p:cNvSpPr>
            <a:spLocks/>
          </p:cNvSpPr>
          <p:nvPr/>
        </p:nvSpPr>
        <p:spPr bwMode="auto">
          <a:xfrm>
            <a:off x="2262188" y="3879851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857"/>
          <p:cNvSpPr>
            <a:spLocks/>
          </p:cNvSpPr>
          <p:nvPr/>
        </p:nvSpPr>
        <p:spPr bwMode="auto">
          <a:xfrm>
            <a:off x="2262188" y="3651251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Freeform 858"/>
          <p:cNvSpPr>
            <a:spLocks/>
          </p:cNvSpPr>
          <p:nvPr/>
        </p:nvSpPr>
        <p:spPr bwMode="auto">
          <a:xfrm>
            <a:off x="2262188" y="3651251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859"/>
          <p:cNvSpPr>
            <a:spLocks/>
          </p:cNvSpPr>
          <p:nvPr/>
        </p:nvSpPr>
        <p:spPr bwMode="auto">
          <a:xfrm>
            <a:off x="2262188" y="479742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Freeform 860"/>
          <p:cNvSpPr>
            <a:spLocks/>
          </p:cNvSpPr>
          <p:nvPr/>
        </p:nvSpPr>
        <p:spPr bwMode="auto">
          <a:xfrm>
            <a:off x="2262188" y="479742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Freeform 861"/>
          <p:cNvSpPr>
            <a:spLocks/>
          </p:cNvSpPr>
          <p:nvPr/>
        </p:nvSpPr>
        <p:spPr bwMode="auto">
          <a:xfrm>
            <a:off x="2262188" y="502602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Freeform 862"/>
          <p:cNvSpPr>
            <a:spLocks/>
          </p:cNvSpPr>
          <p:nvPr/>
        </p:nvSpPr>
        <p:spPr bwMode="auto">
          <a:xfrm>
            <a:off x="2262188" y="5026026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Freeform 863"/>
          <p:cNvSpPr>
            <a:spLocks/>
          </p:cNvSpPr>
          <p:nvPr/>
        </p:nvSpPr>
        <p:spPr bwMode="auto">
          <a:xfrm>
            <a:off x="2262188" y="5254626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88" name="Freeform 864"/>
          <p:cNvSpPr>
            <a:spLocks/>
          </p:cNvSpPr>
          <p:nvPr/>
        </p:nvSpPr>
        <p:spPr bwMode="auto">
          <a:xfrm>
            <a:off x="2262188" y="5254626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89" name="Freeform 865"/>
          <p:cNvSpPr>
            <a:spLocks/>
          </p:cNvSpPr>
          <p:nvPr/>
        </p:nvSpPr>
        <p:spPr bwMode="auto">
          <a:xfrm>
            <a:off x="3354388" y="2963863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1" name="Freeform 866"/>
          <p:cNvSpPr>
            <a:spLocks/>
          </p:cNvSpPr>
          <p:nvPr/>
        </p:nvSpPr>
        <p:spPr bwMode="auto">
          <a:xfrm>
            <a:off x="3354388" y="2963863"/>
            <a:ext cx="363538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Freeform 867"/>
          <p:cNvSpPr>
            <a:spLocks/>
          </p:cNvSpPr>
          <p:nvPr/>
        </p:nvSpPr>
        <p:spPr bwMode="auto">
          <a:xfrm>
            <a:off x="2262188" y="2963863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3" name="Freeform 868"/>
          <p:cNvSpPr>
            <a:spLocks/>
          </p:cNvSpPr>
          <p:nvPr/>
        </p:nvSpPr>
        <p:spPr bwMode="auto">
          <a:xfrm>
            <a:off x="2262188" y="2963863"/>
            <a:ext cx="361950" cy="152400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Freeform 869"/>
          <p:cNvSpPr>
            <a:spLocks/>
          </p:cNvSpPr>
          <p:nvPr/>
        </p:nvSpPr>
        <p:spPr bwMode="auto">
          <a:xfrm>
            <a:off x="2262188" y="2505076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5" name="Freeform 870"/>
          <p:cNvSpPr>
            <a:spLocks/>
          </p:cNvSpPr>
          <p:nvPr/>
        </p:nvSpPr>
        <p:spPr bwMode="auto">
          <a:xfrm>
            <a:off x="2262188" y="2505076"/>
            <a:ext cx="361950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Freeform 871"/>
          <p:cNvSpPr>
            <a:spLocks/>
          </p:cNvSpPr>
          <p:nvPr/>
        </p:nvSpPr>
        <p:spPr bwMode="auto">
          <a:xfrm>
            <a:off x="3354388" y="2505076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solidFill>
            <a:srgbClr val="38572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7" name="Freeform 872"/>
          <p:cNvSpPr>
            <a:spLocks/>
          </p:cNvSpPr>
          <p:nvPr/>
        </p:nvSpPr>
        <p:spPr bwMode="auto">
          <a:xfrm>
            <a:off x="3354388" y="2505076"/>
            <a:ext cx="363538" cy="153988"/>
          </a:xfrm>
          <a:custGeom>
            <a:avLst/>
            <a:gdLst>
              <a:gd name="T0" fmla="*/ 0 w 380"/>
              <a:gd name="T1" fmla="*/ 80 h 160"/>
              <a:gd name="T2" fmla="*/ 0 w 380"/>
              <a:gd name="T3" fmla="*/ 80 h 160"/>
              <a:gd name="T4" fmla="*/ 190 w 380"/>
              <a:gd name="T5" fmla="*/ 0 h 160"/>
              <a:gd name="T6" fmla="*/ 380 w 380"/>
              <a:gd name="T7" fmla="*/ 80 h 160"/>
              <a:gd name="T8" fmla="*/ 190 w 380"/>
              <a:gd name="T9" fmla="*/ 160 h 160"/>
              <a:gd name="T10" fmla="*/ 0 w 380"/>
              <a:gd name="T11" fmla="*/ 80 h 160"/>
              <a:gd name="T12" fmla="*/ 0 w 380"/>
              <a:gd name="T1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160">
                <a:moveTo>
                  <a:pt x="0" y="80"/>
                </a:moveTo>
                <a:lnTo>
                  <a:pt x="0" y="80"/>
                </a:lnTo>
                <a:cubicBezTo>
                  <a:pt x="0" y="36"/>
                  <a:pt x="85" y="0"/>
                  <a:pt x="190" y="0"/>
                </a:cubicBezTo>
                <a:cubicBezTo>
                  <a:pt x="295" y="0"/>
                  <a:pt x="380" y="36"/>
                  <a:pt x="380" y="80"/>
                </a:cubicBezTo>
                <a:cubicBezTo>
                  <a:pt x="380" y="124"/>
                  <a:pt x="295" y="160"/>
                  <a:pt x="190" y="160"/>
                </a:cubicBezTo>
                <a:cubicBezTo>
                  <a:pt x="85" y="160"/>
                  <a:pt x="0" y="124"/>
                  <a:pt x="0" y="80"/>
                </a:cubicBezTo>
                <a:lnTo>
                  <a:pt x="0" y="80"/>
                </a:lnTo>
                <a:close/>
              </a:path>
            </a:pathLst>
          </a:custGeom>
          <a:noFill/>
          <a:ln w="12700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4" name="object 2"/>
          <p:cNvSpPr txBox="1"/>
          <p:nvPr/>
        </p:nvSpPr>
        <p:spPr>
          <a:xfrm>
            <a:off x="901499" y="45719"/>
            <a:ext cx="831870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>
                <a:latin typeface="+mn-lt"/>
                <a:cs typeface="Arial"/>
              </a:rPr>
              <a:t>Почему мы акцентировали внимание на «бюджетах для граждан»?</a:t>
            </a:r>
            <a:endParaRPr sz="1800" dirty="0">
              <a:latin typeface="+mn-lt"/>
              <a:cs typeface="Arial"/>
            </a:endParaRPr>
          </a:p>
        </p:txBody>
      </p:sp>
      <p:sp>
        <p:nvSpPr>
          <p:cNvPr id="875" name="object 3"/>
          <p:cNvSpPr txBox="1"/>
          <p:nvPr/>
        </p:nvSpPr>
        <p:spPr>
          <a:xfrm>
            <a:off x="901499" y="359228"/>
            <a:ext cx="84867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>
                <a:latin typeface="+mn-lt"/>
                <a:cs typeface="Arial"/>
              </a:rPr>
              <a:t>Изменения в доступности «бюджетов для граждан»</a:t>
            </a:r>
            <a:r>
              <a:rPr sz="1800" b="1" dirty="0">
                <a:latin typeface="+mn-lt"/>
                <a:cs typeface="Arial"/>
              </a:rPr>
              <a:t> (</a:t>
            </a:r>
            <a:r>
              <a:rPr lang="ru-RU" sz="1800" b="1" dirty="0">
                <a:latin typeface="+mn-lt"/>
                <a:cs typeface="Arial"/>
              </a:rPr>
              <a:t>МБП</a:t>
            </a:r>
            <a:r>
              <a:rPr sz="1800" b="1" dirty="0">
                <a:latin typeface="+mn-lt"/>
                <a:cs typeface="Arial"/>
              </a:rPr>
              <a:t>):</a:t>
            </a:r>
            <a:r>
              <a:rPr lang="ru-RU" sz="1800" b="1" dirty="0">
                <a:latin typeface="+mn-lt"/>
                <a:cs typeface="Arial"/>
              </a:rPr>
              <a:t> страны-члены </a:t>
            </a:r>
            <a:r>
              <a:rPr sz="1800" b="1" dirty="0">
                <a:latin typeface="+mn-lt"/>
                <a:cs typeface="Arial"/>
              </a:rPr>
              <a:t>PEMPAL</a:t>
            </a:r>
            <a:endParaRPr sz="1800" dirty="0">
              <a:latin typeface="+mn-lt"/>
              <a:cs typeface="Arial"/>
            </a:endParaRPr>
          </a:p>
        </p:txBody>
      </p:sp>
      <p:sp>
        <p:nvSpPr>
          <p:cNvPr id="876" name="object 4"/>
          <p:cNvSpPr txBox="1"/>
          <p:nvPr/>
        </p:nvSpPr>
        <p:spPr>
          <a:xfrm>
            <a:off x="2292388" y="664934"/>
            <a:ext cx="407034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+mn-lt"/>
                <a:cs typeface="Courier New"/>
              </a:rPr>
              <a:t>2015</a:t>
            </a:r>
          </a:p>
        </p:txBody>
      </p:sp>
      <p:sp>
        <p:nvSpPr>
          <p:cNvPr id="877" name="object 5"/>
          <p:cNvSpPr txBox="1"/>
          <p:nvPr/>
        </p:nvSpPr>
        <p:spPr>
          <a:xfrm>
            <a:off x="3382896" y="664934"/>
            <a:ext cx="42735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latin typeface="+mn-lt"/>
                <a:cs typeface="Courier New"/>
              </a:rPr>
              <a:t>2017</a:t>
            </a:r>
          </a:p>
        </p:txBody>
      </p:sp>
      <p:sp>
        <p:nvSpPr>
          <p:cNvPr id="879" name="object 37"/>
          <p:cNvSpPr txBox="1"/>
          <p:nvPr/>
        </p:nvSpPr>
        <p:spPr>
          <a:xfrm>
            <a:off x="4617065" y="2944766"/>
            <a:ext cx="480250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>
              <a:lnSpc>
                <a:spcPct val="120000"/>
              </a:lnSpc>
            </a:pPr>
            <a:r>
              <a:rPr lang="ru-RU" sz="1250" dirty="0">
                <a:latin typeface="+mn-lt"/>
                <a:cs typeface="Arial"/>
              </a:rPr>
              <a:t>Примечание</a:t>
            </a:r>
            <a:r>
              <a:rPr sz="1250" dirty="0">
                <a:latin typeface="+mn-lt"/>
                <a:cs typeface="Arial"/>
              </a:rPr>
              <a:t>: </a:t>
            </a:r>
            <a:r>
              <a:rPr lang="ru-RU" sz="1250" dirty="0">
                <a:latin typeface="+mn-lt"/>
                <a:cs typeface="Arial"/>
              </a:rPr>
              <a:t>результаты Обзора открытости бюджета МБП за 2017 год носят предварительный характер и могут измениться.</a:t>
            </a:r>
            <a:endParaRPr sz="1250" dirty="0">
              <a:latin typeface="+mn-lt"/>
              <a:cs typeface="Arial"/>
            </a:endParaRPr>
          </a:p>
        </p:txBody>
      </p:sp>
      <p:sp>
        <p:nvSpPr>
          <p:cNvPr id="880" name="object 36"/>
          <p:cNvSpPr txBox="1"/>
          <p:nvPr/>
        </p:nvSpPr>
        <p:spPr>
          <a:xfrm>
            <a:off x="5267325" y="1788704"/>
            <a:ext cx="51720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22575" indent="19050">
              <a:lnSpc>
                <a:spcPct val="120000"/>
              </a:lnSpc>
            </a:pPr>
            <a:r>
              <a:rPr lang="ru-RU" sz="1250" dirty="0">
                <a:latin typeface="+mn-lt"/>
                <a:cs typeface="Arial"/>
              </a:rPr>
              <a:t>Не готовятся</a:t>
            </a:r>
            <a:r>
              <a:rPr sz="1250" dirty="0">
                <a:latin typeface="+mn-lt"/>
                <a:cs typeface="Arial"/>
              </a:rPr>
              <a:t> </a:t>
            </a:r>
            <a:endParaRPr lang="ru-RU" sz="1250" dirty="0">
              <a:latin typeface="+mn-lt"/>
              <a:cs typeface="Arial"/>
            </a:endParaRPr>
          </a:p>
          <a:p>
            <a:pPr marL="12700" marR="2822575" indent="19050">
              <a:lnSpc>
                <a:spcPct val="120000"/>
              </a:lnSpc>
            </a:pPr>
            <a:r>
              <a:rPr lang="ru-RU" sz="1250" dirty="0">
                <a:latin typeface="+mn-lt"/>
                <a:cs typeface="Arial"/>
              </a:rPr>
              <a:t>Доступны для общественности</a:t>
            </a:r>
          </a:p>
          <a:p>
            <a:pPr marL="31750">
              <a:lnSpc>
                <a:spcPct val="100000"/>
              </a:lnSpc>
              <a:spcBef>
                <a:spcPts val="300"/>
              </a:spcBef>
            </a:pPr>
            <a:r>
              <a:rPr lang="ru-RU" sz="1250" dirty="0">
                <a:latin typeface="+mn-lt"/>
                <a:cs typeface="Arial"/>
              </a:rPr>
              <a:t>Готовятся, но недоступны для общественности</a:t>
            </a:r>
          </a:p>
          <a:p>
            <a:pPr marL="31750">
              <a:lnSpc>
                <a:spcPct val="100000"/>
              </a:lnSpc>
              <a:spcBef>
                <a:spcPts val="300"/>
              </a:spcBef>
            </a:pPr>
            <a:r>
              <a:rPr lang="ru-RU" sz="1250" dirty="0">
                <a:latin typeface="+mn-lt"/>
                <a:cs typeface="Arial"/>
              </a:rPr>
              <a:t>или публикуются с опозданием</a:t>
            </a:r>
            <a:endParaRPr sz="1250" dirty="0">
              <a:latin typeface="+mn-lt"/>
              <a:cs typeface="Arial"/>
            </a:endParaRPr>
          </a:p>
        </p:txBody>
      </p:sp>
      <p:sp>
        <p:nvSpPr>
          <p:cNvPr id="881" name="object 22"/>
          <p:cNvSpPr txBox="1"/>
          <p:nvPr/>
        </p:nvSpPr>
        <p:spPr>
          <a:xfrm>
            <a:off x="2292387" y="4379866"/>
            <a:ext cx="283682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dirty="0">
                <a:latin typeface="+mn-lt"/>
                <a:cs typeface="Times New Roman"/>
              </a:rPr>
              <a:t>МБП не включает в себя Черногорию</a:t>
            </a:r>
            <a:endParaRPr sz="1050" dirty="0">
              <a:latin typeface="+mn-lt"/>
              <a:cs typeface="Times New Roman"/>
            </a:endParaRPr>
          </a:p>
        </p:txBody>
      </p:sp>
      <p:sp>
        <p:nvSpPr>
          <p:cNvPr id="882" name="object 29"/>
          <p:cNvSpPr txBox="1"/>
          <p:nvPr/>
        </p:nvSpPr>
        <p:spPr>
          <a:xfrm>
            <a:off x="2292388" y="5986598"/>
            <a:ext cx="2654262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dirty="0">
                <a:latin typeface="+mn-lt"/>
                <a:cs typeface="Times New Roman"/>
              </a:rPr>
              <a:t>МБП не включает в себя Узбекистан</a:t>
            </a:r>
            <a:endParaRPr sz="1050" dirty="0">
              <a:latin typeface="+mn-lt"/>
              <a:cs typeface="Times New Roman"/>
            </a:endParaRPr>
          </a:p>
        </p:txBody>
      </p:sp>
      <p:sp>
        <p:nvSpPr>
          <p:cNvPr id="883" name="object 8"/>
          <p:cNvSpPr txBox="1"/>
          <p:nvPr/>
        </p:nvSpPr>
        <p:spPr>
          <a:xfrm>
            <a:off x="2292387" y="1401534"/>
            <a:ext cx="271617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dirty="0">
                <a:latin typeface="+mn-lt"/>
                <a:cs typeface="Times New Roman"/>
              </a:rPr>
              <a:t>МБП не включает в себя Армению</a:t>
            </a:r>
            <a:endParaRPr sz="1050" dirty="0">
              <a:latin typeface="+mn-lt"/>
              <a:cs typeface="Times New Roman"/>
            </a:endParaRPr>
          </a:p>
        </p:txBody>
      </p:sp>
      <p:sp>
        <p:nvSpPr>
          <p:cNvPr id="884" name="object 9"/>
          <p:cNvSpPr txBox="1"/>
          <p:nvPr/>
        </p:nvSpPr>
        <p:spPr>
          <a:xfrm>
            <a:off x="2292388" y="1630134"/>
            <a:ext cx="201767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dirty="0">
                <a:latin typeface="+mn-lt"/>
                <a:cs typeface="Times New Roman"/>
              </a:rPr>
              <a:t>МБП не включает в себя Беларусь</a:t>
            </a:r>
            <a:endParaRPr sz="1050" dirty="0">
              <a:latin typeface="+mn-lt"/>
              <a:cs typeface="Times New Roman"/>
            </a:endParaRPr>
          </a:p>
        </p:txBody>
      </p:sp>
      <p:sp>
        <p:nvSpPr>
          <p:cNvPr id="885" name="object 18"/>
          <p:cNvSpPr txBox="1"/>
          <p:nvPr/>
        </p:nvSpPr>
        <p:spPr>
          <a:xfrm>
            <a:off x="2292388" y="3465466"/>
            <a:ext cx="201767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dirty="0">
                <a:latin typeface="+mn-lt"/>
                <a:cs typeface="Times New Roman"/>
              </a:rPr>
              <a:t>МБП не включает в себя Косово</a:t>
            </a:r>
            <a:endParaRPr sz="1050" dirty="0">
              <a:latin typeface="+mn-lt"/>
              <a:cs typeface="Times New Roman"/>
            </a:endParaRPr>
          </a:p>
        </p:txBody>
      </p:sp>
      <p:sp>
        <p:nvSpPr>
          <p:cNvPr id="886" name="object 30"/>
          <p:cNvSpPr txBox="1"/>
          <p:nvPr/>
        </p:nvSpPr>
        <p:spPr>
          <a:xfrm>
            <a:off x="881909" y="644752"/>
            <a:ext cx="1666029" cy="565603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305"/>
              </a:spcBef>
            </a:pPr>
            <a:r>
              <a:rPr lang="ru-RU" sz="1250" dirty="0">
                <a:latin typeface="+mn-lt"/>
                <a:cs typeface="Arial"/>
              </a:rPr>
              <a:t>Страна</a:t>
            </a:r>
            <a:endParaRPr sz="1250" dirty="0">
              <a:latin typeface="+mn-lt"/>
              <a:cs typeface="Arial"/>
            </a:endParaRPr>
          </a:p>
          <a:p>
            <a:pPr marL="12700" marR="560070">
              <a:lnSpc>
                <a:spcPct val="120000"/>
              </a:lnSpc>
              <a:spcBef>
                <a:spcPts val="50"/>
              </a:spcBef>
            </a:pPr>
            <a:r>
              <a:rPr lang="ru-RU" sz="1250" dirty="0">
                <a:latin typeface="+mn-lt"/>
                <a:cs typeface="Arial"/>
              </a:rPr>
              <a:t>Албания</a:t>
            </a:r>
            <a:r>
              <a:rPr sz="1250" dirty="0">
                <a:latin typeface="+mn-lt"/>
                <a:cs typeface="Arial"/>
              </a:rPr>
              <a:t>  </a:t>
            </a:r>
            <a:r>
              <a:rPr lang="ru-RU" sz="1250" dirty="0">
                <a:latin typeface="+mn-lt"/>
                <a:cs typeface="Arial"/>
              </a:rPr>
              <a:t>Азербайджан</a:t>
            </a:r>
            <a:r>
              <a:rPr sz="1250" dirty="0">
                <a:latin typeface="+mn-lt"/>
                <a:cs typeface="Arial"/>
              </a:rPr>
              <a:t>  </a:t>
            </a:r>
            <a:r>
              <a:rPr lang="ru-RU" sz="1250" dirty="0">
                <a:latin typeface="+mn-lt"/>
                <a:cs typeface="Arial"/>
              </a:rPr>
              <a:t>Армения</a:t>
            </a:r>
            <a:r>
              <a:rPr sz="1250" dirty="0">
                <a:latin typeface="+mn-lt"/>
                <a:cs typeface="Arial"/>
              </a:rPr>
              <a:t>  </a:t>
            </a:r>
            <a:r>
              <a:rPr lang="ru-RU" sz="1250" dirty="0">
                <a:latin typeface="+mn-lt"/>
                <a:cs typeface="Arial"/>
              </a:rPr>
              <a:t>Беларусь</a:t>
            </a:r>
          </a:p>
          <a:p>
            <a:pPr marL="12700" marR="560070">
              <a:lnSpc>
                <a:spcPct val="120000"/>
              </a:lnSpc>
              <a:spcBef>
                <a:spcPts val="50"/>
              </a:spcBef>
            </a:pPr>
            <a:r>
              <a:rPr lang="ru-RU" sz="1250" dirty="0" err="1">
                <a:latin typeface="+mn-lt"/>
                <a:cs typeface="Arial"/>
              </a:rPr>
              <a:t>БиГ</a:t>
            </a:r>
            <a:endParaRPr lang="ru-RU" sz="1250" dirty="0">
              <a:latin typeface="+mn-lt"/>
              <a:cs typeface="Arial"/>
            </a:endParaRPr>
          </a:p>
          <a:p>
            <a:pPr marL="12700" marR="560070">
              <a:lnSpc>
                <a:spcPct val="120000"/>
              </a:lnSpc>
              <a:spcBef>
                <a:spcPts val="50"/>
              </a:spcBef>
            </a:pPr>
            <a:r>
              <a:rPr lang="ru-RU" sz="1250" dirty="0">
                <a:latin typeface="+mn-lt"/>
                <a:cs typeface="Arial"/>
              </a:rPr>
              <a:t>Болгария</a:t>
            </a:r>
            <a:r>
              <a:rPr sz="1250" dirty="0">
                <a:latin typeface="+mn-lt"/>
                <a:cs typeface="Arial"/>
              </a:rPr>
              <a:t>  </a:t>
            </a:r>
            <a:r>
              <a:rPr lang="ru-RU" sz="1250" dirty="0">
                <a:latin typeface="+mn-lt"/>
                <a:cs typeface="Arial"/>
              </a:rPr>
              <a:t>Хорватия</a:t>
            </a:r>
            <a:endParaRPr sz="1250" dirty="0">
              <a:latin typeface="+mn-lt"/>
              <a:cs typeface="Arial"/>
            </a:endParaRPr>
          </a:p>
          <a:p>
            <a:pPr marL="19050" marR="227965">
              <a:lnSpc>
                <a:spcPct val="120000"/>
              </a:lnSpc>
            </a:pPr>
            <a:r>
              <a:rPr lang="ru-RU" sz="1250" dirty="0">
                <a:latin typeface="+mn-lt"/>
                <a:cs typeface="Arial"/>
              </a:rPr>
              <a:t>Чехия</a:t>
            </a:r>
          </a:p>
          <a:p>
            <a:pPr marL="19050" marR="227965">
              <a:lnSpc>
                <a:spcPct val="120000"/>
              </a:lnSpc>
            </a:pPr>
            <a:r>
              <a:rPr lang="ru-RU" sz="1250" dirty="0">
                <a:latin typeface="+mn-lt"/>
                <a:cs typeface="Arial"/>
              </a:rPr>
              <a:t>Грузия</a:t>
            </a:r>
            <a:endParaRPr sz="1250" dirty="0">
              <a:latin typeface="+mn-lt"/>
              <a:cs typeface="Arial"/>
            </a:endParaRPr>
          </a:p>
          <a:p>
            <a:pPr marL="19050" marR="507365">
              <a:lnSpc>
                <a:spcPct val="120000"/>
              </a:lnSpc>
              <a:spcBef>
                <a:spcPts val="50"/>
              </a:spcBef>
            </a:pPr>
            <a:r>
              <a:rPr lang="ru-RU" sz="1250" dirty="0">
                <a:latin typeface="+mn-lt"/>
                <a:cs typeface="Arial"/>
              </a:rPr>
              <a:t>Венгрия</a:t>
            </a:r>
            <a:r>
              <a:rPr sz="1250" dirty="0">
                <a:latin typeface="+mn-lt"/>
                <a:cs typeface="Arial"/>
              </a:rPr>
              <a:t>  </a:t>
            </a:r>
            <a:r>
              <a:rPr lang="ru-RU" sz="1250" dirty="0">
                <a:latin typeface="+mn-lt"/>
                <a:cs typeface="Arial"/>
              </a:rPr>
              <a:t>Казахстан</a:t>
            </a:r>
            <a:r>
              <a:rPr sz="1250" dirty="0">
                <a:latin typeface="+mn-lt"/>
                <a:cs typeface="Arial"/>
              </a:rPr>
              <a:t>  </a:t>
            </a:r>
            <a:r>
              <a:rPr lang="ru-RU" sz="1250" dirty="0">
                <a:latin typeface="+mn-lt"/>
                <a:cs typeface="Arial"/>
              </a:rPr>
              <a:t>Косово</a:t>
            </a:r>
            <a:endParaRPr sz="1250" dirty="0">
              <a:latin typeface="+mn-lt"/>
              <a:cs typeface="Arial"/>
            </a:endParaRPr>
          </a:p>
          <a:p>
            <a:pPr marL="25400" marR="182245" indent="-6985">
              <a:lnSpc>
                <a:spcPct val="120000"/>
              </a:lnSpc>
            </a:pPr>
            <a:r>
              <a:rPr lang="ru-RU" sz="1250" dirty="0" err="1">
                <a:latin typeface="+mn-lt"/>
                <a:cs typeface="Arial"/>
              </a:rPr>
              <a:t>Кырг</a:t>
            </a:r>
            <a:r>
              <a:rPr lang="ru-RU" sz="1250" dirty="0">
                <a:latin typeface="+mn-lt"/>
                <a:cs typeface="Arial"/>
              </a:rPr>
              <a:t>. </a:t>
            </a:r>
            <a:r>
              <a:rPr lang="ru-RU" sz="1250" dirty="0" err="1">
                <a:latin typeface="+mn-lt"/>
                <a:cs typeface="Arial"/>
              </a:rPr>
              <a:t>Респ</a:t>
            </a:r>
            <a:r>
              <a:rPr lang="ru-RU" sz="1250" dirty="0">
                <a:latin typeface="+mn-lt"/>
                <a:cs typeface="Arial"/>
              </a:rPr>
              <a:t>.</a:t>
            </a:r>
            <a:r>
              <a:rPr sz="1250" dirty="0">
                <a:latin typeface="+mn-lt"/>
                <a:cs typeface="Arial"/>
              </a:rPr>
              <a:t>  </a:t>
            </a:r>
            <a:r>
              <a:rPr lang="ru-RU" sz="1250" dirty="0">
                <a:latin typeface="+mn-lt"/>
                <a:cs typeface="Arial"/>
              </a:rPr>
              <a:t>Македония</a:t>
            </a:r>
            <a:endParaRPr sz="1250" dirty="0">
              <a:latin typeface="+mn-lt"/>
              <a:cs typeface="Arial"/>
            </a:endParaRPr>
          </a:p>
          <a:p>
            <a:pPr marL="25400" marR="386715">
              <a:lnSpc>
                <a:spcPct val="120000"/>
              </a:lnSpc>
            </a:pPr>
            <a:r>
              <a:rPr lang="ru-RU" sz="1250" dirty="0">
                <a:latin typeface="+mn-lt"/>
                <a:cs typeface="Arial"/>
              </a:rPr>
              <a:t>Молдова</a:t>
            </a:r>
            <a:r>
              <a:rPr sz="1250" dirty="0">
                <a:latin typeface="+mn-lt"/>
                <a:cs typeface="Arial"/>
              </a:rPr>
              <a:t>  </a:t>
            </a:r>
            <a:r>
              <a:rPr lang="ru-RU" sz="1250" dirty="0">
                <a:latin typeface="+mn-lt"/>
                <a:cs typeface="Arial"/>
              </a:rPr>
              <a:t>Черногория</a:t>
            </a:r>
            <a:endParaRPr sz="1250" dirty="0">
              <a:latin typeface="+mn-lt"/>
              <a:cs typeface="Arial"/>
            </a:endParaRPr>
          </a:p>
          <a:p>
            <a:pPr marL="12700" marR="516255" indent="12700">
              <a:lnSpc>
                <a:spcPct val="120000"/>
              </a:lnSpc>
              <a:spcBef>
                <a:spcPts val="50"/>
              </a:spcBef>
            </a:pPr>
            <a:r>
              <a:rPr lang="ru-RU" sz="1250" dirty="0">
                <a:latin typeface="+mn-lt"/>
                <a:cs typeface="Arial"/>
              </a:rPr>
              <a:t>Румыния</a:t>
            </a:r>
          </a:p>
          <a:p>
            <a:pPr marL="12700" marR="516255" indent="12700">
              <a:lnSpc>
                <a:spcPct val="120000"/>
              </a:lnSpc>
              <a:spcBef>
                <a:spcPts val="50"/>
              </a:spcBef>
            </a:pPr>
            <a:r>
              <a:rPr lang="ru-RU" sz="1250" dirty="0">
                <a:latin typeface="+mn-lt"/>
                <a:cs typeface="Arial"/>
              </a:rPr>
              <a:t>РФ</a:t>
            </a:r>
          </a:p>
          <a:p>
            <a:pPr marL="12700" marR="516255" indent="12700">
              <a:lnSpc>
                <a:spcPct val="120000"/>
              </a:lnSpc>
              <a:spcBef>
                <a:spcPts val="50"/>
              </a:spcBef>
            </a:pPr>
            <a:r>
              <a:rPr lang="ru-RU" sz="1250" dirty="0">
                <a:latin typeface="+mn-lt"/>
                <a:cs typeface="Arial"/>
              </a:rPr>
              <a:t>Сербия</a:t>
            </a:r>
            <a:r>
              <a:rPr sz="1250" dirty="0">
                <a:latin typeface="+mn-lt"/>
                <a:cs typeface="Arial"/>
              </a:rPr>
              <a:t>  </a:t>
            </a:r>
            <a:r>
              <a:rPr lang="ru-RU" sz="1250" dirty="0">
                <a:latin typeface="+mn-lt"/>
                <a:cs typeface="Arial"/>
              </a:rPr>
              <a:t>Таджикистан</a:t>
            </a:r>
          </a:p>
          <a:p>
            <a:pPr marL="12700" marR="516255" indent="12700">
              <a:lnSpc>
                <a:spcPct val="120000"/>
              </a:lnSpc>
              <a:spcBef>
                <a:spcPts val="50"/>
              </a:spcBef>
            </a:pPr>
            <a:r>
              <a:rPr lang="ru-RU" sz="1250" dirty="0">
                <a:latin typeface="+mn-lt"/>
                <a:cs typeface="Arial"/>
              </a:rPr>
              <a:t>Турция</a:t>
            </a:r>
          </a:p>
          <a:p>
            <a:pPr marL="12700" marR="516255" indent="12700">
              <a:lnSpc>
                <a:spcPct val="120000"/>
              </a:lnSpc>
              <a:spcBef>
                <a:spcPts val="50"/>
              </a:spcBef>
            </a:pPr>
            <a:r>
              <a:rPr lang="ru-RU" sz="1250" dirty="0">
                <a:latin typeface="+mn-lt"/>
                <a:cs typeface="Arial"/>
              </a:rPr>
              <a:t>Украина</a:t>
            </a:r>
            <a:r>
              <a:rPr sz="1250" dirty="0">
                <a:latin typeface="+mn-lt"/>
                <a:cs typeface="Arial"/>
              </a:rPr>
              <a:t>  </a:t>
            </a:r>
            <a:r>
              <a:rPr lang="ru-RU" sz="1250" dirty="0">
                <a:latin typeface="+mn-lt"/>
                <a:cs typeface="Arial"/>
              </a:rPr>
              <a:t>Узбекистан</a:t>
            </a:r>
            <a:endParaRPr sz="1250" dirty="0">
              <a:latin typeface="+mn-lt"/>
              <a:cs typeface="Arial"/>
            </a:endParaRPr>
          </a:p>
        </p:txBody>
      </p:sp>
      <p:sp>
        <p:nvSpPr>
          <p:cNvPr id="887" name="object 30"/>
          <p:cNvSpPr txBox="1"/>
          <p:nvPr/>
        </p:nvSpPr>
        <p:spPr>
          <a:xfrm>
            <a:off x="870586" y="6177916"/>
            <a:ext cx="1339215" cy="673133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6350">
              <a:lnSpc>
                <a:spcPct val="104200"/>
              </a:lnSpc>
              <a:spcBef>
                <a:spcPts val="85"/>
              </a:spcBef>
            </a:pPr>
            <a:r>
              <a:rPr lang="ru-RU" sz="1000" b="1" dirty="0">
                <a:latin typeface="+mn-lt"/>
                <a:cs typeface="Times New Roman"/>
              </a:rPr>
              <a:t>Доступны для общественности (кол-во стран-членов</a:t>
            </a:r>
            <a:r>
              <a:rPr sz="1000" b="1" dirty="0">
                <a:latin typeface="+mn-lt"/>
                <a:cs typeface="Arial"/>
              </a:rPr>
              <a:t> </a:t>
            </a:r>
            <a:r>
              <a:rPr sz="1000" b="1" dirty="0">
                <a:latin typeface="+mn-lt"/>
                <a:cs typeface="Times New Roman"/>
              </a:rPr>
              <a:t>РЕМРА</a:t>
            </a:r>
            <a:r>
              <a:rPr lang="en-US" sz="1000" b="1" dirty="0">
                <a:latin typeface="+mn-lt"/>
                <a:cs typeface="Times New Roman"/>
              </a:rPr>
              <a:t>L</a:t>
            </a:r>
            <a:r>
              <a:rPr sz="1000" b="1" dirty="0">
                <a:latin typeface="+mn-lt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033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724" y="1181100"/>
            <a:ext cx="8923337" cy="5676900"/>
          </a:xfrm>
        </p:spPr>
        <p:txBody>
          <a:bodyPr rtlCol="0">
            <a:noAutofit/>
          </a:bodyPr>
          <a:lstStyle/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Поступили письменные замечания от ряда международных организаций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ЭСР, Международного бюджетного партнёрства (МБП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Глобальной инициативы по обеспечению прозрачности в бюджетно-налоговой сфере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(GIFT)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и Института публичных финансов (Хорватия)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Последняя редакция документа, в которой отражены замечания, содержится в справочных материалах.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18 апреля я представила полученные результаты в ходе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вебинара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CEF.  </a:t>
            </a: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Наша работа получила положительный отклик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Международные организации высоко оценили наши усилия; некоторые из их замечаний нашли отражение в Предисловии к «продукту знаний».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Надеемся, что в приложение будут включены также дополнительные примеры из практики стран.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При наличии у вас каких-либо окончательных замечаний просим направить их до конца июня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так как мы завершим работу над документом и разместим его на вебсайте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 июле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Теперь наша задача – развивать работу на базе достигнутого, и использовать «бюджеты для граждан» как инструмент, позволяющий активизировать гражданское участие в бюджетном процессе.</a:t>
            </a:r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lvl="0" algn="l"/>
            <a:endParaRPr lang="en-US" sz="18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47724" y="304800"/>
            <a:ext cx="9007473" cy="876300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</a:rPr>
              <a:t>«Продукт знаний» о «бюджетах для граждан»: завершена работа над окончательным проектом документа при поддержке международных консультантов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2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2426" y="1268760"/>
            <a:ext cx="9143998" cy="115212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endParaRPr lang="ru-RU" sz="1200" dirty="0">
              <a:solidFill>
                <a:srgbClr val="003300"/>
              </a:solidFill>
              <a:latin typeface="Trebuchet MS" pitchFamily="34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32426" y="327025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ru-RU" sz="28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85802" y="76200"/>
            <a:ext cx="9143998" cy="539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700" b="1" dirty="0">
                <a:latin typeface="Trebuchet MS" panose="020B0603020202020204" pitchFamily="34" charset="0"/>
                <a:cs typeface="Arial" charset="0"/>
              </a:rPr>
              <a:t>“</a:t>
            </a:r>
            <a:r>
              <a:rPr lang="ru-RU" sz="1700" b="1" dirty="0">
                <a:latin typeface="Trebuchet MS" panose="020B0603020202020204" pitchFamily="34" charset="0"/>
                <a:cs typeface="Arial" charset="0"/>
              </a:rPr>
              <a:t>Бюджет для граждан</a:t>
            </a:r>
            <a:r>
              <a:rPr lang="en-US" sz="1700" b="1" dirty="0">
                <a:latin typeface="Trebuchet MS" panose="020B0603020202020204" pitchFamily="34" charset="0"/>
                <a:cs typeface="Arial" charset="0"/>
              </a:rPr>
              <a:t>” </a:t>
            </a:r>
            <a:r>
              <a:rPr lang="ru-RU" sz="1700" b="1" dirty="0">
                <a:latin typeface="Trebuchet MS" panose="020B0603020202020204" pitchFamily="34" charset="0"/>
                <a:cs typeface="Arial" charset="0"/>
              </a:rPr>
              <a:t>в России – совместный проект </a:t>
            </a:r>
          </a:p>
          <a:p>
            <a:pPr lvl="0"/>
            <a:r>
              <a:rPr lang="ru-RU" sz="1700" b="1" dirty="0">
                <a:latin typeface="Trebuchet MS" panose="020B0603020202020204" pitchFamily="34" charset="0"/>
                <a:cs typeface="Arial" charset="0"/>
              </a:rPr>
              <a:t>«Открытого правительства» и Минфина РФ</a:t>
            </a:r>
            <a:endParaRPr lang="ru-RU" sz="1700" b="1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 bwMode="auto">
          <a:xfrm>
            <a:off x="702940" y="4594073"/>
            <a:ext cx="4592809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pPr marL="285750" indent="-285750">
              <a:buFont typeface="Times New Roman" panose="02020603050405020304" pitchFamily="18" charset="0"/>
              <a:buChar char="-"/>
            </a:pPr>
            <a:endParaRPr lang="ru-RU" dirty="0">
              <a:solidFill>
                <a:srgbClr val="003300"/>
              </a:solidFill>
              <a:latin typeface="Trebuchet MS" pitchFamily="34" charset="0"/>
            </a:endParaRPr>
          </a:p>
          <a:p>
            <a:endParaRPr lang="en-US" dirty="0">
              <a:solidFill>
                <a:srgbClr val="003300"/>
              </a:solidFill>
              <a:latin typeface="Trebuchet MS" pitchFamily="34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064866" y="0"/>
            <a:ext cx="612534" cy="365760"/>
          </a:xfrm>
          <a:prstGeom prst="rect">
            <a:avLst/>
          </a:prstGeom>
        </p:spPr>
        <p:txBody>
          <a:bodyPr/>
          <a:lstStyle/>
          <a:p>
            <a:pPr algn="ctr"/>
            <a:fld id="{3798F372-7476-46C0-83BE-618266E026F7}" type="slidenum">
              <a:rPr lang="ru-RU" sz="1600" smtClean="0">
                <a:solidFill>
                  <a:schemeClr val="bg2"/>
                </a:solidFill>
                <a:latin typeface="Trebuchet MS" pitchFamily="34" charset="0"/>
              </a:rPr>
              <a:pPr algn="ctr"/>
              <a:t>7</a:t>
            </a:fld>
            <a:endParaRPr lang="ru-RU" sz="1600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56579"/>
            <a:ext cx="1524000" cy="2157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5799" y="685800"/>
            <a:ext cx="9144001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Ежегодная публикация брошюры «Бюджет для граждан» к проекту и закону о федеральном бюджете (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5"/>
              </a:rPr>
              <a:t>http://minfin.ru/common/upload/library/2016/12/main/1288_BDG_2017.pdf</a:t>
            </a: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)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Методическая поддержка при работе с «бюджетами для граждан» на региональном и муниципальном уровне</a:t>
            </a:r>
            <a:r>
              <a:rPr lang="en-US" sz="145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(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https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://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www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.</a:t>
            </a:r>
            <a:r>
              <a:rPr lang="en-US" sz="1450" i="1" dirty="0" err="1">
                <a:latin typeface="Trebuchet MS" panose="020B0603020202020204" pitchFamily="34" charset="0"/>
                <a:cs typeface="Arial" charset="0"/>
                <a:hlinkClick r:id="rId6"/>
              </a:rPr>
              <a:t>pempal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.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org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/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events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/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plenary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meeting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budget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community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and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meeting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budget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literacy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and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transparency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working</a:t>
            </a:r>
            <a:r>
              <a:rPr lang="ru-RU" sz="1450" i="1" dirty="0">
                <a:latin typeface="Trebuchet MS" panose="020B0603020202020204" pitchFamily="34" charset="0"/>
                <a:cs typeface="Arial" charset="0"/>
                <a:hlinkClick r:id="rId6"/>
              </a:rPr>
              <a:t>-</a:t>
            </a:r>
            <a:r>
              <a:rPr lang="en-US" sz="1450" i="1" dirty="0">
                <a:latin typeface="Trebuchet MS" panose="020B0603020202020204" pitchFamily="34" charset="0"/>
                <a:cs typeface="Arial" charset="0"/>
                <a:hlinkClick r:id="rId6"/>
              </a:rPr>
              <a:t>group</a:t>
            </a: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Ежегодная подготовка и публикация Доклада о передовой практике использования региональных и муниципальных «бюджетов для граждан»</a:t>
            </a:r>
            <a:r>
              <a:rPr lang="en-US" sz="145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(</a:t>
            </a:r>
            <a:r>
              <a:rPr lang="en-US" sz="1450" dirty="0">
                <a:latin typeface="Trebuchet MS" panose="020B0603020202020204" pitchFamily="34" charset="0"/>
                <a:cs typeface="Arial" charset="0"/>
                <a:hlinkClick r:id="rId7"/>
              </a:rPr>
              <a:t>http://minfin.ru/common/upload/library/2016/10/main/DBDG16_11-09-2016_with_cover_omsk.pdf</a:t>
            </a: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)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Разработка подходов инициативного бюджетирования для муниципальных и региональных бюджетов (</a:t>
            </a:r>
            <a:r>
              <a:rPr lang="en-US" sz="1450" dirty="0">
                <a:latin typeface="Trebuchet MS" panose="020B0603020202020204" pitchFamily="34" charset="0"/>
                <a:cs typeface="Arial" charset="0"/>
                <a:hlinkClick r:id="rId8"/>
              </a:rPr>
              <a:t>http://budget4me.ru/</a:t>
            </a: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)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Конкурс проектов по представлению бюджетных данных в понятной форме (</a:t>
            </a:r>
            <a:r>
              <a:rPr lang="en-US" sz="1450" dirty="0">
                <a:latin typeface="Trebuchet MS" panose="020B0603020202020204" pitchFamily="34" charset="0"/>
                <a:cs typeface="Arial" charset="0"/>
                <a:hlinkClick r:id="rId9"/>
              </a:rPr>
              <a:t>http://www.fa.ru/faculty/finec/news/Pages/2017-03-14-konkurs-proektov-po-predstavleniyu-byudzheta-dlya-grazhdan-2017-goda.aspx</a:t>
            </a: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)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Реализация мер, направленных на повышение уровня бюджетной грамотности населения (</a:t>
            </a:r>
            <a:r>
              <a:rPr lang="en-US" sz="1450" dirty="0">
                <a:latin typeface="Trebuchet MS" panose="020B0603020202020204" pitchFamily="34" charset="0"/>
                <a:cs typeface="Arial" charset="0"/>
                <a:hlinkClick r:id="rId10"/>
              </a:rPr>
              <a:t>http://mamso.ru/bgs/</a:t>
            </a:r>
            <a:r>
              <a:rPr lang="ru-RU" sz="1450" dirty="0">
                <a:latin typeface="Trebuchet MS" panose="020B0603020202020204" pitchFamily="34" charset="0"/>
                <a:cs typeface="Arial" charset="0"/>
              </a:rPr>
              <a:t>) </a:t>
            </a:r>
          </a:p>
        </p:txBody>
      </p:sp>
      <p:pic>
        <p:nvPicPr>
          <p:cNvPr id="25" name="Рисунок 2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62" y="4556579"/>
            <a:ext cx="1636038" cy="21490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6" name="Рисунок 25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0"/>
          <a:stretch/>
        </p:blipFill>
        <p:spPr bwMode="auto">
          <a:xfrm>
            <a:off x="7239001" y="4556578"/>
            <a:ext cx="2437424" cy="215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56579"/>
            <a:ext cx="1524000" cy="21579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99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8686800" cy="87630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Будущие мероприятия Рабочей группы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05517"/>
              </p:ext>
            </p:extLst>
          </p:nvPr>
        </p:nvGraphicFramePr>
        <p:xfrm>
          <a:off x="990600" y="1028701"/>
          <a:ext cx="8754291" cy="380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49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План действий,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2017-18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6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Текущий финансовый год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3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Конференция по бюджетной грамотности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+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заседание Рабочей группы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Июнь, Москва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2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Следующий финансовый год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044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1.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Обучающая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видеоконференция для распространения нового «продукта знаний» о гражданском участии в бюджетном процессе и анализа результатов Обзора открытости бюджета 2018 года (при их готовности)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Сентябрь/октябрь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201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7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г.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366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2.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Посещение страны для ознакомления с передовой практикой гражданского участия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.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Апрель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2018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г.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47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3.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В настоящее время обсуждаются совместные проекты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с 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IBP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и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 GIFT. 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Lucida Grande CY"/>
                        <a:ea typeface="+mn-ea"/>
                        <a:cs typeface="Lucida Grande CY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Lucida Grande CY"/>
                          <a:ea typeface="+mn-ea"/>
                          <a:cs typeface="Lucida Grande CY"/>
                        </a:rPr>
                        <a:t>Подлежит обсуждению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3589" y="4956256"/>
            <a:ext cx="9019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Основное внимание Рабочая группа уделяла вопросам бюджетной грамотности и «бюджетам для граждан». Сегодня мы хотели бы выяснить ваши ожидания относительно нового «продукта знаний», который посвящён гражданскому участию в бюджетном процессе (т.е. практике инициативного бюджетирования)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Мы снова встретимся в сентябре/октябре, чтобы обсудить результаты исследований в области этих реформ, - информацию о них подготовит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Дианна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Свой вклад согласились внести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GIFT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и МБП; надеемся, что это сделает и ОЭСР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(-: </a:t>
            </a:r>
          </a:p>
        </p:txBody>
      </p:sp>
    </p:spTree>
    <p:extLst>
      <p:ext uri="{BB962C8B-B14F-4D97-AF65-F5344CB8AC3E}">
        <p14:creationId xmlns:p14="http://schemas.microsoft.com/office/powerpoint/2010/main" val="58193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9313861" cy="6019800"/>
          </a:xfrm>
        </p:spPr>
        <p:txBody>
          <a:bodyPr rtlCol="0">
            <a:noAutofit/>
          </a:bodyPr>
          <a:lstStyle/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Предупреждение со стороны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GIFT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МБП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для того, чтобы наладить гражданское участие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сделать эту практику устойчивой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требуется больше времени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 сравнению с публикацией бюджетных документов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Необходимо работать на двух уровнях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: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государства и гражданского общества/населения, т.е. внедрять механизмы, позволяющие общественности принимать участие в процессе, а также осуществлять инициативы, призванные повысить спрос на бюджетную информацию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(особенно в странах, где гражданское общество менее развито или активно)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 качестве отправной точки можно поинтересоваться у граждан о том, что они хотели бы видеть в «бюджетах для граждан»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вообще – как они хотели бы участвовать в бюджетном процессе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800100" lvl="1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257300" lvl="2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Чтобы помочь нам, МБП подыщет примеры из опыта стран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из ООБ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2015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 2017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годов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где недавно от создания «бюджетов для граждан» перешли к их использованию в качестве инструмента, призванного активизировать гражданское участие, в том числе – стран, где отсутствуют влиятельные общественные организации 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учитывая, что это характерно для ряда наших стран</a:t>
            </a:r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). </a:t>
            </a:r>
          </a:p>
          <a:p>
            <a:pPr marL="1257300" lvl="2" indent="-342900" algn="just">
              <a:spcBef>
                <a:spcPct val="0"/>
              </a:spcBef>
              <a:buFont typeface="Arial" charset="0"/>
              <a:buChar char="•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257300" lvl="2" indent="-342900" algn="just">
              <a:spcBef>
                <a:spcPct val="0"/>
              </a:spcBef>
              <a:buFont typeface="Arial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Также будет представлено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чёткое описание того, что измеряется в рамках Обзора открытости бюджета (ООБ) применительно к гражданскому участию,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чтобы определить, что является хорошей практикой.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lvl="0" algn="l"/>
            <a:endParaRPr lang="en-US" sz="18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89792" y="9525"/>
            <a:ext cx="8839200" cy="904875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Дальнейшие шаги в области реформ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6158</TotalTime>
  <Words>1590</Words>
  <Application>Microsoft Office PowerPoint</Application>
  <PresentationFormat>A4 Paper (210x297 mm)</PresentationFormat>
  <Paragraphs>191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Bold</vt:lpstr>
      <vt:lpstr>Courier New</vt:lpstr>
      <vt:lpstr>Lucida Grande CY</vt:lpstr>
      <vt:lpstr>Mangal</vt:lpstr>
      <vt:lpstr>Times New Roman</vt:lpstr>
      <vt:lpstr>Trebuchet MS</vt:lpstr>
      <vt:lpstr>Office Theme</vt:lpstr>
      <vt:lpstr>Информация о ходе работы</vt:lpstr>
      <vt:lpstr>PowerPoint Presentation</vt:lpstr>
      <vt:lpstr>Выводы из предварительных результатов за 2017 год </vt:lpstr>
      <vt:lpstr>Выводы из предварительных результатов за 2017 год</vt:lpstr>
      <vt:lpstr>PowerPoint Presentation</vt:lpstr>
      <vt:lpstr>«Продукт знаний» о «бюджетах для граждан»: завершена работа над окончательным проектом документа при поддержке международных консультантов</vt:lpstr>
      <vt:lpstr>PowerPoint Presentation</vt:lpstr>
      <vt:lpstr>Будущие мероприятия Рабочей группы</vt:lpstr>
      <vt:lpstr>Дальнейшие шаги в области реформ</vt:lpstr>
      <vt:lpstr>Дальнейшие шаги в области реформ</vt:lpstr>
    </vt:vector>
  </TitlesOfParts>
  <Company>The World Bank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2017 BCOP plenary</dc:title>
  <dc:creator>Deanna Aubrey</dc:creator>
  <cp:keywords>BCOP Budget Literacy and Transparency Working Group</cp:keywords>
  <cp:lastModifiedBy>Andrei Nikolaevich Salnikov</cp:lastModifiedBy>
  <cp:revision>702</cp:revision>
  <cp:lastPrinted>2017-06-05T13:58:34Z</cp:lastPrinted>
  <dcterms:created xsi:type="dcterms:W3CDTF">2010-10-04T16:57:49Z</dcterms:created>
  <dcterms:modified xsi:type="dcterms:W3CDTF">2017-06-07T07:08:32Z</dcterms:modified>
  <cp:category>PEMPAL</cp:category>
</cp:coreProperties>
</file>