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7" r:id="rId4"/>
    <p:sldId id="266" r:id="rId5"/>
    <p:sldId id="258" r:id="rId6"/>
    <p:sldId id="262" r:id="rId7"/>
    <p:sldId id="263" r:id="rId8"/>
    <p:sldId id="261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70" d="100"/>
          <a:sy n="70" d="100"/>
        </p:scale>
        <p:origin x="-1566" y="-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1EB005-E4CC-4982-96FF-E7339FF18516}" type="doc">
      <dgm:prSet loTypeId="urn:microsoft.com/office/officeart/2005/8/layout/pyramid2" loCatId="list" qsTypeId="urn:microsoft.com/office/officeart/2005/8/quickstyle/simple1" qsCatId="simple" csTypeId="urn:microsoft.com/office/officeart/2005/8/colors/colorful1#1" csCatId="colorful" phldr="1"/>
      <dgm:spPr/>
    </dgm:pt>
    <dgm:pt modelId="{3D8CE2B0-3145-4971-B6B6-0BC9ABF835E8}">
      <dgm:prSet custT="1"/>
      <dgm:spPr/>
      <dgm:t>
        <a:bodyPr/>
        <a:lstStyle/>
        <a:p>
          <a:pPr algn="just"/>
          <a:r>
            <a:rPr lang="en-US" sz="1400" b="1" dirty="0">
              <a:solidFill>
                <a:srgbClr val="C00000"/>
              </a:solidFill>
            </a:rPr>
            <a:t>Cilj 4.</a:t>
          </a:r>
          <a:r>
            <a:rPr lang="en-US" sz="1400" dirty="0"/>
            <a:t>: Podizati svijest visokih razina vlade i političkih razina u pogledu koristi i vrijednosti interakcije putem PEMPAL-a</a:t>
          </a:r>
        </a:p>
      </dgm:t>
    </dgm:pt>
    <dgm:pt modelId="{3E5E9307-394A-41FC-9F0D-45D7D92F4E37}">
      <dgm:prSet phldrT="[Text]" custT="1"/>
      <dgm:spPr/>
      <dgm:t>
        <a:bodyPr/>
        <a:lstStyle/>
        <a:p>
          <a:pPr algn="l"/>
          <a:r>
            <a:rPr lang="en-US" sz="1400" b="1" dirty="0" smtClean="0"/>
            <a:t>U</a:t>
          </a:r>
          <a:r>
            <a:rPr lang="hr-HR" sz="1400" b="1" dirty="0" smtClean="0"/>
            <a:t>TJECAJ</a:t>
          </a:r>
          <a:r>
            <a:rPr lang="en-US" sz="1400" b="1" dirty="0" smtClean="0"/>
            <a:t>: </a:t>
          </a:r>
          <a:endParaRPr lang="en-US" sz="1400" b="1" dirty="0"/>
        </a:p>
      </dgm:t>
    </dgm:pt>
    <dgm:pt modelId="{920A1B1C-6892-44A1-93F3-402036AE3697}" type="sibTrans" cxnId="{62E06D3C-AF9D-4DE1-8254-99DE8D064ADE}">
      <dgm:prSet/>
      <dgm:spPr/>
      <dgm:t>
        <a:bodyPr/>
        <a:lstStyle/>
        <a:p>
          <a:endParaRPr lang="en-US"/>
        </a:p>
      </dgm:t>
    </dgm:pt>
    <dgm:pt modelId="{2E091FB0-5BED-4A35-AE60-32E4079AF7F2}" type="parTrans" cxnId="{62E06D3C-AF9D-4DE1-8254-99DE8D064ADE}">
      <dgm:prSet/>
      <dgm:spPr/>
      <dgm:t>
        <a:bodyPr/>
        <a:lstStyle/>
        <a:p>
          <a:endParaRPr lang="en-US"/>
        </a:p>
      </dgm:t>
    </dgm:pt>
    <dgm:pt modelId="{768C9E36-656E-497A-9C52-2C11B46C7450}" type="sibTrans" cxnId="{A9EA2AD2-5B40-481C-BA13-4B4D77713376}">
      <dgm:prSet/>
      <dgm:spPr/>
      <dgm:t>
        <a:bodyPr/>
        <a:lstStyle/>
        <a:p>
          <a:endParaRPr lang="en-US"/>
        </a:p>
      </dgm:t>
    </dgm:pt>
    <dgm:pt modelId="{F45DA43C-19FA-4916-BF95-E6E8A430A82B}" type="parTrans" cxnId="{A9EA2AD2-5B40-481C-BA13-4B4D77713376}">
      <dgm:prSet/>
      <dgm:spPr/>
      <dgm:t>
        <a:bodyPr/>
        <a:lstStyle/>
        <a:p>
          <a:endParaRPr lang="en-US"/>
        </a:p>
      </dgm:t>
    </dgm:pt>
    <dgm:pt modelId="{4ABCDCE8-C60E-42FE-A985-622F03703AE9}">
      <dgm:prSet custT="1"/>
      <dgm:spPr/>
      <dgm:t>
        <a:bodyPr/>
        <a:lstStyle/>
        <a:p>
          <a:pPr algn="just"/>
          <a:r>
            <a:rPr lang="bs-Latn-BA" sz="1400" b="1" dirty="0" smtClean="0">
              <a:solidFill>
                <a:srgbClr val="C00000"/>
              </a:solidFill>
            </a:rPr>
            <a:t>Cilj 2.</a:t>
          </a:r>
          <a:r>
            <a:rPr lang="en-US" sz="1400" b="0" dirty="0"/>
            <a:t>:</a:t>
          </a:r>
          <a:r>
            <a:t> </a:t>
          </a:r>
          <a:r>
            <a:rPr lang="en-US" sz="1400" dirty="0"/>
            <a:t>Osigurati članovima kvalitetne resurse i mrežne usluge koje podržavaju relevantne prakse PFM-a</a:t>
          </a:r>
          <a:endParaRPr lang="hr-HR" sz="1400" b="0" dirty="0"/>
        </a:p>
      </dgm:t>
    </dgm:pt>
    <dgm:pt modelId="{7D027C76-35BE-442B-AD46-42305CACF496}">
      <dgm:prSet custT="1"/>
      <dgm:spPr/>
      <dgm:t>
        <a:bodyPr/>
        <a:lstStyle/>
        <a:p>
          <a:pPr algn="just"/>
          <a:endParaRPr lang="en-US" sz="1400" b="0" dirty="0"/>
        </a:p>
      </dgm:t>
    </dgm:pt>
    <dgm:pt modelId="{5E20366B-AE5E-4A64-9104-8C4A032910D5}">
      <dgm:prSet custT="1"/>
      <dgm:spPr/>
      <dgm:t>
        <a:bodyPr/>
        <a:lstStyle/>
        <a:p>
          <a:pPr algn="just"/>
          <a:r>
            <a:rPr lang="en-US" sz="1400" b="1" dirty="0">
              <a:solidFill>
                <a:srgbClr val="C00000"/>
              </a:solidFill>
            </a:rPr>
            <a:t>Cilj 3.</a:t>
          </a:r>
          <a:r>
            <a:rPr lang="en-US" sz="1400" b="0" dirty="0"/>
            <a:t>:</a:t>
          </a:r>
          <a:r>
            <a:t> </a:t>
          </a:r>
          <a:r>
            <a:rPr lang="en-US" sz="1400" dirty="0"/>
            <a:t>Izgraditi i održavati financijski održivu mrežu stručnjaka za upravljanje javnim financijama posvećenu unaprjeđenju praksi PFM-a</a:t>
          </a:r>
          <a:endParaRPr lang="hr-HR" sz="1400" b="0" dirty="0"/>
        </a:p>
      </dgm:t>
    </dgm:pt>
    <dgm:pt modelId="{6230B75E-809D-43E3-82BA-A2BC4137A063}">
      <dgm:prSet phldrT="[Text]" custT="1"/>
      <dgm:spPr/>
      <dgm:t>
        <a:bodyPr/>
        <a:lstStyle/>
        <a:p>
          <a:pPr algn="l"/>
          <a:r>
            <a:rPr lang="en-US" sz="1400" b="1" dirty="0"/>
            <a:t>KVALITETA</a:t>
          </a:r>
        </a:p>
      </dgm:t>
    </dgm:pt>
    <dgm:pt modelId="{0871BD56-5EA1-4474-8579-6D179437C6E8}" type="sibTrans" cxnId="{CC93BB5B-2775-4C78-892E-AC6A8C077736}">
      <dgm:prSet/>
      <dgm:spPr/>
      <dgm:t>
        <a:bodyPr/>
        <a:lstStyle/>
        <a:p>
          <a:endParaRPr lang="en-US"/>
        </a:p>
      </dgm:t>
    </dgm:pt>
    <dgm:pt modelId="{9C42AD0F-4D42-428E-B7E2-F965A8E1B31A}" type="parTrans" cxnId="{CC93BB5B-2775-4C78-892E-AC6A8C077736}">
      <dgm:prSet/>
      <dgm:spPr/>
      <dgm:t>
        <a:bodyPr/>
        <a:lstStyle/>
        <a:p>
          <a:endParaRPr lang="en-US"/>
        </a:p>
      </dgm:t>
    </dgm:pt>
    <dgm:pt modelId="{DC1EB96F-A947-4DED-8321-BCD277F910B3}" type="sibTrans" cxnId="{02BCF3A3-C698-4FDB-9D9A-8D05E90EAC27}">
      <dgm:prSet/>
      <dgm:spPr/>
      <dgm:t>
        <a:bodyPr/>
        <a:lstStyle/>
        <a:p>
          <a:endParaRPr lang="en-US"/>
        </a:p>
      </dgm:t>
    </dgm:pt>
    <dgm:pt modelId="{0622AC93-27BE-45B9-9FD0-A28EDE542C2F}" type="parTrans" cxnId="{02BCF3A3-C698-4FDB-9D9A-8D05E90EAC27}">
      <dgm:prSet/>
      <dgm:spPr/>
      <dgm:t>
        <a:bodyPr/>
        <a:lstStyle/>
        <a:p>
          <a:endParaRPr lang="en-US"/>
        </a:p>
      </dgm:t>
    </dgm:pt>
    <dgm:pt modelId="{BC7A2DB4-3EBE-4D6B-AA41-0D70EEC3C653}" type="sibTrans" cxnId="{565D3689-A8F1-4B94-AA73-9D8E17AE4B0F}">
      <dgm:prSet/>
      <dgm:spPr/>
      <dgm:t>
        <a:bodyPr/>
        <a:lstStyle/>
        <a:p>
          <a:endParaRPr lang="hu-HU"/>
        </a:p>
      </dgm:t>
    </dgm:pt>
    <dgm:pt modelId="{5C0C31EF-D2C0-4D08-9A20-F2458FB6C919}" type="parTrans" cxnId="{565D3689-A8F1-4B94-AA73-9D8E17AE4B0F}">
      <dgm:prSet/>
      <dgm:spPr/>
      <dgm:t>
        <a:bodyPr/>
        <a:lstStyle/>
        <a:p>
          <a:endParaRPr lang="hu-HU"/>
        </a:p>
      </dgm:t>
    </dgm:pt>
    <dgm:pt modelId="{04470E66-0AB9-491B-B2D5-EFF256E91F68}" type="sibTrans" cxnId="{932FF725-535F-4B65-85F5-B7A896A293AC}">
      <dgm:prSet/>
      <dgm:spPr/>
      <dgm:t>
        <a:bodyPr/>
        <a:lstStyle/>
        <a:p>
          <a:endParaRPr lang="en-US"/>
        </a:p>
      </dgm:t>
    </dgm:pt>
    <dgm:pt modelId="{348D600B-91CE-438F-842F-55E7BFC2C746}" type="parTrans" cxnId="{932FF725-535F-4B65-85F5-B7A896A293AC}">
      <dgm:prSet/>
      <dgm:spPr/>
      <dgm:t>
        <a:bodyPr/>
        <a:lstStyle/>
        <a:p>
          <a:endParaRPr lang="en-US"/>
        </a:p>
      </dgm:t>
    </dgm:pt>
    <dgm:pt modelId="{B1B66CA7-3413-40F8-BA96-7ECBC55E0C09}">
      <dgm:prSet custT="1"/>
      <dgm:spPr/>
      <dgm:t>
        <a:bodyPr/>
        <a:lstStyle/>
        <a:p>
          <a:pPr algn="just"/>
          <a:r>
            <a:rPr lang="en-US" sz="1400" b="1" dirty="0">
              <a:solidFill>
                <a:srgbClr val="C00000"/>
              </a:solidFill>
            </a:rPr>
            <a:t>Cilj 1.</a:t>
          </a:r>
          <a:r>
            <a:rPr lang="en-US" sz="1400" b="0" dirty="0"/>
            <a:t>: </a:t>
          </a:r>
          <a:r>
            <a:rPr lang="en-US" sz="1400" dirty="0"/>
            <a:t>Prioriteti vlada članica u pogledu PFM-a rješavaju se putem platforme mreže za PFM</a:t>
          </a:r>
          <a:r>
            <a:t> </a:t>
          </a:r>
          <a:endParaRPr lang="hr-HR" sz="1400" dirty="0"/>
        </a:p>
      </dgm:t>
    </dgm:pt>
    <dgm:pt modelId="{26040911-C236-4419-9D75-552E3D029C6D}">
      <dgm:prSet phldrT="[Text]" custT="1"/>
      <dgm:spPr/>
      <dgm:t>
        <a:bodyPr/>
        <a:lstStyle/>
        <a:p>
          <a:pPr algn="l"/>
          <a:r>
            <a:rPr lang="en-US" sz="1400" b="1" dirty="0"/>
            <a:t>DUBINA I VAŽNOST</a:t>
          </a:r>
        </a:p>
      </dgm:t>
    </dgm:pt>
    <dgm:pt modelId="{EF680FCE-A367-4520-B5FD-67EA18E7DC2C}" type="sibTrans" cxnId="{3E250AA8-3E0C-4193-91E0-A483960A3449}">
      <dgm:prSet/>
      <dgm:spPr/>
      <dgm:t>
        <a:bodyPr/>
        <a:lstStyle/>
        <a:p>
          <a:endParaRPr lang="en-US"/>
        </a:p>
      </dgm:t>
    </dgm:pt>
    <dgm:pt modelId="{2AA8BA84-87FF-4638-8871-153093E2AF45}" type="parTrans" cxnId="{3E250AA8-3E0C-4193-91E0-A483960A3449}">
      <dgm:prSet/>
      <dgm:spPr/>
      <dgm:t>
        <a:bodyPr/>
        <a:lstStyle/>
        <a:p>
          <a:endParaRPr lang="en-US"/>
        </a:p>
      </dgm:t>
    </dgm:pt>
    <dgm:pt modelId="{309F1DF4-5854-4B0E-A124-540D507AC155}" type="sibTrans" cxnId="{A57C7BFD-6D28-4723-8027-F9EC6A38111E}">
      <dgm:prSet/>
      <dgm:spPr/>
      <dgm:t>
        <a:bodyPr/>
        <a:lstStyle/>
        <a:p>
          <a:endParaRPr lang="en-US"/>
        </a:p>
      </dgm:t>
    </dgm:pt>
    <dgm:pt modelId="{D460ED38-06FD-4DD8-AA69-E00E953DC72C}" type="parTrans" cxnId="{A57C7BFD-6D28-4723-8027-F9EC6A38111E}">
      <dgm:prSet/>
      <dgm:spPr/>
      <dgm:t>
        <a:bodyPr/>
        <a:lstStyle/>
        <a:p>
          <a:endParaRPr lang="en-US"/>
        </a:p>
      </dgm:t>
    </dgm:pt>
    <dgm:pt modelId="{3FC5D54D-3FA4-44B6-AC6E-6163E51C4437}" type="pres">
      <dgm:prSet presAssocID="{F81EB005-E4CC-4982-96FF-E7339FF18516}" presName="compositeShape" presStyleCnt="0">
        <dgm:presLayoutVars>
          <dgm:dir/>
          <dgm:resizeHandles/>
        </dgm:presLayoutVars>
      </dgm:prSet>
      <dgm:spPr/>
    </dgm:pt>
    <dgm:pt modelId="{0F1BBC3F-E82A-4544-9BB1-385302DB41E7}" type="pres">
      <dgm:prSet presAssocID="{F81EB005-E4CC-4982-96FF-E7339FF18516}" presName="pyramid" presStyleLbl="node1" presStyleIdx="0" presStyleCnt="1" custScaleY="91318"/>
      <dgm:spPr/>
      <dgm:t>
        <a:bodyPr/>
        <a:lstStyle/>
        <a:p>
          <a:endParaRPr lang="en-US"/>
        </a:p>
      </dgm:t>
    </dgm:pt>
    <dgm:pt modelId="{F1D1E40D-4F5C-484C-9F89-645143443D80}" type="pres">
      <dgm:prSet presAssocID="{F81EB005-E4CC-4982-96FF-E7339FF18516}" presName="theList" presStyleCnt="0"/>
      <dgm:spPr/>
    </dgm:pt>
    <dgm:pt modelId="{DC415831-17CC-41B6-830D-12DCBA00840E}" type="pres">
      <dgm:prSet presAssocID="{26040911-C236-4419-9D75-552E3D029C6D}" presName="aNode" presStyleLbl="fgAcc1" presStyleIdx="0" presStyleCnt="3" custScaleX="196202" custScaleY="117178" custLinFactY="388038" custLinFactNeighborX="-20471" custLinFactNeighborY="4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80257C-0F8E-402F-BEC5-B3D9728137C1}" type="pres">
      <dgm:prSet presAssocID="{26040911-C236-4419-9D75-552E3D029C6D}" presName="aSpace" presStyleCnt="0"/>
      <dgm:spPr/>
    </dgm:pt>
    <dgm:pt modelId="{D77215B8-CA8E-4BD9-9894-57C945721220}" type="pres">
      <dgm:prSet presAssocID="{6230B75E-809D-43E3-82BA-A2BC4137A063}" presName="aNode" presStyleLbl="fgAcc1" presStyleIdx="1" presStyleCnt="3" custScaleX="193115" custScaleY="241902" custLinFactY="40692" custLinFactNeighborX="-19204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B58834-2BBE-4E79-BF37-A8B0F3A504C6}" type="pres">
      <dgm:prSet presAssocID="{6230B75E-809D-43E3-82BA-A2BC4137A063}" presName="aSpace" presStyleCnt="0"/>
      <dgm:spPr/>
    </dgm:pt>
    <dgm:pt modelId="{8C406122-ADCC-4513-AFA1-0ECDA99643A9}" type="pres">
      <dgm:prSet presAssocID="{3E5E9307-394A-41FC-9F0D-45D7D92F4E37}" presName="aNode" presStyleLbl="fgAcc1" presStyleIdx="2" presStyleCnt="3" custScaleX="193079" custScaleY="122513" custLinFactY="-301333" custLinFactNeighborX="-15493" custLinFactNeighborY="-4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7D41DA-345C-4E76-AE03-031A5F00765D}" type="pres">
      <dgm:prSet presAssocID="{3E5E9307-394A-41FC-9F0D-45D7D92F4E37}" presName="aSpace" presStyleCnt="0"/>
      <dgm:spPr/>
    </dgm:pt>
  </dgm:ptLst>
  <dgm:cxnLst>
    <dgm:cxn modelId="{A57C7BFD-6D28-4723-8027-F9EC6A38111E}" srcId="{26040911-C236-4419-9D75-552E3D029C6D}" destId="{B1B66CA7-3413-40F8-BA96-7ECBC55E0C09}" srcOrd="0" destOrd="0" parTransId="{D460ED38-06FD-4DD8-AA69-E00E953DC72C}" sibTransId="{309F1DF4-5854-4B0E-A124-540D507AC155}"/>
    <dgm:cxn modelId="{FB985212-853E-824F-A81B-FD690821BE7B}" type="presOf" srcId="{3E5E9307-394A-41FC-9F0D-45D7D92F4E37}" destId="{8C406122-ADCC-4513-AFA1-0ECDA99643A9}" srcOrd="0" destOrd="0" presId="urn:microsoft.com/office/officeart/2005/8/layout/pyramid2"/>
    <dgm:cxn modelId="{CC93BB5B-2775-4C78-892E-AC6A8C077736}" srcId="{F81EB005-E4CC-4982-96FF-E7339FF18516}" destId="{6230B75E-809D-43E3-82BA-A2BC4137A063}" srcOrd="1" destOrd="0" parTransId="{9C42AD0F-4D42-428E-B7E2-F965A8E1B31A}" sibTransId="{0871BD56-5EA1-4474-8579-6D179437C6E8}"/>
    <dgm:cxn modelId="{804C8937-2837-6D4C-9541-B64E4923E36C}" type="presOf" srcId="{5E20366B-AE5E-4A64-9104-8C4A032910D5}" destId="{D77215B8-CA8E-4BD9-9894-57C945721220}" srcOrd="0" destOrd="1" presId="urn:microsoft.com/office/officeart/2005/8/layout/pyramid2"/>
    <dgm:cxn modelId="{A9EA2AD2-5B40-481C-BA13-4B4D77713376}" srcId="{3E5E9307-394A-41FC-9F0D-45D7D92F4E37}" destId="{3D8CE2B0-3145-4971-B6B6-0BC9ABF835E8}" srcOrd="0" destOrd="0" parTransId="{F45DA43C-19FA-4916-BF95-E6E8A430A82B}" sibTransId="{768C9E36-656E-497A-9C52-2C11B46C7450}"/>
    <dgm:cxn modelId="{565D3689-A8F1-4B94-AA73-9D8E17AE4B0F}" srcId="{6230B75E-809D-43E3-82BA-A2BC4137A063}" destId="{7D027C76-35BE-442B-AD46-42305CACF496}" srcOrd="1" destOrd="0" parTransId="{5C0C31EF-D2C0-4D08-9A20-F2458FB6C919}" sibTransId="{BC7A2DB4-3EBE-4D6B-AA41-0D70EEC3C653}"/>
    <dgm:cxn modelId="{3E250AA8-3E0C-4193-91E0-A483960A3449}" srcId="{F81EB005-E4CC-4982-96FF-E7339FF18516}" destId="{26040911-C236-4419-9D75-552E3D029C6D}" srcOrd="0" destOrd="0" parTransId="{2AA8BA84-87FF-4638-8871-153093E2AF45}" sibTransId="{EF680FCE-A367-4520-B5FD-67EA18E7DC2C}"/>
    <dgm:cxn modelId="{932FF725-535F-4B65-85F5-B7A896A293AC}" srcId="{6230B75E-809D-43E3-82BA-A2BC4137A063}" destId="{5E20366B-AE5E-4A64-9104-8C4A032910D5}" srcOrd="0" destOrd="0" parTransId="{348D600B-91CE-438F-842F-55E7BFC2C746}" sibTransId="{04470E66-0AB9-491B-B2D5-EFF256E91F68}"/>
    <dgm:cxn modelId="{5473B623-373B-0A4C-A23B-398379AC8C70}" type="presOf" srcId="{3D8CE2B0-3145-4971-B6B6-0BC9ABF835E8}" destId="{8C406122-ADCC-4513-AFA1-0ECDA99643A9}" srcOrd="0" destOrd="1" presId="urn:microsoft.com/office/officeart/2005/8/layout/pyramid2"/>
    <dgm:cxn modelId="{A88D0FBE-C88D-8E48-871B-67F2E4D80E56}" type="presOf" srcId="{B1B66CA7-3413-40F8-BA96-7ECBC55E0C09}" destId="{DC415831-17CC-41B6-830D-12DCBA00840E}" srcOrd="0" destOrd="1" presId="urn:microsoft.com/office/officeart/2005/8/layout/pyramid2"/>
    <dgm:cxn modelId="{02BCF3A3-C698-4FDB-9D9A-8D05E90EAC27}" srcId="{6230B75E-809D-43E3-82BA-A2BC4137A063}" destId="{4ABCDCE8-C60E-42FE-A985-622F03703AE9}" srcOrd="2" destOrd="0" parTransId="{0622AC93-27BE-45B9-9FD0-A28EDE542C2F}" sibTransId="{DC1EB96F-A947-4DED-8321-BCD277F910B3}"/>
    <dgm:cxn modelId="{32A5A45F-40F8-D14D-9FAE-F34CD800741C}" type="presOf" srcId="{6230B75E-809D-43E3-82BA-A2BC4137A063}" destId="{D77215B8-CA8E-4BD9-9894-57C945721220}" srcOrd="0" destOrd="0" presId="urn:microsoft.com/office/officeart/2005/8/layout/pyramid2"/>
    <dgm:cxn modelId="{3337DC8C-F8F6-C64C-9B43-037BA0A5D75E}" type="presOf" srcId="{26040911-C236-4419-9D75-552E3D029C6D}" destId="{DC415831-17CC-41B6-830D-12DCBA00840E}" srcOrd="0" destOrd="0" presId="urn:microsoft.com/office/officeart/2005/8/layout/pyramid2"/>
    <dgm:cxn modelId="{70C81D0F-B410-004F-A449-84FB66FC81F1}" type="presOf" srcId="{F81EB005-E4CC-4982-96FF-E7339FF18516}" destId="{3FC5D54D-3FA4-44B6-AC6E-6163E51C4437}" srcOrd="0" destOrd="0" presId="urn:microsoft.com/office/officeart/2005/8/layout/pyramid2"/>
    <dgm:cxn modelId="{F3592845-79F3-1D4E-B77D-D71BF15E3EEE}" type="presOf" srcId="{7D027C76-35BE-442B-AD46-42305CACF496}" destId="{D77215B8-CA8E-4BD9-9894-57C945721220}" srcOrd="0" destOrd="2" presId="urn:microsoft.com/office/officeart/2005/8/layout/pyramid2"/>
    <dgm:cxn modelId="{EA693837-158E-D046-88AD-A8759A2F37B8}" type="presOf" srcId="{4ABCDCE8-C60E-42FE-A985-622F03703AE9}" destId="{D77215B8-CA8E-4BD9-9894-57C945721220}" srcOrd="0" destOrd="3" presId="urn:microsoft.com/office/officeart/2005/8/layout/pyramid2"/>
    <dgm:cxn modelId="{62E06D3C-AF9D-4DE1-8254-99DE8D064ADE}" srcId="{F81EB005-E4CC-4982-96FF-E7339FF18516}" destId="{3E5E9307-394A-41FC-9F0D-45D7D92F4E37}" srcOrd="2" destOrd="0" parTransId="{2E091FB0-5BED-4A35-AE60-32E4079AF7F2}" sibTransId="{920A1B1C-6892-44A1-93F3-402036AE3697}"/>
    <dgm:cxn modelId="{190DEA11-0AE1-AB4D-83D4-837AD39B9411}" type="presParOf" srcId="{3FC5D54D-3FA4-44B6-AC6E-6163E51C4437}" destId="{0F1BBC3F-E82A-4544-9BB1-385302DB41E7}" srcOrd="0" destOrd="0" presId="urn:microsoft.com/office/officeart/2005/8/layout/pyramid2"/>
    <dgm:cxn modelId="{A22F4986-5BFC-054F-AF04-62B5AA138B79}" type="presParOf" srcId="{3FC5D54D-3FA4-44B6-AC6E-6163E51C4437}" destId="{F1D1E40D-4F5C-484C-9F89-645143443D80}" srcOrd="1" destOrd="0" presId="urn:microsoft.com/office/officeart/2005/8/layout/pyramid2"/>
    <dgm:cxn modelId="{33313D07-8D00-B14A-916E-88349F447910}" type="presParOf" srcId="{F1D1E40D-4F5C-484C-9F89-645143443D80}" destId="{DC415831-17CC-41B6-830D-12DCBA00840E}" srcOrd="0" destOrd="0" presId="urn:microsoft.com/office/officeart/2005/8/layout/pyramid2"/>
    <dgm:cxn modelId="{42EAB719-4E9D-9841-BB40-A160077D0D3A}" type="presParOf" srcId="{F1D1E40D-4F5C-484C-9F89-645143443D80}" destId="{AE80257C-0F8E-402F-BEC5-B3D9728137C1}" srcOrd="1" destOrd="0" presId="urn:microsoft.com/office/officeart/2005/8/layout/pyramid2"/>
    <dgm:cxn modelId="{02DCCD88-AB3A-C943-A255-1D15CE4A70F6}" type="presParOf" srcId="{F1D1E40D-4F5C-484C-9F89-645143443D80}" destId="{D77215B8-CA8E-4BD9-9894-57C945721220}" srcOrd="2" destOrd="0" presId="urn:microsoft.com/office/officeart/2005/8/layout/pyramid2"/>
    <dgm:cxn modelId="{AAB69AEF-8720-A147-BE7F-EBF8439AAF24}" type="presParOf" srcId="{F1D1E40D-4F5C-484C-9F89-645143443D80}" destId="{FEB58834-2BBE-4E79-BF37-A8B0F3A504C6}" srcOrd="3" destOrd="0" presId="urn:microsoft.com/office/officeart/2005/8/layout/pyramid2"/>
    <dgm:cxn modelId="{7CFC2C73-D1DC-DE41-A461-FE6FA633109D}" type="presParOf" srcId="{F1D1E40D-4F5C-484C-9F89-645143443D80}" destId="{8C406122-ADCC-4513-AFA1-0ECDA99643A9}" srcOrd="4" destOrd="0" presId="urn:microsoft.com/office/officeart/2005/8/layout/pyramid2"/>
    <dgm:cxn modelId="{7713B9AA-81AE-3045-8E5C-7E441F26FE81}" type="presParOf" srcId="{F1D1E40D-4F5C-484C-9F89-645143443D80}" destId="{507D41DA-345C-4E76-AE03-031A5F00765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1BBC3F-E82A-4544-9BB1-385302DB41E7}">
      <dsp:nvSpPr>
        <dsp:cNvPr id="0" name=""/>
        <dsp:cNvSpPr/>
      </dsp:nvSpPr>
      <dsp:spPr>
        <a:xfrm>
          <a:off x="439975" y="209083"/>
          <a:ext cx="4816475" cy="4398308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415831-17CC-41B6-830D-12DCBA00840E}">
      <dsp:nvSpPr>
        <dsp:cNvPr id="0" name=""/>
        <dsp:cNvSpPr/>
      </dsp:nvSpPr>
      <dsp:spPr>
        <a:xfrm>
          <a:off x="701423" y="3733048"/>
          <a:ext cx="6142513" cy="8697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DUBINA I VAŽNOST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>
              <a:solidFill>
                <a:srgbClr val="C00000"/>
              </a:solidFill>
            </a:rPr>
            <a:t>Cilj 1.</a:t>
          </a:r>
          <a:r>
            <a:rPr lang="en-US" sz="1400" b="0" kern="1200" dirty="0"/>
            <a:t>: </a:t>
          </a:r>
          <a:r>
            <a:rPr lang="en-US" sz="1400" kern="1200" dirty="0"/>
            <a:t>Prioriteti vlada članica u pogledu PFM-a rješavaju se putem platforme mreže za PFM</a:t>
          </a:r>
          <a:r>
            <a:rPr kern="1200"/>
            <a:t> </a:t>
          </a:r>
          <a:endParaRPr lang="hr-HR" sz="1400" kern="1200" dirty="0"/>
        </a:p>
      </dsp:txBody>
      <dsp:txXfrm>
        <a:off x="743879" y="3775504"/>
        <a:ext cx="6057601" cy="784813"/>
      </dsp:txXfrm>
    </dsp:sp>
    <dsp:sp modelId="{D77215B8-CA8E-4BD9-9894-57C945721220}">
      <dsp:nvSpPr>
        <dsp:cNvPr id="0" name=""/>
        <dsp:cNvSpPr/>
      </dsp:nvSpPr>
      <dsp:spPr>
        <a:xfrm>
          <a:off x="789412" y="1839124"/>
          <a:ext cx="6045868" cy="179546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KVALITETA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>
              <a:solidFill>
                <a:srgbClr val="C00000"/>
              </a:solidFill>
            </a:rPr>
            <a:t>Cilj 3.</a:t>
          </a:r>
          <a:r>
            <a:rPr lang="en-US" sz="1400" b="0" kern="1200" dirty="0"/>
            <a:t>:</a:t>
          </a:r>
          <a:r>
            <a:rPr kern="1200"/>
            <a:t> </a:t>
          </a:r>
          <a:r>
            <a:rPr lang="en-US" sz="1400" kern="1200" dirty="0"/>
            <a:t>Izgraditi i održavati financijski održivu mrežu stručnjaka za upravljanje javnim financijama posvećenu unaprjeđenju praksi PFM-a</a:t>
          </a:r>
          <a:endParaRPr lang="hr-HR" sz="1400" b="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b="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400" b="1" kern="1200" dirty="0" smtClean="0">
              <a:solidFill>
                <a:srgbClr val="C00000"/>
              </a:solidFill>
            </a:rPr>
            <a:t>Cilj 2.</a:t>
          </a:r>
          <a:r>
            <a:rPr lang="en-US" sz="1400" b="0" kern="1200" dirty="0"/>
            <a:t>:</a:t>
          </a:r>
          <a:r>
            <a:rPr kern="1200"/>
            <a:t> </a:t>
          </a:r>
          <a:r>
            <a:rPr lang="en-US" sz="1400" kern="1200" dirty="0"/>
            <a:t>Osigurati članovima kvalitetne resurse i mrežne usluge koje podržavaju relevantne prakse PFM-a</a:t>
          </a:r>
          <a:endParaRPr lang="hr-HR" sz="1400" b="0" kern="1200" dirty="0"/>
        </a:p>
      </dsp:txBody>
      <dsp:txXfrm>
        <a:off x="877059" y="1926771"/>
        <a:ext cx="5870574" cy="1620166"/>
      </dsp:txXfrm>
    </dsp:sp>
    <dsp:sp modelId="{8C406122-ADCC-4513-AFA1-0ECDA99643A9}">
      <dsp:nvSpPr>
        <dsp:cNvPr id="0" name=""/>
        <dsp:cNvSpPr/>
      </dsp:nvSpPr>
      <dsp:spPr>
        <a:xfrm>
          <a:off x="906156" y="724871"/>
          <a:ext cx="6044741" cy="90932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U</a:t>
          </a:r>
          <a:r>
            <a:rPr lang="hr-HR" sz="1400" b="1" kern="1200" dirty="0" smtClean="0"/>
            <a:t>TJECAJ</a:t>
          </a:r>
          <a:r>
            <a:rPr lang="en-US" sz="1400" b="1" kern="1200" dirty="0" smtClean="0"/>
            <a:t>: </a:t>
          </a:r>
          <a:endParaRPr lang="en-US" sz="1400" b="1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>
              <a:solidFill>
                <a:srgbClr val="C00000"/>
              </a:solidFill>
            </a:rPr>
            <a:t>Cilj 4.</a:t>
          </a:r>
          <a:r>
            <a:rPr lang="en-US" sz="1400" kern="1200" dirty="0"/>
            <a:t>: Podizati svijest visokih razina vlade i političkih razina u pogledu koristi i vrijednosti interakcije putem PEMPAL-a</a:t>
          </a:r>
        </a:p>
      </dsp:txBody>
      <dsp:txXfrm>
        <a:off x="950545" y="769260"/>
        <a:ext cx="5955963" cy="8205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B1614D-342D-D748-A5B0-FEB9AF29B2DB}" type="datetimeFigureOut">
              <a:rPr lang="en-US" smtClean="0"/>
              <a:t>7/8/2016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35CD3-4F4E-EF47-AFF3-5578EC7A8D7B}" type="slidenum">
              <a:rPr lang="en-US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3264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79195-439A-4D1D-94A3-5698201D2D37}" type="datetimeFigureOut">
              <a:rPr lang="ru-RU" smtClean="0"/>
              <a:t>08.07.2016</a:t>
            </a:fld>
            <a:endParaRPr lang="hr-HR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D127-6ECE-4D64-87B5-19F87932A8E2}" type="slidenum">
              <a:rPr lang="ru-RU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510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pPr marL="171441" indent="-171441">
              <a:buFont typeface="Arial" pitchFamily="34" charset="0"/>
              <a:buChar char="•"/>
            </a:pPr>
            <a:endParaRPr lang="en-US" baseline="0" dirty="0" smtClean="0"/>
          </a:p>
          <a:p>
            <a:pPr marL="168244" indent="-168244" defTabSz="897301">
              <a:buFont typeface="Arial" pitchFamily="34" charset="0"/>
              <a:buChar char="•"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31116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pPr marL="171441" indent="-171441">
              <a:buFont typeface="Arial" pitchFamily="34" charset="0"/>
              <a:buChar char="•"/>
            </a:pPr>
            <a:endParaRPr lang="en-US" baseline="0" dirty="0" smtClean="0"/>
          </a:p>
          <a:p>
            <a:pPr marL="168244" indent="-168244" defTabSz="897301">
              <a:buFont typeface="Arial" pitchFamily="34" charset="0"/>
              <a:buChar char="•"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9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10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803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573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05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32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49404"/>
            <a:ext cx="7886700" cy="82894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10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803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371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91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08.07.2016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4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08.07.2016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568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08.07.2016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401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08.07.2016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69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08.07.2016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02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08.07.2016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03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CDD52-5122-4679-996A-837650DC6E81}" type="datetimeFigureOut">
              <a:rPr lang="ru-RU" smtClean="0"/>
              <a:t>08.07.2016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16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76376"/>
            <a:ext cx="9144000" cy="6081624"/>
          </a:xfrm>
        </p:spPr>
        <p:txBody>
          <a:bodyPr anchor="t">
            <a:normAutofit fontScale="90000"/>
          </a:bodyPr>
          <a:lstStyle/>
          <a:p>
            <a:pPr>
              <a:spcBef>
                <a:spcPts val="1800"/>
              </a:spcBef>
              <a:spcAft>
                <a:spcPts val="2400"/>
              </a:spcAft>
            </a:pP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Pregled </a:t>
            </a:r>
            <a:r>
              <a:rPr dirty="0"/>
              <a:t/>
            </a:r>
            <a:br>
              <a:rPr dirty="0"/>
            </a:br>
            <a: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napretka</a:t>
            </a:r>
            <a:r>
              <a:rPr dirty="0" smtClean="0"/>
              <a:t> </a:t>
            </a:r>
            <a: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razvoja </a:t>
            </a:r>
            <a:r>
              <a:rPr dirty="0"/>
              <a:t/>
            </a:r>
            <a:br>
              <a:rPr dirty="0"/>
            </a:br>
            <a:r>
              <a:rPr lang="en-US" sz="4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Strategije PEMPAL-a za razdoblje 2017. – 2022.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en-US" sz="2400" dirty="0" smtClean="0">
                <a:solidFill>
                  <a:srgbClr val="3366FF"/>
                </a:solidFill>
              </a:rPr>
              <a:t>Elena Nikulina (voditeljica tima PEMPAL-a)</a:t>
            </a:r>
            <a:r>
              <a:rPr sz="4400" dirty="0"/>
              <a:t/>
            </a:r>
            <a:br>
              <a:rPr sz="4400" dirty="0"/>
            </a:br>
            <a:r>
              <a:rPr lang="en-US" sz="2400" dirty="0" smtClean="0">
                <a:solidFill>
                  <a:srgbClr val="3366FF"/>
                </a:solidFill>
              </a:rPr>
              <a:t>Deanna Aubrey (strateška savjetnica PEMPAL-a)</a:t>
            </a:r>
            <a:r>
              <a:rPr sz="4400" dirty="0"/>
              <a:t/>
            </a:r>
            <a:br>
              <a:rPr sz="4400" dirty="0"/>
            </a:br>
            <a:r>
              <a:rPr sz="4400" dirty="0"/>
              <a:t/>
            </a:r>
            <a:br>
              <a:rPr sz="4400" dirty="0"/>
            </a:br>
            <a:r>
              <a:rPr lang="en-US" sz="2400" dirty="0" smtClean="0">
                <a:solidFill>
                  <a:srgbClr val="3366FF"/>
                </a:solidFill>
              </a:rPr>
              <a:t>Bern, Švicarska 2016. </a:t>
            </a:r>
            <a:endParaRPr lang="hr-HR" sz="2400" b="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77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812879"/>
            <a:ext cx="7886700" cy="68352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Postupak razvoja strategije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9188" y="1332932"/>
            <a:ext cx="8738508" cy="5432329"/>
          </a:xfrm>
        </p:spPr>
        <p:txBody>
          <a:bodyPr>
            <a:normAutofit fontScale="92500" lnSpcReduction="10000"/>
          </a:bodyPr>
          <a:lstStyle/>
          <a:p>
            <a:pPr algn="just"/>
            <a:endParaRPr lang="hr-HR" sz="1000" dirty="0" smtClean="0">
              <a:solidFill>
                <a:srgbClr val="000000"/>
              </a:solidFill>
            </a:endParaRPr>
          </a:p>
          <a:p>
            <a:pPr algn="just"/>
            <a:r>
              <a:rPr lang="en-US" sz="2800" b="1" dirty="0" smtClean="0">
                <a:solidFill>
                  <a:srgbClr val="008000"/>
                </a:solidFill>
              </a:rPr>
              <a:t>rezultati pregleda na sredini razdoblja Strategije PEMPAL-a za razdoblje 2012. – 2017.</a:t>
            </a:r>
          </a:p>
          <a:p>
            <a:pPr lvl="1" algn="just"/>
            <a:r>
              <a:rPr lang="en-US" sz="2400" dirty="0" smtClean="0"/>
              <a:t>potrebno razjasniti viziju za dugoročnu budućnost PEMPAL-a: dogovoreno napraviti do sredine 2016.</a:t>
            </a:r>
            <a:endParaRPr lang="hr-HR" sz="2400" dirty="0"/>
          </a:p>
          <a:p>
            <a:pPr algn="just"/>
            <a:endParaRPr lang="hr-HR" sz="1000" b="1" dirty="0" smtClean="0"/>
          </a:p>
          <a:p>
            <a:pPr algn="just"/>
            <a:r>
              <a:rPr lang="en-US" sz="2800" b="1" dirty="0" smtClean="0">
                <a:solidFill>
                  <a:srgbClr val="008000"/>
                </a:solidFill>
              </a:rPr>
              <a:t>Upravni odbor odobrava sažetak prijedloga</a:t>
            </a:r>
          </a:p>
          <a:p>
            <a:pPr lvl="1" algn="just"/>
            <a:r>
              <a:rPr lang="en-US" sz="2400" dirty="0"/>
              <a:t>za razvoj Strategije: veljača 2016.</a:t>
            </a:r>
            <a:endParaRPr lang="hr-HR" sz="2400" dirty="0"/>
          </a:p>
          <a:p>
            <a:pPr marL="342900" lvl="1" indent="0" algn="just">
              <a:buNone/>
            </a:pPr>
            <a:endParaRPr lang="hr-HR" sz="1000" dirty="0" smtClean="0"/>
          </a:p>
          <a:p>
            <a:pPr algn="just"/>
            <a:r>
              <a:rPr lang="en-US" sz="2800" b="1" dirty="0" smtClean="0">
                <a:solidFill>
                  <a:srgbClr val="008000"/>
                </a:solidFill>
              </a:rPr>
              <a:t>odluka Upravnog odbora o zadržavanju temeljnog pristupa mreže</a:t>
            </a:r>
            <a:r>
              <a:rPr dirty="0" smtClean="0"/>
              <a:t> </a:t>
            </a:r>
            <a:endParaRPr lang="hr-HR" sz="2800" dirty="0"/>
          </a:p>
          <a:p>
            <a:pPr lvl="1" algn="just"/>
            <a:r>
              <a:rPr lang="en-US" sz="2500" dirty="0" smtClean="0"/>
              <a:t>usmjerenost na regiju Europe i srednje Azije, trenutačni članovi i pristup zajednica prakse.</a:t>
            </a:r>
          </a:p>
          <a:p>
            <a:pPr algn="just"/>
            <a:endParaRPr lang="hr-HR" sz="1100" dirty="0"/>
          </a:p>
          <a:p>
            <a:pPr algn="just"/>
            <a:r>
              <a:rPr lang="en-US" sz="2800" b="1" dirty="0" smtClean="0">
                <a:solidFill>
                  <a:srgbClr val="008000"/>
                </a:solidFill>
              </a:rPr>
              <a:t>Upravni odbor osnovao Radnu skupinu za razvoj strategije </a:t>
            </a:r>
            <a:endParaRPr lang="hr-HR" sz="2800" b="1" dirty="0" smtClean="0">
              <a:solidFill>
                <a:srgbClr val="008000"/>
              </a:solidFill>
            </a:endParaRPr>
          </a:p>
          <a:p>
            <a:pPr lvl="1" algn="just"/>
            <a:r>
              <a:rPr lang="en-US" sz="2400" dirty="0" smtClean="0"/>
              <a:t>sastala se triput; u prosincu 2015., svibnju i lipnju 2016.  </a:t>
            </a:r>
          </a:p>
          <a:p>
            <a:pPr algn="just"/>
            <a:endParaRPr lang="hr-HR" sz="2800" dirty="0" smtClean="0">
              <a:solidFill>
                <a:srgbClr val="000000"/>
              </a:solidFill>
            </a:endParaRPr>
          </a:p>
          <a:p>
            <a:endParaRPr lang="hr-HR" sz="900" dirty="0"/>
          </a:p>
        </p:txBody>
      </p:sp>
    </p:spTree>
    <p:extLst>
      <p:ext uri="{BB962C8B-B14F-4D97-AF65-F5344CB8AC3E}">
        <p14:creationId xmlns:p14="http://schemas.microsoft.com/office/powerpoint/2010/main" val="38699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599106"/>
            <a:ext cx="7886700" cy="74640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Postupak razvoja strategije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32932"/>
            <a:ext cx="9027696" cy="5432329"/>
          </a:xfrm>
        </p:spPr>
        <p:txBody>
          <a:bodyPr>
            <a:normAutofit fontScale="92500" lnSpcReduction="10000"/>
          </a:bodyPr>
          <a:lstStyle/>
          <a:p>
            <a:endParaRPr lang="hr-HR" sz="900" dirty="0"/>
          </a:p>
          <a:p>
            <a:pPr marL="171450" lvl="1">
              <a:spcBef>
                <a:spcPts val="750"/>
              </a:spcBef>
            </a:pPr>
            <a:r>
              <a:rPr lang="en-US" sz="3000" b="1" dirty="0">
                <a:solidFill>
                  <a:srgbClr val="548235"/>
                </a:solidFill>
              </a:rPr>
              <a:t>osnovane podskupine Radne skupine radi unaprjeđenja rada:</a:t>
            </a:r>
          </a:p>
          <a:p>
            <a:pPr marL="171450" lvl="1">
              <a:spcBef>
                <a:spcPts val="750"/>
              </a:spcBef>
            </a:pPr>
            <a:endParaRPr lang="hr-HR" sz="1100" b="1" dirty="0">
              <a:solidFill>
                <a:srgbClr val="548235"/>
              </a:solidFill>
            </a:endParaRPr>
          </a:p>
          <a:p>
            <a:pPr lvl="2"/>
            <a:r>
              <a:rPr b="1" dirty="0" smtClean="0"/>
              <a:t>strateški ciljevi i rezultati:</a:t>
            </a:r>
            <a:r>
              <a:rPr lang="en-US" sz="2400" dirty="0" smtClean="0"/>
              <a:t> Anna Valkova, Daria</a:t>
            </a:r>
            <a:r>
              <a:rPr dirty="0" smtClean="0"/>
              <a:t> </a:t>
            </a:r>
            <a:r>
              <a:rPr lang="en-US" sz="2400" dirty="0"/>
              <a:t>Kirillova (donator, ruski MF); Elena Nikulina, Naida</a:t>
            </a:r>
            <a:r>
              <a:rPr dirty="0" smtClean="0"/>
              <a:t> </a:t>
            </a:r>
            <a:r>
              <a:rPr lang="en-US" sz="2400" dirty="0"/>
              <a:t>Carsimamovic, Deanna Aubrey (Svjetska banka); i Nino Tchelishvili (TCOP, Gruzija). </a:t>
            </a:r>
            <a:endParaRPr lang="hr-HR" sz="2400" dirty="0" smtClean="0"/>
          </a:p>
          <a:p>
            <a:pPr lvl="2"/>
            <a:endParaRPr lang="hr-HR" sz="1100" dirty="0" smtClean="0"/>
          </a:p>
          <a:p>
            <a:pPr lvl="2"/>
            <a:r>
              <a:rPr b="1" dirty="0" smtClean="0"/>
              <a:t>opcije utvrđivanja troškova i scenariji financiranja:</a:t>
            </a:r>
            <a:r>
              <a:rPr lang="en-US" sz="2400" dirty="0" smtClean="0"/>
              <a:t>  Irene Frei, donator</a:t>
            </a:r>
            <a:r>
              <a:rPr dirty="0" smtClean="0"/>
              <a:t> </a:t>
            </a:r>
            <a:r>
              <a:rPr lang="en-US" sz="2400" dirty="0" smtClean="0"/>
              <a:t>(SECO); Elena Nikulina, Deanna Aubrey, Marius Koen (Svjetska banka).</a:t>
            </a:r>
          </a:p>
          <a:p>
            <a:pPr lvl="1"/>
            <a:endParaRPr lang="hr-HR" sz="900" dirty="0"/>
          </a:p>
          <a:p>
            <a:r>
              <a:rPr lang="en-US" sz="3000" b="1" dirty="0" smtClean="0">
                <a:solidFill>
                  <a:srgbClr val="548235"/>
                </a:solidFill>
              </a:rPr>
              <a:t>izlazni rezultati podskupina:</a:t>
            </a:r>
          </a:p>
          <a:p>
            <a:pPr lvl="1"/>
            <a:endParaRPr lang="hr-HR" sz="1100" b="1" dirty="0" smtClean="0"/>
          </a:p>
          <a:p>
            <a:pPr lvl="1"/>
            <a:r>
              <a:rPr b="1" dirty="0" smtClean="0"/>
              <a:t>utvrđivanje opcija utvrđivanja troškova i scenarija financiranja</a:t>
            </a:r>
            <a:r>
              <a:rPr dirty="0" smtClean="0"/>
              <a:t> (za raspravu na sastanku u Bernu)</a:t>
            </a:r>
          </a:p>
          <a:p>
            <a:pPr lvl="1"/>
            <a:endParaRPr lang="hr-HR" sz="2400" dirty="0" smtClean="0"/>
          </a:p>
          <a:p>
            <a:pPr lvl="1"/>
            <a:r>
              <a:rPr b="1" dirty="0" smtClean="0"/>
              <a:t>izmjene strateških ciljeva, revizija oblika okvira rezultata, smanjenje broja pokazatelja uspješnosti</a:t>
            </a:r>
            <a:r>
              <a:rPr dirty="0" smtClean="0"/>
              <a:t> (savjetovanje zajednica prakse prije sastanka u Bernu, opći dogovor zajednica prakse)</a:t>
            </a:r>
          </a:p>
        </p:txBody>
      </p:sp>
    </p:spTree>
    <p:extLst>
      <p:ext uri="{BB962C8B-B14F-4D97-AF65-F5344CB8AC3E}">
        <p14:creationId xmlns:p14="http://schemas.microsoft.com/office/powerpoint/2010/main" val="59396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92214"/>
            <a:ext cx="9143999" cy="606578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j-lt"/>
              </a:rPr>
              <a:t>Sadašnja strategija</a:t>
            </a:r>
          </a:p>
          <a:p>
            <a:pPr algn="l"/>
            <a:r>
              <a:rPr lang="en-US" sz="1400" b="1" dirty="0" smtClean="0">
                <a:solidFill>
                  <a:srgbClr val="C00000"/>
                </a:solidFill>
              </a:rPr>
              <a:t>CILJ</a:t>
            </a:r>
            <a:r>
              <a:rPr lang="en-US" sz="1400" b="1" dirty="0" smtClean="0">
                <a:solidFill>
                  <a:schemeClr val="tx1"/>
                </a:solidFill>
              </a:rPr>
              <a:t>: </a:t>
            </a:r>
            <a:r>
              <a:rPr lang="en-US" sz="1400" b="0" dirty="0" smtClean="0">
                <a:solidFill>
                  <a:schemeClr val="tx1"/>
                </a:solidFill>
              </a:rPr>
              <a:t>Da se vlade članica PEMPAL-a iz Europe i srednje Azije efikasnije i učinkovitije služe javnim novcem na temelju primjene novih praksi PFM-a.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</a:p>
          <a:p>
            <a:pPr algn="l"/>
            <a:r>
              <a:rPr lang="en-US" sz="1400" b="1" dirty="0" smtClean="0">
                <a:solidFill>
                  <a:srgbClr val="C00000"/>
                </a:solidFill>
              </a:rPr>
              <a:t>KRAJNJI REZULTAT</a:t>
            </a:r>
            <a:r>
              <a:rPr lang="en-US" sz="1400" b="1" dirty="0" smtClean="0">
                <a:solidFill>
                  <a:schemeClr val="tx1"/>
                </a:solidFill>
              </a:rPr>
              <a:t>: </a:t>
            </a:r>
            <a:r>
              <a:rPr lang="en-US" sz="1400" dirty="0" smtClean="0">
                <a:solidFill>
                  <a:schemeClr val="tx1"/>
                </a:solidFill>
              </a:rPr>
              <a:t>Održiva stručna platforma za upravljanje javnim financijama kojom se članice međusobno povezuju radi jačanja svojih kapaciteta i omogućavanja razmjene znanja </a:t>
            </a:r>
            <a:r>
              <a:rPr lang="en-US" sz="1400" dirty="0" err="1" smtClean="0">
                <a:solidFill>
                  <a:schemeClr val="tx1"/>
                </a:solidFill>
              </a:rPr>
              <a:t>i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hr-HR" sz="1400" dirty="0" smtClean="0">
                <a:solidFill>
                  <a:schemeClr val="tx1"/>
                </a:solidFill>
              </a:rPr>
              <a:t>referentnih </a:t>
            </a:r>
            <a:r>
              <a:rPr lang="en-US" sz="1400" dirty="0" err="1" smtClean="0">
                <a:solidFill>
                  <a:schemeClr val="tx1"/>
                </a:solidFill>
              </a:rPr>
              <a:t>mjerila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među zemljama. </a:t>
            </a:r>
          </a:p>
          <a:p>
            <a:endParaRPr lang="hr-HR" sz="1400" i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hr-HR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817998226"/>
              </p:ext>
            </p:extLst>
          </p:nvPr>
        </p:nvGraphicFramePr>
        <p:xfrm>
          <a:off x="545973" y="1966372"/>
          <a:ext cx="7924800" cy="4816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480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335" y="817364"/>
            <a:ext cx="8562480" cy="5847298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en-US" sz="3300" dirty="0" smtClean="0">
                <a:solidFill>
                  <a:srgbClr val="FF0000"/>
                </a:solidFill>
              </a:rPr>
              <a:t>Savjetovanje zajednica prakse u pogledu rezultata – nova strategija</a:t>
            </a:r>
            <a:endParaRPr lang="hr-HR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hr-HR" sz="1000" dirty="0" smtClean="0"/>
          </a:p>
          <a:p>
            <a:pPr marL="0" lvl="0" indent="0" algn="just">
              <a:buNone/>
            </a:pPr>
            <a:r>
              <a:rPr dirty="0" smtClean="0"/>
              <a:t>Sve su se zajednice prakse složile s revidiranim oblikom okvira rezultata, spajanjem ciljeva 3. i 4. strategije i novom formulacijom strateških ciljeva i rezultata (uz neke predložene promjene).  Novi su predloženi strateški ciljevi:</a:t>
            </a:r>
          </a:p>
          <a:p>
            <a:pPr marL="0" lvl="0" indent="0">
              <a:buNone/>
            </a:pPr>
            <a:endParaRPr lang="hr-HR" sz="1000" b="1" dirty="0" smtClean="0">
              <a:solidFill>
                <a:srgbClr val="3366FF"/>
              </a:solidFill>
            </a:endParaRPr>
          </a:p>
          <a:p>
            <a:pPr marL="0" lvl="0" indent="0">
              <a:buNone/>
            </a:pPr>
            <a:r>
              <a:rPr lang="en-US" b="1" dirty="0" err="1" smtClean="0">
                <a:solidFill>
                  <a:srgbClr val="3366FF"/>
                </a:solidFill>
              </a:rPr>
              <a:t>Cilj</a:t>
            </a:r>
            <a:r>
              <a:rPr lang="en-US" b="1" dirty="0" smtClean="0">
                <a:solidFill>
                  <a:srgbClr val="3366FF"/>
                </a:solidFill>
              </a:rPr>
              <a:t>/u</a:t>
            </a:r>
            <a:r>
              <a:rPr lang="hr-HR" b="1" dirty="0" err="1" smtClean="0">
                <a:solidFill>
                  <a:srgbClr val="3366FF"/>
                </a:solidFill>
              </a:rPr>
              <a:t>tjecaj</a:t>
            </a:r>
            <a:r>
              <a:rPr lang="en-US" b="1" dirty="0" smtClean="0">
                <a:solidFill>
                  <a:srgbClr val="3366FF"/>
                </a:solidFill>
              </a:rPr>
              <a:t> </a:t>
            </a:r>
            <a:r>
              <a:rPr lang="en-US" b="1" dirty="0" smtClean="0">
                <a:solidFill>
                  <a:srgbClr val="3366FF"/>
                </a:solidFill>
              </a:rPr>
              <a:t>strategije</a:t>
            </a:r>
            <a:endParaRPr lang="hr-HR" dirty="0" smtClean="0"/>
          </a:p>
          <a:p>
            <a:pPr marL="0" lvl="0" indent="0" algn="just">
              <a:buNone/>
            </a:pPr>
            <a:r>
              <a:rPr dirty="0" smtClean="0"/>
              <a:t>Vlade se zemalja članica iz Europe i srednje Azije efikasnije i učinkovitije služe javnim </a:t>
            </a:r>
            <a:r>
              <a:rPr lang="en-US" dirty="0" smtClean="0">
                <a:solidFill>
                  <a:srgbClr val="008000"/>
                </a:solidFill>
              </a:rPr>
              <a:t>sredstvima/novcem</a:t>
            </a:r>
            <a:r>
              <a:rPr lang="en-US" dirty="0" smtClean="0">
                <a:solidFill>
                  <a:srgbClr val="385723"/>
                </a:solidFill>
              </a:rPr>
              <a:t>/</a:t>
            </a:r>
            <a:r>
              <a:rPr lang="en-US" b="1" u="sng" dirty="0" smtClean="0">
                <a:solidFill>
                  <a:srgbClr val="FF0000"/>
                </a:solidFill>
              </a:rPr>
              <a:t>resursima</a:t>
            </a:r>
            <a:r>
              <a:rPr dirty="0" smtClean="0"/>
              <a:t> na temelju primjene </a:t>
            </a:r>
            <a:r>
              <a:rPr lang="en-US" u="sng" dirty="0" smtClean="0">
                <a:solidFill>
                  <a:srgbClr val="008000"/>
                </a:solidFill>
              </a:rPr>
              <a:t>dobrih/poboljšanih</a:t>
            </a:r>
            <a:r>
              <a:rPr dirty="0" smtClean="0"/>
              <a:t> </a:t>
            </a:r>
            <a:r>
              <a:rPr lang="en-US" strike="sngStrike" dirty="0" smtClean="0"/>
              <a:t>novih</a:t>
            </a:r>
            <a:r>
              <a:rPr dirty="0" smtClean="0"/>
              <a:t> razvijenih praksi PFM-a, </a:t>
            </a:r>
            <a:r>
              <a:rPr lang="en-US" u="sng" dirty="0" smtClean="0">
                <a:solidFill>
                  <a:srgbClr val="008000"/>
                </a:solidFill>
              </a:rPr>
              <a:t>koje se promiču ili dijele </a:t>
            </a:r>
            <a:r>
              <a:rPr dirty="0" smtClean="0"/>
              <a:t>uz doprinos PEMPAL-a </a:t>
            </a:r>
            <a:endParaRPr lang="hr-HR" dirty="0" smtClean="0"/>
          </a:p>
          <a:p>
            <a:pPr marL="0" lvl="0" indent="0">
              <a:buNone/>
            </a:pPr>
            <a:endParaRPr lang="hr-HR" sz="1000" dirty="0" smtClean="0"/>
          </a:p>
          <a:p>
            <a:pPr marL="0" lvl="0" indent="0">
              <a:buNone/>
            </a:pPr>
            <a:r>
              <a:rPr lang="en-US" b="1" dirty="0" smtClean="0">
                <a:solidFill>
                  <a:srgbClr val="3366FF"/>
                </a:solidFill>
              </a:rPr>
              <a:t>Krajnji rezultat</a:t>
            </a:r>
          </a:p>
          <a:p>
            <a:pPr marL="0" lvl="0" indent="0">
              <a:buNone/>
            </a:pPr>
            <a:r>
              <a:rPr dirty="0" smtClean="0"/>
              <a:t>Stručna platforma za upravljanje javnim financijama koja dobro funkcionira, a s pomoću koje se </a:t>
            </a:r>
            <a:r>
              <a:rPr lang="en-US" dirty="0" smtClean="0">
                <a:solidFill>
                  <a:srgbClr val="008000"/>
                </a:solidFill>
              </a:rPr>
              <a:t>stručnjaci/</a:t>
            </a:r>
            <a:r>
              <a:rPr lang="en-US" u="sng" dirty="0" smtClean="0">
                <a:solidFill>
                  <a:srgbClr val="008000"/>
                </a:solidFill>
              </a:rPr>
              <a:t>poznavatelji prakse</a:t>
            </a:r>
            <a:r>
              <a:rPr dirty="0" smtClean="0"/>
              <a:t> </a:t>
            </a:r>
            <a:r>
              <a:rPr lang="en-US" strike="sngStrike" dirty="0" smtClean="0"/>
              <a:t>specijalisti </a:t>
            </a:r>
            <a:r>
              <a:rPr dirty="0" smtClean="0"/>
              <a:t>iz zemalja članica umrežavaju radi jačanja svojih kapaciteta i omogućavanja razmjene znanja i mjerila. </a:t>
            </a:r>
            <a:endParaRPr lang="hr-HR" dirty="0"/>
          </a:p>
          <a:p>
            <a:pPr marL="0" lvl="0" indent="0">
              <a:buNone/>
            </a:pPr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1747702" y="6186818"/>
            <a:ext cx="6463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BCOP-ovi prijedlozi izmjena teksta u crvenoj</a:t>
            </a:r>
            <a:r>
              <a:rPr dirty="0" smtClean="0"/>
              <a:t>     </a:t>
            </a:r>
            <a:r>
              <a:rPr lang="en-US" b="1" dirty="0" smtClean="0">
                <a:solidFill>
                  <a:srgbClr val="008000"/>
                </a:solidFill>
              </a:rPr>
              <a:t>IACOP-ovi prijedlozi u zelenoj</a:t>
            </a:r>
          </a:p>
          <a:p>
            <a:pPr algn="r"/>
            <a:r>
              <a:rPr dirty="0" smtClean="0"/>
              <a:t>              </a:t>
            </a:r>
            <a:r>
              <a:rPr lang="en-US" u="sng" dirty="0" smtClean="0">
                <a:solidFill>
                  <a:srgbClr val="008000"/>
                </a:solidFill>
              </a:rPr>
              <a:t>Prijedlozi koji će se usvojiti podcrtani su</a:t>
            </a:r>
            <a:endParaRPr lang="hr-HR" u="sng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9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2888983"/>
              </p:ext>
            </p:extLst>
          </p:nvPr>
        </p:nvGraphicFramePr>
        <p:xfrm>
          <a:off x="287338" y="819150"/>
          <a:ext cx="8432800" cy="469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Document" r:id="rId3" imgW="8410585" imgH="4682935" progId="Word.Document.12">
                  <p:embed/>
                </p:oleObj>
              </mc:Choice>
              <mc:Fallback>
                <p:oleObj name="Document" r:id="rId3" imgW="8410585" imgH="46829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7338" y="819150"/>
                        <a:ext cx="8432800" cy="4694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1537" y="6010770"/>
            <a:ext cx="7757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BCOP-ovi prijedlozi izmjena teksta u crvenoj</a:t>
            </a:r>
            <a:r>
              <a:rPr dirty="0" smtClean="0"/>
              <a:t>     </a:t>
            </a:r>
            <a:r>
              <a:rPr lang="en-US" b="1" dirty="0" smtClean="0">
                <a:solidFill>
                  <a:srgbClr val="008000"/>
                </a:solidFill>
              </a:rPr>
              <a:t>IACOP-ovi prijedlozi u zelenoj</a:t>
            </a:r>
          </a:p>
          <a:p>
            <a:pPr algn="ctr"/>
            <a:r>
              <a:rPr lang="en-US" dirty="0" smtClean="0">
                <a:solidFill>
                  <a:srgbClr val="000000"/>
                </a:solidFill>
              </a:rPr>
              <a:t>Svi će se prethodni prijedlozi uključiti, osim ako se neka zajednica prakse snažno protivi </a:t>
            </a:r>
            <a:endParaRPr lang="hr-H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18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161" y="855090"/>
            <a:ext cx="8939681" cy="577184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Napredak s revidiranim okvirom rezultata</a:t>
            </a:r>
            <a:endParaRPr lang="hr-HR" sz="1000" dirty="0" smtClean="0"/>
          </a:p>
          <a:p>
            <a:pPr algn="just"/>
            <a:endParaRPr lang="hr-HR" sz="1100" dirty="0" smtClean="0"/>
          </a:p>
          <a:p>
            <a:pPr algn="just"/>
            <a:r>
              <a:rPr lang="en-US" sz="2400" dirty="0" smtClean="0"/>
              <a:t>okvir rezultata pojednostavljen je i ojačan kako je preporučeno pregledom na sredini razdoblja sadašnje strategije (tj. broj je pokazatelja s 26 smanjen na 12 i jasno su utvrđene osnovne i ciljne vrijednosti. Potrebno razviti zasebnu tablicu rizika).</a:t>
            </a:r>
          </a:p>
          <a:p>
            <a:pPr algn="just"/>
            <a:endParaRPr lang="hr-HR" sz="1100" dirty="0" smtClean="0"/>
          </a:p>
          <a:p>
            <a:pPr algn="just"/>
            <a:r>
              <a:rPr lang="en-US" sz="2400" dirty="0" smtClean="0"/>
              <a:t>prijedlozi za 12 predloženih pokazatelja:</a:t>
            </a:r>
          </a:p>
          <a:p>
            <a:pPr lvl="1" algn="just"/>
            <a:r>
              <a:rPr lang="en-US" sz="2100" dirty="0" smtClean="0"/>
              <a:t>za pokazatelj 3.: provjera da PEMPAL ispunjava prioritete PFM-a; TCOP predložio da se dodaju pokazatelji aktivnosti mreže. To se podržava, osim ako se druge zajednice prakse protive.</a:t>
            </a:r>
          </a:p>
          <a:p>
            <a:pPr algn="just"/>
            <a:endParaRPr lang="hr-HR" dirty="0" smtClean="0"/>
          </a:p>
          <a:p>
            <a:pPr lvl="1" algn="just"/>
            <a:r>
              <a:rPr lang="en-US" sz="2100" dirty="0" smtClean="0"/>
              <a:t>za pokazatelj 2.: postotak zemalja članica koje su rekle da su kapaciteti stručnjaka za PFM ojačani kao posljedica aktivnosti PEMPAL-a:</a:t>
            </a:r>
          </a:p>
          <a:p>
            <a:pPr lvl="2" algn="just"/>
            <a:r>
              <a:rPr lang="en-US" sz="2100" dirty="0" smtClean="0"/>
              <a:t>različita mišljenja zajednica prakse o tome bi li se anketa trebala provesti među ministrima i ako bi PEMPAL to činio, koliko često (npr. u okviru godišnjih pisma zahvale ili na početku i kraju nove strategije ili to uopće ne bi trebao činiti) </a:t>
            </a:r>
          </a:p>
          <a:p>
            <a:pPr lvl="2" algn="just"/>
            <a:endParaRPr lang="hr-HR" sz="2100" dirty="0" smtClean="0"/>
          </a:p>
          <a:p>
            <a:pPr lvl="2" algn="just"/>
            <a:r>
              <a:rPr lang="en-US" sz="2100" dirty="0" smtClean="0"/>
              <a:t>IACOP je smatrao da bi se anketa trebala provoditi samo među dužnosnicima visoke razine, npr. zamjenicima ministara, s obzirom na izmjenu ministara u okviru političkog postupka</a:t>
            </a:r>
          </a:p>
          <a:p>
            <a:pPr marL="342900" lvl="1" indent="0" algn="just">
              <a:buNone/>
            </a:pPr>
            <a:endParaRPr lang="hr-HR" sz="2400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hr-HR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hr-HR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58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161" y="917964"/>
            <a:ext cx="8939681" cy="570897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Sljedeći koraci </a:t>
            </a:r>
          </a:p>
          <a:p>
            <a:pPr marL="0" indent="0" algn="just">
              <a:buNone/>
            </a:pPr>
            <a:endParaRPr lang="hr-HR" sz="12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</a:rPr>
              <a:t>dovršetak dokumenta strategije </a:t>
            </a:r>
          </a:p>
          <a:p>
            <a:pPr lvl="1" algn="just"/>
            <a:r>
              <a:rPr lang="en-US" sz="2900" dirty="0" smtClean="0"/>
              <a:t>razvoj potpunog dokumenta strategije; savjetovanje; Upravni odbor odobrava strategiju u posljednjem tromjesečju 2016., strategija se objavljuje u prvom tromjesečju 2017., stalno savjetovanje s potencijalnim donatorima.</a:t>
            </a:r>
          </a:p>
          <a:p>
            <a:pPr algn="just"/>
            <a:endParaRPr lang="hr-HR" sz="32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</a:rPr>
              <a:t>dovršetak dokumenta s pričama o uspjehu i razvoj promotivne brošure</a:t>
            </a:r>
          </a:p>
          <a:p>
            <a:pPr lvl="1" algn="just"/>
            <a:r>
              <a:rPr dirty="0" smtClean="0"/>
              <a:t> </a:t>
            </a:r>
            <a:r>
              <a:rPr lang="en-US" sz="2900" dirty="0">
                <a:solidFill>
                  <a:srgbClr val="000000"/>
                </a:solidFill>
              </a:rPr>
              <a:t>raspodjela i objava na internetu.</a:t>
            </a:r>
          </a:p>
          <a:p>
            <a:pPr algn="just"/>
            <a:endParaRPr lang="hr-HR" sz="3200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</a:rPr>
              <a:t>razvoj marketinškog i komunikacijskog plana</a:t>
            </a:r>
          </a:p>
          <a:p>
            <a:pPr lvl="1" algn="just"/>
            <a:r>
              <a:rPr lang="en-US" sz="2900" dirty="0" smtClean="0">
                <a:solidFill>
                  <a:srgbClr val="000000"/>
                </a:solidFill>
              </a:rPr>
              <a:t>raspodjela brošure strategije i promotivne brošure.</a:t>
            </a:r>
          </a:p>
          <a:p>
            <a:pPr marL="342900" lvl="1" indent="0" algn="just">
              <a:buNone/>
            </a:pPr>
            <a:endParaRPr lang="hr-HR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hr-HR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hr-HR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42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56286"/>
            <a:ext cx="8229600" cy="5573114"/>
          </a:xfrm>
        </p:spPr>
        <p:txBody>
          <a:bodyPr>
            <a:normAutofit/>
          </a:bodyPr>
          <a:lstStyle/>
          <a:p>
            <a:endParaRPr lang="hr-HR" b="1" dirty="0" smtClean="0"/>
          </a:p>
          <a:p>
            <a:endParaRPr lang="hr-HR" b="1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hr-HR" sz="4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4000" b="1" dirty="0" smtClean="0">
                <a:solidFill>
                  <a:srgbClr val="FF0000"/>
                </a:solidFill>
              </a:rPr>
              <a:t>HVALA</a:t>
            </a:r>
          </a:p>
          <a:p>
            <a:endParaRPr lang="hr-HR" sz="4000" b="1" dirty="0">
              <a:solidFill>
                <a:srgbClr val="FF0000"/>
              </a:solidFill>
            </a:endParaRPr>
          </a:p>
          <a:p>
            <a:r>
              <a:rPr lang="en-US" sz="4000" b="1" dirty="0" smtClean="0">
                <a:solidFill>
                  <a:srgbClr val="FF0000"/>
                </a:solidFill>
              </a:rPr>
              <a:t>Pitanja?</a:t>
            </a:r>
          </a:p>
          <a:p>
            <a:pPr marL="914400" lvl="1" indent="-457200" algn="l">
              <a:buFont typeface="Arial" pitchFamily="34" charset="0"/>
              <a:buChar char="•"/>
            </a:pPr>
            <a:endParaRPr lang="hr-HR" sz="4000" dirty="0" smtClean="0"/>
          </a:p>
          <a:p>
            <a:pPr marL="457200" indent="-457200" algn="l">
              <a:buFont typeface="Arial" pitchFamily="34" charset="0"/>
              <a:buChar char="•"/>
            </a:pPr>
            <a:endParaRPr lang="hr-HR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9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5795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</TotalTime>
  <Words>751</Words>
  <Application>Microsoft Office PowerPoint</Application>
  <PresentationFormat>On-screen Show (4:3)</PresentationFormat>
  <Paragraphs>88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Тема Office</vt:lpstr>
      <vt:lpstr>Microsoft Word Document</vt:lpstr>
      <vt:lpstr>  Pregled  napretka razvoja  Strategije PEMPAL-a za razdoblje 2017. – 2022.   Elena Nikulina (voditeljica tima PEMPAL-a) Deanna Aubrey (strateška savjetnica PEMPAL-a)  Bern, Švicarska 2016. </vt:lpstr>
      <vt:lpstr>Postupak razvoja strategije</vt:lpstr>
      <vt:lpstr>Postupak razvoja strategije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with PEMPAL Straetgy 2017-22 development</dc:title>
  <dc:subject/>
  <dc:creator>Deanna Aubrey</dc:creator>
  <cp:keywords/>
  <dc:description/>
  <cp:lastModifiedBy>Assia</cp:lastModifiedBy>
  <cp:revision>76</cp:revision>
  <cp:lastPrinted>2016-06-20T09:40:51Z</cp:lastPrinted>
  <dcterms:created xsi:type="dcterms:W3CDTF">2016-02-10T21:46:23Z</dcterms:created>
  <dcterms:modified xsi:type="dcterms:W3CDTF">2016-07-08T10:21:27Z</dcterms:modified>
  <cp:category/>
</cp:coreProperties>
</file>